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58"/>
  </p:notesMasterIdLst>
  <p:handoutMasterIdLst>
    <p:handoutMasterId r:id="rId59"/>
  </p:handoutMasterIdLst>
  <p:sldIdLst>
    <p:sldId id="256" r:id="rId2"/>
    <p:sldId id="257" r:id="rId3"/>
    <p:sldId id="258" r:id="rId4"/>
    <p:sldId id="259" r:id="rId5"/>
    <p:sldId id="302" r:id="rId6"/>
    <p:sldId id="303" r:id="rId7"/>
    <p:sldId id="304" r:id="rId8"/>
    <p:sldId id="310" r:id="rId9"/>
    <p:sldId id="305" r:id="rId10"/>
    <p:sldId id="311" r:id="rId11"/>
    <p:sldId id="260" r:id="rId12"/>
    <p:sldId id="308" r:id="rId13"/>
    <p:sldId id="261" r:id="rId14"/>
    <p:sldId id="262" r:id="rId15"/>
    <p:sldId id="263" r:id="rId16"/>
    <p:sldId id="264" r:id="rId17"/>
    <p:sldId id="265" r:id="rId18"/>
    <p:sldId id="266" r:id="rId19"/>
    <p:sldId id="267" r:id="rId20"/>
    <p:sldId id="268" r:id="rId21"/>
    <p:sldId id="269" r:id="rId22"/>
    <p:sldId id="298" r:id="rId23"/>
    <p:sldId id="299" r:id="rId24"/>
    <p:sldId id="270" r:id="rId25"/>
    <p:sldId id="271" r:id="rId26"/>
    <p:sldId id="272" r:id="rId27"/>
    <p:sldId id="273" r:id="rId28"/>
    <p:sldId id="274" r:id="rId29"/>
    <p:sldId id="275" r:id="rId30"/>
    <p:sldId id="277" r:id="rId31"/>
    <p:sldId id="276" r:id="rId32"/>
    <p:sldId id="278" r:id="rId33"/>
    <p:sldId id="279" r:id="rId34"/>
    <p:sldId id="312" r:id="rId35"/>
    <p:sldId id="280" r:id="rId36"/>
    <p:sldId id="306" r:id="rId37"/>
    <p:sldId id="307" r:id="rId38"/>
    <p:sldId id="309" r:id="rId39"/>
    <p:sldId id="281" r:id="rId40"/>
    <p:sldId id="282" r:id="rId41"/>
    <p:sldId id="283"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300" r:id="rId56"/>
    <p:sldId id="301" r:id="rId57"/>
  </p:sldIdLst>
  <p:sldSz cx="9144000" cy="6858000" type="screen4x3"/>
  <p:notesSz cx="6797675" cy="9926638"/>
  <p:kinsoku lang="ja-JP" invalStChars="、。，．・：；？！゛゜ヽヾゝゞ々ー’”）〕］｝〉》」』】°‰′″℃￠％ぁぃぅぇぉっゃゅょゎァィゥェォッャュョヮヵヶ!%),.:;?]}｡｣､･ｧｨｩｪｫｬｭｮｯｰﾞﾟ" invalEndChars="‘“（〔［｛〈《「『【￥＄$([\{｢￡"/>
  <p:defaultTextStyle>
    <a:defPPr>
      <a:defRPr lang="ru-RU"/>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chemeClr val="tx1"/>
    </p:penClr>
  </p:showPr>
  <p:clrMru>
    <a:srgbClr val="0000FF"/>
    <a:srgbClr val="FF00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75" d="100"/>
          <a:sy n="75" d="100"/>
        </p:scale>
        <p:origin x="-912"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06463" y="4714875"/>
            <a:ext cx="4984750" cy="44672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17411" name="Rectangle 3"/>
          <p:cNvSpPr>
            <a:spLocks noGrp="1" noRot="1" noChangeArrowheads="1" noTextEdit="1"/>
          </p:cNvSpPr>
          <p:nvPr>
            <p:ph type="sldImg" idx="2"/>
          </p:nvPr>
        </p:nvSpPr>
        <p:spPr bwMode="auto">
          <a:xfrm>
            <a:off x="925513" y="750888"/>
            <a:ext cx="4946650" cy="3709987"/>
          </a:xfrm>
          <a:prstGeom prst="rect">
            <a:avLst/>
          </a:prstGeom>
          <a:noFill/>
          <a:ln w="12700">
            <a:solidFill>
              <a:schemeClr val="tx1"/>
            </a:solidFill>
            <a:miter lim="800000"/>
            <a:headEnd/>
            <a:tailEnd/>
          </a:ln>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lgn="ctr" eaLnBrk="0" hangingPunct="0">
              <a:defRPr/>
            </a:pPr>
            <a:endParaRPr lang="ru-RU"/>
          </a:p>
        </p:txBody>
      </p:sp>
      <p:sp>
        <p:nvSpPr>
          <p:cNvPr id="9219" name="Rectangle 3"/>
          <p:cNvSpPr>
            <a:spLocks noGrp="1" noChangeArrowheads="1"/>
          </p:cNvSpPr>
          <p:nvPr>
            <p:ph type="ctrTitle"/>
          </p:nvPr>
        </p:nvSpPr>
        <p:spPr>
          <a:xfrm>
            <a:off x="685800" y="2286000"/>
            <a:ext cx="7772400" cy="1143000"/>
          </a:xfrm>
        </p:spPr>
        <p:txBody>
          <a:bodyPr/>
          <a:lstStyle>
            <a:lvl1pPr>
              <a:defRPr/>
            </a:lvl1pPr>
          </a:lstStyle>
          <a:p>
            <a:r>
              <a:rPr lang="ru-RU"/>
              <a:t>Щелчок правит образец заголовка</a:t>
            </a:r>
          </a:p>
        </p:txBody>
      </p:sp>
      <p:sp>
        <p:nvSpPr>
          <p:cNvPr id="9220"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2" charset="2"/>
              <a:buNone/>
              <a:defRPr/>
            </a:lvl1pPr>
          </a:lstStyle>
          <a:p>
            <a:r>
              <a:rPr lang="ru-RU"/>
              <a:t>Щелчок правит образец подзаголовка</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ru-RU"/>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ru-RU"/>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pPr>
              <a:defRPr/>
            </a:pPr>
            <a:fld id="{C8F73C81-A8A9-4255-9E38-F921E192617B}"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906950C-2718-440E-B465-3E77715B813A}"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5100" y="457200"/>
            <a:ext cx="19431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85800" y="457200"/>
            <a:ext cx="56769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1931D7B-CB1D-421F-AEE1-65FC4E163FA6}" type="slidenum">
              <a:rPr lang="ru-RU"/>
              <a:pPr>
                <a:defRPr/>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858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981200"/>
            <a:ext cx="38100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85800" y="41148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CE4FE6E4-3A22-4D37-98BB-5A2A3E159DB8}"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Заголовок, текст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иаграмма 3"/>
          <p:cNvSpPr>
            <a:spLocks noGrp="1"/>
          </p:cNvSpPr>
          <p:nvPr>
            <p:ph type="chart" sz="half" idx="2"/>
          </p:nvPr>
        </p:nvSpPr>
        <p:spPr>
          <a:xfrm>
            <a:off x="4648200" y="1981200"/>
            <a:ext cx="3810000" cy="4114800"/>
          </a:xfrm>
        </p:spPr>
        <p:txBody>
          <a:bodyPr/>
          <a:lstStyle/>
          <a:p>
            <a:pPr lvl="0"/>
            <a:endParaRPr lang="ru-RU" noProof="0"/>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9469062-5244-4B00-BA3B-D5673632BE42}" type="slidenum">
              <a:rPr lang="ru-RU"/>
              <a:pPr>
                <a:defRPr/>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685800" y="1981200"/>
            <a:ext cx="7772400" cy="4114800"/>
          </a:xfrm>
        </p:spPr>
        <p:txBody>
          <a:bodyPr/>
          <a:lstStyle/>
          <a:p>
            <a:pPr lvl="0"/>
            <a:endParaRPr lang="ru-RU" noProof="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30F57D4-6717-45F9-8775-E667804E3192}" type="slidenum">
              <a:rPr lang="ru-RU"/>
              <a:pPr>
                <a:defRPr/>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457200"/>
            <a:ext cx="77724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85800" y="4114800"/>
            <a:ext cx="77724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988DD2A5-A865-48AC-8D34-BFE8E228C037}"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32EDBBF-E95C-4AC0-A1B7-DA417DF51A38}"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80C4297E-9790-4269-8000-57F0BD193BE0}"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A084D0E-F3BC-4F29-8D3A-93745FAAFB62}"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91D3ADF9-ED53-4356-97F8-C923A1AF7B40}"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D9F95BD4-5D0E-4D9A-B9D0-6029AC2ACDF3}"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F67872C0-B013-45A7-9890-EA3BC2BFE0B6}"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39F0231-3EDD-4FD7-8C0D-8650E74F5531}"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F30C5D5-8E04-4560-9D56-523EA268A063}"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ru-RU" smtClean="0"/>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Щелчок правит 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chemeClr val="bg2"/>
                </a:solidFill>
              </a:defRPr>
            </a:lvl1pPr>
          </a:lstStyle>
          <a:p>
            <a:pPr>
              <a:defRPr/>
            </a:pPr>
            <a:endParaRPr lang="ru-RU"/>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chemeClr val="bg2"/>
                </a:solidFill>
              </a:defRPr>
            </a:lvl1pPr>
          </a:lstStyle>
          <a:p>
            <a:pPr>
              <a:defRPr/>
            </a:pPr>
            <a:endParaRPr lang="ru-RU"/>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chemeClr val="bg2"/>
                </a:solidFill>
              </a:defRPr>
            </a:lvl1pPr>
          </a:lstStyle>
          <a:p>
            <a:pPr>
              <a:defRPr/>
            </a:pPr>
            <a:fld id="{1BE9D67D-EE3E-44E1-8DC9-3B6657029AA5}"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67" r:id="rId1"/>
    <p:sldLayoutId id="2147483666" r:id="rId2"/>
    <p:sldLayoutId id="2147483665" r:id="rId3"/>
    <p:sldLayoutId id="2147483664" r:id="rId4"/>
    <p:sldLayoutId id="2147483663" r:id="rId5"/>
    <p:sldLayoutId id="2147483662" r:id="rId6"/>
    <p:sldLayoutId id="2147483661" r:id="rId7"/>
    <p:sldLayoutId id="2147483660" r:id="rId8"/>
    <p:sldLayoutId id="2147483659" r:id="rId9"/>
    <p:sldLayoutId id="2147483658" r:id="rId10"/>
    <p:sldLayoutId id="2147483657" r:id="rId11"/>
    <p:sldLayoutId id="2147483656" r:id="rId12"/>
    <p:sldLayoutId id="2147483655" r:id="rId13"/>
    <p:sldLayoutId id="2147483654" r:id="rId14"/>
    <p:sldLayoutId id="2147483653" r:id="rId15"/>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2.v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4.xml"/><Relationship Id="rId1" Type="http://schemas.openxmlformats.org/officeDocument/2006/relationships/vmlDrawing" Target="../drawings/vmlDrawing5.v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6.v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7.v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3.xml"/><Relationship Id="rId1" Type="http://schemas.openxmlformats.org/officeDocument/2006/relationships/vmlDrawing" Target="../drawings/vmlDrawing8.v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3.xml"/><Relationship Id="rId1" Type="http://schemas.openxmlformats.org/officeDocument/2006/relationships/vmlDrawing" Target="../drawings/vmlDrawing9.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xml"/><Relationship Id="rId1" Type="http://schemas.openxmlformats.org/officeDocument/2006/relationships/vmlDrawing" Target="../drawings/vmlDrawing10.v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5.xml"/><Relationship Id="rId1" Type="http://schemas.openxmlformats.org/officeDocument/2006/relationships/vmlDrawing" Target="../drawings/vmlDrawing11.v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3.xml"/><Relationship Id="rId1" Type="http://schemas.openxmlformats.org/officeDocument/2006/relationships/vmlDrawing" Target="../drawings/vmlDrawing12.v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3.xml"/><Relationship Id="rId1" Type="http://schemas.openxmlformats.org/officeDocument/2006/relationships/vmlDrawing" Target="../drawings/vmlDrawing13.v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685800" y="609600"/>
            <a:ext cx="7772400" cy="1143000"/>
          </a:xfrm>
        </p:spPr>
        <p:txBody>
          <a:bodyPr lIns="90488" tIns="44450" rIns="90488" bIns="44450" anchor="ctr"/>
          <a:lstStyle/>
          <a:p>
            <a:pPr algn="ctr"/>
            <a:r>
              <a:rPr lang="uk-UA" sz="3200" b="1" smtClean="0">
                <a:latin typeface="Garamond" pitchFamily="18" charset="0"/>
              </a:rPr>
              <a:t>Тема 1</a:t>
            </a:r>
            <a:br>
              <a:rPr lang="uk-UA" sz="3200" b="1" smtClean="0">
                <a:latin typeface="Garamond" pitchFamily="18" charset="0"/>
              </a:rPr>
            </a:br>
            <a:r>
              <a:rPr lang="uk-UA" sz="3200" smtClean="0">
                <a:latin typeface="Garamond" pitchFamily="18" charset="0"/>
              </a:rPr>
              <a:t>Генетика та основні етапи її розвитку</a:t>
            </a:r>
            <a:r>
              <a:rPr lang="uk-UA" smtClean="0">
                <a:latin typeface="Garamond" pitchFamily="18" charset="0"/>
              </a:rPr>
              <a:t/>
            </a:r>
            <a:br>
              <a:rPr lang="uk-UA" smtClean="0">
                <a:latin typeface="Garamond" pitchFamily="18" charset="0"/>
              </a:rPr>
            </a:br>
            <a:endParaRPr lang="ru-RU" smtClean="0">
              <a:latin typeface="Garamond" pitchFamily="18" charset="0"/>
            </a:endParaRPr>
          </a:p>
        </p:txBody>
      </p:sp>
      <p:sp>
        <p:nvSpPr>
          <p:cNvPr id="19458" name="Rectangle 3"/>
          <p:cNvSpPr>
            <a:spLocks noGrp="1" noChangeArrowheads="1"/>
          </p:cNvSpPr>
          <p:nvPr>
            <p:ph type="body" idx="1"/>
          </p:nvPr>
        </p:nvSpPr>
        <p:spPr>
          <a:xfrm>
            <a:off x="685800" y="1600200"/>
            <a:ext cx="7772400" cy="4495800"/>
          </a:xfrm>
        </p:spPr>
        <p:txBody>
          <a:bodyPr lIns="90488" tIns="44450" rIns="90488" bIns="44450"/>
          <a:lstStyle/>
          <a:p>
            <a:pPr algn="ctr">
              <a:buFont typeface="Monotype Sorts"/>
              <a:buNone/>
            </a:pPr>
            <a:r>
              <a:rPr lang="uk-UA" sz="2400" b="1" smtClean="0">
                <a:latin typeface="Garamond" pitchFamily="18" charset="0"/>
              </a:rPr>
              <a:t>План</a:t>
            </a:r>
            <a:endParaRPr lang="uk-UA" sz="2400" smtClean="0">
              <a:latin typeface="Garamond" pitchFamily="18" charset="0"/>
            </a:endParaRPr>
          </a:p>
          <a:p>
            <a:pPr>
              <a:buFont typeface="Monotype Sorts"/>
              <a:buNone/>
            </a:pPr>
            <a:r>
              <a:rPr lang="uk-UA" sz="2400" smtClean="0">
                <a:latin typeface="Garamond" pitchFamily="18" charset="0"/>
                <a:cs typeface="Times New Roman" pitchFamily="18" charset="0"/>
              </a:rPr>
              <a:t>1.	</a:t>
            </a:r>
            <a:r>
              <a:rPr lang="uk-UA" sz="2400" smtClean="0">
                <a:latin typeface="Garamond" pitchFamily="18" charset="0"/>
              </a:rPr>
              <a:t>Генетика як наука. Основні поняття генетики.</a:t>
            </a:r>
          </a:p>
          <a:p>
            <a:pPr>
              <a:buFont typeface="Monotype Sorts"/>
              <a:buNone/>
            </a:pPr>
            <a:r>
              <a:rPr lang="uk-UA" sz="2400" smtClean="0">
                <a:latin typeface="Garamond" pitchFamily="18" charset="0"/>
                <a:cs typeface="Times New Roman" pitchFamily="18" charset="0"/>
              </a:rPr>
              <a:t>2.	</a:t>
            </a:r>
            <a:r>
              <a:rPr lang="uk-UA" sz="2400" smtClean="0">
                <a:latin typeface="Garamond" pitchFamily="18" charset="0"/>
              </a:rPr>
              <a:t>Етапи розвитку генетики</a:t>
            </a:r>
          </a:p>
          <a:p>
            <a:pPr lvl="1">
              <a:buFont typeface="Monotype Sorts"/>
              <a:buNone/>
            </a:pPr>
            <a:r>
              <a:rPr lang="uk-UA" sz="2400" smtClean="0">
                <a:latin typeface="Garamond" pitchFamily="18" charset="0"/>
                <a:cs typeface="Times New Roman" pitchFamily="18" charset="0"/>
              </a:rPr>
              <a:t>2.1.	</a:t>
            </a:r>
            <a:r>
              <a:rPr lang="uk-UA" sz="2400" smtClean="0">
                <a:latin typeface="Garamond" pitchFamily="18" charset="0"/>
              </a:rPr>
              <a:t>І етап (Мендель та інші)</a:t>
            </a:r>
          </a:p>
          <a:p>
            <a:pPr lvl="1">
              <a:buFont typeface="Monotype Sorts"/>
              <a:buNone/>
            </a:pPr>
            <a:r>
              <a:rPr lang="uk-UA" sz="2400" smtClean="0">
                <a:latin typeface="Garamond" pitchFamily="18" charset="0"/>
                <a:cs typeface="Times New Roman" pitchFamily="18" charset="0"/>
              </a:rPr>
              <a:t>2.2.	</a:t>
            </a:r>
            <a:r>
              <a:rPr lang="uk-UA" sz="2400" smtClean="0">
                <a:latin typeface="Garamond" pitchFamily="18" charset="0"/>
              </a:rPr>
              <a:t>ІІ етап (хромосомна теорія)</a:t>
            </a:r>
          </a:p>
          <a:p>
            <a:pPr lvl="1">
              <a:buFont typeface="Monotype Sorts"/>
              <a:buNone/>
            </a:pPr>
            <a:r>
              <a:rPr lang="uk-UA" sz="2400" smtClean="0">
                <a:latin typeface="Garamond" pitchFamily="18" charset="0"/>
                <a:cs typeface="Times New Roman" pitchFamily="18" charset="0"/>
              </a:rPr>
              <a:t>2.3.	</a:t>
            </a:r>
            <a:r>
              <a:rPr lang="uk-UA" sz="2400" smtClean="0">
                <a:latin typeface="Garamond" pitchFamily="18" charset="0"/>
              </a:rPr>
              <a:t>ІІІ етап (становлення молекулярної генетики)</a:t>
            </a:r>
          </a:p>
          <a:p>
            <a:pPr>
              <a:buFont typeface="Monotype Sorts"/>
              <a:buNone/>
            </a:pPr>
            <a:r>
              <a:rPr lang="uk-UA" sz="2400" smtClean="0">
                <a:latin typeface="Garamond" pitchFamily="18" charset="0"/>
                <a:cs typeface="Times New Roman" pitchFamily="18" charset="0"/>
              </a:rPr>
              <a:t>3.	</a:t>
            </a:r>
            <a:r>
              <a:rPr lang="uk-UA" sz="2400" smtClean="0">
                <a:latin typeface="Garamond" pitchFamily="18" charset="0"/>
              </a:rPr>
              <a:t>ДНК – носій спадкової інформації</a:t>
            </a:r>
          </a:p>
          <a:p>
            <a:pPr>
              <a:buFont typeface="Monotype Sorts"/>
              <a:buNone/>
            </a:pPr>
            <a:r>
              <a:rPr lang="uk-UA" sz="2400" smtClean="0">
                <a:latin typeface="Garamond" pitchFamily="18" charset="0"/>
                <a:cs typeface="Times New Roman" pitchFamily="18" charset="0"/>
              </a:rPr>
              <a:t>4.	</a:t>
            </a:r>
            <a:r>
              <a:rPr lang="uk-UA" sz="2400" smtClean="0">
                <a:latin typeface="Garamond" pitchFamily="18" charset="0"/>
              </a:rPr>
              <a:t>Методи генетики</a:t>
            </a:r>
          </a:p>
          <a:p>
            <a:pPr>
              <a:buFont typeface="Monotype Sorts"/>
              <a:buNone/>
            </a:pPr>
            <a:r>
              <a:rPr lang="uk-UA" sz="2400" smtClean="0">
                <a:latin typeface="Garamond" pitchFamily="18" charset="0"/>
                <a:cs typeface="Times New Roman" pitchFamily="18" charset="0"/>
              </a:rPr>
              <a:t>5.	</a:t>
            </a:r>
            <a:r>
              <a:rPr lang="uk-UA" sz="2400" smtClean="0">
                <a:latin typeface="Garamond" pitchFamily="18" charset="0"/>
              </a:rPr>
              <a:t>Генетика –  практика та з</a:t>
            </a:r>
            <a:r>
              <a:rPr lang="en-US" sz="2400" smtClean="0">
                <a:latin typeface="Garamond" pitchFamily="18" charset="0"/>
              </a:rPr>
              <a:t>’</a:t>
            </a:r>
            <a:r>
              <a:rPr lang="uk-UA" sz="2400" smtClean="0">
                <a:latin typeface="Garamond" pitchFamily="18" charset="0"/>
              </a:rPr>
              <a:t>вязок з іншими науками</a:t>
            </a:r>
          </a:p>
          <a:p>
            <a:pPr>
              <a:buFont typeface="Monotype Sorts"/>
              <a:buNone/>
            </a:pPr>
            <a:endParaRPr lang="ru-RU"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21" name="Object 5"/>
          <p:cNvGraphicFramePr>
            <a:graphicFrameLocks noChangeAspect="1"/>
          </p:cNvGraphicFramePr>
          <p:nvPr>
            <p:ph sz="quarter" idx="1"/>
          </p:nvPr>
        </p:nvGraphicFramePr>
        <p:xfrm>
          <a:off x="611188" y="1052513"/>
          <a:ext cx="3810000" cy="2397125"/>
        </p:xfrm>
        <a:graphic>
          <a:graphicData uri="http://schemas.openxmlformats.org/presentationml/2006/ole">
            <p:oleObj spid="_x0000_s86021" name="Image" r:id="rId3" imgW="3780488" imgH="2377646" progId="">
              <p:embed/>
            </p:oleObj>
          </a:graphicData>
        </a:graphic>
      </p:graphicFrame>
      <p:graphicFrame>
        <p:nvGraphicFramePr>
          <p:cNvPr id="86022" name="Object 6"/>
          <p:cNvGraphicFramePr>
            <a:graphicFrameLocks noChangeAspect="1"/>
          </p:cNvGraphicFramePr>
          <p:nvPr>
            <p:ph sz="quarter" idx="2"/>
          </p:nvPr>
        </p:nvGraphicFramePr>
        <p:xfrm>
          <a:off x="4716463" y="1052513"/>
          <a:ext cx="3810000" cy="2370137"/>
        </p:xfrm>
        <a:graphic>
          <a:graphicData uri="http://schemas.openxmlformats.org/presentationml/2006/ole">
            <p:oleObj spid="_x0000_s86022" name="Image" r:id="rId4" imgW="7395694" imgH="4600071" progId="">
              <p:embed/>
            </p:oleObj>
          </a:graphicData>
        </a:graphic>
      </p:graphicFrame>
      <p:sp>
        <p:nvSpPr>
          <p:cNvPr id="86023" name="Rectangle 7"/>
          <p:cNvSpPr>
            <a:spLocks noGrp="1" noChangeArrowheads="1"/>
          </p:cNvSpPr>
          <p:nvPr>
            <p:ph type="body" sz="half" idx="3"/>
          </p:nvPr>
        </p:nvSpPr>
        <p:spPr>
          <a:xfrm>
            <a:off x="179388" y="3500438"/>
            <a:ext cx="8964612" cy="3168650"/>
          </a:xfrm>
        </p:spPr>
        <p:txBody>
          <a:bodyPr/>
          <a:lstStyle/>
          <a:p>
            <a:pPr>
              <a:lnSpc>
                <a:spcPct val="80000"/>
              </a:lnSpc>
              <a:buFont typeface="Monotype Sorts"/>
              <a:buNone/>
            </a:pPr>
            <a:r>
              <a:rPr lang="ru-RU" sz="1400" smtClean="0"/>
              <a:t>	</a:t>
            </a:r>
            <a:r>
              <a:rPr lang="ru-RU" sz="1600" smtClean="0"/>
              <a:t>Розведення коней було відомо ще 6000 років потому в Еламі, к східу від Ура (Дворіччя). Археологи знайшли печатку, на якій викарбовані символи; ці символи розташовані в декілька горизонтальних рядів, і можливо, зображують родовід. Голови коней за своєю формою розпадаються на три різних типа (опуклий, прямий, і увігнутий); відповідно можна розрізнити три типа по гриві ( у одних вона стирчить догори, у інших звисає донизу, а у третіх - зовсім немає гриви). Всі ці ознаки профілю і гриви відомі і в сучасному коневодстві.</a:t>
            </a:r>
          </a:p>
          <a:p>
            <a:pPr>
              <a:lnSpc>
                <a:spcPct val="80000"/>
              </a:lnSpc>
              <a:buFont typeface="Monotype Sorts"/>
              <a:buNone/>
            </a:pPr>
            <a:r>
              <a:rPr lang="ru-RU" sz="1600" smtClean="0"/>
              <a:t>	Серед рослин одним з головних обєктів дослідження та селекції з давних давен була фінікова пальма. Ця пальма — різностатева дводомна рослина, і ще в період асірійської та вавілонської цивілізації було відомо, що жіночі рослини не утворюють плодів, якщо іх не запилить пилок чоловічіх рослин, і якщо застосувати штучне запилення, то плодів утвориться більше. Завдяки штучному запиленню, яке робили жерці, число чоловічіх рослин можна було звести до мінімума; при цьому залишалось більше міста для жіночіх рослин, які давали плоди.</a:t>
            </a:r>
          </a:p>
        </p:txBody>
      </p:sp>
      <p:sp>
        <p:nvSpPr>
          <p:cNvPr id="86024" name="Rectangle 8"/>
          <p:cNvSpPr>
            <a:spLocks noGrp="1" noChangeArrowheads="1"/>
          </p:cNvSpPr>
          <p:nvPr>
            <p:ph type="title"/>
          </p:nvPr>
        </p:nvSpPr>
        <p:spPr>
          <a:xfrm>
            <a:off x="1042988" y="333375"/>
            <a:ext cx="7772400" cy="593725"/>
          </a:xfrm>
        </p:spPr>
        <p:txBody>
          <a:bodyPr/>
          <a:lstStyle/>
          <a:p>
            <a:r>
              <a:rPr lang="uk-UA" sz="4000" b="1" smtClean="0"/>
              <a:t>2. Етапи розвитку генетики</a:t>
            </a:r>
            <a:endParaRPr lang="ru-RU" sz="4000" b="1"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body" sz="half" idx="1"/>
          </p:nvPr>
        </p:nvSpPr>
        <p:spPr>
          <a:xfrm>
            <a:off x="685800" y="549275"/>
            <a:ext cx="4800600" cy="5975350"/>
          </a:xfrm>
        </p:spPr>
        <p:txBody>
          <a:bodyPr/>
          <a:lstStyle/>
          <a:p>
            <a:pPr algn="just">
              <a:buFont typeface="Monotype Sorts"/>
              <a:buNone/>
            </a:pPr>
            <a:r>
              <a:rPr lang="uk-UA" sz="1600" smtClean="0">
                <a:solidFill>
                  <a:srgbClr val="000000"/>
                </a:solidFill>
                <a:latin typeface="Garamond" pitchFamily="18" charset="0"/>
              </a:rPr>
              <a:t>	</a:t>
            </a:r>
            <a:r>
              <a:rPr lang="uk-UA" sz="2000" smtClean="0">
                <a:solidFill>
                  <a:srgbClr val="000000"/>
                </a:solidFill>
                <a:latin typeface="Garamond" pitchFamily="18" charset="0"/>
              </a:rPr>
              <a:t>Перші уявлення про спадковість містяться в працях учених античної епохи. Вже до V в. до н.е. сформувалися дві основні, чисто умоглядні теорії: прямого і непрямого спадкоємства ознак. Прихильником прямого спадкоємства був Гіппократ, який вважав, що репродуктивний матеріал збирається зі всіх частин тіла і таким чином всі органи тіла безпосередньо впливають на ознаки потомства. На думку Гіппократа, здорові частини тіла поставляють здоровий репродуктивний матеріал, а хворі - хворий, і в результаті ознаки, що набувають протягом життя, повинні успадковуватися.</a:t>
            </a:r>
            <a:endParaRPr lang="uk-UA" sz="2000" smtClean="0">
              <a:latin typeface="Garamond" pitchFamily="18" charset="0"/>
            </a:endParaRPr>
          </a:p>
          <a:p>
            <a:pPr>
              <a:buFont typeface="Monotype Sorts"/>
              <a:buNone/>
            </a:pPr>
            <a:endParaRPr lang="ru-RU" sz="1600" smtClean="0"/>
          </a:p>
        </p:txBody>
      </p:sp>
      <p:pic>
        <p:nvPicPr>
          <p:cNvPr id="87042" name="Picture 4"/>
          <p:cNvPicPr>
            <a:picLocks noChangeAspect="1" noChangeArrowheads="1"/>
          </p:cNvPicPr>
          <p:nvPr>
            <p:ph type="chart" sz="half" idx="2"/>
          </p:nvPr>
        </p:nvPicPr>
        <p:blipFill>
          <a:blip r:embed="rId2"/>
          <a:srcRect/>
          <a:stretch>
            <a:fillRect/>
          </a:stretch>
        </p:blipFill>
        <p:spPr>
          <a:xfrm>
            <a:off x="6011863" y="549275"/>
            <a:ext cx="2536825" cy="2743200"/>
          </a:xfrm>
        </p:spPr>
      </p:pic>
      <p:sp>
        <p:nvSpPr>
          <p:cNvPr id="87043" name="Text Box 6"/>
          <p:cNvSpPr txBox="1">
            <a:spLocks noChangeArrowheads="1"/>
          </p:cNvSpPr>
          <p:nvPr/>
        </p:nvSpPr>
        <p:spPr bwMode="auto">
          <a:xfrm>
            <a:off x="6011863" y="3500438"/>
            <a:ext cx="2514600" cy="641350"/>
          </a:xfrm>
          <a:prstGeom prst="rect">
            <a:avLst/>
          </a:prstGeom>
          <a:noFill/>
          <a:ln w="12700">
            <a:noFill/>
            <a:miter lim="800000"/>
            <a:headEnd/>
            <a:tailEnd/>
          </a:ln>
        </p:spPr>
        <p:txBody>
          <a:bodyPr>
            <a:spAutoFit/>
          </a:bodyPr>
          <a:lstStyle/>
          <a:p>
            <a:pPr algn="ctr" eaLnBrk="0" hangingPunct="0">
              <a:spcBef>
                <a:spcPct val="50000"/>
              </a:spcBef>
            </a:pPr>
            <a:r>
              <a:rPr lang="uk-UA" sz="1800" b="1">
                <a:solidFill>
                  <a:srgbClr val="000000"/>
                </a:solidFill>
                <a:latin typeface="Garamond" pitchFamily="18" charset="0"/>
              </a:rPr>
              <a:t>Гіппократ</a:t>
            </a:r>
            <a:r>
              <a:rPr lang="uk-UA" sz="1800">
                <a:solidFill>
                  <a:srgbClr val="000000"/>
                </a:solidFill>
                <a:latin typeface="Garamond" pitchFamily="18" charset="0"/>
              </a:rPr>
              <a:t> </a:t>
            </a:r>
            <a:br>
              <a:rPr lang="uk-UA" sz="1800">
                <a:solidFill>
                  <a:srgbClr val="000000"/>
                </a:solidFill>
                <a:latin typeface="Garamond" pitchFamily="18" charset="0"/>
              </a:rPr>
            </a:br>
            <a:r>
              <a:rPr lang="uk-UA" sz="1800">
                <a:solidFill>
                  <a:srgbClr val="000000"/>
                </a:solidFill>
                <a:latin typeface="Garamond" pitchFamily="18" charset="0"/>
              </a:rPr>
              <a:t>(460 - 370 до н.в.)</a:t>
            </a:r>
            <a:endParaRPr lang="ru-RU" sz="1800">
              <a:solidFill>
                <a:srgbClr val="000000"/>
              </a:solidFill>
              <a:latin typeface="Garamond"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body" sz="half" idx="3"/>
          </p:nvPr>
        </p:nvSpPr>
        <p:spPr>
          <a:xfrm>
            <a:off x="684213" y="5661025"/>
            <a:ext cx="7772400" cy="939800"/>
          </a:xfrm>
        </p:spPr>
        <p:txBody>
          <a:bodyPr/>
          <a:lstStyle/>
          <a:p>
            <a:pPr algn="ctr">
              <a:lnSpc>
                <a:spcPct val="80000"/>
              </a:lnSpc>
              <a:buFont typeface="Monotype Sorts"/>
              <a:buNone/>
            </a:pPr>
            <a:r>
              <a:rPr lang="uk-UA" sz="2400" smtClean="0"/>
              <a:t>	</a:t>
            </a:r>
            <a:r>
              <a:rPr lang="uk-UA" sz="2000" smtClean="0"/>
              <a:t>У </a:t>
            </a:r>
            <a:r>
              <a:rPr lang="en-US" sz="2000" smtClean="0"/>
              <a:t>XVII </a:t>
            </a:r>
            <a:r>
              <a:rPr lang="uk-UA" sz="2000" smtClean="0"/>
              <a:t>сторіччі деяки вчені вважали, що статеві клітини містять в собі вже готовий організм людине, але у дуже зменшеному виді – т.з. гомункулус</a:t>
            </a:r>
            <a:endParaRPr lang="ru-RU" sz="2000" smtClean="0"/>
          </a:p>
        </p:txBody>
      </p:sp>
      <p:pic>
        <p:nvPicPr>
          <p:cNvPr id="88066" name="Picture 8" descr="Гумункулус"/>
          <p:cNvPicPr>
            <a:picLocks noChangeAspect="1" noChangeArrowheads="1"/>
          </p:cNvPicPr>
          <p:nvPr>
            <p:ph sz="quarter" idx="1"/>
          </p:nvPr>
        </p:nvPicPr>
        <p:blipFill>
          <a:blip r:embed="rId2"/>
          <a:srcRect/>
          <a:stretch>
            <a:fillRect/>
          </a:stretch>
        </p:blipFill>
        <p:spPr>
          <a:xfrm>
            <a:off x="3779838" y="404813"/>
            <a:ext cx="1879600" cy="5238750"/>
          </a:xfrm>
          <a:ln w="22225">
            <a:solidFill>
              <a:schemeClr val="tx1"/>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3"/>
          <p:cNvSpPr>
            <a:spLocks noGrp="1" noChangeArrowheads="1"/>
          </p:cNvSpPr>
          <p:nvPr>
            <p:ph type="body" sz="half" idx="1"/>
          </p:nvPr>
        </p:nvSpPr>
        <p:spPr>
          <a:xfrm>
            <a:off x="685800" y="685800"/>
            <a:ext cx="4876800" cy="5562600"/>
          </a:xfrm>
        </p:spPr>
        <p:txBody>
          <a:bodyPr/>
          <a:lstStyle/>
          <a:p>
            <a:pPr algn="just">
              <a:buFont typeface="Monotype Sorts"/>
              <a:buNone/>
            </a:pPr>
            <a:r>
              <a:rPr lang="uk-UA" sz="1400" smtClean="0">
                <a:solidFill>
                  <a:srgbClr val="000000"/>
                </a:solidFill>
                <a:latin typeface="Garamond" pitchFamily="18" charset="0"/>
              </a:rPr>
              <a:t>	</a:t>
            </a:r>
            <a:r>
              <a:rPr lang="uk-UA" sz="1800" smtClean="0">
                <a:solidFill>
                  <a:srgbClr val="000000"/>
                </a:solidFill>
                <a:latin typeface="Garamond" pitchFamily="18" charset="0"/>
              </a:rPr>
              <a:t>Точку зору Гіппократа оспорював Арістотель (IV в. до н. э.). Він був прихильником теорії непрямого спадкоємства ознак і вважав, що репродуктивний матеріал зовсім не поступає зі всіх частин тіла, а виробляється з живильних речовин, за своєю природою призначених для побудови різних частин тіла.</a:t>
            </a:r>
            <a:endParaRPr lang="uk-UA" sz="1800" smtClean="0">
              <a:latin typeface="Garamond" pitchFamily="18" charset="0"/>
            </a:endParaRPr>
          </a:p>
          <a:p>
            <a:pPr algn="just">
              <a:buFont typeface="Monotype Sorts"/>
              <a:buNone/>
            </a:pPr>
            <a:r>
              <a:rPr lang="uk-UA" sz="1800" smtClean="0">
                <a:solidFill>
                  <a:srgbClr val="000000"/>
                </a:solidFill>
                <a:latin typeface="Garamond" pitchFamily="18" charset="0"/>
              </a:rPr>
              <a:t>	Теорія прямого спадкоємства проіснувала 23 століття. Останньою серйозною варіацією на цю тему можна рахувати теорію </a:t>
            </a:r>
            <a:r>
              <a:rPr lang="ru-RU" sz="1800" smtClean="0">
                <a:solidFill>
                  <a:srgbClr val="000000"/>
                </a:solidFill>
                <a:latin typeface="Garamond" pitchFamily="18" charset="0"/>
              </a:rPr>
              <a:t>пангенезіса</a:t>
            </a:r>
            <a:r>
              <a:rPr lang="uk-UA" sz="1800" smtClean="0">
                <a:solidFill>
                  <a:srgbClr val="000000"/>
                </a:solidFill>
                <a:latin typeface="Garamond" pitchFamily="18" charset="0"/>
              </a:rPr>
              <a:t> </a:t>
            </a:r>
            <a:r>
              <a:rPr lang="uk-UA" sz="1800" b="1" i="1" smtClean="0">
                <a:solidFill>
                  <a:srgbClr val="000000"/>
                </a:solidFill>
                <a:latin typeface="Garamond" pitchFamily="18" charset="0"/>
              </a:rPr>
              <a:t>Ч. Дарвіна</a:t>
            </a:r>
            <a:r>
              <a:rPr lang="uk-UA" sz="1800" smtClean="0">
                <a:solidFill>
                  <a:srgbClr val="000000"/>
                </a:solidFill>
                <a:latin typeface="Garamond" pitchFamily="18" charset="0"/>
              </a:rPr>
              <a:t> (1868), розвинену в книзі “Зміна тварин і </a:t>
            </a:r>
            <a:r>
              <a:rPr lang="ru-RU" sz="1800" smtClean="0">
                <a:solidFill>
                  <a:srgbClr val="000000"/>
                </a:solidFill>
                <a:latin typeface="Garamond" pitchFamily="18" charset="0"/>
              </a:rPr>
              <a:t>рослин</a:t>
            </a:r>
            <a:r>
              <a:rPr lang="uk-UA" sz="1800" smtClean="0">
                <a:solidFill>
                  <a:srgbClr val="000000"/>
                </a:solidFill>
                <a:latin typeface="Garamond" pitchFamily="18" charset="0"/>
              </a:rPr>
              <a:t> в свійському стані”. Згідно цієї теорії у рослин або тварин всі клітки “відокремлюють від себе крихітні геммули, розсіяні по всьому організму”. Геммули потрапляють і репродуктивні органи, і таким чином ознаки передаються нащадкам. Як вважав і сам Ч. Дарвін, ця теорія вельми нагадувала погляди Гіппократа.</a:t>
            </a:r>
            <a:endParaRPr lang="uk-UA" sz="1800" smtClean="0">
              <a:latin typeface="Garamond" pitchFamily="18" charset="0"/>
            </a:endParaRPr>
          </a:p>
          <a:p>
            <a:endParaRPr lang="ru-RU" sz="2800" smtClean="0"/>
          </a:p>
        </p:txBody>
      </p:sp>
      <p:pic>
        <p:nvPicPr>
          <p:cNvPr id="115714" name="Picture 4"/>
          <p:cNvPicPr>
            <a:picLocks noChangeAspect="1" noChangeArrowheads="1"/>
          </p:cNvPicPr>
          <p:nvPr>
            <p:ph type="chart" sz="half" idx="2"/>
          </p:nvPr>
        </p:nvPicPr>
        <p:blipFill>
          <a:blip r:embed="rId2"/>
          <a:srcRect/>
          <a:stretch>
            <a:fillRect/>
          </a:stretch>
        </p:blipFill>
        <p:spPr>
          <a:xfrm>
            <a:off x="5867400" y="838200"/>
            <a:ext cx="2667000" cy="3962400"/>
          </a:xfrm>
        </p:spPr>
      </p:pic>
      <p:sp>
        <p:nvSpPr>
          <p:cNvPr id="115715" name="Text Box 5"/>
          <p:cNvSpPr txBox="1">
            <a:spLocks noChangeArrowheads="1"/>
          </p:cNvSpPr>
          <p:nvPr/>
        </p:nvSpPr>
        <p:spPr bwMode="auto">
          <a:xfrm>
            <a:off x="5867400" y="4953000"/>
            <a:ext cx="2667000" cy="842963"/>
          </a:xfrm>
          <a:prstGeom prst="rect">
            <a:avLst/>
          </a:prstGeom>
          <a:noFill/>
          <a:ln w="12700">
            <a:noFill/>
            <a:miter lim="800000"/>
            <a:headEnd/>
            <a:tailEnd/>
          </a:ln>
        </p:spPr>
        <p:txBody>
          <a:bodyPr>
            <a:spAutoFit/>
          </a:bodyPr>
          <a:lstStyle/>
          <a:p>
            <a:pPr eaLnBrk="0" hangingPunct="0">
              <a:spcBef>
                <a:spcPts val="500"/>
              </a:spcBef>
              <a:spcAft>
                <a:spcPts val="500"/>
              </a:spcAft>
            </a:pPr>
            <a:r>
              <a:rPr lang="ru-RU" sz="1800" b="1">
                <a:latin typeface="Garamond" pitchFamily="18" charset="0"/>
              </a:rPr>
              <a:t>Чарльз Роберт Дарвин</a:t>
            </a:r>
            <a:endParaRPr lang="ru-RU" sz="1800"/>
          </a:p>
          <a:p>
            <a:pPr algn="ctr" eaLnBrk="0" hangingPunct="0">
              <a:spcBef>
                <a:spcPct val="50000"/>
              </a:spcBef>
            </a:pPr>
            <a:r>
              <a:rPr lang="ru-RU" sz="1800">
                <a:latin typeface="Garamond" pitchFamily="18" charset="0"/>
              </a:rPr>
              <a:t>(1809 - 1882)</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a:spLocks noGrp="1" noChangeArrowheads="1"/>
          </p:cNvSpPr>
          <p:nvPr>
            <p:ph type="body" sz="half" idx="1"/>
          </p:nvPr>
        </p:nvSpPr>
        <p:spPr>
          <a:xfrm>
            <a:off x="762000" y="838200"/>
            <a:ext cx="5105400" cy="5486400"/>
          </a:xfrm>
        </p:spPr>
        <p:txBody>
          <a:bodyPr/>
          <a:lstStyle/>
          <a:p>
            <a:pPr algn="just">
              <a:buFont typeface="Monotype Sorts"/>
              <a:buNone/>
            </a:pPr>
            <a:r>
              <a:rPr lang="uk-UA" sz="2000" smtClean="0">
                <a:solidFill>
                  <a:srgbClr val="000000"/>
                </a:solidFill>
                <a:latin typeface="Garamond" pitchFamily="18" charset="0"/>
              </a:rPr>
              <a:t>	</a:t>
            </a:r>
            <a:r>
              <a:rPr lang="uk-UA" sz="2400" smtClean="0">
                <a:solidFill>
                  <a:srgbClr val="000000"/>
                </a:solidFill>
                <a:latin typeface="Garamond" pitchFamily="18" charset="0"/>
              </a:rPr>
              <a:t>Вже в 1871 р. дарвіновська теорія, а правильніше, гіпотеза пангенезіса була експериментально перевірена Ф. Гальтоном - крупним дослідником природи, двоюрідним братом Ч. Дарвіна. Ф. Гальтон переливав кров чорних кроликів білим, а потім схрещував реципієнтів. “</a:t>
            </a:r>
            <a:r>
              <a:rPr lang="uk-UA" sz="2400" i="1" smtClean="0">
                <a:solidFill>
                  <a:srgbClr val="000000"/>
                </a:solidFill>
                <a:latin typeface="Garamond" pitchFamily="18" charset="0"/>
              </a:rPr>
              <a:t>Я повторював це в трьох поколіннях і не знайшов анінайменшого сліду якого-небудь порушення чистоти сріблясто-білої породи</a:t>
            </a:r>
            <a:r>
              <a:rPr lang="uk-UA" sz="2400" smtClean="0">
                <a:solidFill>
                  <a:srgbClr val="000000"/>
                </a:solidFill>
                <a:latin typeface="Garamond" pitchFamily="18" charset="0"/>
              </a:rPr>
              <a:t>”, - писав він. Отже, принаймні в крові кроликів геммули не містяться</a:t>
            </a:r>
            <a:r>
              <a:rPr lang="uk-UA" sz="2800" smtClean="0">
                <a:solidFill>
                  <a:srgbClr val="000000"/>
                </a:solidFill>
                <a:latin typeface="Garamond" pitchFamily="18" charset="0"/>
              </a:rPr>
              <a:t>.</a:t>
            </a:r>
            <a:endParaRPr lang="uk-UA" sz="2800" smtClean="0">
              <a:latin typeface="Garamond" pitchFamily="18" charset="0"/>
            </a:endParaRPr>
          </a:p>
          <a:p>
            <a:pPr>
              <a:buFont typeface="Monotype Sorts"/>
              <a:buNone/>
            </a:pPr>
            <a:endParaRPr lang="ru-RU" sz="2800" smtClean="0"/>
          </a:p>
        </p:txBody>
      </p:sp>
      <p:pic>
        <p:nvPicPr>
          <p:cNvPr id="90114" name="Picture 4"/>
          <p:cNvPicPr>
            <a:picLocks noChangeAspect="1" noChangeArrowheads="1"/>
          </p:cNvPicPr>
          <p:nvPr>
            <p:ph type="chart" sz="half" idx="2"/>
          </p:nvPr>
        </p:nvPicPr>
        <p:blipFill>
          <a:blip r:embed="rId2"/>
          <a:srcRect/>
          <a:stretch>
            <a:fillRect/>
          </a:stretch>
        </p:blipFill>
        <p:spPr>
          <a:xfrm>
            <a:off x="6172200" y="990600"/>
            <a:ext cx="2359025" cy="3352800"/>
          </a:xfrm>
        </p:spPr>
      </p:pic>
      <p:sp>
        <p:nvSpPr>
          <p:cNvPr id="90115" name="Text Box 5"/>
          <p:cNvSpPr txBox="1">
            <a:spLocks noChangeArrowheads="1"/>
          </p:cNvSpPr>
          <p:nvPr/>
        </p:nvSpPr>
        <p:spPr bwMode="auto">
          <a:xfrm>
            <a:off x="6172200" y="4495800"/>
            <a:ext cx="2362200" cy="854075"/>
          </a:xfrm>
          <a:prstGeom prst="rect">
            <a:avLst/>
          </a:prstGeom>
          <a:noFill/>
          <a:ln w="12700">
            <a:noFill/>
            <a:miter lim="800000"/>
            <a:headEnd/>
            <a:tailEnd/>
          </a:ln>
        </p:spPr>
        <p:txBody>
          <a:bodyPr>
            <a:spAutoFit/>
          </a:bodyPr>
          <a:lstStyle/>
          <a:p>
            <a:pPr algn="ctr" eaLnBrk="0" hangingPunct="0">
              <a:spcBef>
                <a:spcPct val="50000"/>
              </a:spcBef>
            </a:pPr>
            <a:r>
              <a:rPr lang="uk-UA" sz="2000" b="1">
                <a:solidFill>
                  <a:srgbClr val="000000"/>
                </a:solidFill>
                <a:latin typeface="Garamond" pitchFamily="18" charset="0"/>
              </a:rPr>
              <a:t>Френсіс Гальтон</a:t>
            </a:r>
          </a:p>
          <a:p>
            <a:pPr algn="ctr" eaLnBrk="0" hangingPunct="0">
              <a:spcBef>
                <a:spcPct val="50000"/>
              </a:spcBef>
            </a:pPr>
            <a:r>
              <a:rPr lang="uk-UA" sz="2000">
                <a:solidFill>
                  <a:srgbClr val="000000"/>
                </a:solidFill>
                <a:latin typeface="Garamond" pitchFamily="18" charset="0"/>
              </a:rPr>
              <a:t>(1822 - 1911)</a:t>
            </a:r>
            <a:endParaRPr lang="ru-RU" sz="2000">
              <a:solidFill>
                <a:srgbClr val="000000"/>
              </a:solidFill>
              <a:latin typeface="Garamond"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9" name="Rectangle 3"/>
          <p:cNvSpPr>
            <a:spLocks noGrp="1" noChangeArrowheads="1"/>
          </p:cNvSpPr>
          <p:nvPr>
            <p:ph type="body" sz="half" idx="1"/>
          </p:nvPr>
        </p:nvSpPr>
        <p:spPr>
          <a:xfrm>
            <a:off x="685800" y="762000"/>
            <a:ext cx="4648200" cy="5410200"/>
          </a:xfrm>
        </p:spPr>
        <p:txBody>
          <a:bodyPr/>
          <a:lstStyle/>
          <a:p>
            <a:pPr algn="just">
              <a:buFont typeface="Monotype Sorts"/>
              <a:buNone/>
            </a:pPr>
            <a:r>
              <a:rPr lang="uk-UA" sz="2000" smtClean="0">
                <a:solidFill>
                  <a:srgbClr val="000000"/>
                </a:solidFill>
                <a:latin typeface="Garamond" pitchFamily="18" charset="0"/>
              </a:rPr>
              <a:t>	Ситуація стає драматичною, якщо пригадати, що в </a:t>
            </a:r>
            <a:r>
              <a:rPr lang="uk-UA" sz="2000" b="1" smtClean="0">
                <a:solidFill>
                  <a:srgbClr val="000000"/>
                </a:solidFill>
                <a:latin typeface="Garamond" pitchFamily="18" charset="0"/>
              </a:rPr>
              <a:t>1865</a:t>
            </a:r>
            <a:r>
              <a:rPr lang="uk-UA" sz="2000" smtClean="0">
                <a:solidFill>
                  <a:srgbClr val="000000"/>
                </a:solidFill>
                <a:latin typeface="Garamond" pitchFamily="18" charset="0"/>
              </a:rPr>
              <a:t> р., ще до публікації дарвіновської гіпотези пангенезіса, вже вийшла в світ робота </a:t>
            </a:r>
            <a:r>
              <a:rPr lang="uk-UA" sz="2000" b="1" smtClean="0">
                <a:solidFill>
                  <a:srgbClr val="000000"/>
                </a:solidFill>
                <a:latin typeface="Garamond" pitchFamily="18" charset="0"/>
              </a:rPr>
              <a:t>Г. Мендедя “Досліди над рослинними гібридами”</a:t>
            </a:r>
            <a:r>
              <a:rPr lang="uk-UA" sz="2000" smtClean="0">
                <a:solidFill>
                  <a:srgbClr val="000000"/>
                </a:solidFill>
                <a:latin typeface="Garamond" pitchFamily="18" charset="0"/>
              </a:rPr>
              <a:t>, в якій були сформульовані закони непрямого успадкування, що пізніше стали основою генетики. Експерименти Менделя були невідомі Дарвіну. У своїй роботі “Дія перехресного і самозапліднення” (1876) Ч. Дарвін посилається на зведення Гоффмана “Проблема виду і різновиду” (1869), в якій п'ять разів згадана стаття Менделя. Ці посилання не привернули уваги Дарвіна.</a:t>
            </a:r>
            <a:endParaRPr lang="uk-UA" sz="2000" smtClean="0">
              <a:latin typeface="Garamond" pitchFamily="18" charset="0"/>
            </a:endParaRPr>
          </a:p>
          <a:p>
            <a:endParaRPr lang="ru-RU" sz="1600" smtClean="0"/>
          </a:p>
        </p:txBody>
      </p:sp>
      <p:graphicFrame>
        <p:nvGraphicFramePr>
          <p:cNvPr id="18438" name="Object 6"/>
          <p:cNvGraphicFramePr>
            <a:graphicFrameLocks noChangeAspect="1"/>
          </p:cNvGraphicFramePr>
          <p:nvPr>
            <p:ph type="chart" sz="half" idx="2"/>
          </p:nvPr>
        </p:nvGraphicFramePr>
        <p:xfrm>
          <a:off x="5791200" y="838200"/>
          <a:ext cx="2736850" cy="3048000"/>
        </p:xfrm>
        <a:graphic>
          <a:graphicData uri="http://schemas.openxmlformats.org/presentationml/2006/ole">
            <p:oleObj spid="_x0000_s18438" name="Photo Editor Photo" r:id="rId3" imgW="1417443" imgH="1577477" progId="">
              <p:embed/>
            </p:oleObj>
          </a:graphicData>
        </a:graphic>
      </p:graphicFrame>
      <p:sp>
        <p:nvSpPr>
          <p:cNvPr id="18440" name="Text Box 7"/>
          <p:cNvSpPr txBox="1">
            <a:spLocks noChangeArrowheads="1"/>
          </p:cNvSpPr>
          <p:nvPr/>
        </p:nvSpPr>
        <p:spPr bwMode="auto">
          <a:xfrm>
            <a:off x="5791200" y="4114800"/>
            <a:ext cx="2743200" cy="1222375"/>
          </a:xfrm>
          <a:prstGeom prst="rect">
            <a:avLst/>
          </a:prstGeom>
          <a:noFill/>
          <a:ln w="12700">
            <a:noFill/>
            <a:miter lim="800000"/>
            <a:headEnd/>
            <a:tailEnd/>
          </a:ln>
        </p:spPr>
        <p:txBody>
          <a:bodyPr>
            <a:spAutoFit/>
          </a:bodyPr>
          <a:lstStyle/>
          <a:p>
            <a:pPr algn="ctr" eaLnBrk="0" hangingPunct="0">
              <a:spcBef>
                <a:spcPts val="500"/>
              </a:spcBef>
              <a:spcAft>
                <a:spcPts val="500"/>
              </a:spcAft>
            </a:pPr>
            <a:r>
              <a:rPr lang="ru-RU" sz="2000" b="1">
                <a:latin typeface="Garamond" pitchFamily="18" charset="0"/>
              </a:rPr>
              <a:t>Грегор Иоганн Мендель</a:t>
            </a:r>
            <a:endParaRPr lang="ru-RU" sz="2000">
              <a:latin typeface="Garamond" pitchFamily="18" charset="0"/>
            </a:endParaRPr>
          </a:p>
          <a:p>
            <a:pPr algn="ctr" eaLnBrk="0" hangingPunct="0">
              <a:spcBef>
                <a:spcPct val="50000"/>
              </a:spcBef>
            </a:pPr>
            <a:r>
              <a:rPr lang="ru-RU" sz="2000">
                <a:latin typeface="Garamond" pitchFamily="18" charset="0"/>
              </a:rPr>
              <a:t>(1822 - 1884)</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3"/>
          <p:cNvSpPr>
            <a:spLocks noGrp="1" noChangeArrowheads="1"/>
          </p:cNvSpPr>
          <p:nvPr>
            <p:ph type="body" idx="1"/>
          </p:nvPr>
        </p:nvSpPr>
        <p:spPr>
          <a:xfrm>
            <a:off x="685800" y="609600"/>
            <a:ext cx="7772400" cy="5410200"/>
          </a:xfrm>
        </p:spPr>
        <p:txBody>
          <a:bodyPr/>
          <a:lstStyle/>
          <a:p>
            <a:pPr algn="just">
              <a:buFont typeface="Monotype Sorts"/>
              <a:buNone/>
            </a:pPr>
            <a:r>
              <a:rPr lang="uk-UA" sz="1800" smtClean="0">
                <a:solidFill>
                  <a:srgbClr val="000000"/>
                </a:solidFill>
                <a:latin typeface="Garamond" pitchFamily="18" charset="0"/>
              </a:rPr>
              <a:t>	</a:t>
            </a:r>
            <a:r>
              <a:rPr lang="uk-UA" sz="2000" smtClean="0">
                <a:solidFill>
                  <a:srgbClr val="000000"/>
                </a:solidFill>
                <a:latin typeface="Garamond" pitchFamily="18" charset="0"/>
              </a:rPr>
              <a:t>Біологія того часу не була готова до сприйняття ідей </a:t>
            </a:r>
            <a:r>
              <a:rPr lang="ru-RU" sz="2000" smtClean="0">
                <a:solidFill>
                  <a:srgbClr val="000000"/>
                </a:solidFill>
                <a:latin typeface="Garamond" pitchFamily="18" charset="0"/>
              </a:rPr>
              <a:t>Менделя</a:t>
            </a:r>
            <a:r>
              <a:rPr lang="uk-UA" sz="2000" smtClean="0">
                <a:solidFill>
                  <a:srgbClr val="000000"/>
                </a:solidFill>
                <a:latin typeface="Garamond" pitchFamily="18" charset="0"/>
              </a:rPr>
              <a:t>, не дивлячись на те що він був зовсім не єдиним або першим ученим, що ставив досліди по гібридизації рослин. Досить згадати І. Г. </a:t>
            </a:r>
            <a:r>
              <a:rPr lang="uk-UA" sz="2000" b="1" smtClean="0">
                <a:solidFill>
                  <a:srgbClr val="000000"/>
                </a:solidFill>
                <a:latin typeface="Garamond" pitchFamily="18" charset="0"/>
              </a:rPr>
              <a:t>Кельрейтера</a:t>
            </a:r>
            <a:r>
              <a:rPr lang="uk-UA" sz="2000" smtClean="0">
                <a:solidFill>
                  <a:srgbClr val="000000"/>
                </a:solidFill>
                <a:latin typeface="Garamond" pitchFamily="18" charset="0"/>
              </a:rPr>
              <a:t> (1733-1806), німецького ботаніка (що працював в декількох містах Європи, зокрема в Петербурзі), що відкрив гібридну потужність і однаковий результат реципрокних схрещувань у тютюну. Англієць Т. Э. Найт (1759-1838), експериментуючи, як пізніше і Мендель, з горохом, знов звернув увагу на однаковий результат реципрокних схрещувань, на одноманітність гібридів першого покоління і розщеплювання при самозапиленні гібридів. Його співвітчизник і сучасник Дж. Госс виявив  (1822), що гібриди другого покоління при подальшому самозапиленні діляться на ті, що розщеплюються і не розщеплюються.</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Жоден з попередників Г. Менделя навіть не намагався проаналізувати свої результати кількісно: підрахувати співвідношення класів серед гібридів різних поколінь.</a:t>
            </a:r>
            <a:endParaRPr lang="ru-RU" sz="20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3"/>
          <p:cNvSpPr>
            <a:spLocks noGrp="1" noChangeArrowheads="1"/>
          </p:cNvSpPr>
          <p:nvPr>
            <p:ph type="body" idx="1"/>
          </p:nvPr>
        </p:nvSpPr>
        <p:spPr>
          <a:xfrm>
            <a:off x="609600" y="685800"/>
            <a:ext cx="7772400" cy="5486400"/>
          </a:xfrm>
        </p:spPr>
        <p:txBody>
          <a:bodyPr/>
          <a:lstStyle/>
          <a:p>
            <a:pPr algn="just">
              <a:buFont typeface="Monotype Sorts"/>
              <a:buNone/>
            </a:pPr>
            <a:r>
              <a:rPr lang="uk-UA" sz="2000" smtClean="0">
                <a:solidFill>
                  <a:srgbClr val="000000"/>
                </a:solidFill>
                <a:latin typeface="Garamond" pitchFamily="18" charset="0"/>
              </a:rPr>
              <a:t>	Головне досягнення Г. Менделя полягає в тому, що він сформулював і застосував принципи гибрідологичного аналізу для перевірки конкретної гіпотези - гіпотези про спадкову передачу дискретних чинників. Виявлені Г. Менделем закономірності спадкоємства по гідності були оцінені тільки в </a:t>
            </a:r>
            <a:r>
              <a:rPr lang="uk-UA" sz="2000" b="1" smtClean="0">
                <a:solidFill>
                  <a:srgbClr val="000000"/>
                </a:solidFill>
                <a:latin typeface="Garamond" pitchFamily="18" charset="0"/>
              </a:rPr>
              <a:t>1900</a:t>
            </a:r>
            <a:r>
              <a:rPr lang="uk-UA" sz="2000" smtClean="0">
                <a:solidFill>
                  <a:srgbClr val="000000"/>
                </a:solidFill>
                <a:latin typeface="Garamond" pitchFamily="18" charset="0"/>
              </a:rPr>
              <a:t> р., коли вони знов були відкриті незалежно один від одного трьома дослідниками: </a:t>
            </a:r>
            <a:r>
              <a:rPr lang="uk-UA" sz="2000" b="1" smtClean="0">
                <a:solidFill>
                  <a:srgbClr val="000000"/>
                </a:solidFill>
                <a:latin typeface="Garamond" pitchFamily="18" charset="0"/>
              </a:rPr>
              <a:t>Гуго </a:t>
            </a:r>
            <a:r>
              <a:rPr lang="ru-RU" sz="2000" b="1" smtClean="0">
                <a:solidFill>
                  <a:srgbClr val="000000"/>
                </a:solidFill>
                <a:latin typeface="Garamond" pitchFamily="18" charset="0"/>
              </a:rPr>
              <a:t>Де</a:t>
            </a:r>
            <a:r>
              <a:rPr lang="uk-UA" sz="2000" b="1" smtClean="0">
                <a:solidFill>
                  <a:srgbClr val="000000"/>
                </a:solidFill>
                <a:latin typeface="Garamond" pitchFamily="18" charset="0"/>
              </a:rPr>
              <a:t> Фризом</a:t>
            </a:r>
            <a:r>
              <a:rPr lang="uk-UA" sz="2000" smtClean="0">
                <a:solidFill>
                  <a:srgbClr val="000000"/>
                </a:solidFill>
                <a:latin typeface="Garamond" pitchFamily="18" charset="0"/>
              </a:rPr>
              <a:t> в Голландії, </a:t>
            </a:r>
            <a:r>
              <a:rPr lang="uk-UA" sz="2000" b="1" smtClean="0">
                <a:solidFill>
                  <a:srgbClr val="000000"/>
                </a:solidFill>
                <a:latin typeface="Garamond" pitchFamily="18" charset="0"/>
              </a:rPr>
              <a:t>Карлом</a:t>
            </a:r>
            <a:r>
              <a:rPr lang="uk-UA" sz="2000" smtClean="0">
                <a:solidFill>
                  <a:srgbClr val="000000"/>
                </a:solidFill>
                <a:latin typeface="Garamond" pitchFamily="18" charset="0"/>
              </a:rPr>
              <a:t> </a:t>
            </a:r>
            <a:r>
              <a:rPr lang="uk-UA" sz="2000" b="1" smtClean="0">
                <a:solidFill>
                  <a:srgbClr val="000000"/>
                </a:solidFill>
                <a:latin typeface="Garamond" pitchFamily="18" charset="0"/>
              </a:rPr>
              <a:t>Корренсом</a:t>
            </a:r>
            <a:r>
              <a:rPr lang="uk-UA" sz="2000" smtClean="0">
                <a:solidFill>
                  <a:srgbClr val="000000"/>
                </a:solidFill>
                <a:latin typeface="Garamond" pitchFamily="18" charset="0"/>
              </a:rPr>
              <a:t> в Німеччині і </a:t>
            </a:r>
            <a:r>
              <a:rPr lang="uk-UA" sz="2000" b="1" smtClean="0">
                <a:solidFill>
                  <a:srgbClr val="000000"/>
                </a:solidFill>
                <a:latin typeface="Garamond" pitchFamily="18" charset="0"/>
              </a:rPr>
              <a:t>Еріхом Чермаком</a:t>
            </a:r>
            <a:r>
              <a:rPr lang="uk-UA" sz="2000" smtClean="0">
                <a:solidFill>
                  <a:srgbClr val="000000"/>
                </a:solidFill>
                <a:latin typeface="Garamond" pitchFamily="18" charset="0"/>
              </a:rPr>
              <a:t> в Австрії. К. Корренс і Э. Чермак ще раз продемонстрували справедливість менделівськіх закономірностей для гороху, а Г. Де Фриз підтвердив це відразу для 16 видів рослин.</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Незабаром було доведено, що ті ж закони спадкоємства справедливі і для тварин. У. Бетсон в 1902 р. продемонстрував це на прикладі спадкоємства форми гребеня у курей, а Л. Кюено в тому ж 1902 р. - на прикладі спадкоємства сірого і білого забарвлення шерсти у будинкової миші. Вже в 1909 р. У. Бетсон опублікував зведення, де перерахував близько 100 ознак рослин і приблизно стільки ж у тварин, для яких доведено спадкоємство по Менделеві. Менделізм міцно увійшов до науки.</a:t>
            </a:r>
            <a:endParaRPr lang="ru-RU" sz="200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Rectangle 2"/>
          <p:cNvSpPr>
            <a:spLocks noGrp="1" noChangeArrowheads="1"/>
          </p:cNvSpPr>
          <p:nvPr>
            <p:ph type="title"/>
          </p:nvPr>
        </p:nvSpPr>
        <p:spPr>
          <a:xfrm>
            <a:off x="609600" y="381000"/>
            <a:ext cx="7772400" cy="1524000"/>
          </a:xfrm>
        </p:spPr>
        <p:txBody>
          <a:bodyPr/>
          <a:lstStyle/>
          <a:p>
            <a:r>
              <a:rPr lang="uk-UA" sz="2000" smtClean="0">
                <a:solidFill>
                  <a:srgbClr val="000000"/>
                </a:solidFill>
                <a:latin typeface="Garamond" pitchFamily="18" charset="0"/>
              </a:rPr>
              <a:t>Що ж змінилося за 35 років після менделівськіх</a:t>
            </a:r>
            <a:r>
              <a:rPr lang="ru-RU" sz="2000" smtClean="0">
                <a:solidFill>
                  <a:srgbClr val="000000"/>
                </a:solidFill>
                <a:latin typeface="Garamond" pitchFamily="18" charset="0"/>
              </a:rPr>
              <a:t> </a:t>
            </a:r>
            <a:r>
              <a:rPr lang="uk-UA" sz="2000" smtClean="0">
                <a:solidFill>
                  <a:srgbClr val="000000"/>
                </a:solidFill>
                <a:latin typeface="Garamond" pitchFamily="18" charset="0"/>
              </a:rPr>
              <a:t> відкриттів? Перш за все сформувалася і розвинулася клітинна теорія. У загальних рисах було з'ясовано поведінку хромосом в мітозі і мейозі і при заплідненні у рослин і тварин, встановлена постійність хромосомних наборів.</a:t>
            </a:r>
            <a:endParaRPr lang="ru-RU" smtClean="0">
              <a:solidFill>
                <a:schemeClr val="tx1"/>
              </a:solidFill>
              <a:latin typeface="Garamond" pitchFamily="18" charset="0"/>
            </a:endParaRPr>
          </a:p>
        </p:txBody>
      </p:sp>
      <p:graphicFrame>
        <p:nvGraphicFramePr>
          <p:cNvPr id="21510" name="Object 6"/>
          <p:cNvGraphicFramePr>
            <a:graphicFrameLocks noChangeAspect="1"/>
          </p:cNvGraphicFramePr>
          <p:nvPr/>
        </p:nvGraphicFramePr>
        <p:xfrm>
          <a:off x="900113" y="2060575"/>
          <a:ext cx="7870825" cy="5062538"/>
        </p:xfrm>
        <a:graphic>
          <a:graphicData uri="http://schemas.openxmlformats.org/presentationml/2006/ole">
            <p:oleObj spid="_x0000_s21510" name="Документ" r:id="rId3" imgW="7597471" imgH="4869233" progId="Word.Document.8">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2" name="Object 4"/>
          <p:cNvGraphicFramePr>
            <a:graphicFrameLocks noChangeAspect="1"/>
          </p:cNvGraphicFramePr>
          <p:nvPr/>
        </p:nvGraphicFramePr>
        <p:xfrm>
          <a:off x="1066800" y="609600"/>
          <a:ext cx="7631113" cy="5911850"/>
        </p:xfrm>
        <a:graphic>
          <a:graphicData uri="http://schemas.openxmlformats.org/presentationml/2006/ole">
            <p:oleObj spid="_x0000_s22532" name="Документ" r:id="rId3" imgW="7759800" imgH="6019920" progId="Word.Document.8">
              <p:embed/>
            </p:oleObj>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Grp="1" noChangeArrowheads="1"/>
          </p:cNvSpPr>
          <p:nvPr>
            <p:ph type="title"/>
          </p:nvPr>
        </p:nvSpPr>
        <p:spPr>
          <a:xfrm>
            <a:off x="609600" y="457200"/>
            <a:ext cx="7772400" cy="838200"/>
          </a:xfrm>
        </p:spPr>
        <p:txBody>
          <a:bodyPr/>
          <a:lstStyle/>
          <a:p>
            <a:pPr algn="ctr"/>
            <a:r>
              <a:rPr lang="uk-UA" sz="3600" b="1" smtClean="0">
                <a:latin typeface="Garamond" pitchFamily="18" charset="0"/>
                <a:cs typeface="Times New Roman" pitchFamily="18" charset="0"/>
              </a:rPr>
              <a:t>1.	</a:t>
            </a:r>
            <a:r>
              <a:rPr lang="uk-UA" sz="3600" b="1" smtClean="0">
                <a:latin typeface="Garamond" pitchFamily="18" charset="0"/>
              </a:rPr>
              <a:t>Генетика як наука</a:t>
            </a:r>
            <a:endParaRPr lang="ru-RU" sz="3600" smtClean="0">
              <a:latin typeface="Garamond" pitchFamily="18" charset="0"/>
            </a:endParaRPr>
          </a:p>
        </p:txBody>
      </p:sp>
      <p:sp>
        <p:nvSpPr>
          <p:cNvPr id="20482" name="Rectangle 5"/>
          <p:cNvSpPr>
            <a:spLocks noGrp="1" noChangeArrowheads="1"/>
          </p:cNvSpPr>
          <p:nvPr>
            <p:ph type="body" idx="1"/>
          </p:nvPr>
        </p:nvSpPr>
        <p:spPr>
          <a:xfrm>
            <a:off x="685800" y="1600200"/>
            <a:ext cx="7772400" cy="4781550"/>
          </a:xfrm>
        </p:spPr>
        <p:txBody>
          <a:bodyPr/>
          <a:lstStyle/>
          <a:p>
            <a:pPr>
              <a:lnSpc>
                <a:spcPct val="90000"/>
              </a:lnSpc>
              <a:buFont typeface="Monotype Sorts"/>
              <a:buNone/>
            </a:pPr>
            <a:r>
              <a:rPr lang="uk-UA" smtClean="0"/>
              <a:t>	</a:t>
            </a:r>
            <a:r>
              <a:rPr lang="uk-UA" sz="2400" b="1" smtClean="0">
                <a:latin typeface="Garamond" pitchFamily="18" charset="0"/>
              </a:rPr>
              <a:t>Генетика (від грец. </a:t>
            </a:r>
            <a:r>
              <a:rPr lang="en-US" sz="2400" b="1" smtClean="0">
                <a:latin typeface="Garamond" pitchFamily="18" charset="0"/>
              </a:rPr>
              <a:t>genesis</a:t>
            </a:r>
            <a:r>
              <a:rPr lang="uk-UA" sz="2400" b="1" smtClean="0">
                <a:latin typeface="Garamond" pitchFamily="18" charset="0"/>
              </a:rPr>
              <a:t> — походження) — це наука про закони спадковісті та мінливості ознак у організмів і методи управління ними</a:t>
            </a:r>
            <a:r>
              <a:rPr lang="uk-UA" sz="2400" smtClean="0">
                <a:latin typeface="Garamond" pitchFamily="18" charset="0"/>
              </a:rPr>
              <a:t>. Предметом генетики є вивчення законів успадкування, збереження, мінливості та реалізації генетичної інформації в органічному світі.</a:t>
            </a:r>
          </a:p>
          <a:p>
            <a:pPr>
              <a:lnSpc>
                <a:spcPct val="90000"/>
              </a:lnSpc>
              <a:buFont typeface="Monotype Sorts"/>
              <a:buNone/>
            </a:pPr>
            <a:r>
              <a:rPr lang="uk-UA" sz="2400" smtClean="0">
                <a:latin typeface="Garamond" pitchFamily="18" charset="0"/>
              </a:rPr>
              <a:t>	</a:t>
            </a:r>
            <a:r>
              <a:rPr lang="uk-UA" sz="2400" b="1" smtClean="0">
                <a:latin typeface="Garamond" pitchFamily="18" charset="0"/>
              </a:rPr>
              <a:t>Спадковість</a:t>
            </a:r>
            <a:r>
              <a:rPr lang="uk-UA" sz="2400" smtClean="0">
                <a:latin typeface="Garamond" pitchFamily="18" charset="0"/>
              </a:rPr>
              <a:t> – це властивість всіх живих істот успадковувати та передавати своїм нащадкам основні ознаки та особливості.</a:t>
            </a:r>
            <a:endParaRPr lang="ru-RU" smtClean="0">
              <a:latin typeface="Garamond" pitchFamily="18" charset="0"/>
            </a:endParaRPr>
          </a:p>
          <a:p>
            <a:pPr>
              <a:lnSpc>
                <a:spcPct val="90000"/>
              </a:lnSpc>
              <a:buFont typeface="Monotype Sorts"/>
              <a:buNone/>
            </a:pPr>
            <a:r>
              <a:rPr lang="uk-UA" smtClean="0">
                <a:latin typeface="Garamond" pitchFamily="18" charset="0"/>
              </a:rPr>
              <a:t>	</a:t>
            </a:r>
            <a:r>
              <a:rPr lang="uk-UA" sz="2400" b="1" smtClean="0">
                <a:latin typeface="Garamond" pitchFamily="18" charset="0"/>
              </a:rPr>
              <a:t>Мінливість</a:t>
            </a:r>
            <a:r>
              <a:rPr lang="uk-UA" sz="2400" smtClean="0">
                <a:latin typeface="Garamond" pitchFamily="18" charset="0"/>
              </a:rPr>
              <a:t> – це властивість протилежна спадковості. Її суть полягає в змінах структури та комбінацій генів і в змінах їх прояву в онтогенезі, тобто під час індивідуального розвитку огранізму.</a:t>
            </a:r>
            <a:endParaRPr lang="ru-RU" sz="2400" smtClean="0">
              <a:latin typeface="Garamond"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3"/>
          <p:cNvSpPr>
            <a:spLocks noGrp="1" noChangeArrowheads="1"/>
          </p:cNvSpPr>
          <p:nvPr>
            <p:ph type="body" sz="half" idx="1"/>
          </p:nvPr>
        </p:nvSpPr>
        <p:spPr>
          <a:xfrm>
            <a:off x="762000" y="1066800"/>
            <a:ext cx="5257800" cy="5181600"/>
          </a:xfrm>
        </p:spPr>
        <p:txBody>
          <a:bodyPr/>
          <a:lstStyle/>
          <a:p>
            <a:pPr algn="just">
              <a:buFont typeface="Monotype Sorts"/>
              <a:buNone/>
            </a:pPr>
            <a:r>
              <a:rPr lang="uk-UA" sz="1600" smtClean="0">
                <a:solidFill>
                  <a:srgbClr val="000000"/>
                </a:solidFill>
                <a:latin typeface="Garamond" pitchFamily="18" charset="0"/>
              </a:rPr>
              <a:t>	Ще до перевідкритія законів Менделя виникла ядерна гіпотеза спадковості, яка була підтверджена витонченими дослідами німецького дослідника Т. Бовери (1862-1915), що довів рівнозначність чоловічого і жіночого пронуклеусів при заплідненні у морського їжака (1889). Якщо запліднити яйця, ядра яких зруйновані струшуванням, або навіть їх без'ядерні фрагменти, то личинка розвивається нормально тільки за рахунок чоловічого пронуклеуса. Однак, такі личинки приблизно в 4 рази менше звичайних.</a:t>
            </a:r>
            <a:endParaRPr lang="uk-UA" sz="1600" smtClean="0">
              <a:latin typeface="Garamond" pitchFamily="18" charset="0"/>
            </a:endParaRPr>
          </a:p>
          <a:p>
            <a:pPr algn="just">
              <a:buFont typeface="Monotype Sorts"/>
              <a:buNone/>
            </a:pPr>
            <a:r>
              <a:rPr lang="uk-UA" sz="1600" smtClean="0">
                <a:solidFill>
                  <a:srgbClr val="000000"/>
                </a:solidFill>
                <a:latin typeface="Garamond" pitchFamily="18" charset="0"/>
              </a:rPr>
              <a:t>	У своїх дослідах Т. Бовері використовував два види морських їжаків: </a:t>
            </a:r>
            <a:r>
              <a:rPr lang="uk-UA" sz="1600" i="1" smtClean="0">
                <a:solidFill>
                  <a:srgbClr val="000000"/>
                </a:solidFill>
                <a:latin typeface="Garamond" pitchFamily="18" charset="0"/>
              </a:rPr>
              <a:t>Echinus microtuberculatus </a:t>
            </a:r>
            <a:r>
              <a:rPr lang="uk-UA" sz="1600" smtClean="0">
                <a:solidFill>
                  <a:srgbClr val="000000"/>
                </a:solidFill>
                <a:latin typeface="Garamond" pitchFamily="18" charset="0"/>
              </a:rPr>
              <a:t>і </a:t>
            </a:r>
            <a:r>
              <a:rPr lang="uk-UA" sz="1600" i="1" smtClean="0">
                <a:solidFill>
                  <a:srgbClr val="000000"/>
                </a:solidFill>
                <a:latin typeface="Garamond" pitchFamily="18" charset="0"/>
              </a:rPr>
              <a:t>Sphaerechinus granularis</a:t>
            </a:r>
            <a:r>
              <a:rPr lang="uk-UA" sz="1600" smtClean="0">
                <a:solidFill>
                  <a:srgbClr val="000000"/>
                </a:solidFill>
                <a:latin typeface="Garamond" pitchFamily="18" charset="0"/>
              </a:rPr>
              <a:t>, личинки яких розрізняються по будові скелета. При нормальному заплідненні личинки мають скелет проміжної будови. Якщо ж запліднити без'ядерні яйцеклітини Е. microtuberculatus сперматозоїдами </a:t>
            </a:r>
            <a:r>
              <a:rPr lang="uk-UA" sz="1600" i="1" smtClean="0">
                <a:solidFill>
                  <a:srgbClr val="000000"/>
                </a:solidFill>
                <a:latin typeface="Garamond" pitchFamily="18" charset="0"/>
              </a:rPr>
              <a:t>S. granulans</a:t>
            </a:r>
            <a:r>
              <a:rPr lang="uk-UA" sz="1600" smtClean="0">
                <a:solidFill>
                  <a:srgbClr val="000000"/>
                </a:solidFill>
                <a:latin typeface="Garamond" pitchFamily="18" charset="0"/>
              </a:rPr>
              <a:t>, то личинки повністю повторюють будову скелета </a:t>
            </a:r>
            <a:r>
              <a:rPr lang="uk-UA" sz="1600" i="1" smtClean="0">
                <a:solidFill>
                  <a:srgbClr val="000000"/>
                </a:solidFill>
                <a:latin typeface="Garamond" pitchFamily="18" charset="0"/>
              </a:rPr>
              <a:t>S. granulans</a:t>
            </a:r>
            <a:r>
              <a:rPr lang="uk-UA" sz="1600" smtClean="0">
                <a:solidFill>
                  <a:srgbClr val="000000"/>
                </a:solidFill>
                <a:latin typeface="Garamond" pitchFamily="18" charset="0"/>
              </a:rPr>
              <a:t>, хоч і з меншими розмірами, чим при звичайному заплідненні. Таким чином, доводилася роль ядра у спадковості.</a:t>
            </a:r>
            <a:endParaRPr lang="uk-UA" sz="1600" smtClean="0">
              <a:latin typeface="Garamond" pitchFamily="18" charset="0"/>
            </a:endParaRPr>
          </a:p>
          <a:p>
            <a:pPr>
              <a:buFont typeface="Monotype Sorts"/>
              <a:buNone/>
            </a:pPr>
            <a:endParaRPr lang="ru-RU" sz="1600" smtClean="0"/>
          </a:p>
        </p:txBody>
      </p:sp>
      <p:sp>
        <p:nvSpPr>
          <p:cNvPr id="99330" name="Rectangle 5"/>
          <p:cNvSpPr>
            <a:spLocks noGrp="1" noChangeArrowheads="1"/>
          </p:cNvSpPr>
          <p:nvPr>
            <p:ph type="title"/>
          </p:nvPr>
        </p:nvSpPr>
        <p:spPr>
          <a:xfrm>
            <a:off x="762000" y="228600"/>
            <a:ext cx="7772400" cy="457200"/>
          </a:xfrm>
        </p:spPr>
        <p:txBody>
          <a:bodyPr/>
          <a:lstStyle/>
          <a:p>
            <a:pPr algn="ctr"/>
            <a:r>
              <a:rPr lang="ru-RU" sz="3200" smtClean="0"/>
              <a:t>Досліди Т. </a:t>
            </a:r>
            <a:r>
              <a:rPr lang="uk-UA" sz="3200" smtClean="0"/>
              <a:t>Бовері </a:t>
            </a:r>
            <a:endParaRPr lang="ru-RU" smtClean="0"/>
          </a:p>
        </p:txBody>
      </p:sp>
      <p:pic>
        <p:nvPicPr>
          <p:cNvPr id="99331" name="Picture 6"/>
          <p:cNvPicPr>
            <a:picLocks noChangeAspect="1" noChangeArrowheads="1"/>
          </p:cNvPicPr>
          <p:nvPr>
            <p:ph type="chart" sz="half" idx="2"/>
          </p:nvPr>
        </p:nvPicPr>
        <p:blipFill>
          <a:blip r:embed="rId2"/>
          <a:srcRect/>
          <a:stretch>
            <a:fillRect/>
          </a:stretch>
        </p:blipFill>
        <p:spPr>
          <a:xfrm>
            <a:off x="6248400" y="1219200"/>
            <a:ext cx="2293938" cy="3276600"/>
          </a:xfrm>
        </p:spPr>
      </p:pic>
      <p:sp>
        <p:nvSpPr>
          <p:cNvPr id="99332" name="Text Box 7"/>
          <p:cNvSpPr txBox="1">
            <a:spLocks noChangeArrowheads="1"/>
          </p:cNvSpPr>
          <p:nvPr/>
        </p:nvSpPr>
        <p:spPr bwMode="auto">
          <a:xfrm>
            <a:off x="6248400" y="4724400"/>
            <a:ext cx="2286000" cy="779463"/>
          </a:xfrm>
          <a:prstGeom prst="rect">
            <a:avLst/>
          </a:prstGeom>
          <a:noFill/>
          <a:ln w="12700">
            <a:noFill/>
            <a:miter lim="800000"/>
            <a:headEnd/>
            <a:tailEnd/>
          </a:ln>
        </p:spPr>
        <p:txBody>
          <a:bodyPr>
            <a:spAutoFit/>
          </a:bodyPr>
          <a:lstStyle/>
          <a:p>
            <a:pPr algn="ctr" eaLnBrk="0" hangingPunct="0">
              <a:spcBef>
                <a:spcPct val="50000"/>
              </a:spcBef>
            </a:pPr>
            <a:r>
              <a:rPr lang="ru-RU" sz="1800" b="1">
                <a:latin typeface="Garamond" pitchFamily="18" charset="0"/>
              </a:rPr>
              <a:t>Теодор Бовер</a:t>
            </a:r>
            <a:r>
              <a:rPr lang="uk-UA" sz="1800" b="1">
                <a:latin typeface="Garamond" pitchFamily="18" charset="0"/>
              </a:rPr>
              <a:t>і</a:t>
            </a:r>
            <a:endParaRPr lang="uk-UA" sz="1800">
              <a:latin typeface="Garamond" pitchFamily="18" charset="0"/>
            </a:endParaRPr>
          </a:p>
          <a:p>
            <a:pPr algn="ctr" eaLnBrk="0" hangingPunct="0">
              <a:spcBef>
                <a:spcPct val="50000"/>
              </a:spcBef>
            </a:pPr>
            <a:r>
              <a:rPr lang="uk-UA" sz="1800">
                <a:latin typeface="Garamond" pitchFamily="18" charset="0"/>
              </a:rPr>
              <a:t>(</a:t>
            </a:r>
            <a:r>
              <a:rPr lang="ru-RU" sz="1800">
                <a:latin typeface="Garamond" pitchFamily="18" charset="0"/>
              </a:rPr>
              <a:t>1862 - 1915</a:t>
            </a:r>
            <a:r>
              <a:rPr lang="uk-UA" sz="1800">
                <a:latin typeface="Garamond" pitchFamily="18" charset="0"/>
              </a:rPr>
              <a:t>)</a:t>
            </a:r>
            <a:endParaRPr lang="ru-RU" sz="1800">
              <a:latin typeface="Garamond"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title"/>
          </p:nvPr>
        </p:nvSpPr>
        <p:spPr>
          <a:xfrm>
            <a:off x="685800" y="5791200"/>
            <a:ext cx="7772400" cy="762000"/>
          </a:xfrm>
        </p:spPr>
        <p:txBody>
          <a:bodyPr/>
          <a:lstStyle/>
          <a:p>
            <a:pPr algn="ctr"/>
            <a:r>
              <a:rPr lang="ru-RU" sz="2000" b="1" smtClean="0">
                <a:latin typeface="Garamond" pitchFamily="18" charset="0"/>
              </a:rPr>
              <a:t>Схема досліду Т. Бовер</a:t>
            </a:r>
            <a:r>
              <a:rPr lang="uk-UA" sz="2000" b="1" smtClean="0">
                <a:latin typeface="Garamond" pitchFamily="18" charset="0"/>
              </a:rPr>
              <a:t>і</a:t>
            </a:r>
            <a:r>
              <a:rPr lang="uk-UA" sz="2000" smtClean="0">
                <a:latin typeface="Garamond" pitchFamily="18" charset="0"/>
              </a:rPr>
              <a:t/>
            </a:r>
            <a:br>
              <a:rPr lang="uk-UA" sz="2000" smtClean="0">
                <a:latin typeface="Garamond" pitchFamily="18" charset="0"/>
              </a:rPr>
            </a:br>
            <a:r>
              <a:rPr lang="uk-UA" sz="2000" smtClean="0">
                <a:latin typeface="Garamond" pitchFamily="18" charset="0"/>
              </a:rPr>
              <a:t>А - нормальне запліднення, Б - результат запліднення фрагменту яйця без ядра</a:t>
            </a:r>
            <a:endParaRPr lang="ru-RU" smtClean="0"/>
          </a:p>
        </p:txBody>
      </p:sp>
      <p:graphicFrame>
        <p:nvGraphicFramePr>
          <p:cNvPr id="25603" name="Object 3"/>
          <p:cNvGraphicFramePr>
            <a:graphicFrameLocks noChangeAspect="1"/>
          </p:cNvGraphicFramePr>
          <p:nvPr>
            <p:ph type="dgm" idx="1"/>
          </p:nvPr>
        </p:nvGraphicFramePr>
        <p:xfrm>
          <a:off x="1143000" y="228600"/>
          <a:ext cx="7124700" cy="5235575"/>
        </p:xfrm>
        <a:graphic>
          <a:graphicData uri="http://schemas.openxmlformats.org/presentationml/2006/ole">
            <p:oleObj spid="_x0000_s25603" name="Image" r:id="rId3" imgW="17510766" imgH="12859866" progId="">
              <p:embed/>
            </p:oleObj>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3"/>
          <p:cNvSpPr>
            <a:spLocks noGrp="1" noChangeArrowheads="1"/>
          </p:cNvSpPr>
          <p:nvPr>
            <p:ph type="body" idx="1"/>
          </p:nvPr>
        </p:nvSpPr>
        <p:spPr>
          <a:xfrm>
            <a:off x="685800" y="533400"/>
            <a:ext cx="7772400" cy="5562600"/>
          </a:xfrm>
        </p:spPr>
        <p:txBody>
          <a:bodyPr/>
          <a:lstStyle/>
          <a:p>
            <a:pPr algn="just">
              <a:buFont typeface="Monotype Sorts"/>
              <a:buNone/>
            </a:pPr>
            <a:r>
              <a:rPr lang="uk-UA" sz="1800" smtClean="0">
                <a:solidFill>
                  <a:srgbClr val="000000"/>
                </a:solidFill>
                <a:latin typeface="Garamond" pitchFamily="18" charset="0"/>
              </a:rPr>
              <a:t>	</a:t>
            </a:r>
            <a:r>
              <a:rPr lang="uk-UA" sz="2400" smtClean="0">
                <a:solidFill>
                  <a:srgbClr val="000000"/>
                </a:solidFill>
                <a:latin typeface="Garamond" pitchFamily="18" charset="0"/>
              </a:rPr>
              <a:t>Серед рослин також є прекрасні об'єкти для вивчення генетичних аспектів формоутворення. У морської одноклітинної водорості ацетабулярії (порядок сифонові), що досягає в довжину 5 - 6 см, ядро знаходиться в одному з ризоїдів, що дозволяє легко його видаляти. Клітина ацетабулярії складається з трьох частин: основи ризоїда, стеблинки і спороутворюющого капелюшка, по будові якого розрізняються види. При видаленні капелюшка частина клітини, що залишилася, легко її регенерує. Капелюшок регенерує навіть у тому випадку, коли відрізується ризоїд, що містить ядро.	</a:t>
            </a:r>
            <a:endParaRPr lang="ru-RU" sz="240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Rectangle 3"/>
          <p:cNvSpPr>
            <a:spLocks noGrp="1" noChangeArrowheads="1"/>
          </p:cNvSpPr>
          <p:nvPr>
            <p:ph type="body" sz="half" idx="1"/>
          </p:nvPr>
        </p:nvSpPr>
        <p:spPr>
          <a:xfrm>
            <a:off x="685800" y="4267200"/>
            <a:ext cx="7848600" cy="2362200"/>
          </a:xfrm>
        </p:spPr>
        <p:txBody>
          <a:bodyPr/>
          <a:lstStyle/>
          <a:p>
            <a:pPr>
              <a:buFont typeface="Monotype Sorts"/>
              <a:buNone/>
            </a:pPr>
            <a:r>
              <a:rPr lang="uk-UA" sz="1600" smtClean="0">
                <a:solidFill>
                  <a:srgbClr val="000000"/>
                </a:solidFill>
                <a:latin typeface="Garamond" pitchFamily="18" charset="0"/>
              </a:rPr>
              <a:t>	</a:t>
            </a:r>
            <a:r>
              <a:rPr lang="uk-UA" sz="2400" smtClean="0">
                <a:solidFill>
                  <a:srgbClr val="000000"/>
                </a:solidFill>
                <a:latin typeface="Garamond" pitchFamily="18" charset="0"/>
              </a:rPr>
              <a:t>Форма регенеруючого капелюшка визначається ядром: при пересадці стеблової частини </a:t>
            </a:r>
            <a:r>
              <a:rPr lang="uk-UA" sz="2400" i="1" smtClean="0">
                <a:solidFill>
                  <a:srgbClr val="000000"/>
                </a:solidFill>
                <a:latin typeface="Garamond" pitchFamily="18" charset="0"/>
              </a:rPr>
              <a:t>Acetabularia mediterranea</a:t>
            </a:r>
            <a:r>
              <a:rPr lang="uk-UA" sz="2400" smtClean="0">
                <a:solidFill>
                  <a:srgbClr val="000000"/>
                </a:solidFill>
                <a:latin typeface="Garamond" pitchFamily="18" charset="0"/>
              </a:rPr>
              <a:t> на основу клітини </a:t>
            </a:r>
            <a:r>
              <a:rPr lang="uk-UA" sz="2400" i="1" smtClean="0">
                <a:solidFill>
                  <a:srgbClr val="000000"/>
                </a:solidFill>
                <a:latin typeface="Garamond" pitchFamily="18" charset="0"/>
              </a:rPr>
              <a:t>A. wettsteinii</a:t>
            </a:r>
            <a:r>
              <a:rPr lang="uk-UA" sz="2400" smtClean="0">
                <a:solidFill>
                  <a:srgbClr val="000000"/>
                </a:solidFill>
                <a:latin typeface="Garamond" pitchFamily="18" charset="0"/>
              </a:rPr>
              <a:t>, що містить ядро, регенерує капелюшок форми, характерної для </a:t>
            </a:r>
            <a:r>
              <a:rPr lang="uk-UA" sz="2400" i="1" smtClean="0">
                <a:solidFill>
                  <a:srgbClr val="000000"/>
                </a:solidFill>
                <a:latin typeface="Garamond" pitchFamily="18" charset="0"/>
              </a:rPr>
              <a:t>A. wettsteinii</a:t>
            </a:r>
            <a:r>
              <a:rPr lang="uk-UA" sz="2400" smtClean="0">
                <a:solidFill>
                  <a:srgbClr val="000000"/>
                </a:solidFill>
                <a:latin typeface="Garamond" pitchFamily="18" charset="0"/>
              </a:rPr>
              <a:t>. Відрізок же стеблової частини   без   ядра   регенерує   “свій”   капелюшок.</a:t>
            </a:r>
            <a:r>
              <a:rPr lang="uk-UA" sz="1800" smtClean="0">
                <a:solidFill>
                  <a:srgbClr val="000000"/>
                </a:solidFill>
                <a:latin typeface="Garamond" pitchFamily="18" charset="0"/>
              </a:rPr>
              <a:t>	</a:t>
            </a:r>
          </a:p>
        </p:txBody>
      </p:sp>
      <p:graphicFrame>
        <p:nvGraphicFramePr>
          <p:cNvPr id="67588" name="Object 4"/>
          <p:cNvGraphicFramePr>
            <a:graphicFrameLocks noChangeAspect="1"/>
          </p:cNvGraphicFramePr>
          <p:nvPr>
            <p:ph type="chart" sz="half" idx="2"/>
          </p:nvPr>
        </p:nvGraphicFramePr>
        <p:xfrm>
          <a:off x="1219200" y="228600"/>
          <a:ext cx="7239000" cy="3886200"/>
        </p:xfrm>
        <a:graphic>
          <a:graphicData uri="http://schemas.openxmlformats.org/presentationml/2006/ole">
            <p:oleObj spid="_x0000_s67588" name="Image" r:id="rId3" imgW="5006707" imgH="3901165" progId="">
              <p:embed/>
            </p:oleObj>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3"/>
          <p:cNvSpPr>
            <a:spLocks noGrp="1" noChangeArrowheads="1"/>
          </p:cNvSpPr>
          <p:nvPr>
            <p:ph type="body" sz="half" idx="1"/>
          </p:nvPr>
        </p:nvSpPr>
        <p:spPr>
          <a:xfrm>
            <a:off x="685800" y="533400"/>
            <a:ext cx="4876800" cy="5791200"/>
          </a:xfrm>
        </p:spPr>
        <p:txBody>
          <a:bodyPr/>
          <a:lstStyle/>
          <a:p>
            <a:pPr algn="just">
              <a:buFont typeface="Monotype Sorts"/>
              <a:buNone/>
            </a:pPr>
            <a:r>
              <a:rPr lang="uk-UA" sz="1400" smtClean="0">
                <a:solidFill>
                  <a:srgbClr val="000000"/>
                </a:solidFill>
                <a:latin typeface="Garamond" pitchFamily="18" charset="0"/>
              </a:rPr>
              <a:t>	</a:t>
            </a:r>
            <a:r>
              <a:rPr lang="uk-UA" sz="2000" smtClean="0">
                <a:solidFill>
                  <a:srgbClr val="000000"/>
                </a:solidFill>
                <a:latin typeface="Garamond" pitchFamily="18" charset="0"/>
              </a:rPr>
              <a:t>До хромосомної гіпотези залишався один крок. Його зробив У. Сеттон, що звернув увагу на вражаючий паралелізм в поведінці менделівськіх</a:t>
            </a:r>
            <a:r>
              <a:rPr lang="ru-RU" sz="2000" smtClean="0">
                <a:solidFill>
                  <a:srgbClr val="000000"/>
                </a:solidFill>
                <a:latin typeface="Garamond" pitchFamily="18" charset="0"/>
              </a:rPr>
              <a:t> </a:t>
            </a:r>
            <a:r>
              <a:rPr lang="uk-UA" sz="2000" smtClean="0">
                <a:solidFill>
                  <a:srgbClr val="000000"/>
                </a:solidFill>
                <a:latin typeface="Garamond" pitchFamily="18" charset="0"/>
              </a:rPr>
              <a:t> чинників і хромосом. Вже після перевідкритія законів Менделя Сеттон в 1903  р. помістив менделівські чинники в хромосоми. Великий вплив на розвиток вчення про спадковість надали    погляди    видатного    німецького    біолога    А. Вейсмана (1834-1914). Створена їм в основному умоглядна теорія багато в чому передбачала хромосомну теорію спадковості. Надалі вона була уточнена з урахуванням даних цитології і відомостей про роль ядра в спадкоємстві ознак. А. Вейсман доводив   неможливість   спадкоємства   ознак, придбаних в онтогенезі.</a:t>
            </a:r>
            <a:endParaRPr lang="ru-RU" sz="1400" smtClean="0"/>
          </a:p>
        </p:txBody>
      </p:sp>
      <p:pic>
        <p:nvPicPr>
          <p:cNvPr id="104450" name="Picture 4"/>
          <p:cNvPicPr>
            <a:picLocks noChangeAspect="1" noChangeArrowheads="1"/>
          </p:cNvPicPr>
          <p:nvPr>
            <p:ph type="chart" sz="half" idx="2"/>
          </p:nvPr>
        </p:nvPicPr>
        <p:blipFill>
          <a:blip r:embed="rId2"/>
          <a:srcRect/>
          <a:stretch>
            <a:fillRect/>
          </a:stretch>
        </p:blipFill>
        <p:spPr>
          <a:xfrm>
            <a:off x="5867400" y="685800"/>
            <a:ext cx="2536825" cy="3505200"/>
          </a:xfrm>
        </p:spPr>
      </p:pic>
      <p:sp>
        <p:nvSpPr>
          <p:cNvPr id="104451" name="Text Box 5"/>
          <p:cNvSpPr txBox="1">
            <a:spLocks noChangeArrowheads="1"/>
          </p:cNvSpPr>
          <p:nvPr/>
        </p:nvSpPr>
        <p:spPr bwMode="auto">
          <a:xfrm>
            <a:off x="5867400" y="4419600"/>
            <a:ext cx="2514600" cy="1106488"/>
          </a:xfrm>
          <a:prstGeom prst="rect">
            <a:avLst/>
          </a:prstGeom>
          <a:noFill/>
          <a:ln w="12700">
            <a:noFill/>
            <a:miter lim="800000"/>
            <a:headEnd/>
            <a:tailEnd/>
          </a:ln>
        </p:spPr>
        <p:txBody>
          <a:bodyPr>
            <a:spAutoFit/>
          </a:bodyPr>
          <a:lstStyle/>
          <a:p>
            <a:pPr algn="ctr" eaLnBrk="0" hangingPunct="0">
              <a:spcBef>
                <a:spcPts val="500"/>
              </a:spcBef>
              <a:spcAft>
                <a:spcPts val="500"/>
              </a:spcAft>
            </a:pPr>
            <a:r>
              <a:rPr lang="ru-RU" sz="1800" b="1">
                <a:latin typeface="Garamond" pitchFamily="18" charset="0"/>
              </a:rPr>
              <a:t>Фридрих Леопольд Август Вейсман</a:t>
            </a:r>
            <a:endParaRPr lang="ru-RU" sz="1800">
              <a:latin typeface="Garamond" pitchFamily="18" charset="0"/>
            </a:endParaRPr>
          </a:p>
          <a:p>
            <a:pPr algn="ctr" eaLnBrk="0" hangingPunct="0">
              <a:spcBef>
                <a:spcPts val="500"/>
              </a:spcBef>
              <a:spcAft>
                <a:spcPts val="500"/>
              </a:spcAft>
            </a:pPr>
            <a:r>
              <a:rPr lang="ru-RU" sz="1800">
                <a:latin typeface="Garamond" pitchFamily="18" charset="0"/>
              </a:rPr>
              <a:t>(1834 - 1914)</a:t>
            </a:r>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Grp="1" noChangeArrowheads="1"/>
          </p:cNvSpPr>
          <p:nvPr>
            <p:ph type="body" idx="1"/>
          </p:nvPr>
        </p:nvSpPr>
        <p:spPr>
          <a:xfrm>
            <a:off x="685800" y="609600"/>
            <a:ext cx="7772400" cy="5486400"/>
          </a:xfrm>
        </p:spPr>
        <p:txBody>
          <a:bodyPr/>
          <a:lstStyle/>
          <a:p>
            <a:pPr>
              <a:buFont typeface="Monotype Sorts"/>
              <a:buNone/>
            </a:pPr>
            <a:r>
              <a:rPr lang="uk-UA" sz="2400" smtClean="0">
                <a:solidFill>
                  <a:srgbClr val="000000"/>
                </a:solidFill>
                <a:latin typeface="Garamond" pitchFamily="18" charset="0"/>
              </a:rPr>
              <a:t>	</a:t>
            </a:r>
            <a:r>
              <a:rPr lang="uk-UA" b="1" smtClean="0">
                <a:solidFill>
                  <a:srgbClr val="000000"/>
                </a:solidFill>
                <a:latin typeface="Garamond" pitchFamily="18" charset="0"/>
              </a:rPr>
              <a:t>На самому початку   XX в. (1901) Г. Де Фриз сформулював мутаційну теорію. </a:t>
            </a:r>
          </a:p>
          <a:p>
            <a:pPr>
              <a:buFont typeface="Monotype Sorts"/>
              <a:buNone/>
            </a:pPr>
            <a:r>
              <a:rPr lang="uk-UA" sz="2400" smtClean="0">
                <a:solidFill>
                  <a:srgbClr val="000000"/>
                </a:solidFill>
                <a:latin typeface="Garamond" pitchFamily="18" charset="0"/>
              </a:rPr>
              <a:t>	Згідно мутаційної теорії Коржінського - Де Фриза,   спадкові ознаки не є абсолютно константними, а можуть стрибкоподібно змінюватися внаслідок зміни - мутації їх завдатків.</a:t>
            </a:r>
            <a:endParaRPr lang="ru-RU"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ctr"/>
            <a:r>
              <a:rPr lang="uk-UA" smtClean="0"/>
              <a:t>Пі</a:t>
            </a:r>
            <a:r>
              <a:rPr lang="ru-RU" smtClean="0"/>
              <a:t>д</a:t>
            </a:r>
            <a:r>
              <a:rPr lang="uk-UA" smtClean="0"/>
              <a:t>сумкова теза</a:t>
            </a:r>
            <a:endParaRPr lang="ru-RU" smtClean="0"/>
          </a:p>
        </p:txBody>
      </p:sp>
      <p:sp>
        <p:nvSpPr>
          <p:cNvPr id="106498" name="Rectangle 3"/>
          <p:cNvSpPr>
            <a:spLocks noGrp="1" noChangeArrowheads="1"/>
          </p:cNvSpPr>
          <p:nvPr>
            <p:ph type="body" idx="1"/>
          </p:nvPr>
        </p:nvSpPr>
        <p:spPr/>
        <p:txBody>
          <a:bodyPr/>
          <a:lstStyle/>
          <a:p>
            <a:pPr>
              <a:buFont typeface="Monotype Sorts"/>
              <a:buNone/>
            </a:pPr>
            <a:r>
              <a:rPr lang="uk-UA" sz="2400" smtClean="0">
                <a:solidFill>
                  <a:srgbClr val="000000"/>
                </a:solidFill>
                <a:latin typeface="Garamond" pitchFamily="18" charset="0"/>
              </a:rPr>
              <a:t>	Таким чином, методологія генетики сформувалася на базі гибрідологичного аналізу, цитологичного   методу  і  вивчення  мутаційного процесу. Ці три підходи у вивченні спадковості і мінливості, що стали основою так званої  класичної   генетики.</a:t>
            </a:r>
            <a:endParaRPr lang="ru-RU"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32770"/>
                                        </p:tgtEl>
                                        <p:attrNameLst>
                                          <p:attrName>style.visibility</p:attrName>
                                        </p:attrNameLst>
                                      </p:cBhvr>
                                      <p:to>
                                        <p:strVal val="visible"/>
                                      </p:to>
                                    </p:set>
                                    <p:anim calcmode="lin" valueType="num">
                                      <p:cBhvr additive="base">
                                        <p:cTn id="7" dur="500" fill="hold"/>
                                        <p:tgtEl>
                                          <p:spTgt spid="32770"/>
                                        </p:tgtEl>
                                        <p:attrNameLst>
                                          <p:attrName>ppt_x</p:attrName>
                                        </p:attrNameLst>
                                      </p:cBhvr>
                                      <p:tavLst>
                                        <p:tav tm="0">
                                          <p:val>
                                            <p:strVal val="0-#ppt_w/2"/>
                                          </p:val>
                                        </p:tav>
                                        <p:tav tm="100000">
                                          <p:val>
                                            <p:strVal val="#ppt_x"/>
                                          </p:val>
                                        </p:tav>
                                      </p:tavLst>
                                    </p:anim>
                                    <p:anim calcmode="lin" valueType="num">
                                      <p:cBhvr additive="base">
                                        <p:cTn id="8" dur="500" fill="hold"/>
                                        <p:tgtEl>
                                          <p:spTgt spid="327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2"/>
          <p:cNvSpPr>
            <a:spLocks noGrp="1" noChangeArrowheads="1"/>
          </p:cNvSpPr>
          <p:nvPr>
            <p:ph type="title"/>
          </p:nvPr>
        </p:nvSpPr>
        <p:spPr>
          <a:xfrm>
            <a:off x="762000" y="304800"/>
            <a:ext cx="7772400" cy="609600"/>
          </a:xfrm>
        </p:spPr>
        <p:txBody>
          <a:bodyPr/>
          <a:lstStyle/>
          <a:p>
            <a:pPr algn="ctr"/>
            <a:r>
              <a:rPr lang="ru-RU" sz="3200" smtClean="0"/>
              <a:t>Другий етап розвитку генетики</a:t>
            </a:r>
            <a:endParaRPr lang="ru-RU" smtClean="0"/>
          </a:p>
        </p:txBody>
      </p:sp>
      <p:sp>
        <p:nvSpPr>
          <p:cNvPr id="33798" name="Rectangle 3"/>
          <p:cNvSpPr>
            <a:spLocks noGrp="1" noChangeArrowheads="1"/>
          </p:cNvSpPr>
          <p:nvPr>
            <p:ph type="body" sz="half" idx="1"/>
          </p:nvPr>
        </p:nvSpPr>
        <p:spPr>
          <a:xfrm>
            <a:off x="685800" y="1066800"/>
            <a:ext cx="5973763" cy="5457825"/>
          </a:xfrm>
        </p:spPr>
        <p:txBody>
          <a:bodyPr/>
          <a:lstStyle/>
          <a:p>
            <a:pPr algn="just">
              <a:lnSpc>
                <a:spcPct val="80000"/>
              </a:lnSpc>
              <a:buFont typeface="Monotype Sorts"/>
              <a:buNone/>
            </a:pPr>
            <a:r>
              <a:rPr lang="uk-UA" sz="1200" smtClean="0">
                <a:solidFill>
                  <a:srgbClr val="000000"/>
                </a:solidFill>
                <a:latin typeface="Garamond" pitchFamily="18" charset="0"/>
              </a:rPr>
              <a:t>	</a:t>
            </a:r>
            <a:r>
              <a:rPr lang="uk-UA" sz="1600" smtClean="0">
                <a:solidFill>
                  <a:srgbClr val="000000"/>
                </a:solidFill>
                <a:latin typeface="Garamond" pitchFamily="18" charset="0"/>
              </a:rPr>
              <a:t>Великий внесок зробив </a:t>
            </a:r>
            <a:r>
              <a:rPr lang="uk-UA" sz="1600" b="1" smtClean="0">
                <a:solidFill>
                  <a:srgbClr val="000000"/>
                </a:solidFill>
                <a:latin typeface="Garamond" pitchFamily="18" charset="0"/>
              </a:rPr>
              <a:t>У. Сеттон</a:t>
            </a:r>
            <a:r>
              <a:rPr lang="uk-UA" sz="1600" smtClean="0">
                <a:solidFill>
                  <a:srgbClr val="000000"/>
                </a:solidFill>
                <a:latin typeface="Garamond" pitchFamily="18" charset="0"/>
              </a:rPr>
              <a:t>, який встановив паралелизм поведінки менделівських факторів та хромосом. Після превідкриття законів Менделя у 1903 р. Сеттон помістив менделівскі фактори у хромосоми. Тоді ж одиниця спадковості була названа геном, а наука про спадковість — генетикою.</a:t>
            </a:r>
          </a:p>
          <a:p>
            <a:pPr algn="just">
              <a:lnSpc>
                <a:spcPct val="80000"/>
              </a:lnSpc>
              <a:buFont typeface="Monotype Sorts"/>
              <a:buNone/>
            </a:pPr>
            <a:r>
              <a:rPr lang="uk-UA" sz="1600" smtClean="0">
                <a:solidFill>
                  <a:srgbClr val="000000"/>
                </a:solidFill>
                <a:latin typeface="Garamond" pitchFamily="18" charset="0"/>
              </a:rPr>
              <a:t>	Найважливіша віха в розвитку генетики - створення хромосомної теорії спадковості, пов'язаної з ім'ям американського ембріолога і генетика </a:t>
            </a:r>
            <a:r>
              <a:rPr lang="uk-UA" sz="1600" b="1" smtClean="0">
                <a:solidFill>
                  <a:srgbClr val="000000"/>
                </a:solidFill>
                <a:latin typeface="Garamond" pitchFamily="18" charset="0"/>
              </a:rPr>
              <a:t>Томаса Ханта Моргана</a:t>
            </a:r>
            <a:r>
              <a:rPr lang="uk-UA" sz="1600" smtClean="0">
                <a:solidFill>
                  <a:srgbClr val="000000"/>
                </a:solidFill>
                <a:latin typeface="Garamond" pitchFamily="18" charset="0"/>
              </a:rPr>
              <a:t> (1866-1945) і його школи. На основі експериментів з новим тоді об'єктом - плодовою мушкою (</a:t>
            </a:r>
            <a:r>
              <a:rPr lang="uk-UA" sz="1600" i="1" smtClean="0">
                <a:solidFill>
                  <a:srgbClr val="000000"/>
                </a:solidFill>
                <a:latin typeface="Garamond" pitchFamily="18" charset="0"/>
              </a:rPr>
              <a:t>Drosophila melanogaster</a:t>
            </a:r>
            <a:r>
              <a:rPr lang="uk-UA" sz="1600" smtClean="0">
                <a:solidFill>
                  <a:srgbClr val="000000"/>
                </a:solidFill>
                <a:latin typeface="Garamond" pitchFamily="18" charset="0"/>
              </a:rPr>
              <a:t>) Морган разом з своїми учнями </a:t>
            </a:r>
            <a:r>
              <a:rPr lang="uk-UA" sz="1600" b="1" smtClean="0">
                <a:solidFill>
                  <a:srgbClr val="000000"/>
                </a:solidFill>
                <a:latin typeface="Garamond" pitchFamily="18" charset="0"/>
              </a:rPr>
              <a:t>А. Стертевантом</a:t>
            </a:r>
            <a:r>
              <a:rPr lang="uk-UA" sz="1600" smtClean="0">
                <a:solidFill>
                  <a:srgbClr val="000000"/>
                </a:solidFill>
                <a:latin typeface="Garamond" pitchFamily="18" charset="0"/>
              </a:rPr>
              <a:t> (1891 - 1970), К. Бріджесом (1889-1938) і </a:t>
            </a:r>
            <a:r>
              <a:rPr lang="uk-UA" sz="1600" b="1" smtClean="0">
                <a:solidFill>
                  <a:srgbClr val="000000"/>
                </a:solidFill>
                <a:latin typeface="Garamond" pitchFamily="18" charset="0"/>
              </a:rPr>
              <a:t>Г. Меллером</a:t>
            </a:r>
            <a:r>
              <a:rPr lang="uk-UA" sz="1600" smtClean="0">
                <a:solidFill>
                  <a:srgbClr val="000000"/>
                </a:solidFill>
                <a:latin typeface="Garamond" pitchFamily="18" charset="0"/>
              </a:rPr>
              <a:t> (1890-1967) була сформульована хромосомна теорія спадковості: було встановлено, що гени які розташовані в певних хромосомах успадковуються разом з ними. Було встановлено успадкування статі та його механізми. Також було встановлено, за якими законами розподілюються у хромосомах та знайдені механізми для зясузвання послідовності генів, тобто формування генетичних карт. До середини 20-х років нашого століття Морган сформулював уявлення про лінійне розташування генів в хромосомах і створив перший варіант теорії гена - елементарного носія спадкової інформації. Проблема гена стала центральною проблемою генетики. Вона розробляється і в даний час.</a:t>
            </a:r>
            <a:endParaRPr lang="uk-UA" sz="1600" smtClean="0">
              <a:latin typeface="Garamond" pitchFamily="18" charset="0"/>
            </a:endParaRPr>
          </a:p>
          <a:p>
            <a:pPr>
              <a:lnSpc>
                <a:spcPct val="80000"/>
              </a:lnSpc>
              <a:buFont typeface="Monotype Sorts"/>
              <a:buNone/>
            </a:pPr>
            <a:endParaRPr lang="ru-RU" sz="1600" smtClean="0"/>
          </a:p>
        </p:txBody>
      </p:sp>
      <p:graphicFrame>
        <p:nvGraphicFramePr>
          <p:cNvPr id="33796" name="Object 4"/>
          <p:cNvGraphicFramePr>
            <a:graphicFrameLocks noChangeAspect="1"/>
          </p:cNvGraphicFramePr>
          <p:nvPr>
            <p:ph type="chart" sz="half" idx="2"/>
          </p:nvPr>
        </p:nvGraphicFramePr>
        <p:xfrm>
          <a:off x="6877050" y="1196975"/>
          <a:ext cx="2044700" cy="2895600"/>
        </p:xfrm>
        <a:graphic>
          <a:graphicData uri="http://schemas.openxmlformats.org/presentationml/2006/ole">
            <p:oleObj spid="_x0000_s33796" name="Image" r:id="rId3" imgW="6023297" imgH="8526650" progId="">
              <p:embed/>
            </p:oleObj>
          </a:graphicData>
        </a:graphic>
      </p:graphicFrame>
      <p:sp>
        <p:nvSpPr>
          <p:cNvPr id="33799" name="Text Box 5"/>
          <p:cNvSpPr txBox="1">
            <a:spLocks noChangeArrowheads="1"/>
          </p:cNvSpPr>
          <p:nvPr/>
        </p:nvSpPr>
        <p:spPr bwMode="auto">
          <a:xfrm>
            <a:off x="6877050" y="4292600"/>
            <a:ext cx="2057400" cy="1192213"/>
          </a:xfrm>
          <a:prstGeom prst="rect">
            <a:avLst/>
          </a:prstGeom>
          <a:noFill/>
          <a:ln w="12700">
            <a:noFill/>
            <a:miter lim="800000"/>
            <a:headEnd/>
            <a:tailEnd/>
          </a:ln>
        </p:spPr>
        <p:txBody>
          <a:bodyPr>
            <a:spAutoFit/>
          </a:bodyPr>
          <a:lstStyle/>
          <a:p>
            <a:pPr algn="ctr" eaLnBrk="0" hangingPunct="0">
              <a:spcBef>
                <a:spcPct val="50000"/>
              </a:spcBef>
            </a:pPr>
            <a:r>
              <a:rPr lang="uk-UA" sz="1800" b="1">
                <a:solidFill>
                  <a:srgbClr val="000000"/>
                </a:solidFill>
                <a:latin typeface="Garamond" pitchFamily="18" charset="0"/>
              </a:rPr>
              <a:t>Томас Хант</a:t>
            </a:r>
          </a:p>
          <a:p>
            <a:pPr algn="ctr" eaLnBrk="0" hangingPunct="0">
              <a:spcBef>
                <a:spcPct val="50000"/>
              </a:spcBef>
            </a:pPr>
            <a:r>
              <a:rPr lang="uk-UA" sz="1800" b="1">
                <a:solidFill>
                  <a:srgbClr val="000000"/>
                </a:solidFill>
                <a:latin typeface="Garamond" pitchFamily="18" charset="0"/>
              </a:rPr>
              <a:t>Морган</a:t>
            </a:r>
          </a:p>
          <a:p>
            <a:pPr algn="ctr" eaLnBrk="0" hangingPunct="0">
              <a:spcBef>
                <a:spcPct val="50000"/>
              </a:spcBef>
            </a:pPr>
            <a:r>
              <a:rPr lang="uk-UA" sz="1800">
                <a:solidFill>
                  <a:srgbClr val="000000"/>
                </a:solidFill>
                <a:latin typeface="Garamond" pitchFamily="18" charset="0"/>
              </a:rPr>
              <a:t> (1866-1945)</a:t>
            </a:r>
            <a:endParaRPr lang="ru-RU" sz="1800">
              <a:solidFill>
                <a:srgbClr val="000000"/>
              </a:solidFill>
              <a:latin typeface="Garamond"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3"/>
          <p:cNvSpPr>
            <a:spLocks noGrp="1" noChangeArrowheads="1"/>
          </p:cNvSpPr>
          <p:nvPr>
            <p:ph type="body" sz="half" idx="1"/>
          </p:nvPr>
        </p:nvSpPr>
        <p:spPr>
          <a:xfrm>
            <a:off x="685800" y="5486400"/>
            <a:ext cx="7924800" cy="609600"/>
          </a:xfrm>
        </p:spPr>
        <p:txBody>
          <a:bodyPr/>
          <a:lstStyle/>
          <a:p>
            <a:pPr algn="ctr">
              <a:buFont typeface="Monotype Sorts"/>
              <a:buNone/>
            </a:pPr>
            <a:r>
              <a:rPr lang="ru-RU" sz="2400" smtClean="0">
                <a:latin typeface="Garamond" pitchFamily="18" charset="0"/>
              </a:rPr>
              <a:t>Плодова мушка (</a:t>
            </a:r>
            <a:r>
              <a:rPr lang="uk-UA" sz="2400" i="1" smtClean="0">
                <a:solidFill>
                  <a:srgbClr val="000000"/>
                </a:solidFill>
                <a:latin typeface="Garamond" pitchFamily="18" charset="0"/>
              </a:rPr>
              <a:t>Drosophila melanogaster</a:t>
            </a:r>
            <a:r>
              <a:rPr lang="uk-UA" sz="2400" smtClean="0">
                <a:solidFill>
                  <a:srgbClr val="000000"/>
                </a:solidFill>
                <a:latin typeface="Garamond" pitchFamily="18" charset="0"/>
              </a:rPr>
              <a:t>)</a:t>
            </a:r>
            <a:r>
              <a:rPr lang="uk-UA" sz="2400" i="1" smtClean="0">
                <a:solidFill>
                  <a:srgbClr val="000000"/>
                </a:solidFill>
                <a:latin typeface="Garamond" pitchFamily="18" charset="0"/>
              </a:rPr>
              <a:t> - </a:t>
            </a:r>
            <a:r>
              <a:rPr lang="uk-UA" sz="2400" smtClean="0">
                <a:solidFill>
                  <a:srgbClr val="000000"/>
                </a:solidFill>
                <a:latin typeface="Garamond" pitchFamily="18" charset="0"/>
              </a:rPr>
              <a:t>розповсюджений </a:t>
            </a:r>
            <a:r>
              <a:rPr lang="ru-RU" sz="2400" smtClean="0">
                <a:solidFill>
                  <a:srgbClr val="000000"/>
                </a:solidFill>
                <a:latin typeface="Garamond" pitchFamily="18" charset="0"/>
              </a:rPr>
              <a:t>об’ект генетичних досліджень</a:t>
            </a:r>
          </a:p>
        </p:txBody>
      </p:sp>
      <p:graphicFrame>
        <p:nvGraphicFramePr>
          <p:cNvPr id="35844" name="Object 4"/>
          <p:cNvGraphicFramePr>
            <a:graphicFrameLocks noChangeAspect="1"/>
          </p:cNvGraphicFramePr>
          <p:nvPr>
            <p:ph type="chart" sz="half" idx="2"/>
          </p:nvPr>
        </p:nvGraphicFramePr>
        <p:xfrm>
          <a:off x="1371600" y="457200"/>
          <a:ext cx="6400800" cy="4806950"/>
        </p:xfrm>
        <a:graphic>
          <a:graphicData uri="http://schemas.openxmlformats.org/presentationml/2006/ole">
            <p:oleObj spid="_x0000_s35844" name="Image" r:id="rId3" imgW="14626191" imgH="10979174" progId="">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Rectangle 3"/>
          <p:cNvSpPr>
            <a:spLocks noGrp="1" noChangeArrowheads="1"/>
          </p:cNvSpPr>
          <p:nvPr>
            <p:ph type="body" sz="half" idx="1"/>
          </p:nvPr>
        </p:nvSpPr>
        <p:spPr>
          <a:xfrm>
            <a:off x="685800" y="685800"/>
            <a:ext cx="5105400" cy="5410200"/>
          </a:xfrm>
        </p:spPr>
        <p:txBody>
          <a:bodyPr/>
          <a:lstStyle/>
          <a:p>
            <a:pPr algn="just">
              <a:buFont typeface="Monotype Sorts"/>
              <a:buNone/>
            </a:pPr>
            <a:r>
              <a:rPr lang="uk-UA" sz="1800" smtClean="0">
                <a:solidFill>
                  <a:srgbClr val="000000"/>
                </a:solidFill>
                <a:latin typeface="Garamond" pitchFamily="18" charset="0"/>
              </a:rPr>
              <a:t>	</a:t>
            </a:r>
            <a:r>
              <a:rPr lang="uk-UA" sz="2400" smtClean="0">
                <a:solidFill>
                  <a:srgbClr val="000000"/>
                </a:solidFill>
                <a:latin typeface="Garamond" pitchFamily="18" charset="0"/>
              </a:rPr>
              <a:t>Подальший розвиток вчення про спадкову мінливість знайшло в працях радянського вченого Миколи Івановича Вавілова (1887-1943), що сформулював в 1920 р. закон гомологичних рядів спадкової мінливості. Цей закон узагальнив величезний фактичний матеріал про паралелізм мінливості близьких </a:t>
            </a:r>
            <a:r>
              <a:rPr lang="ru-RU" sz="2400" smtClean="0">
                <a:solidFill>
                  <a:srgbClr val="000000"/>
                </a:solidFill>
                <a:latin typeface="Garamond" pitchFamily="18" charset="0"/>
              </a:rPr>
              <a:t>род</a:t>
            </a:r>
            <a:r>
              <a:rPr lang="uk-UA" sz="2400" smtClean="0">
                <a:solidFill>
                  <a:srgbClr val="000000"/>
                </a:solidFill>
                <a:latin typeface="Garamond" pitchFamily="18" charset="0"/>
              </a:rPr>
              <a:t>ів і видів, зв'язавши таким чином воєдино генетику і систематику; це був крупний кроком на шляху подальшого синтезу генетики і еволюційного вчення.</a:t>
            </a:r>
            <a:endParaRPr lang="uk-UA" sz="2400" smtClean="0">
              <a:latin typeface="Garamond" pitchFamily="18" charset="0"/>
            </a:endParaRPr>
          </a:p>
          <a:p>
            <a:pPr>
              <a:buFont typeface="Monotype Sorts"/>
              <a:buNone/>
            </a:pPr>
            <a:endParaRPr lang="ru-RU" sz="1800" smtClean="0"/>
          </a:p>
        </p:txBody>
      </p:sp>
      <p:graphicFrame>
        <p:nvGraphicFramePr>
          <p:cNvPr id="36868" name="Object 4"/>
          <p:cNvGraphicFramePr>
            <a:graphicFrameLocks noChangeAspect="1"/>
          </p:cNvGraphicFramePr>
          <p:nvPr>
            <p:ph type="chart" sz="half" idx="2"/>
          </p:nvPr>
        </p:nvGraphicFramePr>
        <p:xfrm>
          <a:off x="6019800" y="914400"/>
          <a:ext cx="2593975" cy="3203575"/>
        </p:xfrm>
        <a:graphic>
          <a:graphicData uri="http://schemas.openxmlformats.org/presentationml/2006/ole">
            <p:oleObj spid="_x0000_s36868" name="Image" r:id="rId3" imgW="8615602" imgH="10623367" progId="">
              <p:embed/>
            </p:oleObj>
          </a:graphicData>
        </a:graphic>
      </p:graphicFrame>
      <p:sp>
        <p:nvSpPr>
          <p:cNvPr id="36870" name="Text Box 5"/>
          <p:cNvSpPr txBox="1">
            <a:spLocks noChangeArrowheads="1"/>
          </p:cNvSpPr>
          <p:nvPr/>
        </p:nvSpPr>
        <p:spPr bwMode="auto">
          <a:xfrm>
            <a:off x="6019800" y="4343400"/>
            <a:ext cx="2590800" cy="1054100"/>
          </a:xfrm>
          <a:prstGeom prst="rect">
            <a:avLst/>
          </a:prstGeom>
          <a:noFill/>
          <a:ln w="12700">
            <a:noFill/>
            <a:miter lim="800000"/>
            <a:headEnd/>
            <a:tailEnd/>
          </a:ln>
        </p:spPr>
        <p:txBody>
          <a:bodyPr>
            <a:spAutoFit/>
          </a:bodyPr>
          <a:lstStyle/>
          <a:p>
            <a:pPr algn="ctr" eaLnBrk="0" hangingPunct="0">
              <a:spcBef>
                <a:spcPct val="50000"/>
              </a:spcBef>
            </a:pPr>
            <a:r>
              <a:rPr lang="uk-UA" sz="1800" b="1">
                <a:solidFill>
                  <a:srgbClr val="000000"/>
                </a:solidFill>
                <a:latin typeface="Garamond" pitchFamily="18" charset="0"/>
              </a:rPr>
              <a:t>Микола Іванович Вавілов</a:t>
            </a:r>
            <a:r>
              <a:rPr lang="uk-UA" sz="1800">
                <a:solidFill>
                  <a:srgbClr val="000000"/>
                </a:solidFill>
                <a:latin typeface="Garamond" pitchFamily="18" charset="0"/>
              </a:rPr>
              <a:t> </a:t>
            </a:r>
          </a:p>
          <a:p>
            <a:pPr algn="ctr" eaLnBrk="0" hangingPunct="0">
              <a:spcBef>
                <a:spcPct val="50000"/>
              </a:spcBef>
            </a:pPr>
            <a:r>
              <a:rPr lang="uk-UA" sz="1800">
                <a:solidFill>
                  <a:srgbClr val="000000"/>
                </a:solidFill>
                <a:latin typeface="Garamond" pitchFamily="18" charset="0"/>
              </a:rPr>
              <a:t>(1887-1943)</a:t>
            </a:r>
            <a:endParaRPr lang="ru-RU" sz="1800">
              <a:solidFill>
                <a:srgbClr val="000000"/>
              </a:solidFill>
              <a:latin typeface="Garamond"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pPr algn="ctr"/>
            <a:r>
              <a:rPr lang="uk-UA" sz="3200" b="1" smtClean="0">
                <a:solidFill>
                  <a:schemeClr val="tx1"/>
                </a:solidFill>
                <a:latin typeface="Garamond" pitchFamily="18" charset="0"/>
              </a:rPr>
              <a:t>Структура сучасної генетики та її значення</a:t>
            </a:r>
            <a:endParaRPr lang="ru-RU" b="1" smtClean="0">
              <a:solidFill>
                <a:schemeClr val="tx1"/>
              </a:solidFill>
              <a:latin typeface="Garamond" pitchFamily="18" charset="0"/>
            </a:endParaRPr>
          </a:p>
        </p:txBody>
      </p:sp>
      <p:sp>
        <p:nvSpPr>
          <p:cNvPr id="96258" name="Rectangle 3"/>
          <p:cNvSpPr>
            <a:spLocks noGrp="1" noChangeArrowheads="1"/>
          </p:cNvSpPr>
          <p:nvPr>
            <p:ph type="body" idx="1"/>
          </p:nvPr>
        </p:nvSpPr>
        <p:spPr/>
        <p:txBody>
          <a:bodyPr/>
          <a:lstStyle/>
          <a:p>
            <a:pPr>
              <a:buFont typeface="Monotype Sorts"/>
              <a:buNone/>
            </a:pPr>
            <a:r>
              <a:rPr lang="uk-UA" sz="2000" smtClean="0">
                <a:latin typeface="Garamond" pitchFamily="18" charset="0"/>
              </a:rPr>
              <a:t>	Вся генетика (як і будь-яка наука) підрозділяється на фундаментальну і прикладну.</a:t>
            </a:r>
          </a:p>
          <a:p>
            <a:pPr>
              <a:buFont typeface="Monotype Sorts"/>
              <a:buNone/>
            </a:pPr>
            <a:r>
              <a:rPr lang="uk-UA" sz="2000" b="1" smtClean="0">
                <a:latin typeface="Garamond" pitchFamily="18" charset="0"/>
              </a:rPr>
              <a:t>	Фундаментальна генетика </a:t>
            </a:r>
            <a:r>
              <a:rPr lang="uk-UA" sz="2000" smtClean="0">
                <a:latin typeface="Garamond" pitchFamily="18" charset="0"/>
              </a:rPr>
              <a:t>вивчає загальні закономірності спадкоємства ознак у лабораторних, або модельних видів: прокаріотів (наприклад, кишкової палички), цвілевих і дріжджових грибів, дрозофіли, мишей і деяких інших. </a:t>
            </a:r>
          </a:p>
          <a:p>
            <a:pPr>
              <a:buFont typeface="Monotype Sorts"/>
              <a:buNone/>
            </a:pPr>
            <a:r>
              <a:rPr lang="uk-UA" sz="2000" b="1" smtClean="0">
                <a:latin typeface="Garamond" pitchFamily="18" charset="0"/>
              </a:rPr>
              <a:t>	Прикладна генетика </a:t>
            </a:r>
            <a:r>
              <a:rPr lang="uk-UA" sz="2000" smtClean="0">
                <a:latin typeface="Garamond" pitchFamily="18" charset="0"/>
              </a:rPr>
              <a:t>розробляє рекомендації для застосування генетичних знань в селекції, генній інженерії і інших розділах біотехнології, в справі охорони природи. Ідеї і методи генетики знаходять застосування у всіх областях людської діяльності, пов'язаної з живими організмами. Вони мають важливе значення для вирішення проблем медицини, сільського господарства, мікробіологічної промисловості. </a:t>
            </a:r>
          </a:p>
          <a:p>
            <a:endParaRPr lang="ru-RU" sz="140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685800" y="457200"/>
            <a:ext cx="7772400" cy="685800"/>
          </a:xfrm>
        </p:spPr>
        <p:txBody>
          <a:bodyPr/>
          <a:lstStyle/>
          <a:p>
            <a:pPr algn="ctr"/>
            <a:r>
              <a:rPr lang="uk-UA" sz="3200" b="1" smtClean="0">
                <a:solidFill>
                  <a:srgbClr val="000000"/>
                </a:solidFill>
                <a:latin typeface="Garamond" pitchFamily="18" charset="0"/>
              </a:rPr>
              <a:t>Третій етап розвітку генетики</a:t>
            </a:r>
            <a:endParaRPr lang="ru-RU" smtClean="0">
              <a:solidFill>
                <a:srgbClr val="000000"/>
              </a:solidFill>
              <a:latin typeface="Garamond" pitchFamily="18" charset="0"/>
            </a:endParaRPr>
          </a:p>
        </p:txBody>
      </p:sp>
      <p:sp>
        <p:nvSpPr>
          <p:cNvPr id="110594" name="Rectangle 3"/>
          <p:cNvSpPr>
            <a:spLocks noGrp="1" noChangeArrowheads="1"/>
          </p:cNvSpPr>
          <p:nvPr>
            <p:ph type="body" idx="1"/>
          </p:nvPr>
        </p:nvSpPr>
        <p:spPr>
          <a:xfrm>
            <a:off x="762000" y="1371600"/>
            <a:ext cx="7772400" cy="4114800"/>
          </a:xfrm>
        </p:spPr>
        <p:txBody>
          <a:bodyPr/>
          <a:lstStyle/>
          <a:p>
            <a:pPr algn="just">
              <a:buFont typeface="Monotype Sorts"/>
              <a:buNone/>
            </a:pPr>
            <a:r>
              <a:rPr lang="uk-UA" sz="2800" smtClean="0">
                <a:solidFill>
                  <a:srgbClr val="000000"/>
                </a:solidFill>
                <a:latin typeface="Garamond" pitchFamily="18" charset="0"/>
              </a:rPr>
              <a:t>	</a:t>
            </a:r>
            <a:r>
              <a:rPr lang="uk-UA" sz="2400" smtClean="0">
                <a:solidFill>
                  <a:srgbClr val="000000"/>
                </a:solidFill>
                <a:latin typeface="Garamond" pitchFamily="18" charset="0"/>
              </a:rPr>
              <a:t>На рубіжі 40-х років </a:t>
            </a:r>
            <a:r>
              <a:rPr lang="uk-UA" sz="2400" b="1" smtClean="0">
                <a:solidFill>
                  <a:srgbClr val="000000"/>
                </a:solidFill>
                <a:latin typeface="Garamond" pitchFamily="18" charset="0"/>
              </a:rPr>
              <a:t>Дж</a:t>
            </a:r>
            <a:r>
              <a:rPr lang="uk-UA" sz="2400" smtClean="0">
                <a:solidFill>
                  <a:srgbClr val="000000"/>
                </a:solidFill>
                <a:latin typeface="Garamond" pitchFamily="18" charset="0"/>
              </a:rPr>
              <a:t>. </a:t>
            </a:r>
            <a:r>
              <a:rPr lang="uk-UA" sz="2400" b="1" smtClean="0">
                <a:solidFill>
                  <a:srgbClr val="000000"/>
                </a:solidFill>
                <a:latin typeface="Garamond" pitchFamily="18" charset="0"/>
              </a:rPr>
              <a:t>Бідл</a:t>
            </a:r>
            <a:r>
              <a:rPr lang="uk-UA" sz="2400" smtClean="0">
                <a:solidFill>
                  <a:srgbClr val="000000"/>
                </a:solidFill>
                <a:latin typeface="Garamond" pitchFamily="18" charset="0"/>
              </a:rPr>
              <a:t> (рід. у 1903 р.) і </a:t>
            </a:r>
            <a:r>
              <a:rPr lang="uk-UA" sz="2400" b="1" smtClean="0">
                <a:solidFill>
                  <a:srgbClr val="000000"/>
                </a:solidFill>
                <a:latin typeface="Garamond" pitchFamily="18" charset="0"/>
              </a:rPr>
              <a:t>Э</a:t>
            </a:r>
            <a:r>
              <a:rPr lang="uk-UA" sz="2400" smtClean="0">
                <a:solidFill>
                  <a:srgbClr val="000000"/>
                </a:solidFill>
                <a:latin typeface="Garamond" pitchFamily="18" charset="0"/>
              </a:rPr>
              <a:t>. </a:t>
            </a:r>
            <a:r>
              <a:rPr lang="uk-UA" sz="2400" b="1" smtClean="0">
                <a:solidFill>
                  <a:srgbClr val="000000"/>
                </a:solidFill>
                <a:latin typeface="Garamond" pitchFamily="18" charset="0"/>
              </a:rPr>
              <a:t>Тейтум</a:t>
            </a:r>
            <a:r>
              <a:rPr lang="uk-UA" sz="2400" smtClean="0">
                <a:solidFill>
                  <a:srgbClr val="000000"/>
                </a:solidFill>
                <a:latin typeface="Garamond" pitchFamily="18" charset="0"/>
              </a:rPr>
              <a:t> (1909-1975) заклали основи біохімічної генетики. Вони показали, що мутації у хлібної цвілі </a:t>
            </a:r>
            <a:r>
              <a:rPr lang="uk-UA" sz="2400" i="1" smtClean="0">
                <a:solidFill>
                  <a:srgbClr val="000000"/>
                </a:solidFill>
                <a:latin typeface="Garamond" pitchFamily="18" charset="0"/>
              </a:rPr>
              <a:t>Neurospora crassa</a:t>
            </a:r>
            <a:r>
              <a:rPr lang="uk-UA" sz="2400" smtClean="0">
                <a:solidFill>
                  <a:srgbClr val="000000"/>
                </a:solidFill>
                <a:latin typeface="Garamond" pitchFamily="18" charset="0"/>
              </a:rPr>
              <a:t> блокують різні етапи клітинного метаболізму і висловили положення про те, що гени контролюють біосинтез ферментів. Був сформульований заком:</a:t>
            </a:r>
          </a:p>
          <a:p>
            <a:pPr algn="ctr">
              <a:buFont typeface="Monotype Sorts"/>
              <a:buNone/>
            </a:pPr>
            <a:r>
              <a:rPr lang="uk-UA" sz="2400" b="1" smtClean="0">
                <a:solidFill>
                  <a:srgbClr val="000000"/>
                </a:solidFill>
                <a:latin typeface="Garamond" pitchFamily="18" charset="0"/>
              </a:rPr>
              <a:t>один ген </a:t>
            </a:r>
            <a:r>
              <a:rPr lang="uk-UA" sz="2400" b="1" smtClean="0">
                <a:solidFill>
                  <a:srgbClr val="000000"/>
                </a:solidFill>
                <a:latin typeface="Garamond" pitchFamily="18" charset="0"/>
                <a:sym typeface="Symbol" pitchFamily="18" charset="2"/>
              </a:rPr>
              <a:t></a:t>
            </a:r>
            <a:r>
              <a:rPr lang="uk-UA" sz="2400" b="1" smtClean="0">
                <a:solidFill>
                  <a:srgbClr val="000000"/>
                </a:solidFill>
                <a:latin typeface="Garamond" pitchFamily="18" charset="0"/>
              </a:rPr>
              <a:t> один фермент </a:t>
            </a:r>
            <a:r>
              <a:rPr lang="uk-UA" sz="2400" b="1" smtClean="0">
                <a:solidFill>
                  <a:srgbClr val="000000"/>
                </a:solidFill>
                <a:latin typeface="Garamond" pitchFamily="18" charset="0"/>
                <a:sym typeface="Symbol" pitchFamily="18" charset="2"/>
              </a:rPr>
              <a:t></a:t>
            </a:r>
            <a:r>
              <a:rPr lang="uk-UA" sz="2400" b="1" smtClean="0">
                <a:solidFill>
                  <a:srgbClr val="000000"/>
                </a:solidFill>
                <a:latin typeface="Garamond" pitchFamily="18" charset="0"/>
              </a:rPr>
              <a:t> одна ознака, 1940 р.</a:t>
            </a:r>
            <a:endParaRPr lang="uk-UA" sz="2400" b="1" smtClean="0">
              <a:latin typeface="Garamond"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Grp="1" noChangeArrowheads="1"/>
          </p:cNvSpPr>
          <p:nvPr>
            <p:ph type="body" sz="half" idx="1"/>
          </p:nvPr>
        </p:nvSpPr>
        <p:spPr>
          <a:xfrm>
            <a:off x="685800" y="5105400"/>
            <a:ext cx="8305800" cy="990600"/>
          </a:xfrm>
        </p:spPr>
        <p:txBody>
          <a:bodyPr/>
          <a:lstStyle/>
          <a:p>
            <a:pPr algn="ctr">
              <a:buFont typeface="Monotype Sorts"/>
              <a:buNone/>
            </a:pPr>
            <a:r>
              <a:rPr lang="ru-RU" sz="2000" smtClean="0">
                <a:latin typeface="Garamond" pitchFamily="18" charset="0"/>
              </a:rPr>
              <a:t>	Пробірочна </a:t>
            </a:r>
            <a:r>
              <a:rPr lang="uk-UA" sz="2000" smtClean="0">
                <a:latin typeface="Garamond" pitchFamily="18" charset="0"/>
              </a:rPr>
              <a:t>культура </a:t>
            </a:r>
            <a:r>
              <a:rPr lang="uk-UA" sz="2000" smtClean="0">
                <a:solidFill>
                  <a:srgbClr val="000000"/>
                </a:solidFill>
                <a:latin typeface="Garamond" pitchFamily="18" charset="0"/>
              </a:rPr>
              <a:t>(А) та флуорісцентна мікрофотографія (Б) хлібної цвілі (</a:t>
            </a:r>
            <a:r>
              <a:rPr lang="uk-UA" sz="2000" i="1" smtClean="0">
                <a:solidFill>
                  <a:srgbClr val="000000"/>
                </a:solidFill>
                <a:latin typeface="Garamond" pitchFamily="18" charset="0"/>
              </a:rPr>
              <a:t>Neurospora crassa</a:t>
            </a:r>
            <a:r>
              <a:rPr lang="uk-UA" sz="2000" smtClean="0">
                <a:solidFill>
                  <a:srgbClr val="000000"/>
                </a:solidFill>
                <a:latin typeface="Garamond" pitchFamily="18" charset="0"/>
              </a:rPr>
              <a:t> ) ще одного розповсюдженого об</a:t>
            </a:r>
            <a:r>
              <a:rPr lang="en-US" sz="2000" smtClean="0">
                <a:solidFill>
                  <a:srgbClr val="000000"/>
                </a:solidFill>
                <a:latin typeface="Garamond" pitchFamily="18" charset="0"/>
              </a:rPr>
              <a:t>’</a:t>
            </a:r>
            <a:r>
              <a:rPr lang="uk-UA" sz="2000" smtClean="0">
                <a:solidFill>
                  <a:srgbClr val="000000"/>
                </a:solidFill>
                <a:latin typeface="Garamond" pitchFamily="18" charset="0"/>
              </a:rPr>
              <a:t>єкта генетичних досліджень з царства грибів.</a:t>
            </a:r>
            <a:endParaRPr lang="ru-RU" sz="2000" smtClean="0">
              <a:solidFill>
                <a:srgbClr val="000000"/>
              </a:solidFill>
              <a:latin typeface="Garamond" pitchFamily="18" charset="0"/>
            </a:endParaRPr>
          </a:p>
        </p:txBody>
      </p:sp>
      <p:pic>
        <p:nvPicPr>
          <p:cNvPr id="111618" name="Picture 4"/>
          <p:cNvPicPr>
            <a:picLocks noChangeAspect="1" noChangeArrowheads="1"/>
          </p:cNvPicPr>
          <p:nvPr>
            <p:ph type="chart" sz="half" idx="2"/>
          </p:nvPr>
        </p:nvPicPr>
        <p:blipFill>
          <a:blip r:embed="rId2"/>
          <a:srcRect/>
          <a:stretch>
            <a:fillRect/>
          </a:stretch>
        </p:blipFill>
        <p:spPr>
          <a:xfrm>
            <a:off x="609600" y="457200"/>
            <a:ext cx="3810000" cy="4114800"/>
          </a:xfrm>
        </p:spPr>
      </p:pic>
      <p:pic>
        <p:nvPicPr>
          <p:cNvPr id="111619" name="Picture 7"/>
          <p:cNvPicPr>
            <a:picLocks noChangeAspect="1" noChangeArrowheads="1"/>
          </p:cNvPicPr>
          <p:nvPr/>
        </p:nvPicPr>
        <p:blipFill>
          <a:blip r:embed="rId3"/>
          <a:srcRect/>
          <a:stretch>
            <a:fillRect/>
          </a:stretch>
        </p:blipFill>
        <p:spPr bwMode="auto">
          <a:xfrm>
            <a:off x="4800600" y="457200"/>
            <a:ext cx="3886200" cy="2593975"/>
          </a:xfrm>
          <a:prstGeom prst="rect">
            <a:avLst/>
          </a:prstGeom>
          <a:noFill/>
          <a:ln w="12700">
            <a:noFill/>
            <a:miter lim="800000"/>
            <a:headEnd/>
            <a:tailEnd/>
          </a:ln>
        </p:spPr>
      </p:pic>
      <p:sp>
        <p:nvSpPr>
          <p:cNvPr id="111620" name="Text Box 8"/>
          <p:cNvSpPr txBox="1">
            <a:spLocks noChangeArrowheads="1"/>
          </p:cNvSpPr>
          <p:nvPr/>
        </p:nvSpPr>
        <p:spPr bwMode="auto">
          <a:xfrm>
            <a:off x="2286000" y="4648200"/>
            <a:ext cx="533400" cy="457200"/>
          </a:xfrm>
          <a:prstGeom prst="rect">
            <a:avLst/>
          </a:prstGeom>
          <a:noFill/>
          <a:ln w="12700">
            <a:noFill/>
            <a:miter lim="800000"/>
            <a:headEnd/>
            <a:tailEnd/>
          </a:ln>
        </p:spPr>
        <p:txBody>
          <a:bodyPr>
            <a:spAutoFit/>
          </a:bodyPr>
          <a:lstStyle/>
          <a:p>
            <a:pPr algn="ctr" eaLnBrk="0" hangingPunct="0">
              <a:spcBef>
                <a:spcPct val="50000"/>
              </a:spcBef>
            </a:pPr>
            <a:r>
              <a:rPr lang="ru-RU"/>
              <a:t>А</a:t>
            </a:r>
          </a:p>
        </p:txBody>
      </p:sp>
      <p:sp>
        <p:nvSpPr>
          <p:cNvPr id="111621" name="Text Box 9"/>
          <p:cNvSpPr txBox="1">
            <a:spLocks noChangeArrowheads="1"/>
          </p:cNvSpPr>
          <p:nvPr/>
        </p:nvSpPr>
        <p:spPr bwMode="auto">
          <a:xfrm>
            <a:off x="6629400" y="3200400"/>
            <a:ext cx="457200" cy="457200"/>
          </a:xfrm>
          <a:prstGeom prst="rect">
            <a:avLst/>
          </a:prstGeom>
          <a:noFill/>
          <a:ln w="12700">
            <a:noFill/>
            <a:miter lim="800000"/>
            <a:headEnd/>
            <a:tailEnd/>
          </a:ln>
        </p:spPr>
        <p:txBody>
          <a:bodyPr>
            <a:spAutoFit/>
          </a:bodyPr>
          <a:lstStyle/>
          <a:p>
            <a:pPr algn="ctr" eaLnBrk="0" hangingPunct="0">
              <a:spcBef>
                <a:spcPct val="50000"/>
              </a:spcBef>
            </a:pPr>
            <a:r>
              <a:rPr lang="ru-RU"/>
              <a:t>Б</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3"/>
          <p:cNvSpPr>
            <a:spLocks noGrp="1" noChangeArrowheads="1"/>
          </p:cNvSpPr>
          <p:nvPr>
            <p:ph type="body" idx="1"/>
          </p:nvPr>
        </p:nvSpPr>
        <p:spPr>
          <a:xfrm>
            <a:off x="762000" y="1143000"/>
            <a:ext cx="7772400" cy="4114800"/>
          </a:xfrm>
        </p:spPr>
        <p:txBody>
          <a:bodyPr/>
          <a:lstStyle/>
          <a:p>
            <a:pPr algn="just">
              <a:buFont typeface="Monotype Sorts"/>
              <a:buNone/>
            </a:pPr>
            <a:r>
              <a:rPr lang="uk-UA" sz="2400" smtClean="0">
                <a:solidFill>
                  <a:srgbClr val="000000"/>
                </a:solidFill>
                <a:latin typeface="Garamond" pitchFamily="18" charset="0"/>
              </a:rPr>
              <a:t>	У </a:t>
            </a:r>
            <a:r>
              <a:rPr lang="uk-UA" sz="2400" b="1" smtClean="0">
                <a:solidFill>
                  <a:srgbClr val="000000"/>
                </a:solidFill>
                <a:latin typeface="Garamond" pitchFamily="18" charset="0"/>
              </a:rPr>
              <a:t>1944</a:t>
            </a:r>
            <a:r>
              <a:rPr lang="uk-UA" sz="2400" smtClean="0">
                <a:solidFill>
                  <a:srgbClr val="000000"/>
                </a:solidFill>
                <a:latin typeface="Garamond" pitchFamily="18" charset="0"/>
              </a:rPr>
              <a:t> р. американці </a:t>
            </a:r>
            <a:r>
              <a:rPr lang="uk-UA" sz="2400" b="1" smtClean="0">
                <a:solidFill>
                  <a:srgbClr val="000000"/>
                </a:solidFill>
                <a:latin typeface="Garamond" pitchFamily="18" charset="0"/>
              </a:rPr>
              <a:t>О</a:t>
            </a:r>
            <a:r>
              <a:rPr lang="uk-UA" sz="2400" smtClean="0">
                <a:solidFill>
                  <a:srgbClr val="000000"/>
                </a:solidFill>
                <a:latin typeface="Garamond" pitchFamily="18" charset="0"/>
              </a:rPr>
              <a:t>. </a:t>
            </a:r>
            <a:r>
              <a:rPr lang="uk-UA" sz="2400" b="1" smtClean="0">
                <a:solidFill>
                  <a:srgbClr val="000000"/>
                </a:solidFill>
                <a:latin typeface="Garamond" pitchFamily="18" charset="0"/>
              </a:rPr>
              <a:t>Евері</a:t>
            </a:r>
            <a:r>
              <a:rPr lang="uk-UA" sz="2400" smtClean="0">
                <a:solidFill>
                  <a:srgbClr val="000000"/>
                </a:solidFill>
                <a:latin typeface="Garamond" pitchFamily="18" charset="0"/>
              </a:rPr>
              <a:t>, </a:t>
            </a:r>
            <a:r>
              <a:rPr lang="uk-UA" sz="2400" b="1" smtClean="0">
                <a:solidFill>
                  <a:srgbClr val="000000"/>
                </a:solidFill>
                <a:latin typeface="Garamond" pitchFamily="18" charset="0"/>
              </a:rPr>
              <a:t>К. Маклеод</a:t>
            </a:r>
            <a:r>
              <a:rPr lang="uk-UA" sz="2400" smtClean="0">
                <a:solidFill>
                  <a:srgbClr val="000000"/>
                </a:solidFill>
                <a:latin typeface="Garamond" pitchFamily="18" charset="0"/>
              </a:rPr>
              <a:t> і </a:t>
            </a:r>
            <a:r>
              <a:rPr lang="uk-UA" sz="2400" b="1" smtClean="0">
                <a:solidFill>
                  <a:srgbClr val="000000"/>
                </a:solidFill>
                <a:latin typeface="Garamond" pitchFamily="18" charset="0"/>
              </a:rPr>
              <a:t>М. Мак</a:t>
            </a:r>
            <a:r>
              <a:rPr lang="uk-UA" sz="2400" smtClean="0">
                <a:solidFill>
                  <a:srgbClr val="000000"/>
                </a:solidFill>
                <a:latin typeface="Garamond" pitchFamily="18" charset="0"/>
              </a:rPr>
              <a:t> </a:t>
            </a:r>
            <a:r>
              <a:rPr lang="uk-UA" sz="2400" b="1" smtClean="0">
                <a:solidFill>
                  <a:srgbClr val="000000"/>
                </a:solidFill>
                <a:latin typeface="Garamond" pitchFamily="18" charset="0"/>
              </a:rPr>
              <a:t>Карті</a:t>
            </a:r>
            <a:r>
              <a:rPr lang="uk-UA" sz="2400" smtClean="0">
                <a:solidFill>
                  <a:srgbClr val="000000"/>
                </a:solidFill>
                <a:latin typeface="Garamond" pitchFamily="18" charset="0"/>
              </a:rPr>
              <a:t> довели </a:t>
            </a:r>
            <a:r>
              <a:rPr lang="uk-UA" sz="2400" b="1" smtClean="0">
                <a:solidFill>
                  <a:srgbClr val="000000"/>
                </a:solidFill>
                <a:latin typeface="Garamond" pitchFamily="18" charset="0"/>
              </a:rPr>
              <a:t>генетичну роль нуклеїнових кислот</a:t>
            </a:r>
            <a:r>
              <a:rPr lang="uk-UA" sz="2400" smtClean="0">
                <a:solidFill>
                  <a:srgbClr val="000000"/>
                </a:solidFill>
                <a:latin typeface="Garamond" pitchFamily="18" charset="0"/>
              </a:rPr>
              <a:t> в експериментах по трансформації ознак у мікроорганізмів - пневмококів. Вони ідентифікували природу трансформуючого агента як молекули ДНК. Це відкриття символізувало </a:t>
            </a:r>
            <a:r>
              <a:rPr lang="uk-UA" sz="2400" b="1" smtClean="0">
                <a:solidFill>
                  <a:srgbClr val="000000"/>
                </a:solidFill>
                <a:latin typeface="Garamond" pitchFamily="18" charset="0"/>
              </a:rPr>
              <a:t>виникнення нового етапу в генетиці - народження молекулярної генетики</a:t>
            </a:r>
            <a:r>
              <a:rPr lang="uk-UA" sz="2400" smtClean="0">
                <a:solidFill>
                  <a:srgbClr val="000000"/>
                </a:solidFill>
                <a:latin typeface="Garamond" pitchFamily="18" charset="0"/>
              </a:rPr>
              <a:t>, яке лягло в основу цілого ряду відкриттів, що революціонізували, в біології XX століття. Ключ до розгадки спадковості виявився захованим в структурі біополімеру порівняно простої хімічної будови.</a:t>
            </a:r>
            <a:endParaRPr lang="uk-UA" sz="2400" smtClean="0">
              <a:latin typeface="Garamond" pitchFamily="18" charset="0"/>
            </a:endParaRPr>
          </a:p>
          <a:p>
            <a:endParaRPr lang="ru-RU" sz="24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3"/>
          <p:cNvSpPr>
            <a:spLocks noGrp="1" noChangeArrowheads="1"/>
          </p:cNvSpPr>
          <p:nvPr>
            <p:ph type="body" sz="half" idx="1"/>
          </p:nvPr>
        </p:nvSpPr>
        <p:spPr>
          <a:xfrm>
            <a:off x="685800" y="685800"/>
            <a:ext cx="3810000" cy="5334000"/>
          </a:xfrm>
        </p:spPr>
        <p:txBody>
          <a:bodyPr/>
          <a:lstStyle/>
          <a:p>
            <a:pPr algn="just">
              <a:buFont typeface="Monotype Sorts"/>
              <a:buNone/>
            </a:pPr>
            <a:r>
              <a:rPr lang="uk-UA" sz="2400" smtClean="0">
                <a:solidFill>
                  <a:srgbClr val="000000"/>
                </a:solidFill>
                <a:latin typeface="Garamond" pitchFamily="18" charset="0"/>
              </a:rPr>
              <a:t>	Пріоритет в розшифровці структури молекули ДНК належить американському вірусологу Дж. Уотсону (</a:t>
            </a:r>
            <a:r>
              <a:rPr lang="ru-RU" sz="2400" smtClean="0">
                <a:solidFill>
                  <a:srgbClr val="000000"/>
                </a:solidFill>
                <a:latin typeface="Garamond" pitchFamily="18" charset="0"/>
              </a:rPr>
              <a:t>народ</a:t>
            </a:r>
            <a:r>
              <a:rPr lang="uk-UA" sz="2400" smtClean="0">
                <a:solidFill>
                  <a:srgbClr val="000000"/>
                </a:solidFill>
                <a:latin typeface="Garamond" pitchFamily="18" charset="0"/>
              </a:rPr>
              <a:t>. у 1928 р.) і англійському фізику Ф. Крику (народ. в 1916 р.), які опублікував в 1953 р. структурну модель цього полімеру.</a:t>
            </a:r>
            <a:endParaRPr lang="uk-UA" sz="2400" smtClean="0">
              <a:latin typeface="Garamond" pitchFamily="18" charset="0"/>
            </a:endParaRPr>
          </a:p>
          <a:p>
            <a:pPr>
              <a:buFont typeface="Monotype Sorts"/>
              <a:buNone/>
            </a:pPr>
            <a:endParaRPr lang="ru-RU" sz="2400" smtClean="0"/>
          </a:p>
        </p:txBody>
      </p:sp>
      <p:graphicFrame>
        <p:nvGraphicFramePr>
          <p:cNvPr id="41988" name="Object 4"/>
          <p:cNvGraphicFramePr>
            <a:graphicFrameLocks noChangeAspect="1"/>
          </p:cNvGraphicFramePr>
          <p:nvPr>
            <p:ph type="chart" sz="half" idx="2"/>
          </p:nvPr>
        </p:nvGraphicFramePr>
        <p:xfrm>
          <a:off x="5334000" y="762000"/>
          <a:ext cx="3070225" cy="3352800"/>
        </p:xfrm>
        <a:graphic>
          <a:graphicData uri="http://schemas.openxmlformats.org/presentationml/2006/ole">
            <p:oleObj spid="_x0000_s41988" name="Image" r:id="rId3" imgW="6353689" imgH="6938228" progId="">
              <p:embed/>
            </p:oleObj>
          </a:graphicData>
        </a:graphic>
      </p:graphicFrame>
      <p:sp>
        <p:nvSpPr>
          <p:cNvPr id="41990" name="Text Box 5"/>
          <p:cNvSpPr txBox="1">
            <a:spLocks noChangeArrowheads="1"/>
          </p:cNvSpPr>
          <p:nvPr/>
        </p:nvSpPr>
        <p:spPr bwMode="auto">
          <a:xfrm>
            <a:off x="5334000" y="4267200"/>
            <a:ext cx="3048000" cy="854075"/>
          </a:xfrm>
          <a:prstGeom prst="rect">
            <a:avLst/>
          </a:prstGeom>
          <a:noFill/>
          <a:ln w="12700">
            <a:noFill/>
            <a:miter lim="800000"/>
            <a:headEnd/>
            <a:tailEnd/>
          </a:ln>
        </p:spPr>
        <p:txBody>
          <a:bodyPr>
            <a:spAutoFit/>
          </a:bodyPr>
          <a:lstStyle/>
          <a:p>
            <a:pPr algn="ctr" eaLnBrk="0" hangingPunct="0">
              <a:spcBef>
                <a:spcPct val="50000"/>
              </a:spcBef>
            </a:pPr>
            <a:r>
              <a:rPr lang="uk-UA" sz="2000" b="1">
                <a:solidFill>
                  <a:srgbClr val="000000"/>
                </a:solidFill>
                <a:latin typeface="Garamond" pitchFamily="18" charset="0"/>
              </a:rPr>
              <a:t>Джеймс Уотсон</a:t>
            </a:r>
          </a:p>
          <a:p>
            <a:pPr algn="ctr" eaLnBrk="0" hangingPunct="0">
              <a:spcBef>
                <a:spcPct val="50000"/>
              </a:spcBef>
            </a:pPr>
            <a:r>
              <a:rPr lang="uk-UA" sz="2000">
                <a:solidFill>
                  <a:srgbClr val="000000"/>
                </a:solidFill>
                <a:latin typeface="Garamond" pitchFamily="18" charset="0"/>
              </a:rPr>
              <a:t> (</a:t>
            </a:r>
            <a:r>
              <a:rPr lang="ru-RU" sz="2000">
                <a:solidFill>
                  <a:srgbClr val="000000"/>
                </a:solidFill>
                <a:latin typeface="Garamond" pitchFamily="18" charset="0"/>
              </a:rPr>
              <a:t>народ</a:t>
            </a:r>
            <a:r>
              <a:rPr lang="uk-UA" sz="2000">
                <a:solidFill>
                  <a:srgbClr val="000000"/>
                </a:solidFill>
                <a:latin typeface="Garamond" pitchFamily="18" charset="0"/>
              </a:rPr>
              <a:t>. у 1928 р.)</a:t>
            </a:r>
            <a:endParaRPr lang="ru-RU" sz="2000">
              <a:solidFill>
                <a:srgbClr val="000000"/>
              </a:solidFill>
              <a:latin typeface="Garamond"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00" name="Rectangle 10"/>
          <p:cNvSpPr>
            <a:spLocks noGrp="1" noChangeArrowheads="1"/>
          </p:cNvSpPr>
          <p:nvPr>
            <p:ph type="body" sz="half" idx="2"/>
          </p:nvPr>
        </p:nvSpPr>
        <p:spPr>
          <a:xfrm>
            <a:off x="755650" y="5373688"/>
            <a:ext cx="7772400" cy="1227137"/>
          </a:xfrm>
        </p:spPr>
        <p:txBody>
          <a:bodyPr/>
          <a:lstStyle/>
          <a:p>
            <a:pPr algn="ctr">
              <a:lnSpc>
                <a:spcPct val="90000"/>
              </a:lnSpc>
              <a:buFont typeface="Monotype Sorts"/>
              <a:buNone/>
            </a:pPr>
            <a:r>
              <a:rPr lang="uk-UA" sz="2000" smtClean="0"/>
              <a:t>Спостереження, які використали Уотсон та Крик при побудові моделі молекули ДНК: Нагрівання призводить до змін фізичних властивостей нативної ДНК, але не розриває ковалентні зв</a:t>
            </a:r>
            <a:r>
              <a:rPr lang="en-US" sz="2000" smtClean="0"/>
              <a:t>’</a:t>
            </a:r>
            <a:r>
              <a:rPr lang="uk-UA" sz="2000" smtClean="0"/>
              <a:t>язки</a:t>
            </a:r>
            <a:endParaRPr lang="ru-RU" sz="2000" smtClean="0"/>
          </a:p>
        </p:txBody>
      </p:sp>
      <p:graphicFrame>
        <p:nvGraphicFramePr>
          <p:cNvPr id="89099" name="Object 11"/>
          <p:cNvGraphicFramePr>
            <a:graphicFrameLocks noGrp="1" noChangeAspect="1"/>
          </p:cNvGraphicFramePr>
          <p:nvPr>
            <p:ph sz="half" idx="1"/>
          </p:nvPr>
        </p:nvGraphicFramePr>
        <p:xfrm>
          <a:off x="2411413" y="333375"/>
          <a:ext cx="4533900" cy="4845050"/>
        </p:xfrm>
        <a:graphic>
          <a:graphicData uri="http://schemas.openxmlformats.org/presentationml/2006/ole">
            <p:oleObj spid="_x0000_s89099" name="Image" r:id="rId3" imgW="3597561" imgH="3847561" progId="">
              <p:embed/>
            </p:oleObj>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3"/>
          <p:cNvSpPr>
            <a:spLocks noGrp="1" noChangeArrowheads="1"/>
          </p:cNvSpPr>
          <p:nvPr>
            <p:ph type="body" sz="half" idx="1"/>
          </p:nvPr>
        </p:nvSpPr>
        <p:spPr>
          <a:xfrm>
            <a:off x="609600" y="6172200"/>
            <a:ext cx="8077200" cy="685800"/>
          </a:xfrm>
        </p:spPr>
        <p:txBody>
          <a:bodyPr/>
          <a:lstStyle/>
          <a:p>
            <a:pPr algn="ctr">
              <a:buFont typeface="Monotype Sorts"/>
              <a:buNone/>
            </a:pPr>
            <a:r>
              <a:rPr lang="uk-UA" sz="2000" b="1" smtClean="0">
                <a:latin typeface="Garamond" pitchFamily="18" charset="0"/>
              </a:rPr>
              <a:t>Будова ДНК</a:t>
            </a:r>
          </a:p>
          <a:p>
            <a:pPr algn="ctr">
              <a:buFont typeface="Monotype Sorts"/>
              <a:buNone/>
            </a:pPr>
            <a:endParaRPr lang="ru-RU" sz="2000" smtClean="0">
              <a:latin typeface="Garamond" pitchFamily="18" charset="0"/>
            </a:endParaRPr>
          </a:p>
        </p:txBody>
      </p:sp>
      <p:graphicFrame>
        <p:nvGraphicFramePr>
          <p:cNvPr id="44036" name="Object 4"/>
          <p:cNvGraphicFramePr>
            <a:graphicFrameLocks noChangeAspect="1"/>
          </p:cNvGraphicFramePr>
          <p:nvPr>
            <p:ph type="chart" sz="half" idx="2"/>
          </p:nvPr>
        </p:nvGraphicFramePr>
        <p:xfrm>
          <a:off x="457200" y="304800"/>
          <a:ext cx="5943600" cy="5715000"/>
        </p:xfrm>
        <a:graphic>
          <a:graphicData uri="http://schemas.openxmlformats.org/presentationml/2006/ole">
            <p:oleObj spid="_x0000_s44036" name="Image" r:id="rId3" imgW="5273562" imgH="4955877" progId="">
              <p:embed/>
            </p:oleObj>
          </a:graphicData>
        </a:graphic>
      </p:graphicFrame>
      <p:sp>
        <p:nvSpPr>
          <p:cNvPr id="44038" name="Text Box 6"/>
          <p:cNvSpPr txBox="1">
            <a:spLocks noChangeArrowheads="1"/>
          </p:cNvSpPr>
          <p:nvPr/>
        </p:nvSpPr>
        <p:spPr bwMode="auto">
          <a:xfrm>
            <a:off x="6477000" y="304800"/>
            <a:ext cx="2438400" cy="5749925"/>
          </a:xfrm>
          <a:prstGeom prst="rect">
            <a:avLst/>
          </a:prstGeom>
          <a:noFill/>
          <a:ln w="19050">
            <a:solidFill>
              <a:schemeClr val="tx1"/>
            </a:solidFill>
            <a:miter lim="800000"/>
            <a:headEnd/>
            <a:tailEnd/>
          </a:ln>
        </p:spPr>
        <p:txBody>
          <a:bodyPr>
            <a:spAutoFit/>
          </a:bodyPr>
          <a:lstStyle/>
          <a:p>
            <a:pPr eaLnBrk="0" hangingPunct="0"/>
            <a:r>
              <a:rPr lang="uk-UA" sz="2000">
                <a:solidFill>
                  <a:srgbClr val="000000"/>
                </a:solidFill>
                <a:latin typeface="Garamond" pitchFamily="18" charset="0"/>
              </a:rPr>
              <a:t>ДНК є полімерною молекулою, до складу якої входять чотири основи: пурінові - аденін (А), гуанін (G) і пірімідінові - тімін (Т), цитозін (С). кожна з них сполучена з однією молекулою цукру - дезоксирибозою і із залишком фосфорної кислоти у вигляді дезоксирибонуклеотидів.</a:t>
            </a:r>
            <a:endParaRPr lang="uk-UA" sz="2000">
              <a:latin typeface="Garamond" pitchFamily="18" charset="0"/>
            </a:endParaRPr>
          </a:p>
          <a:p>
            <a:pPr algn="ctr" eaLnBrk="0" hangingPunct="0">
              <a:spcBef>
                <a:spcPct val="50000"/>
              </a:spcBef>
            </a:pPr>
            <a:endParaRPr lang="ru-RU" sz="20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a:xfrm>
            <a:off x="827088" y="188913"/>
            <a:ext cx="7772400" cy="692150"/>
          </a:xfrm>
        </p:spPr>
        <p:txBody>
          <a:bodyPr/>
          <a:lstStyle/>
          <a:p>
            <a:pPr algn="ctr"/>
            <a:r>
              <a:rPr lang="uk-UA" sz="4000" smtClean="0"/>
              <a:t>Організація хроматину</a:t>
            </a:r>
            <a:endParaRPr lang="ru-RU" sz="4000" i="1" smtClean="0"/>
          </a:p>
        </p:txBody>
      </p:sp>
      <p:sp>
        <p:nvSpPr>
          <p:cNvPr id="117762" name="Rectangle 6"/>
          <p:cNvSpPr>
            <a:spLocks noGrp="1" noChangeArrowheads="1"/>
          </p:cNvSpPr>
          <p:nvPr>
            <p:ph type="body" sz="half" idx="3"/>
          </p:nvPr>
        </p:nvSpPr>
        <p:spPr>
          <a:xfrm>
            <a:off x="684213" y="5661025"/>
            <a:ext cx="7772400" cy="866775"/>
          </a:xfrm>
        </p:spPr>
        <p:txBody>
          <a:bodyPr/>
          <a:lstStyle/>
          <a:p>
            <a:pPr>
              <a:lnSpc>
                <a:spcPct val="90000"/>
              </a:lnSpc>
              <a:buFont typeface="Monotype Sorts"/>
              <a:buNone/>
            </a:pPr>
            <a:r>
              <a:rPr lang="uk-UA" sz="2000" smtClean="0"/>
              <a:t>	1 – нуклеосома; 2 – ДНК; 3 -   гістони (8 субодиниць – гістоновий октамер); 4 – хроматида; 5 – конденсована хромосома</a:t>
            </a:r>
            <a:endParaRPr lang="ru-RU" sz="2000" smtClean="0"/>
          </a:p>
        </p:txBody>
      </p:sp>
      <p:pic>
        <p:nvPicPr>
          <p:cNvPr id="117763" name="Picture 7" descr="Компактизация хроматина"/>
          <p:cNvPicPr>
            <a:picLocks noChangeAspect="1" noChangeArrowheads="1"/>
          </p:cNvPicPr>
          <p:nvPr>
            <p:ph sz="quarter" idx="1"/>
          </p:nvPr>
        </p:nvPicPr>
        <p:blipFill>
          <a:blip r:embed="rId2"/>
          <a:srcRect/>
          <a:stretch>
            <a:fillRect/>
          </a:stretch>
        </p:blipFill>
        <p:spPr>
          <a:xfrm>
            <a:off x="900113" y="1125538"/>
            <a:ext cx="7343775" cy="4384675"/>
          </a:xfrm>
          <a:ln w="22225">
            <a:solidFill>
              <a:schemeClr val="tx1"/>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title"/>
          </p:nvPr>
        </p:nvSpPr>
        <p:spPr>
          <a:xfrm>
            <a:off x="755650" y="260350"/>
            <a:ext cx="7772400" cy="403225"/>
          </a:xfrm>
        </p:spPr>
        <p:txBody>
          <a:bodyPr/>
          <a:lstStyle/>
          <a:p>
            <a:pPr algn="ctr"/>
            <a:r>
              <a:rPr lang="uk-UA" sz="2800" b="1" smtClean="0"/>
              <a:t>Організація метафазної хромосоми</a:t>
            </a:r>
            <a:endParaRPr lang="ru-RU" sz="2800" b="1" smtClean="0"/>
          </a:p>
        </p:txBody>
      </p:sp>
      <p:sp>
        <p:nvSpPr>
          <p:cNvPr id="118786" name="Rectangle 9"/>
          <p:cNvSpPr>
            <a:spLocks noGrp="1" noChangeArrowheads="1"/>
          </p:cNvSpPr>
          <p:nvPr>
            <p:ph type="body" sz="half" idx="2"/>
          </p:nvPr>
        </p:nvSpPr>
        <p:spPr>
          <a:xfrm>
            <a:off x="684213" y="5661025"/>
            <a:ext cx="7772400" cy="1011238"/>
          </a:xfrm>
        </p:spPr>
        <p:txBody>
          <a:bodyPr/>
          <a:lstStyle/>
          <a:p>
            <a:pPr>
              <a:buFont typeface="Monotype Sorts"/>
              <a:buNone/>
            </a:pPr>
            <a:r>
              <a:rPr lang="uk-UA" sz="2400" b="1" smtClean="0"/>
              <a:t>	</a:t>
            </a:r>
            <a:r>
              <a:rPr lang="uk-UA" sz="1800" smtClean="0"/>
              <a:t>1 – центромерна ділянка хромосоми; 2 – теломерна ділянка; 3 – дочірні хроматиди; 4 – гетєрохроматин; 5 – еухроматин; 6 – мале плече; 7 – велике плече.</a:t>
            </a:r>
            <a:endParaRPr lang="ru-RU" sz="1800" smtClean="0"/>
          </a:p>
        </p:txBody>
      </p:sp>
      <p:pic>
        <p:nvPicPr>
          <p:cNvPr id="118787" name="Picture 10" descr="Метафазная хромосома"/>
          <p:cNvPicPr>
            <a:picLocks noChangeAspect="1" noChangeArrowheads="1"/>
          </p:cNvPicPr>
          <p:nvPr>
            <p:ph sz="half" idx="1"/>
          </p:nvPr>
        </p:nvPicPr>
        <p:blipFill>
          <a:blip r:embed="rId2"/>
          <a:srcRect/>
          <a:stretch>
            <a:fillRect/>
          </a:stretch>
        </p:blipFill>
        <p:spPr>
          <a:xfrm>
            <a:off x="2700338" y="836613"/>
            <a:ext cx="3663950" cy="4803775"/>
          </a:xfrm>
          <a:ln w="22225">
            <a:solidFill>
              <a:schemeClr val="tx1"/>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p:txBody>
          <a:bodyPr/>
          <a:lstStyle/>
          <a:p>
            <a:pPr algn="ctr"/>
            <a:r>
              <a:rPr lang="uk-UA" sz="4000" smtClean="0"/>
              <a:t>У 1949—1950 р. Е. Чаргаф встановив,що:</a:t>
            </a:r>
            <a:endParaRPr lang="ru-RU" sz="4000" smtClean="0"/>
          </a:p>
        </p:txBody>
      </p:sp>
      <p:sp>
        <p:nvSpPr>
          <p:cNvPr id="119810" name="Rectangle 3"/>
          <p:cNvSpPr>
            <a:spLocks noGrp="1" noChangeArrowheads="1"/>
          </p:cNvSpPr>
          <p:nvPr>
            <p:ph type="body" idx="1"/>
          </p:nvPr>
        </p:nvSpPr>
        <p:spPr/>
        <p:txBody>
          <a:bodyPr/>
          <a:lstStyle/>
          <a:p>
            <a:pPr>
              <a:buFont typeface="Monotype Sorts"/>
              <a:buNone/>
            </a:pPr>
            <a:r>
              <a:rPr lang="uk-UA" smtClean="0"/>
              <a:t>	Кількість аденіну в будь-якій молекулі ДНК дорівнює кількості тіміну, а кількість гуаніну дорівнює кількості цитозіну.</a:t>
            </a:r>
          </a:p>
          <a:p>
            <a:pPr>
              <a:buFont typeface="Monotype Sorts"/>
              <a:buNone/>
            </a:pPr>
            <a:r>
              <a:rPr lang="en-US" smtClean="0"/>
              <a:t>				</a:t>
            </a:r>
            <a:r>
              <a:rPr lang="uk-UA" smtClean="0">
                <a:solidFill>
                  <a:srgbClr val="0000FF"/>
                </a:solidFill>
              </a:rPr>
              <a:t>А+Т</a:t>
            </a:r>
          </a:p>
          <a:p>
            <a:pPr>
              <a:buFont typeface="Monotype Sorts"/>
              <a:buNone/>
            </a:pPr>
            <a:r>
              <a:rPr lang="en-US" smtClean="0">
                <a:solidFill>
                  <a:srgbClr val="0000FF"/>
                </a:solidFill>
              </a:rPr>
              <a:t>				</a:t>
            </a:r>
            <a:r>
              <a:rPr lang="uk-UA" smtClean="0">
                <a:solidFill>
                  <a:srgbClr val="0000FF"/>
                </a:solidFill>
              </a:rPr>
              <a:t>------ = </a:t>
            </a:r>
            <a:r>
              <a:rPr lang="en-US" smtClean="0">
                <a:solidFill>
                  <a:srgbClr val="0000FF"/>
                </a:solidFill>
              </a:rPr>
              <a:t>const</a:t>
            </a:r>
            <a:endParaRPr lang="uk-UA" smtClean="0">
              <a:solidFill>
                <a:srgbClr val="0000FF"/>
              </a:solidFill>
            </a:endParaRPr>
          </a:p>
          <a:p>
            <a:pPr>
              <a:buFont typeface="Monotype Sorts"/>
              <a:buNone/>
            </a:pPr>
            <a:r>
              <a:rPr lang="en-US" smtClean="0">
                <a:solidFill>
                  <a:srgbClr val="0000FF"/>
                </a:solidFill>
              </a:rPr>
              <a:t>				</a:t>
            </a:r>
            <a:r>
              <a:rPr lang="uk-UA" smtClean="0">
                <a:solidFill>
                  <a:srgbClr val="0000FF"/>
                </a:solidFill>
              </a:rPr>
              <a:t>Г+Ц</a:t>
            </a:r>
          </a:p>
          <a:p>
            <a:endParaRPr lang="ru-RU" smtClean="0">
              <a:solidFill>
                <a:srgbClr val="0000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3"/>
          <p:cNvSpPr>
            <a:spLocks noGrp="1" noChangeArrowheads="1"/>
          </p:cNvSpPr>
          <p:nvPr>
            <p:ph type="body" idx="1"/>
          </p:nvPr>
        </p:nvSpPr>
        <p:spPr>
          <a:xfrm>
            <a:off x="685800" y="533400"/>
            <a:ext cx="7772400" cy="6019800"/>
          </a:xfrm>
        </p:spPr>
        <p:txBody>
          <a:bodyPr/>
          <a:lstStyle/>
          <a:p>
            <a:pPr algn="just">
              <a:lnSpc>
                <a:spcPct val="70000"/>
              </a:lnSpc>
              <a:buFont typeface="Monotype Sorts"/>
              <a:buNone/>
            </a:pPr>
            <a:r>
              <a:rPr lang="uk-UA" sz="1600" smtClean="0">
                <a:solidFill>
                  <a:srgbClr val="000000"/>
                </a:solidFill>
                <a:latin typeface="Garamond" pitchFamily="18" charset="0"/>
              </a:rPr>
              <a:t>	</a:t>
            </a:r>
            <a:r>
              <a:rPr lang="uk-UA" sz="2000" smtClean="0">
                <a:solidFill>
                  <a:srgbClr val="000000"/>
                </a:solidFill>
                <a:latin typeface="Garamond" pitchFamily="18" charset="0"/>
              </a:rPr>
              <a:t>Дж. Уотсон і Ф. Крик, узагальнили дані рентгеноструктурного аналізу, одержані в лабораторіях М, Уїлкинса і Р. Франклін, та побудували молекулярну модель ДНК. Дж. Уотсон і Ф. Крік так описали основні риси цієї моделі:</a:t>
            </a:r>
            <a:endParaRPr lang="uk-UA" sz="2000" smtClean="0">
              <a:latin typeface="Garamond" pitchFamily="18" charset="0"/>
            </a:endParaRPr>
          </a:p>
          <a:p>
            <a:pPr lvl="2" algn="just">
              <a:lnSpc>
                <a:spcPct val="70000"/>
              </a:lnSpc>
            </a:pPr>
            <a:r>
              <a:rPr lang="uk-UA" sz="2000" b="1" smtClean="0">
                <a:solidFill>
                  <a:srgbClr val="000000"/>
                </a:solidFill>
                <a:latin typeface="Garamond" pitchFamily="18" charset="0"/>
              </a:rPr>
              <a:t>число полінуклеотідних ланцюгів дорівнює двом</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ланцюги утворюють правозакручені спіралі по 10 підстав в кожному витку</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ланцюги закручені одна навколо іншої і навколо загальної осі</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послідовність атомів (по відношенню до кільця дезоксирибози)   одного ланцюга протилежна такій в іншому ланцюзі, тобто ланцюги антіпаралельні</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фосфатні угрупування знаходяться зовні спіралей, а підстави - всередині і розташовані з інтервалом 0,34 ммк під прямим кутом до осі молекули</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ланцюги   утримуються  разом   водневими  зв'язками   між підставами</a:t>
            </a:r>
            <a:endParaRPr lang="uk-UA" sz="2000" b="1" smtClean="0">
              <a:latin typeface="Garamond" pitchFamily="18" charset="0"/>
            </a:endParaRPr>
          </a:p>
          <a:p>
            <a:pPr lvl="2" algn="just">
              <a:lnSpc>
                <a:spcPct val="70000"/>
              </a:lnSpc>
            </a:pPr>
            <a:r>
              <a:rPr lang="uk-UA" sz="2000" b="1" smtClean="0">
                <a:solidFill>
                  <a:srgbClr val="000000"/>
                </a:solidFill>
                <a:latin typeface="Garamond" pitchFamily="18" charset="0"/>
              </a:rPr>
              <a:t>пари, що утворюються підставами А, - Т і G - З, надзвичайно   специфічні.   Таким чином,   полінуклеотидни   ланцюги комплементарні один одному</a:t>
            </a:r>
            <a:endParaRPr lang="uk-UA" sz="2000" b="1" smtClean="0">
              <a:latin typeface="Garamond" pitchFamily="18" charset="0"/>
            </a:endParaRPr>
          </a:p>
          <a:p>
            <a:pPr algn="just">
              <a:lnSpc>
                <a:spcPct val="70000"/>
              </a:lnSpc>
              <a:buFont typeface="Monotype Sorts"/>
              <a:buNone/>
            </a:pPr>
            <a:r>
              <a:rPr lang="uk-UA" sz="2000" smtClean="0">
                <a:solidFill>
                  <a:srgbClr val="000000"/>
                </a:solidFill>
                <a:latin typeface="Garamond" pitchFamily="18" charset="0"/>
              </a:rPr>
              <a:t>	На підставі цієї моделі Дж. Уотсон і Ф. Крік припустили, що гени відрізняються один від одного чергуванням пар нуклеотидів, і спадкова інформація закодована у вигляді послідовності нуклеотидів.</a:t>
            </a:r>
          </a:p>
          <a:p>
            <a:endParaRPr lang="ru-RU" sz="16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pPr algn="ctr"/>
            <a:r>
              <a:rPr lang="uk-UA" sz="2800" smtClean="0">
                <a:solidFill>
                  <a:schemeClr val="tx1"/>
                </a:solidFill>
                <a:latin typeface="Garamond" pitchFamily="18" charset="0"/>
              </a:rPr>
              <a:t>До фундаментальної генетики відносяться наступні розділи:</a:t>
            </a:r>
            <a:r>
              <a:rPr lang="uk-UA" smtClean="0">
                <a:solidFill>
                  <a:schemeClr val="tx1"/>
                </a:solidFill>
                <a:latin typeface="Garamond" pitchFamily="18" charset="0"/>
              </a:rPr>
              <a:t> </a:t>
            </a:r>
            <a:endParaRPr lang="ru-RU" smtClean="0">
              <a:solidFill>
                <a:schemeClr val="tx1"/>
              </a:solidFill>
              <a:latin typeface="Garamond" pitchFamily="18" charset="0"/>
            </a:endParaRPr>
          </a:p>
        </p:txBody>
      </p:sp>
      <p:sp>
        <p:nvSpPr>
          <p:cNvPr id="98306" name="Rectangle 3"/>
          <p:cNvSpPr>
            <a:spLocks noGrp="1" noChangeArrowheads="1"/>
          </p:cNvSpPr>
          <p:nvPr>
            <p:ph type="body" idx="1"/>
          </p:nvPr>
        </p:nvSpPr>
        <p:spPr>
          <a:xfrm>
            <a:off x="685800" y="1828800"/>
            <a:ext cx="7772400" cy="4267200"/>
          </a:xfrm>
        </p:spPr>
        <p:txBody>
          <a:bodyPr/>
          <a:lstStyle/>
          <a:p>
            <a:pPr>
              <a:buFont typeface="Wingdings" pitchFamily="2" charset="2"/>
              <a:buChar char="§"/>
            </a:pPr>
            <a:r>
              <a:rPr lang="uk-UA" sz="2000" smtClean="0">
                <a:latin typeface="Garamond" pitchFamily="18" charset="0"/>
              </a:rPr>
              <a:t>класична (формальна) генетика</a:t>
            </a:r>
          </a:p>
          <a:p>
            <a:pPr>
              <a:buFont typeface="Wingdings" pitchFamily="2" charset="2"/>
              <a:buChar char="§"/>
            </a:pPr>
            <a:r>
              <a:rPr lang="uk-UA" sz="2000" smtClean="0">
                <a:latin typeface="Garamond" pitchFamily="18" charset="0"/>
              </a:rPr>
              <a:t>цитогенетіка </a:t>
            </a:r>
          </a:p>
          <a:p>
            <a:pPr>
              <a:buFont typeface="Wingdings" pitchFamily="2" charset="2"/>
              <a:buChar char="§"/>
            </a:pPr>
            <a:r>
              <a:rPr lang="uk-UA" sz="2000" smtClean="0">
                <a:latin typeface="Garamond" pitchFamily="18" charset="0"/>
              </a:rPr>
              <a:t>молекулярна генетика </a:t>
            </a:r>
          </a:p>
          <a:p>
            <a:pPr>
              <a:buFont typeface="Wingdings" pitchFamily="2" charset="2"/>
              <a:buChar char="§"/>
            </a:pPr>
            <a:r>
              <a:rPr lang="uk-UA" sz="2000" smtClean="0">
                <a:latin typeface="Garamond" pitchFamily="18" charset="0"/>
              </a:rPr>
              <a:t>генетика мутагенезу (у т. ч, радіаційна і хімічна генетика) </a:t>
            </a:r>
          </a:p>
          <a:p>
            <a:pPr>
              <a:buFont typeface="Wingdings" pitchFamily="2" charset="2"/>
              <a:buChar char="§"/>
            </a:pPr>
            <a:r>
              <a:rPr lang="uk-UA" sz="2000" smtClean="0">
                <a:latin typeface="Garamond" pitchFamily="18" charset="0"/>
              </a:rPr>
              <a:t>еволюційна генетика </a:t>
            </a:r>
          </a:p>
          <a:p>
            <a:pPr>
              <a:buFont typeface="Wingdings" pitchFamily="2" charset="2"/>
              <a:buChar char="§"/>
            </a:pPr>
            <a:r>
              <a:rPr lang="uk-UA" sz="2000" smtClean="0">
                <a:latin typeface="Garamond" pitchFamily="18" charset="0"/>
              </a:rPr>
              <a:t>генетика популяцій </a:t>
            </a:r>
          </a:p>
          <a:p>
            <a:pPr>
              <a:buFont typeface="Wingdings" pitchFamily="2" charset="2"/>
              <a:buChar char="§"/>
            </a:pPr>
            <a:r>
              <a:rPr lang="uk-UA" sz="2000" smtClean="0">
                <a:latin typeface="Garamond" pitchFamily="18" charset="0"/>
              </a:rPr>
              <a:t>генетика індивідуального розвитку </a:t>
            </a:r>
          </a:p>
          <a:p>
            <a:pPr>
              <a:buFont typeface="Wingdings" pitchFamily="2" charset="2"/>
              <a:buChar char="§"/>
            </a:pPr>
            <a:r>
              <a:rPr lang="uk-UA" sz="2000" smtClean="0">
                <a:latin typeface="Garamond" pitchFamily="18" charset="0"/>
              </a:rPr>
              <a:t>генетика поведінки </a:t>
            </a:r>
          </a:p>
          <a:p>
            <a:pPr>
              <a:buFont typeface="Wingdings" pitchFamily="2" charset="2"/>
              <a:buChar char="§"/>
            </a:pPr>
            <a:r>
              <a:rPr lang="uk-UA" sz="2000" smtClean="0">
                <a:latin typeface="Garamond" pitchFamily="18" charset="0"/>
              </a:rPr>
              <a:t>екологічна генетика </a:t>
            </a:r>
          </a:p>
          <a:p>
            <a:pPr>
              <a:buFont typeface="Wingdings" pitchFamily="2" charset="2"/>
              <a:buChar char="§"/>
            </a:pPr>
            <a:r>
              <a:rPr lang="uk-UA" sz="2000" smtClean="0">
                <a:latin typeface="Garamond" pitchFamily="18" charset="0"/>
              </a:rPr>
              <a:t>математична генетика</a:t>
            </a:r>
          </a:p>
          <a:p>
            <a:pPr>
              <a:buFont typeface="Wingdings" pitchFamily="2" charset="2"/>
              <a:buChar char="§"/>
            </a:pPr>
            <a:r>
              <a:rPr lang="uk-UA" sz="2000" smtClean="0">
                <a:latin typeface="Garamond" pitchFamily="18" charset="0"/>
              </a:rPr>
              <a:t>космічна генетика (вивчає дію на організм космічних чинників: космічних випромінювань, тривалої невагомості і ін.).</a:t>
            </a:r>
            <a:endParaRPr lang="ru-RU"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2"/>
          <p:cNvSpPr>
            <a:spLocks noGrp="1" noChangeArrowheads="1"/>
          </p:cNvSpPr>
          <p:nvPr>
            <p:ph type="title"/>
          </p:nvPr>
        </p:nvSpPr>
        <p:spPr>
          <a:xfrm>
            <a:off x="762000" y="304800"/>
            <a:ext cx="7772400" cy="533400"/>
          </a:xfrm>
        </p:spPr>
        <p:txBody>
          <a:bodyPr/>
          <a:lstStyle/>
          <a:p>
            <a:pPr algn="ctr"/>
            <a:r>
              <a:rPr lang="uk-UA" sz="3200" b="1" smtClean="0">
                <a:solidFill>
                  <a:srgbClr val="000000"/>
                </a:solidFill>
                <a:latin typeface="Garamond" pitchFamily="18" charset="0"/>
              </a:rPr>
              <a:t>Сучасні методи генетики</a:t>
            </a:r>
            <a:endParaRPr lang="ru-RU" smtClean="0">
              <a:solidFill>
                <a:srgbClr val="000000"/>
              </a:solidFill>
              <a:latin typeface="Garamond" pitchFamily="18" charset="0"/>
            </a:endParaRPr>
          </a:p>
        </p:txBody>
      </p:sp>
      <p:sp>
        <p:nvSpPr>
          <p:cNvPr id="46086" name="Rectangle 3"/>
          <p:cNvSpPr>
            <a:spLocks noGrp="1" noChangeArrowheads="1"/>
          </p:cNvSpPr>
          <p:nvPr>
            <p:ph type="body" sz="half" idx="1"/>
          </p:nvPr>
        </p:nvSpPr>
        <p:spPr>
          <a:xfrm>
            <a:off x="609600" y="1066800"/>
            <a:ext cx="5105400" cy="5334000"/>
          </a:xfrm>
        </p:spPr>
        <p:txBody>
          <a:bodyPr/>
          <a:lstStyle/>
          <a:p>
            <a:pPr algn="just">
              <a:buFont typeface="Monotype Sorts"/>
              <a:buNone/>
            </a:pPr>
            <a:r>
              <a:rPr lang="uk-UA" sz="2400" smtClean="0">
                <a:solidFill>
                  <a:srgbClr val="000000"/>
                </a:solidFill>
                <a:latin typeface="Garamond" pitchFamily="18" charset="0"/>
              </a:rPr>
              <a:t>	Сукупність методів дослідження спадкових властивостей організму (його генотипу) називають генетичним аналізом. </a:t>
            </a:r>
            <a:endParaRPr lang="uk-UA" sz="2400" smtClean="0">
              <a:latin typeface="Garamond" pitchFamily="18" charset="0"/>
            </a:endParaRPr>
          </a:p>
          <a:p>
            <a:pPr algn="just">
              <a:buFont typeface="Monotype Sorts"/>
              <a:buNone/>
            </a:pPr>
            <a:r>
              <a:rPr lang="uk-UA" sz="2400" smtClean="0">
                <a:solidFill>
                  <a:srgbClr val="000000"/>
                </a:solidFill>
                <a:latin typeface="Garamond" pitchFamily="18" charset="0"/>
              </a:rPr>
              <a:t>	Залежно від завдання і особливостей об'єкту, що вивчається, генетичний аналіз проводять на, організменого, клітинного і молекулярного рівнях популяції. </a:t>
            </a:r>
            <a:endParaRPr lang="uk-UA" sz="2400" smtClean="0">
              <a:latin typeface="Garamond" pitchFamily="18" charset="0"/>
            </a:endParaRPr>
          </a:p>
          <a:p>
            <a:pPr algn="just">
              <a:buFont typeface="Monotype Sorts"/>
              <a:buNone/>
            </a:pPr>
            <a:r>
              <a:rPr lang="uk-UA" sz="2400" smtClean="0">
                <a:solidFill>
                  <a:srgbClr val="000000"/>
                </a:solidFill>
                <a:latin typeface="Garamond" pitchFamily="18" charset="0"/>
              </a:rPr>
              <a:t>	Основу генетичного аналізу складає </a:t>
            </a:r>
            <a:r>
              <a:rPr lang="uk-UA" sz="2400" b="1" smtClean="0">
                <a:solidFill>
                  <a:srgbClr val="000000"/>
                </a:solidFill>
                <a:latin typeface="Garamond" pitchFamily="18" charset="0"/>
              </a:rPr>
              <a:t>гибридологічний аналіз</a:t>
            </a:r>
            <a:r>
              <a:rPr lang="uk-UA" sz="2400" smtClean="0">
                <a:solidFill>
                  <a:srgbClr val="000000"/>
                </a:solidFill>
                <a:latin typeface="Garamond" pitchFamily="18" charset="0"/>
              </a:rPr>
              <a:t>, заснований на аналізі спадкоємства ознак при схрещуваннях.</a:t>
            </a:r>
            <a:endParaRPr lang="ru-RU" sz="2400" smtClean="0"/>
          </a:p>
        </p:txBody>
      </p:sp>
      <p:graphicFrame>
        <p:nvGraphicFramePr>
          <p:cNvPr id="46084" name="Object 4"/>
          <p:cNvGraphicFramePr>
            <a:graphicFrameLocks noChangeAspect="1"/>
          </p:cNvGraphicFramePr>
          <p:nvPr>
            <p:ph type="chart" sz="half" idx="2"/>
          </p:nvPr>
        </p:nvGraphicFramePr>
        <p:xfrm>
          <a:off x="5867400" y="1219200"/>
          <a:ext cx="3073400" cy="5029200"/>
        </p:xfrm>
        <a:graphic>
          <a:graphicData uri="http://schemas.openxmlformats.org/presentationml/2006/ole">
            <p:oleObj spid="_x0000_s46084" name="Image" r:id="rId3" imgW="7967526" imgH="12046594" progId="">
              <p:embed/>
            </p:oleObj>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685800" y="533400"/>
            <a:ext cx="7772400" cy="609600"/>
          </a:xfrm>
        </p:spPr>
        <p:txBody>
          <a:bodyPr/>
          <a:lstStyle/>
          <a:p>
            <a:pPr algn="ctr"/>
            <a:r>
              <a:rPr lang="uk-UA" sz="2800" b="1" smtClean="0">
                <a:solidFill>
                  <a:srgbClr val="000000"/>
                </a:solidFill>
                <a:latin typeface="Garamond" pitchFamily="18" charset="0"/>
              </a:rPr>
              <a:t>Гибрідологичний аналіз</a:t>
            </a:r>
            <a:endParaRPr lang="ru-RU" sz="2000" smtClean="0">
              <a:solidFill>
                <a:srgbClr val="000000"/>
              </a:solidFill>
              <a:latin typeface="Garamond" pitchFamily="18" charset="0"/>
            </a:endParaRPr>
          </a:p>
        </p:txBody>
      </p:sp>
      <p:sp>
        <p:nvSpPr>
          <p:cNvPr id="122882" name="Rectangle 3"/>
          <p:cNvSpPr>
            <a:spLocks noGrp="1" noChangeArrowheads="1"/>
          </p:cNvSpPr>
          <p:nvPr>
            <p:ph type="body" idx="1"/>
          </p:nvPr>
        </p:nvSpPr>
        <p:spPr>
          <a:xfrm>
            <a:off x="685800" y="1371600"/>
            <a:ext cx="7924800" cy="5105400"/>
          </a:xfrm>
        </p:spPr>
        <p:txBody>
          <a:bodyPr/>
          <a:lstStyle/>
          <a:p>
            <a:pPr algn="just">
              <a:lnSpc>
                <a:spcPct val="90000"/>
              </a:lnSpc>
              <a:buFont typeface="Monotype Sorts"/>
              <a:buNone/>
            </a:pPr>
            <a:r>
              <a:rPr lang="uk-UA" sz="1400" smtClean="0">
                <a:solidFill>
                  <a:srgbClr val="000000"/>
                </a:solidFill>
                <a:latin typeface="Garamond" pitchFamily="18" charset="0"/>
              </a:rPr>
              <a:t>	</a:t>
            </a:r>
            <a:r>
              <a:rPr lang="uk-UA" sz="2000" smtClean="0">
                <a:solidFill>
                  <a:srgbClr val="000000"/>
                </a:solidFill>
                <a:latin typeface="Garamond" pitchFamily="18" charset="0"/>
              </a:rPr>
              <a:t>Гибрідологичний аналіз, основи якого розробив засновник сучасної генетики Р. Мендель, заснований на наступних принципах.</a:t>
            </a:r>
            <a:endParaRPr lang="uk-UA" sz="2000" smtClean="0">
              <a:latin typeface="Garamond" pitchFamily="18" charset="0"/>
            </a:endParaRPr>
          </a:p>
          <a:p>
            <a:pPr lvl="1" algn="just">
              <a:lnSpc>
                <a:spcPct val="90000"/>
              </a:lnSpc>
              <a:buFont typeface="Monotype Sorts"/>
              <a:buNone/>
            </a:pPr>
            <a:r>
              <a:rPr lang="uk-UA" sz="1800" smtClean="0">
                <a:solidFill>
                  <a:srgbClr val="000000"/>
                </a:solidFill>
                <a:latin typeface="Garamond" pitchFamily="18" charset="0"/>
              </a:rPr>
              <a:t>	</a:t>
            </a:r>
            <a:r>
              <a:rPr lang="uk-UA" sz="1800" b="1" smtClean="0">
                <a:solidFill>
                  <a:srgbClr val="000000"/>
                </a:solidFill>
                <a:latin typeface="Garamond" pitchFamily="18" charset="0"/>
              </a:rPr>
              <a:t>1</a:t>
            </a:r>
            <a:r>
              <a:rPr lang="uk-UA" sz="1800" smtClean="0">
                <a:solidFill>
                  <a:srgbClr val="000000"/>
                </a:solidFill>
                <a:latin typeface="Garamond" pitchFamily="18" charset="0"/>
              </a:rPr>
              <a:t>. </a:t>
            </a:r>
            <a:r>
              <a:rPr lang="uk-UA" sz="1800" b="1" smtClean="0">
                <a:solidFill>
                  <a:srgbClr val="000000"/>
                </a:solidFill>
                <a:latin typeface="Garamond" pitchFamily="18" charset="0"/>
              </a:rPr>
              <a:t>Використання як початкові особини (батьків), форми, що не дають розщеплювання при схрещуванні, тобто константних форм.</a:t>
            </a:r>
            <a:endParaRPr lang="uk-UA" sz="1800" b="1" smtClean="0">
              <a:latin typeface="Garamond" pitchFamily="18" charset="0"/>
            </a:endParaRPr>
          </a:p>
          <a:p>
            <a:pPr lvl="1" algn="just">
              <a:lnSpc>
                <a:spcPct val="90000"/>
              </a:lnSpc>
              <a:buFont typeface="Monotype Sorts"/>
              <a:buNone/>
            </a:pPr>
            <a:r>
              <a:rPr lang="uk-UA" sz="1800" b="1" smtClean="0">
                <a:solidFill>
                  <a:srgbClr val="000000"/>
                </a:solidFill>
                <a:latin typeface="Garamond" pitchFamily="18" charset="0"/>
              </a:rPr>
              <a:t>	2. Аналіз спадкоємства окремих пар альтернативних ознак, тобто ознак, представлених двома взаємовиключними варіантами.</a:t>
            </a:r>
            <a:endParaRPr lang="uk-UA" sz="1800" b="1" smtClean="0">
              <a:latin typeface="Garamond" pitchFamily="18" charset="0"/>
            </a:endParaRPr>
          </a:p>
          <a:p>
            <a:pPr lvl="1" algn="just">
              <a:lnSpc>
                <a:spcPct val="90000"/>
              </a:lnSpc>
              <a:buFont typeface="Monotype Sorts"/>
              <a:buNone/>
            </a:pPr>
            <a:r>
              <a:rPr lang="uk-UA" sz="1800" b="1" smtClean="0">
                <a:solidFill>
                  <a:srgbClr val="000000"/>
                </a:solidFill>
                <a:latin typeface="Garamond" pitchFamily="18" charset="0"/>
              </a:rPr>
              <a:t>	3. Кількісний облік форм, які вищеплюються в ході послідовних схрещувань і використання математичних методів при обробці результатів.</a:t>
            </a:r>
            <a:endParaRPr lang="uk-UA" sz="1800" b="1" smtClean="0">
              <a:latin typeface="Garamond" pitchFamily="18" charset="0"/>
            </a:endParaRPr>
          </a:p>
          <a:p>
            <a:pPr lvl="1" algn="just">
              <a:lnSpc>
                <a:spcPct val="90000"/>
              </a:lnSpc>
              <a:buFont typeface="Monotype Sorts"/>
              <a:buNone/>
            </a:pPr>
            <a:r>
              <a:rPr lang="uk-UA" sz="1800" b="1" smtClean="0">
                <a:solidFill>
                  <a:srgbClr val="000000"/>
                </a:solidFill>
                <a:latin typeface="Garamond" pitchFamily="18" charset="0"/>
              </a:rPr>
              <a:t>	4. Індивідуальний аналіз потомства від кожної батьківської особини. </a:t>
            </a:r>
            <a:endParaRPr lang="uk-UA" sz="1800" b="1" smtClean="0">
              <a:latin typeface="Garamond" pitchFamily="18" charset="0"/>
            </a:endParaRPr>
          </a:p>
          <a:p>
            <a:pPr lvl="1" algn="just">
              <a:lnSpc>
                <a:spcPct val="90000"/>
              </a:lnSpc>
              <a:buFont typeface="Monotype Sorts"/>
              <a:buNone/>
            </a:pPr>
            <a:r>
              <a:rPr lang="uk-UA" sz="1800" b="1" smtClean="0">
                <a:solidFill>
                  <a:srgbClr val="000000"/>
                </a:solidFill>
                <a:latin typeface="Garamond" pitchFamily="18" charset="0"/>
              </a:rPr>
              <a:t>	5. На підставі результатів схрещування складається і аналізується схема схрещувань.</a:t>
            </a:r>
            <a:endParaRPr lang="uk-UA" sz="1800" b="1" smtClean="0">
              <a:latin typeface="Garamond" pitchFamily="18" charset="0"/>
            </a:endParaRPr>
          </a:p>
          <a:p>
            <a:pPr algn="just">
              <a:lnSpc>
                <a:spcPct val="90000"/>
              </a:lnSpc>
              <a:buFont typeface="Monotype Sorts"/>
              <a:buNone/>
            </a:pPr>
            <a:r>
              <a:rPr lang="uk-UA" sz="2000" smtClean="0">
                <a:solidFill>
                  <a:srgbClr val="000000"/>
                </a:solidFill>
                <a:latin typeface="Garamond" pitchFamily="18" charset="0"/>
              </a:rPr>
              <a:t>	Гибрідологичному аналізу зазвичай передує селекційний метод. З його допомогою здійснюють підбір або створення початкового  матеріалу,  що піддається подальшому аналізу (наприклад, Р. Мендель, який по суті є основоположником генетичного аналізу, починав свою роботу з отримання константних - гомозіготних - форм гороху шляхом самозапилення).</a:t>
            </a:r>
            <a:endParaRPr lang="uk-UA" sz="2000" smtClean="0">
              <a:latin typeface="Garamond" pitchFamily="18" charset="0"/>
            </a:endParaRPr>
          </a:p>
          <a:p>
            <a:pPr algn="just">
              <a:buFont typeface="Monotype Sorts"/>
              <a:buNone/>
            </a:pPr>
            <a:r>
              <a:rPr lang="uk-UA" sz="1600" smtClean="0">
                <a:solidFill>
                  <a:srgbClr val="000000"/>
                </a:solidFill>
                <a:latin typeface="Garamond" pitchFamily="18" charset="0"/>
              </a:rPr>
              <a:t>	</a:t>
            </a:r>
            <a:endParaRPr lang="ru-RU" sz="140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685800" y="457200"/>
            <a:ext cx="7772400" cy="533400"/>
          </a:xfrm>
        </p:spPr>
        <p:txBody>
          <a:bodyPr/>
          <a:lstStyle/>
          <a:p>
            <a:pPr algn="ctr"/>
            <a:r>
              <a:rPr lang="uk-UA" sz="2800" b="1" smtClean="0">
                <a:solidFill>
                  <a:srgbClr val="000000"/>
                </a:solidFill>
                <a:latin typeface="Garamond" pitchFamily="18" charset="0"/>
              </a:rPr>
              <a:t>Цитогенетичні методи</a:t>
            </a:r>
            <a:endParaRPr lang="ru-RU" sz="2400" smtClean="0">
              <a:solidFill>
                <a:srgbClr val="000000"/>
              </a:solidFill>
              <a:latin typeface="Garamond" pitchFamily="18" charset="0"/>
            </a:endParaRPr>
          </a:p>
        </p:txBody>
      </p:sp>
      <p:sp>
        <p:nvSpPr>
          <p:cNvPr id="123906" name="Rectangle 3"/>
          <p:cNvSpPr>
            <a:spLocks noGrp="1" noChangeArrowheads="1"/>
          </p:cNvSpPr>
          <p:nvPr>
            <p:ph type="body" idx="1"/>
          </p:nvPr>
        </p:nvSpPr>
        <p:spPr>
          <a:xfrm>
            <a:off x="685800" y="1219200"/>
            <a:ext cx="7772400" cy="4876800"/>
          </a:xfrm>
        </p:spPr>
        <p:txBody>
          <a:bodyPr/>
          <a:lstStyle/>
          <a:p>
            <a:pPr algn="just">
              <a:buFont typeface="Monotype Sorts"/>
              <a:buNone/>
            </a:pPr>
            <a:r>
              <a:rPr lang="uk-UA" sz="1600" smtClean="0">
                <a:solidFill>
                  <a:srgbClr val="000000"/>
                </a:solidFill>
                <a:latin typeface="Garamond" pitchFamily="18" charset="0"/>
              </a:rPr>
              <a:t>	</a:t>
            </a:r>
            <a:r>
              <a:rPr lang="uk-UA" sz="2000" smtClean="0">
                <a:solidFill>
                  <a:srgbClr val="000000"/>
                </a:solidFill>
                <a:latin typeface="Garamond" pitchFamily="18" charset="0"/>
              </a:rPr>
              <a:t>Цитогенетіка - це розділ генетики, що вивчає видимі носії генетичної інформації: мітотичні, мейотичні і політенні хромосоми, інтерфазні ядра, у меншій мірі - мітохондрії і пластиди. Отже, цитогенетичні методи - це, в першу чергу, методи вивчення хромосом: підрахунок їх числа, опис структури, поведінки при діленні клітки, а також зв'язок між зміною структури хромосом з мінливістю ознак. </a:t>
            </a:r>
          </a:p>
          <a:p>
            <a:pPr algn="just">
              <a:buFont typeface="Monotype Sorts"/>
              <a:buNone/>
            </a:pPr>
            <a:r>
              <a:rPr lang="uk-UA" sz="2000" smtClean="0">
                <a:solidFill>
                  <a:srgbClr val="000000"/>
                </a:solidFill>
                <a:latin typeface="Garamond" pitchFamily="18" charset="0"/>
              </a:rPr>
              <a:t>	Цитогенетичні методи полягають в цитологичному аналізі генетичних структур і явищ на основі гибрідологичеського аналізу з метою зіставлення генетичних явищ із структурою і поведінкою хромосом і їх ділянок (аналіз хромосомних і геномних мутацій, побудова цитологичних карт хромосом, цитохимічне вивчення активності генів і т. п.). Окремі випадки цитогенетичного методу - каріологичний, каріотипічний, геномний аналіз. </a:t>
            </a:r>
          </a:p>
          <a:p>
            <a:pPr algn="just">
              <a:buFont typeface="Monotype Sorts"/>
              <a:buNone/>
            </a:pPr>
            <a:r>
              <a:rPr lang="uk-UA" sz="2000" smtClean="0">
                <a:solidFill>
                  <a:srgbClr val="000000"/>
                </a:solidFill>
                <a:latin typeface="Garamond" pitchFamily="18" charset="0"/>
              </a:rPr>
              <a:t>	Для вивчення структури хромосом і інших носіїв спадкової інформації використовуються методи світлової мікроскопії і методи електронної мікроскопії.</a:t>
            </a:r>
            <a:endParaRPr lang="ru-RU" sz="200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685800" y="457200"/>
            <a:ext cx="7772400" cy="609600"/>
          </a:xfrm>
        </p:spPr>
        <p:txBody>
          <a:bodyPr/>
          <a:lstStyle/>
          <a:p>
            <a:pPr algn="ctr"/>
            <a:r>
              <a:rPr lang="uk-UA" sz="2800" b="1" smtClean="0">
                <a:solidFill>
                  <a:srgbClr val="000000"/>
                </a:solidFill>
                <a:latin typeface="Garamond" pitchFamily="18" charset="0"/>
              </a:rPr>
              <a:t>Популяційний метод</a:t>
            </a:r>
            <a:endParaRPr lang="ru-RU" sz="4000" smtClean="0">
              <a:solidFill>
                <a:srgbClr val="000000"/>
              </a:solidFill>
              <a:latin typeface="Garamond" pitchFamily="18" charset="0"/>
            </a:endParaRPr>
          </a:p>
        </p:txBody>
      </p:sp>
      <p:sp>
        <p:nvSpPr>
          <p:cNvPr id="124930" name="Rectangle 3"/>
          <p:cNvSpPr>
            <a:spLocks noGrp="1" noChangeArrowheads="1"/>
          </p:cNvSpPr>
          <p:nvPr>
            <p:ph type="body" idx="1"/>
          </p:nvPr>
        </p:nvSpPr>
        <p:spPr>
          <a:xfrm>
            <a:off x="685800" y="1219200"/>
            <a:ext cx="7772400" cy="4876800"/>
          </a:xfrm>
        </p:spPr>
        <p:txBody>
          <a:bodyPr/>
          <a:lstStyle/>
          <a:p>
            <a:pPr algn="just">
              <a:buFont typeface="Monotype Sorts"/>
              <a:buNone/>
            </a:pPr>
            <a:r>
              <a:rPr lang="uk-UA" sz="2800" smtClean="0">
                <a:solidFill>
                  <a:srgbClr val="000000"/>
                </a:solidFill>
                <a:latin typeface="Garamond" pitchFamily="18" charset="0"/>
              </a:rPr>
              <a:t>	</a:t>
            </a:r>
            <a:r>
              <a:rPr lang="uk-UA" sz="2400" smtClean="0">
                <a:solidFill>
                  <a:srgbClr val="000000"/>
                </a:solidFill>
                <a:latin typeface="Garamond" pitchFamily="18" charset="0"/>
              </a:rPr>
              <a:t>За допомогою популяційного методу вивчають генетичну структуру популяцій різних організмів: кількісно оцінюють розподіл особин різних генотипів в популяції, аналізують динаміку генетичної структури популяцій під дією різних чинників (при цьому використовують створення модельних популяцій).</a:t>
            </a:r>
            <a:endParaRPr lang="ru-RU" sz="240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684213" y="765175"/>
            <a:ext cx="7772400" cy="457200"/>
          </a:xfrm>
        </p:spPr>
        <p:txBody>
          <a:bodyPr/>
          <a:lstStyle/>
          <a:p>
            <a:pPr algn="ctr"/>
            <a:r>
              <a:rPr lang="uk-UA" sz="2800" b="1" smtClean="0">
                <a:solidFill>
                  <a:srgbClr val="000000"/>
                </a:solidFill>
                <a:latin typeface="Garamond" pitchFamily="18" charset="0"/>
              </a:rPr>
              <a:t>Генеалогічний метод </a:t>
            </a:r>
            <a:br>
              <a:rPr lang="uk-UA" sz="2800" b="1" smtClean="0">
                <a:solidFill>
                  <a:srgbClr val="000000"/>
                </a:solidFill>
                <a:latin typeface="Garamond" pitchFamily="18" charset="0"/>
              </a:rPr>
            </a:br>
            <a:r>
              <a:rPr lang="uk-UA" sz="2800" b="1" smtClean="0">
                <a:solidFill>
                  <a:srgbClr val="000000"/>
                </a:solidFill>
                <a:latin typeface="Garamond" pitchFamily="18" charset="0"/>
              </a:rPr>
              <a:t>(метод аналізу родоводів)</a:t>
            </a:r>
            <a:endParaRPr lang="ru-RU" sz="3200" smtClean="0">
              <a:solidFill>
                <a:srgbClr val="000000"/>
              </a:solidFill>
              <a:latin typeface="Garamond" pitchFamily="18" charset="0"/>
            </a:endParaRPr>
          </a:p>
        </p:txBody>
      </p:sp>
      <p:sp>
        <p:nvSpPr>
          <p:cNvPr id="125954" name="Rectangle 3"/>
          <p:cNvSpPr>
            <a:spLocks noGrp="1" noChangeArrowheads="1"/>
          </p:cNvSpPr>
          <p:nvPr>
            <p:ph type="body" idx="1"/>
          </p:nvPr>
        </p:nvSpPr>
        <p:spPr>
          <a:xfrm>
            <a:off x="685800" y="1341438"/>
            <a:ext cx="7772400" cy="4754562"/>
          </a:xfrm>
        </p:spPr>
        <p:txBody>
          <a:bodyPr/>
          <a:lstStyle/>
          <a:p>
            <a:pPr algn="just">
              <a:lnSpc>
                <a:spcPct val="90000"/>
              </a:lnSpc>
              <a:buFont typeface="Monotype Sorts"/>
              <a:buNone/>
            </a:pPr>
            <a:r>
              <a:rPr lang="uk-UA" sz="2000" smtClean="0">
                <a:solidFill>
                  <a:srgbClr val="000000"/>
                </a:solidFill>
                <a:latin typeface="Garamond" pitchFamily="18" charset="0"/>
              </a:rPr>
              <a:t>	</a:t>
            </a:r>
            <a:r>
              <a:rPr lang="uk-UA" sz="2400" smtClean="0">
                <a:solidFill>
                  <a:srgbClr val="000000"/>
                </a:solidFill>
                <a:latin typeface="Garamond" pitchFamily="18" charset="0"/>
              </a:rPr>
              <a:t>Дозволяє прослідити спадкування ознак у родинах. Використовується для визначення спадкового або неспадкового характеру ознаки, домінантності або рецесивності, картування хромосом, тобто для встановлення приналежності гена, що кодує дану ознаку, до певної групи зчеплення, зчеплення з Х- або Y-хромосомами, для вивчення мутаційного процесу, особливо у випадках, коли необхідно відрізнити знов виниклі мутації від тих, які носять сімейний характер, тобто виникли в попередніх поколіннях. Як правило, генеалогічний метод складає основу для висновків при медико-генетичному консультуванні (якщо не йдеться про хромосомні хвороби).</a:t>
            </a:r>
            <a:endParaRPr lang="ru-RU" sz="200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a:xfrm>
            <a:off x="762000" y="381000"/>
            <a:ext cx="7772400" cy="533400"/>
          </a:xfrm>
        </p:spPr>
        <p:txBody>
          <a:bodyPr/>
          <a:lstStyle/>
          <a:p>
            <a:pPr algn="ctr"/>
            <a:r>
              <a:rPr lang="uk-UA" sz="2800" b="1" smtClean="0">
                <a:solidFill>
                  <a:srgbClr val="000000"/>
                </a:solidFill>
                <a:latin typeface="Garamond" pitchFamily="18" charset="0"/>
              </a:rPr>
              <a:t>Блізнюковий метод</a:t>
            </a:r>
            <a:endParaRPr lang="ru-RU" smtClean="0">
              <a:solidFill>
                <a:srgbClr val="000000"/>
              </a:solidFill>
              <a:latin typeface="Garamond" pitchFamily="18" charset="0"/>
            </a:endParaRPr>
          </a:p>
        </p:txBody>
      </p:sp>
      <p:sp>
        <p:nvSpPr>
          <p:cNvPr id="126978" name="Rectangle 3"/>
          <p:cNvSpPr>
            <a:spLocks noGrp="1" noChangeArrowheads="1"/>
          </p:cNvSpPr>
          <p:nvPr>
            <p:ph type="body" idx="1"/>
          </p:nvPr>
        </p:nvSpPr>
        <p:spPr>
          <a:xfrm>
            <a:off x="685800" y="1066800"/>
            <a:ext cx="7772400" cy="5181600"/>
          </a:xfrm>
        </p:spPr>
        <p:txBody>
          <a:bodyPr/>
          <a:lstStyle/>
          <a:p>
            <a:pPr algn="just">
              <a:buFont typeface="Monotype Sorts"/>
              <a:buNone/>
            </a:pPr>
            <a:r>
              <a:rPr lang="uk-UA" smtClean="0">
                <a:solidFill>
                  <a:srgbClr val="000000"/>
                </a:solidFill>
                <a:latin typeface="Garamond" pitchFamily="18" charset="0"/>
              </a:rPr>
              <a:t>	</a:t>
            </a:r>
            <a:r>
              <a:rPr lang="uk-UA" sz="2400" smtClean="0">
                <a:solidFill>
                  <a:srgbClr val="000000"/>
                </a:solidFill>
                <a:latin typeface="Garamond" pitchFamily="18" charset="0"/>
              </a:rPr>
              <a:t>Метод, що полягає в аналізі і порівнянні мінливості ознак в межах різних груп близнят, дозволяє оцінити відносну роль генотипу і зовнішніх умов в спостережуваній мінливості. Особливо важливий цей метод при роботі з малоплодовитими організмами, що мають пізні терміни настання статевої зрілості (наприклад, велика рогата худоба), а також в генетиці людини.</a:t>
            </a:r>
            <a:endParaRPr lang="ru-RU"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762000" y="381000"/>
            <a:ext cx="7772400" cy="533400"/>
          </a:xfrm>
        </p:spPr>
        <p:txBody>
          <a:bodyPr/>
          <a:lstStyle/>
          <a:p>
            <a:pPr algn="ctr"/>
            <a:r>
              <a:rPr lang="uk-UA" sz="2800" b="1" smtClean="0">
                <a:solidFill>
                  <a:srgbClr val="000000"/>
                </a:solidFill>
                <a:latin typeface="Garamond" pitchFamily="18" charset="0"/>
              </a:rPr>
              <a:t>Молекулярно-генетичні методи</a:t>
            </a:r>
            <a:endParaRPr lang="ru-RU" sz="2800" smtClean="0">
              <a:solidFill>
                <a:srgbClr val="000000"/>
              </a:solidFill>
              <a:latin typeface="Garamond" pitchFamily="18" charset="0"/>
            </a:endParaRPr>
          </a:p>
        </p:txBody>
      </p:sp>
      <p:sp>
        <p:nvSpPr>
          <p:cNvPr id="128002" name="Rectangle 3"/>
          <p:cNvSpPr>
            <a:spLocks noGrp="1" noChangeArrowheads="1"/>
          </p:cNvSpPr>
          <p:nvPr>
            <p:ph type="body" idx="1"/>
          </p:nvPr>
        </p:nvSpPr>
        <p:spPr>
          <a:xfrm>
            <a:off x="685800" y="1143000"/>
            <a:ext cx="7848600" cy="5105400"/>
          </a:xfrm>
        </p:spPr>
        <p:txBody>
          <a:bodyPr/>
          <a:lstStyle/>
          <a:p>
            <a:pPr algn="just">
              <a:buFont typeface="Monotype Sorts"/>
              <a:buNone/>
            </a:pPr>
            <a:r>
              <a:rPr lang="uk-UA" sz="2000" smtClean="0">
                <a:solidFill>
                  <a:srgbClr val="000000"/>
                </a:solidFill>
                <a:latin typeface="Garamond" pitchFamily="18" charset="0"/>
              </a:rPr>
              <a:t>	Молекулярно-генетичні - біохімічні і физико-хімічні - методи включають різноманітні, направлені на вивчення структури і функції генетичного матеріалу і направлений на з'ясування етапів шляху “ген - ознака” і механізмів взаємодії різних молекул на цьому шляху.</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a:t>
            </a:r>
            <a:r>
              <a:rPr lang="uk-UA" sz="2000" b="1" u="sng" smtClean="0">
                <a:solidFill>
                  <a:srgbClr val="000000"/>
                </a:solidFill>
                <a:latin typeface="Garamond" pitchFamily="18" charset="0"/>
              </a:rPr>
              <a:t>Біохімічний метод</a:t>
            </a:r>
            <a:r>
              <a:rPr lang="uk-UA" sz="2000" smtClean="0">
                <a:solidFill>
                  <a:srgbClr val="000000"/>
                </a:solidFill>
                <a:latin typeface="Garamond" pitchFamily="18" charset="0"/>
              </a:rPr>
              <a:t>. Спадкові захворювання, які обумовлені генними мутаціями, що змінюють структуру або швидкість синтезу білків, зазвичай супроводжуються порушенням вуглеводного, білкового, ліпідного і інших типів обміну речовин. Спадкові дефекти обміну можна діагностувати за допомогою визначення структури зміненого білка або його кількості, виявлення дефектних ферментів або виявлення проміжних продуктів обміну речовин в позаклітинних рідинах організму (крові, сечі, поті і т.д.). Наприклад, аналіз амінокислотних послідовностей мутаційно змінених білкових ланцюгів гемоглобіну дозволив виявити декілька спадкових дефектів, лежачих в основі ряду захворювань, - гемоглобінозів.</a:t>
            </a:r>
            <a:endParaRPr lang="ru-RU" sz="200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title"/>
          </p:nvPr>
        </p:nvSpPr>
        <p:spPr>
          <a:xfrm>
            <a:off x="685800" y="685800"/>
            <a:ext cx="7772400" cy="914400"/>
          </a:xfrm>
        </p:spPr>
        <p:txBody>
          <a:bodyPr/>
          <a:lstStyle/>
          <a:p>
            <a:r>
              <a:rPr lang="uk-UA" sz="2800" b="1" smtClean="0">
                <a:solidFill>
                  <a:srgbClr val="000000"/>
                </a:solidFill>
                <a:latin typeface="Garamond" pitchFamily="18" charset="0"/>
              </a:rPr>
              <a:t>У генетичному аналізі використовують і багато інших методів:</a:t>
            </a:r>
            <a:endParaRPr lang="ru-RU" smtClean="0">
              <a:latin typeface="Garamond" pitchFamily="18" charset="0"/>
            </a:endParaRPr>
          </a:p>
        </p:txBody>
      </p:sp>
      <p:sp>
        <p:nvSpPr>
          <p:cNvPr id="129026" name="Rectangle 3"/>
          <p:cNvSpPr>
            <a:spLocks noGrp="1" noChangeArrowheads="1"/>
          </p:cNvSpPr>
          <p:nvPr>
            <p:ph type="body" idx="1"/>
          </p:nvPr>
        </p:nvSpPr>
        <p:spPr>
          <a:xfrm>
            <a:off x="685800" y="1981200"/>
            <a:ext cx="7772400" cy="4343400"/>
          </a:xfrm>
        </p:spPr>
        <p:txBody>
          <a:bodyPr/>
          <a:lstStyle/>
          <a:p>
            <a:pPr lvl="1" algn="just">
              <a:buFont typeface="Monotype Sorts"/>
              <a:buChar char="è"/>
            </a:pPr>
            <a:r>
              <a:rPr lang="uk-UA" smtClean="0">
                <a:solidFill>
                  <a:srgbClr val="000000"/>
                </a:solidFill>
                <a:latin typeface="Garamond" pitchFamily="18" charset="0"/>
              </a:rPr>
              <a:t>онтогенетичний </a:t>
            </a:r>
            <a:endParaRPr lang="uk-UA" smtClean="0">
              <a:latin typeface="Garamond" pitchFamily="18" charset="0"/>
            </a:endParaRPr>
          </a:p>
          <a:p>
            <a:pPr lvl="1" algn="just">
              <a:buFont typeface="Monotype Sorts"/>
              <a:buChar char="è"/>
            </a:pPr>
            <a:r>
              <a:rPr lang="uk-UA" smtClean="0">
                <a:solidFill>
                  <a:srgbClr val="000000"/>
                </a:solidFill>
                <a:latin typeface="Garamond" pitchFamily="18" charset="0"/>
              </a:rPr>
              <a:t>імуногенетичний</a:t>
            </a:r>
            <a:endParaRPr lang="uk-UA" smtClean="0">
              <a:latin typeface="Garamond" pitchFamily="18" charset="0"/>
            </a:endParaRPr>
          </a:p>
          <a:p>
            <a:pPr lvl="1" algn="just">
              <a:buFont typeface="Monotype Sorts"/>
              <a:buChar char="è"/>
            </a:pPr>
            <a:r>
              <a:rPr lang="uk-UA" smtClean="0">
                <a:solidFill>
                  <a:srgbClr val="000000"/>
                </a:solidFill>
                <a:latin typeface="Garamond" pitchFamily="18" charset="0"/>
              </a:rPr>
              <a:t>порівняльно-морфологічні і порівняльно-біохімічні методи </a:t>
            </a:r>
            <a:endParaRPr lang="uk-UA" smtClean="0">
              <a:latin typeface="Garamond" pitchFamily="18" charset="0"/>
            </a:endParaRPr>
          </a:p>
          <a:p>
            <a:pPr lvl="1" algn="just">
              <a:buFont typeface="Monotype Sorts"/>
              <a:buChar char="è"/>
            </a:pPr>
            <a:r>
              <a:rPr lang="uk-UA" smtClean="0">
                <a:solidFill>
                  <a:srgbClr val="000000"/>
                </a:solidFill>
                <a:latin typeface="Garamond" pitchFamily="18" charset="0"/>
              </a:rPr>
              <a:t>різноманітні математичні методи і т.д.</a:t>
            </a:r>
            <a:endParaRPr lang="ru-RU"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p:nvPr>
        </p:nvSpPr>
        <p:spPr>
          <a:xfrm>
            <a:off x="685800" y="228600"/>
            <a:ext cx="7772400" cy="1143000"/>
          </a:xfrm>
        </p:spPr>
        <p:txBody>
          <a:bodyPr/>
          <a:lstStyle/>
          <a:p>
            <a:pPr algn="ctr"/>
            <a:r>
              <a:rPr lang="uk-UA" sz="3200" b="1" smtClean="0">
                <a:solidFill>
                  <a:srgbClr val="000000"/>
                </a:solidFill>
                <a:latin typeface="Garamond" pitchFamily="18" charset="0"/>
              </a:rPr>
              <a:t>5. Значення генетики для практики і інших наук</a:t>
            </a:r>
            <a:endParaRPr lang="ru-RU" smtClean="0">
              <a:solidFill>
                <a:srgbClr val="000000"/>
              </a:solidFill>
              <a:latin typeface="Garamond" pitchFamily="18" charset="0"/>
            </a:endParaRPr>
          </a:p>
        </p:txBody>
      </p:sp>
      <p:sp>
        <p:nvSpPr>
          <p:cNvPr id="130050" name="Rectangle 3"/>
          <p:cNvSpPr>
            <a:spLocks noGrp="1" noChangeArrowheads="1"/>
          </p:cNvSpPr>
          <p:nvPr>
            <p:ph type="body" idx="1"/>
          </p:nvPr>
        </p:nvSpPr>
        <p:spPr>
          <a:xfrm>
            <a:off x="685800" y="1600200"/>
            <a:ext cx="7772400" cy="4800600"/>
          </a:xfrm>
        </p:spPr>
        <p:txBody>
          <a:bodyPr/>
          <a:lstStyle/>
          <a:p>
            <a:pPr algn="just">
              <a:buFont typeface="Monotype Sorts"/>
              <a:buNone/>
            </a:pPr>
            <a:r>
              <a:rPr lang="uk-UA" sz="1800" b="1" smtClean="0">
                <a:solidFill>
                  <a:srgbClr val="000000"/>
                </a:solidFill>
                <a:latin typeface="Garamond" pitchFamily="18" charset="0"/>
              </a:rPr>
              <a:t>	</a:t>
            </a:r>
            <a:r>
              <a:rPr lang="uk-UA" sz="1800" b="1" u="sng" smtClean="0">
                <a:solidFill>
                  <a:srgbClr val="000000"/>
                </a:solidFill>
                <a:latin typeface="Garamond" pitchFamily="18" charset="0"/>
              </a:rPr>
              <a:t>Генетика і селекція</a:t>
            </a:r>
            <a:r>
              <a:rPr lang="uk-UA" sz="1800" b="1" smtClean="0">
                <a:solidFill>
                  <a:srgbClr val="000000"/>
                </a:solidFill>
                <a:latin typeface="Garamond" pitchFamily="18" charset="0"/>
              </a:rPr>
              <a:t>.</a:t>
            </a:r>
            <a:r>
              <a:rPr lang="uk-UA" sz="1800" smtClean="0">
                <a:solidFill>
                  <a:srgbClr val="000000"/>
                </a:solidFill>
                <a:latin typeface="Garamond" pitchFamily="18" charset="0"/>
              </a:rPr>
              <a:t> Генетика є теоретичною основою селекції рослин, тварин і мікроорганізмів. Спираючись на приватну генетику різних об'єктів, селекціонери підбирають початковий матеріал для створення нових порід тварин, сортів рослин і штамів мікроорганізмів. При цьому застосовуються різні системи схрещувань, метод гібридологичного аналізу, індукція мутацій і т.д. Так, “зелена революція” останніх років в значній мірі грунтувалася на використанні карликових мутантів різних злаків. Низькорослі, з коротким стеблом форми пшениці, рису, ячменю і інших рослин стійкі до вилягання і зручні для машинного прибирання, що значно скорочує втрати урожаю. Широкого поширення набули методи поліплоїдизації рослин - множення числа хромосомних наборів. Поліплоїди зазвичай могутніше за своїх диплоїдних родичів і більш урожайні. Людина відвіку використовує природні поліплоїдниє форми пшениці, їм створені штучні поліплоїди іржи, цукрового буряка, суниці, кавуна і інших культур.</a:t>
            </a:r>
          </a:p>
          <a:p>
            <a:pPr algn="just">
              <a:buFont typeface="Monotype Sorts"/>
              <a:buNone/>
            </a:pPr>
            <a:r>
              <a:rPr lang="uk-UA" sz="1800" smtClean="0">
                <a:solidFill>
                  <a:srgbClr val="000000"/>
                </a:solidFill>
                <a:latin typeface="Garamond" pitchFamily="18" charset="0"/>
              </a:rPr>
              <a:t>	Грунтуючись на менделівськіх  закономірностях, селекціонери виводять нові породи хутрових звірів з різними забарвленнями і відтінками хутра (нірка, лисиця, ондатра, кролик і ін.).</a:t>
            </a:r>
            <a:endParaRPr lang="ru-RU" sz="160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3"/>
          <p:cNvSpPr>
            <a:spLocks noGrp="1" noChangeArrowheads="1"/>
          </p:cNvSpPr>
          <p:nvPr>
            <p:ph type="body" idx="1"/>
          </p:nvPr>
        </p:nvSpPr>
        <p:spPr>
          <a:xfrm>
            <a:off x="685800" y="685800"/>
            <a:ext cx="7772400" cy="5410200"/>
          </a:xfrm>
        </p:spPr>
        <p:txBody>
          <a:bodyPr/>
          <a:lstStyle/>
          <a:p>
            <a:pPr>
              <a:buFont typeface="Monotype Sorts"/>
              <a:buNone/>
            </a:pPr>
            <a:r>
              <a:rPr lang="uk-UA" sz="1600" smtClean="0">
                <a:solidFill>
                  <a:srgbClr val="000000"/>
                </a:solidFill>
                <a:latin typeface="Garamond" pitchFamily="18" charset="0"/>
              </a:rPr>
              <a:t>	</a:t>
            </a:r>
            <a:r>
              <a:rPr lang="uk-UA" sz="1800" smtClean="0">
                <a:solidFill>
                  <a:srgbClr val="000000"/>
                </a:solidFill>
                <a:latin typeface="Garamond" pitchFamily="18" charset="0"/>
              </a:rPr>
              <a:t>Новітні методи генної інженерії застосовуються для виведення штамів бактерій і дріжджів, що синтезують гормони зростання тварин, інтерферон людини, антиген вірусу гепатиту і інших вірусів, необхідні для боротьби з інфекційними захворюваннями. Розвивається клітинна і генна інженерія вищих рослин, що дозволяє переносити гени одних видів і пологів рослин в інші. Наприклад, при використанні культури соматичних кліток ген фазеоліна (основного запасного білка) бобів перенесений в клітки соняшнику.</a:t>
            </a:r>
          </a:p>
          <a:p>
            <a:pPr>
              <a:buFont typeface="Monotype Sorts"/>
              <a:buNone/>
            </a:pPr>
            <a:r>
              <a:rPr lang="uk-UA" sz="1800" smtClean="0">
                <a:solidFill>
                  <a:srgbClr val="000000"/>
                </a:solidFill>
                <a:latin typeface="Garamond" pitchFamily="18" charset="0"/>
              </a:rPr>
              <a:t>	Гібридизація соматичних кліток рослин дозволяє об'єднувати геноми видів, що ніколи не схрещуються в природі. Такі одержані соматичні гібриди картоплі і томату, різних декоративних рослин і ін.</a:t>
            </a:r>
          </a:p>
        </p:txBody>
      </p:sp>
      <p:graphicFrame>
        <p:nvGraphicFramePr>
          <p:cNvPr id="57348" name="Object 4"/>
          <p:cNvGraphicFramePr>
            <a:graphicFrameLocks noChangeAspect="1"/>
          </p:cNvGraphicFramePr>
          <p:nvPr/>
        </p:nvGraphicFramePr>
        <p:xfrm>
          <a:off x="1143000" y="3886200"/>
          <a:ext cx="7086600" cy="2743200"/>
        </p:xfrm>
        <a:graphic>
          <a:graphicData uri="http://schemas.openxmlformats.org/presentationml/2006/ole">
            <p:oleObj spid="_x0000_s57348" name="Image" r:id="rId3" imgW="5718320" imgH="3024356" progId="">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827088" y="404813"/>
            <a:ext cx="7772400" cy="619125"/>
          </a:xfrm>
        </p:spPr>
        <p:txBody>
          <a:bodyPr/>
          <a:lstStyle/>
          <a:p>
            <a:pPr algn="ctr"/>
            <a:r>
              <a:rPr lang="uk-UA" sz="3200" smtClean="0"/>
              <a:t>Основні поняття та термінологія</a:t>
            </a:r>
            <a:r>
              <a:rPr lang="en-US" sz="3200" smtClean="0"/>
              <a:t> </a:t>
            </a:r>
            <a:r>
              <a:rPr lang="uk-UA" sz="3200" smtClean="0"/>
              <a:t>генетики</a:t>
            </a:r>
            <a:endParaRPr lang="ru-RU" sz="3200" smtClean="0"/>
          </a:p>
        </p:txBody>
      </p:sp>
      <p:sp>
        <p:nvSpPr>
          <p:cNvPr id="23554" name="Rectangle 3"/>
          <p:cNvSpPr>
            <a:spLocks noGrp="1" noChangeArrowheads="1"/>
          </p:cNvSpPr>
          <p:nvPr>
            <p:ph type="body" idx="1"/>
          </p:nvPr>
        </p:nvSpPr>
        <p:spPr>
          <a:xfrm>
            <a:off x="685800" y="1052513"/>
            <a:ext cx="7772400" cy="5329237"/>
          </a:xfrm>
        </p:spPr>
        <p:txBody>
          <a:bodyPr/>
          <a:lstStyle/>
          <a:p>
            <a:pPr>
              <a:lnSpc>
                <a:spcPct val="80000"/>
              </a:lnSpc>
              <a:buFont typeface="Wingdings" pitchFamily="2" charset="2"/>
              <a:buChar char="§"/>
            </a:pPr>
            <a:r>
              <a:rPr lang="uk-UA" sz="1600" smtClean="0"/>
              <a:t>Статеві клітини (гамети) диплоїдних організмів (</a:t>
            </a:r>
            <a:r>
              <a:rPr lang="uk-UA" sz="1600" b="1" i="1" smtClean="0">
                <a:solidFill>
                  <a:srgbClr val="0000FF"/>
                </a:solidFill>
              </a:rPr>
              <a:t>2</a:t>
            </a:r>
            <a:r>
              <a:rPr lang="en-US" sz="1600" b="1" i="1" smtClean="0">
                <a:solidFill>
                  <a:srgbClr val="0000FF"/>
                </a:solidFill>
              </a:rPr>
              <a:t>n</a:t>
            </a:r>
            <a:r>
              <a:rPr lang="uk-UA" sz="1600" smtClean="0"/>
              <a:t> —</a:t>
            </a:r>
            <a:r>
              <a:rPr lang="ru-RU" sz="1600" smtClean="0"/>
              <a:t> </a:t>
            </a:r>
            <a:r>
              <a:rPr lang="uk-UA" sz="1600" smtClean="0"/>
              <a:t>диплоїдна кількість хромосом), утримують лише половину хромосом у порівнянні з клітинами соми (тіла), тобто в них міститься гаплоїдний набір хромосом </a:t>
            </a:r>
            <a:r>
              <a:rPr lang="en-US" sz="1600" smtClean="0"/>
              <a:t>(</a:t>
            </a:r>
            <a:r>
              <a:rPr lang="en-US" sz="1600" b="1" i="1" smtClean="0">
                <a:solidFill>
                  <a:srgbClr val="0000FF"/>
                </a:solidFill>
              </a:rPr>
              <a:t>n</a:t>
            </a:r>
            <a:r>
              <a:rPr lang="en-US" sz="1600" smtClean="0"/>
              <a:t>)</a:t>
            </a:r>
            <a:r>
              <a:rPr lang="uk-UA" sz="1600" smtClean="0"/>
              <a:t>. Гамета утримує лише одну копію даного гена — або материнську, або батьківську. </a:t>
            </a:r>
          </a:p>
          <a:p>
            <a:pPr>
              <a:lnSpc>
                <a:spcPct val="80000"/>
              </a:lnSpc>
              <a:buFont typeface="Wingdings" pitchFamily="2" charset="2"/>
              <a:buChar char="§"/>
            </a:pPr>
            <a:r>
              <a:rPr lang="uk-UA" sz="1600" b="1" i="1" smtClean="0"/>
              <a:t>Геном</a:t>
            </a:r>
            <a:r>
              <a:rPr lang="uk-UA" sz="1600" smtClean="0"/>
              <a:t> —</a:t>
            </a:r>
            <a:r>
              <a:rPr lang="uk-UA" sz="1600" i="1" smtClean="0"/>
              <a:t> </a:t>
            </a:r>
            <a:r>
              <a:rPr lang="uk-UA" sz="1600" b="1" i="1" smtClean="0"/>
              <a:t>сукупність генетичної інформації в гаплоїдному наборі хромосом </a:t>
            </a:r>
            <a:r>
              <a:rPr lang="en-US" sz="1600" b="1" i="1" smtClean="0"/>
              <a:t> </a:t>
            </a:r>
            <a:r>
              <a:rPr lang="uk-UA" sz="1600" b="1" i="1" smtClean="0"/>
              <a:t>(</a:t>
            </a:r>
            <a:r>
              <a:rPr lang="en-US" sz="1600" b="1" i="1" smtClean="0"/>
              <a:t>n</a:t>
            </a:r>
            <a:r>
              <a:rPr lang="uk-UA" sz="1600" b="1" i="1" smtClean="0"/>
              <a:t>)</a:t>
            </a:r>
            <a:r>
              <a:rPr lang="uk-UA" sz="1600" smtClean="0"/>
              <a:t>. </a:t>
            </a:r>
            <a:endParaRPr lang="uk-UA" sz="1600" i="1" smtClean="0"/>
          </a:p>
          <a:p>
            <a:pPr>
              <a:lnSpc>
                <a:spcPct val="80000"/>
              </a:lnSpc>
              <a:buFont typeface="Wingdings" pitchFamily="2" charset="2"/>
              <a:buChar char="§"/>
            </a:pPr>
            <a:r>
              <a:rPr lang="uk-UA" sz="1600" b="1" i="1" smtClean="0"/>
              <a:t>Генотип</a:t>
            </a:r>
            <a:r>
              <a:rPr lang="uk-UA" sz="1600" smtClean="0"/>
              <a:t> —</a:t>
            </a:r>
            <a:r>
              <a:rPr lang="uk-UA" sz="1600" i="1" smtClean="0"/>
              <a:t> </a:t>
            </a:r>
            <a:r>
              <a:rPr lang="uk-UA" sz="1600" b="1" i="1" smtClean="0"/>
              <a:t>сукупність генетичної інформації, властиву соматичній клітині даного організму</a:t>
            </a:r>
            <a:r>
              <a:rPr lang="uk-UA" sz="1600" smtClean="0"/>
              <a:t>.</a:t>
            </a:r>
            <a:endParaRPr lang="en-US" sz="1600" smtClean="0"/>
          </a:p>
          <a:p>
            <a:pPr>
              <a:lnSpc>
                <a:spcPct val="80000"/>
              </a:lnSpc>
              <a:buFont typeface="Wingdings" pitchFamily="2" charset="2"/>
              <a:buChar char="§"/>
            </a:pPr>
            <a:r>
              <a:rPr lang="uk-UA" sz="1600" b="1" i="1" smtClean="0"/>
              <a:t>Каріотип — кількість хромосом, характерна для кожного виду</a:t>
            </a:r>
            <a:r>
              <a:rPr lang="uk-UA" sz="1600" smtClean="0"/>
              <a:t>. Кожна хромосома має свою форму і свій розмір. Кожна хромосома представлена парою гомологів — одна від матері, інша — від батька.</a:t>
            </a:r>
          </a:p>
          <a:p>
            <a:pPr>
              <a:lnSpc>
                <a:spcPct val="80000"/>
              </a:lnSpc>
              <a:buFont typeface="Wingdings" pitchFamily="2" charset="2"/>
              <a:buNone/>
            </a:pPr>
            <a:r>
              <a:rPr lang="uk-UA" sz="1600" smtClean="0"/>
              <a:t>		Генотип людини (2</a:t>
            </a:r>
            <a:r>
              <a:rPr lang="en-US" sz="1600" smtClean="0"/>
              <a:t>n</a:t>
            </a:r>
            <a:r>
              <a:rPr lang="uk-UA" sz="1600" smtClean="0"/>
              <a:t>)     = 4</a:t>
            </a:r>
            <a:r>
              <a:rPr lang="en-US" sz="1600" smtClean="0"/>
              <a:t>6</a:t>
            </a:r>
            <a:r>
              <a:rPr lang="uk-UA" sz="1600" smtClean="0"/>
              <a:t>		Генотип рака (2</a:t>
            </a:r>
            <a:r>
              <a:rPr lang="en-US" sz="1600" smtClean="0"/>
              <a:t>n)</a:t>
            </a:r>
            <a:r>
              <a:rPr lang="uk-UA" sz="1600" smtClean="0"/>
              <a:t>     = 20</a:t>
            </a:r>
            <a:r>
              <a:rPr lang="en-US" sz="1600" smtClean="0"/>
              <a:t>0</a:t>
            </a:r>
            <a:endParaRPr lang="uk-UA" sz="1600" smtClean="0"/>
          </a:p>
          <a:p>
            <a:pPr>
              <a:lnSpc>
                <a:spcPct val="80000"/>
              </a:lnSpc>
              <a:buFont typeface="Wingdings" pitchFamily="2" charset="2"/>
              <a:buNone/>
            </a:pPr>
            <a:r>
              <a:rPr lang="uk-UA" sz="1600" smtClean="0"/>
              <a:t>		Генотип дрозофіли (2</a:t>
            </a:r>
            <a:r>
              <a:rPr lang="en-US" sz="1600" smtClean="0"/>
              <a:t>n</a:t>
            </a:r>
            <a:r>
              <a:rPr lang="uk-UA" sz="1600" smtClean="0"/>
              <a:t>)</a:t>
            </a:r>
            <a:r>
              <a:rPr lang="en-US" sz="1600" smtClean="0"/>
              <a:t> </a:t>
            </a:r>
            <a:r>
              <a:rPr lang="uk-UA" sz="1600" smtClean="0"/>
              <a:t>= 8		Генотип сарани (2</a:t>
            </a:r>
            <a:r>
              <a:rPr lang="en-US" sz="1600" smtClean="0"/>
              <a:t>n</a:t>
            </a:r>
            <a:r>
              <a:rPr lang="uk-UA" sz="1600" smtClean="0"/>
              <a:t>) = 16</a:t>
            </a:r>
          </a:p>
          <a:p>
            <a:pPr>
              <a:lnSpc>
                <a:spcPct val="80000"/>
              </a:lnSpc>
              <a:buFont typeface="Wingdings" pitchFamily="2" charset="2"/>
              <a:buChar char="§"/>
            </a:pPr>
            <a:r>
              <a:rPr lang="uk-UA" sz="1600" smtClean="0"/>
              <a:t>Генотип реалізується у вигляді </a:t>
            </a:r>
            <a:r>
              <a:rPr lang="uk-UA" sz="1600" b="1" smtClean="0"/>
              <a:t>фенотипу</a:t>
            </a:r>
            <a:r>
              <a:rPr lang="uk-UA" sz="1600" smtClean="0"/>
              <a:t> — </a:t>
            </a:r>
            <a:r>
              <a:rPr lang="uk-UA" sz="1600" b="1" i="1" smtClean="0"/>
              <a:t>сукупності ознак і властивостей, характерних для даної клітини, або організму (генотипу).</a:t>
            </a:r>
            <a:r>
              <a:rPr lang="uk-UA" sz="1600" i="1" smtClean="0"/>
              <a:t> </a:t>
            </a:r>
            <a:r>
              <a:rPr lang="uk-UA" sz="1600" smtClean="0"/>
              <a:t>Кожна функція або ознака забезпечується функцією одного або багатьох білків (інколи РНК).</a:t>
            </a:r>
          </a:p>
          <a:p>
            <a:pPr>
              <a:lnSpc>
                <a:spcPct val="80000"/>
              </a:lnSpc>
              <a:buFont typeface="Wingdings" pitchFamily="2" charset="2"/>
              <a:buChar char="§"/>
            </a:pPr>
            <a:r>
              <a:rPr lang="uk-UA" sz="1600" smtClean="0"/>
              <a:t>Всі ознаки можна поділити на </a:t>
            </a:r>
            <a:r>
              <a:rPr lang="uk-UA" sz="1600" b="1" smtClean="0"/>
              <a:t>моногенні </a:t>
            </a:r>
            <a:r>
              <a:rPr lang="uk-UA" sz="1600" smtClean="0"/>
              <a:t>та </a:t>
            </a:r>
            <a:r>
              <a:rPr lang="uk-UA" sz="1600" b="1" smtClean="0"/>
              <a:t>полігенні.</a:t>
            </a:r>
            <a:endParaRPr lang="uk-UA" sz="1600" i="1" smtClean="0"/>
          </a:p>
          <a:p>
            <a:pPr>
              <a:lnSpc>
                <a:spcPct val="80000"/>
              </a:lnSpc>
              <a:buFont typeface="Wingdings" pitchFamily="2" charset="2"/>
              <a:buChar char="§"/>
            </a:pPr>
            <a:r>
              <a:rPr lang="uk-UA" sz="1600" b="1" i="1" smtClean="0"/>
              <a:t>Моногенні ознаки називаються </a:t>
            </a:r>
            <a:r>
              <a:rPr lang="uk-UA" sz="1600" b="1" smtClean="0"/>
              <a:t>фенами</a:t>
            </a:r>
            <a:r>
              <a:rPr lang="uk-UA" sz="1600" i="1" smtClean="0"/>
              <a:t>.  Складні  (полігенні) ознаки складаються з двох або більшої кількості фенів.</a:t>
            </a:r>
          </a:p>
          <a:p>
            <a:pPr>
              <a:lnSpc>
                <a:spcPct val="80000"/>
              </a:lnSpc>
              <a:buFont typeface="Wingdings" pitchFamily="2" charset="2"/>
              <a:buChar char="§"/>
            </a:pPr>
            <a:r>
              <a:rPr lang="uk-UA" sz="1600" b="1" smtClean="0"/>
              <a:t>Фенотип</a:t>
            </a:r>
            <a:r>
              <a:rPr lang="uk-UA" sz="1600" i="1" smtClean="0"/>
              <a:t> </a:t>
            </a:r>
            <a:r>
              <a:rPr lang="uk-UA" sz="1600" b="1" i="1" smtClean="0"/>
              <a:t>це сума моногенних ознак, тобто фенів</a:t>
            </a:r>
            <a:r>
              <a:rPr lang="uk-UA" sz="1600" i="1" smtClean="0"/>
              <a:t>. </a:t>
            </a:r>
            <a:r>
              <a:rPr lang="uk-UA" sz="1600" smtClean="0"/>
              <a:t>Вивчаючи поведінку фенів, можна судити про успадковування та функцію генів. Першим це зробив Г. Мендель. </a:t>
            </a:r>
            <a:endParaRPr lang="ru-RU" sz="16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3"/>
          <p:cNvSpPr>
            <a:spLocks noGrp="1" noChangeArrowheads="1"/>
          </p:cNvSpPr>
          <p:nvPr>
            <p:ph type="body" idx="1"/>
          </p:nvPr>
        </p:nvSpPr>
        <p:spPr>
          <a:xfrm>
            <a:off x="685800" y="609600"/>
            <a:ext cx="7772400" cy="5638800"/>
          </a:xfrm>
        </p:spPr>
        <p:txBody>
          <a:bodyPr/>
          <a:lstStyle/>
          <a:p>
            <a:pPr algn="just">
              <a:lnSpc>
                <a:spcPct val="90000"/>
              </a:lnSpc>
              <a:buFont typeface="Monotype Sorts"/>
              <a:buNone/>
            </a:pPr>
            <a:r>
              <a:rPr lang="uk-UA" sz="1800" b="1" smtClean="0">
                <a:solidFill>
                  <a:srgbClr val="000000"/>
                </a:solidFill>
                <a:latin typeface="Garamond" pitchFamily="18" charset="0"/>
              </a:rPr>
              <a:t>	</a:t>
            </a:r>
            <a:r>
              <a:rPr lang="uk-UA" sz="2000" b="1" u="sng" smtClean="0">
                <a:solidFill>
                  <a:srgbClr val="000000"/>
                </a:solidFill>
                <a:latin typeface="Garamond" pitchFamily="18" charset="0"/>
              </a:rPr>
              <a:t>Генетика і медицина</a:t>
            </a:r>
            <a:r>
              <a:rPr lang="uk-UA" sz="2000" smtClean="0">
                <a:solidFill>
                  <a:srgbClr val="000000"/>
                </a:solidFill>
                <a:latin typeface="Garamond" pitchFamily="18" charset="0"/>
              </a:rPr>
              <a:t>. Розвиток генетики людини привів до розуміння того, що разом із захворюваннями, які викликають бактерійні, вірусні і інші інфекції, існує значне число (близько 2500) спадкових захворювань. Генетична гетерогенність людської популяції включає цілий ряд аномалій обміну речовин, порушень конституції і психічних захворювань, причиною яких є генні мутації і хромосомна аберація.</a:t>
            </a:r>
            <a:endParaRPr lang="uk-UA" sz="2000" smtClean="0">
              <a:latin typeface="Garamond" pitchFamily="18" charset="0"/>
            </a:endParaRPr>
          </a:p>
          <a:p>
            <a:pPr algn="just">
              <a:lnSpc>
                <a:spcPct val="90000"/>
              </a:lnSpc>
              <a:buFont typeface="Monotype Sorts"/>
              <a:buNone/>
            </a:pPr>
            <a:r>
              <a:rPr lang="uk-UA" sz="2000" smtClean="0">
                <a:solidFill>
                  <a:srgbClr val="000000"/>
                </a:solidFill>
                <a:latin typeface="Garamond" pitchFamily="18" charset="0"/>
              </a:rPr>
              <a:t>	Рання діагностика деяких спадкових захворювань дозволяє вчасно втрутитися протягом хвороби і за допомогою дієтологічних або медикаментозних дій запобігти аномальному розвитку і загибелі хворого. Так можна уникнути трагічних наслідків і нормалізувати розвиток новонароджених, хворих галактоземієй, що не засвоюють молочний цукор, або хворих фенілкетонурією, чутливих до ароматичних амінокислот, якщо виключити з їх раціону небажані з'єднання.</a:t>
            </a:r>
            <a:endParaRPr lang="uk-UA" sz="2000" smtClean="0">
              <a:latin typeface="Garamond" pitchFamily="18" charset="0"/>
            </a:endParaRPr>
          </a:p>
          <a:p>
            <a:pPr algn="just">
              <a:lnSpc>
                <a:spcPct val="90000"/>
              </a:lnSpc>
              <a:buFont typeface="Monotype Sorts"/>
              <a:buNone/>
            </a:pPr>
            <a:r>
              <a:rPr lang="uk-UA" sz="2000" smtClean="0">
                <a:solidFill>
                  <a:srgbClr val="000000"/>
                </a:solidFill>
                <a:latin typeface="Garamond" pitchFamily="18" charset="0"/>
              </a:rPr>
              <a:t>	Рання діагностика спадкових захворювань до народження дитини або визначення гетерозиготного носійства генних і хромосомних аномалій дозволяє уникнути небажаних наслідків шляхом планування сім'ї. Велику роль при цьому грає медико-генетичне консультування населення.</a:t>
            </a:r>
            <a:endParaRPr lang="ru-RU" sz="1800" smtClean="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3"/>
          <p:cNvSpPr>
            <a:spLocks noGrp="1" noChangeArrowheads="1"/>
          </p:cNvSpPr>
          <p:nvPr>
            <p:ph type="body" idx="1"/>
          </p:nvPr>
        </p:nvSpPr>
        <p:spPr>
          <a:xfrm>
            <a:off x="838200" y="609600"/>
            <a:ext cx="7772400" cy="5638800"/>
          </a:xfrm>
        </p:spPr>
        <p:txBody>
          <a:bodyPr/>
          <a:lstStyle/>
          <a:p>
            <a:pPr algn="just">
              <a:buFont typeface="Monotype Sorts"/>
              <a:buNone/>
            </a:pPr>
            <a:r>
              <a:rPr lang="uk-UA" sz="1600" smtClean="0">
                <a:solidFill>
                  <a:srgbClr val="000000"/>
                </a:solidFill>
                <a:latin typeface="Garamond" pitchFamily="18" charset="0"/>
              </a:rPr>
              <a:t>	</a:t>
            </a:r>
            <a:r>
              <a:rPr lang="uk-UA" sz="2000" b="1" u="sng" smtClean="0">
                <a:solidFill>
                  <a:srgbClr val="000000"/>
                </a:solidFill>
                <a:latin typeface="Garamond" pitchFamily="18" charset="0"/>
              </a:rPr>
              <a:t>Генетика і екологія</a:t>
            </a:r>
            <a:r>
              <a:rPr lang="uk-UA" sz="2000" smtClean="0">
                <a:solidFill>
                  <a:srgbClr val="000000"/>
                </a:solidFill>
                <a:latin typeface="Garamond" pitchFamily="18" charset="0"/>
              </a:rPr>
              <a:t>. Господарська діяльність людини часто пов'язана з втручанням в природні природні процеси, унаслідок чого скорочується площа лісів, змінюється водний баланс, з'являються забруднюючі домішки у водоймищах, повітрі і грунті. Прогнозування і запобігання можливим небажаним наслідкам такого втручання неможливі без знання як екології, так і генетики і раніше всього знання генетики популяцій, яка оперує великими чисельностями організмів, що обмінюються генами в природних умовах. При. цьому необхідно передбачати збереження оптимальних розмірів і умов існування популяцій рослин, тварин і мікроорганізмів. Збереження їх генофонду - це збереження неоцінимого природного багатства генів, які надалі можуть   бути  використані   людиною  в   селекційному   процесі.</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Не випадково великий радянський генетик Н. И. Вавилов ще в 1926 р. звернув увагу на ті області земної кулі, які згідно його теорії є центрами походження багатьох культурних рослин. Ці області особливо багаті різноманітністю генофонду і потребують пильної уваги екологів і генетиків.</a:t>
            </a:r>
            <a:endParaRPr lang="uk-UA" sz="2000" smtClean="0">
              <a:latin typeface="Garamond" pitchFamily="18" charset="0"/>
            </a:endParaRPr>
          </a:p>
          <a:p>
            <a:pPr>
              <a:buFont typeface="Monotype Sorts"/>
              <a:buNone/>
            </a:pPr>
            <a:endParaRPr lang="ru-RU" sz="1600"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3"/>
          <p:cNvSpPr>
            <a:spLocks noGrp="1" noChangeArrowheads="1"/>
          </p:cNvSpPr>
          <p:nvPr>
            <p:ph type="body" idx="1"/>
          </p:nvPr>
        </p:nvSpPr>
        <p:spPr>
          <a:xfrm>
            <a:off x="685800" y="914400"/>
            <a:ext cx="7772400" cy="5181600"/>
          </a:xfrm>
        </p:spPr>
        <p:txBody>
          <a:bodyPr/>
          <a:lstStyle/>
          <a:p>
            <a:pPr>
              <a:buFont typeface="Monotype Sorts"/>
              <a:buNone/>
            </a:pPr>
            <a:r>
              <a:rPr lang="uk-UA" sz="1600" smtClean="0">
                <a:solidFill>
                  <a:srgbClr val="000000"/>
                </a:solidFill>
                <a:latin typeface="Garamond" pitchFamily="18" charset="0"/>
              </a:rPr>
              <a:t>	</a:t>
            </a:r>
            <a:r>
              <a:rPr lang="uk-UA" sz="2000" smtClean="0">
                <a:solidFill>
                  <a:srgbClr val="000000"/>
                </a:solidFill>
                <a:latin typeface="Garamond" pitchFamily="18" charset="0"/>
              </a:rPr>
              <a:t>Дуже важливий аспект екологічної генетики - вивчення мутагенної активності різноманітних фізичних і хімічних агентів, використовуваних людиною. Розповсюдження в нашому побуті мутагенів може підвищити концентрацію аномальних генів, збільшити вірогідність спадкових захворювань. Тому кожна новий вплив, кожна нова речовина, призначена для медицини, сільського господарства або харчової промисловості, проходить випробування на генетичну активність. Для цього генетики створюють спеціальні тест</a:t>
            </a:r>
            <a:r>
              <a:rPr lang="ru-RU" sz="2000" smtClean="0">
                <a:solidFill>
                  <a:srgbClr val="000000"/>
                </a:solidFill>
                <a:latin typeface="Garamond" pitchFamily="18" charset="0"/>
              </a:rPr>
              <a:t>-</a:t>
            </a:r>
            <a:r>
              <a:rPr lang="uk-UA" sz="2000" smtClean="0">
                <a:solidFill>
                  <a:srgbClr val="000000"/>
                </a:solidFill>
                <a:latin typeface="Garamond" pitchFamily="18" charset="0"/>
              </a:rPr>
              <a:t>системи: штами мікроорганізмів, культури дрозофіли, лінії мишей, культури кліток тварин і людини. І лише переконавшись, що те або інша речовина - не мутаген, можна використовувати його для тих або інших цілей. Особлива важливість такої служби генетичної безпеки стає очевидним, якщо врахувати, що майже 90 % мутагенів є канцерогенами.</a:t>
            </a:r>
            <a:endParaRPr lang="uk-UA" sz="2000" smtClean="0">
              <a:latin typeface="Garamond"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3"/>
          <p:cNvSpPr>
            <a:spLocks noGrp="1" noChangeArrowheads="1"/>
          </p:cNvSpPr>
          <p:nvPr>
            <p:ph type="body" idx="1"/>
          </p:nvPr>
        </p:nvSpPr>
        <p:spPr>
          <a:xfrm>
            <a:off x="685800" y="5181600"/>
            <a:ext cx="7772400" cy="1371600"/>
          </a:xfrm>
        </p:spPr>
        <p:txBody>
          <a:bodyPr/>
          <a:lstStyle/>
          <a:p>
            <a:pPr algn="ctr">
              <a:lnSpc>
                <a:spcPct val="90000"/>
              </a:lnSpc>
              <a:spcBef>
                <a:spcPts val="500"/>
              </a:spcBef>
              <a:spcAft>
                <a:spcPts val="500"/>
              </a:spcAft>
              <a:buFont typeface="Monotype Sorts"/>
              <a:buNone/>
            </a:pPr>
            <a:r>
              <a:rPr lang="uk-UA" sz="1400" smtClean="0">
                <a:latin typeface="Garamond" pitchFamily="18" charset="0"/>
              </a:rPr>
              <a:t>	</a:t>
            </a:r>
            <a:r>
              <a:rPr lang="uk-UA" sz="2000" smtClean="0">
                <a:latin typeface="Garamond" pitchFamily="18" charset="0"/>
              </a:rPr>
              <a:t>Метт Ландос, іхтіолог з Австралійського ветеринарного коледжу, досліджував мутації риб в басейні річки Нуза і прийшов до висновку, що вони викликані попаданням хімікатів (</a:t>
            </a:r>
            <a:r>
              <a:rPr lang="ru-RU" sz="2000" smtClean="0">
                <a:latin typeface="Garamond" pitchFamily="18" charset="0"/>
              </a:rPr>
              <a:t>органофосфорних</a:t>
            </a:r>
            <a:r>
              <a:rPr lang="uk-UA" sz="2000" smtClean="0">
                <a:latin typeface="Garamond" pitchFamily="18" charset="0"/>
              </a:rPr>
              <a:t> добрив </a:t>
            </a:r>
            <a:r>
              <a:rPr lang="ru-RU" sz="2000" smtClean="0">
                <a:latin typeface="Garamond" pitchFamily="18" charset="0"/>
              </a:rPr>
              <a:t>карбендазиму</a:t>
            </a:r>
            <a:r>
              <a:rPr lang="uk-UA" sz="2000" smtClean="0">
                <a:latin typeface="Garamond" pitchFamily="18" charset="0"/>
              </a:rPr>
              <a:t> і </a:t>
            </a:r>
            <a:r>
              <a:rPr lang="ru-RU" sz="2000" smtClean="0">
                <a:latin typeface="Garamond" pitchFamily="18" charset="0"/>
              </a:rPr>
              <a:t>ендосульфану</a:t>
            </a:r>
            <a:r>
              <a:rPr lang="uk-UA" sz="2000" smtClean="0">
                <a:latin typeface="Garamond" pitchFamily="18" charset="0"/>
              </a:rPr>
              <a:t>) з розташованої поблизу плантації </a:t>
            </a:r>
            <a:r>
              <a:rPr lang="ru-RU" sz="2000" smtClean="0">
                <a:latin typeface="Garamond" pitchFamily="18" charset="0"/>
              </a:rPr>
              <a:t>макадамії</a:t>
            </a:r>
            <a:r>
              <a:rPr lang="uk-UA" sz="2000" smtClean="0">
                <a:latin typeface="Garamond" pitchFamily="18" charset="0"/>
              </a:rPr>
              <a:t>.</a:t>
            </a:r>
            <a:r>
              <a:rPr lang="uk-UA" sz="1800" smtClean="0">
                <a:latin typeface="Garamond" pitchFamily="18" charset="0"/>
              </a:rPr>
              <a:t> </a:t>
            </a:r>
            <a:endParaRPr lang="ru-RU" sz="4000" smtClean="0"/>
          </a:p>
        </p:txBody>
      </p:sp>
      <p:graphicFrame>
        <p:nvGraphicFramePr>
          <p:cNvPr id="61444" name="Object 4"/>
          <p:cNvGraphicFramePr>
            <a:graphicFrameLocks noChangeAspect="1"/>
          </p:cNvGraphicFramePr>
          <p:nvPr/>
        </p:nvGraphicFramePr>
        <p:xfrm>
          <a:off x="2286000" y="304800"/>
          <a:ext cx="4591050" cy="4591050"/>
        </p:xfrm>
        <a:graphic>
          <a:graphicData uri="http://schemas.openxmlformats.org/presentationml/2006/ole">
            <p:oleObj spid="_x0000_s61444" name="Image" r:id="rId3" imgW="10331098" imgH="10331098" progId="">
              <p:embed/>
            </p:oleObj>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685800" y="457200"/>
            <a:ext cx="7772400" cy="533400"/>
          </a:xfrm>
        </p:spPr>
        <p:txBody>
          <a:bodyPr/>
          <a:lstStyle/>
          <a:p>
            <a:pPr algn="ctr"/>
            <a:r>
              <a:rPr lang="uk-UA" sz="2800" b="1" smtClean="0">
                <a:solidFill>
                  <a:srgbClr val="000000"/>
                </a:solidFill>
                <a:latin typeface="Garamond" pitchFamily="18" charset="0"/>
              </a:rPr>
              <a:t>Генетика і інші біологічні науки</a:t>
            </a:r>
            <a:endParaRPr lang="ru-RU" sz="2400" smtClean="0">
              <a:solidFill>
                <a:srgbClr val="000000"/>
              </a:solidFill>
              <a:latin typeface="Garamond" pitchFamily="18" charset="0"/>
            </a:endParaRPr>
          </a:p>
        </p:txBody>
      </p:sp>
      <p:sp>
        <p:nvSpPr>
          <p:cNvPr id="136194" name="Rectangle 3"/>
          <p:cNvSpPr>
            <a:spLocks noGrp="1" noChangeArrowheads="1"/>
          </p:cNvSpPr>
          <p:nvPr>
            <p:ph type="body" idx="1"/>
          </p:nvPr>
        </p:nvSpPr>
        <p:spPr>
          <a:xfrm>
            <a:off x="685800" y="1066800"/>
            <a:ext cx="7772400" cy="5410200"/>
          </a:xfrm>
        </p:spPr>
        <p:txBody>
          <a:bodyPr/>
          <a:lstStyle/>
          <a:p>
            <a:pPr algn="just">
              <a:buFont typeface="Monotype Sorts"/>
              <a:buNone/>
            </a:pPr>
            <a:r>
              <a:rPr lang="uk-UA" sz="1800" smtClean="0">
                <a:solidFill>
                  <a:srgbClr val="000000"/>
                </a:solidFill>
                <a:latin typeface="Garamond" pitchFamily="18" charset="0"/>
              </a:rPr>
              <a:t>	</a:t>
            </a:r>
            <a:r>
              <a:rPr lang="uk-UA" sz="2000" smtClean="0">
                <a:solidFill>
                  <a:srgbClr val="000000"/>
                </a:solidFill>
                <a:latin typeface="Garamond" pitchFamily="18" charset="0"/>
              </a:rPr>
              <a:t>Методи і принципи генетики знаходять застосування у всій системі біологічних наук.</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Як можна переконатися надалі, дискретність генів відображає дискретність кодованих ними макромолекул - білків і рибонуклєїнових кислот. Саме тому генетика разом з біохімією стала основою молекулярної біології.</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Генетика тварин, рослин, мікроорганізмів знаходить застосування в зоології, ботаніці, мікробіології. Можливість отримання генетично детермінованих відмінностей поведінки тварин широко використовується у фізіології тварин, у фізіології вищої нервової діяльності. Багато проблем біохімії вирішуються за допомогою мутантів із зміненим метаболізмом (з тими або іншими блоками біосинтезів) або зміненою регуляцією метаболічних шляхів і т.д.</a:t>
            </a:r>
            <a:endParaRPr lang="uk-UA" sz="2000" smtClean="0">
              <a:latin typeface="Garamond" pitchFamily="18" charset="0"/>
            </a:endParaRPr>
          </a:p>
          <a:p>
            <a:pPr algn="just">
              <a:buFont typeface="Monotype Sorts"/>
              <a:buNone/>
            </a:pPr>
            <a:r>
              <a:rPr lang="uk-UA" sz="2000" smtClean="0">
                <a:solidFill>
                  <a:srgbClr val="000000"/>
                </a:solidFill>
                <a:latin typeface="Garamond" pitchFamily="18" charset="0"/>
              </a:rPr>
              <a:t>	Без перебільшення можна сказати, що генетика як наука про спадковість і мінливість знаходить застосування у всіх областях діяльності людини, пов'язаних з живими істотами: рослинами, тваринами і мікроорганізмами.</a:t>
            </a:r>
            <a:endParaRPr lang="ru-RU" sz="2000" smtClean="0">
              <a:latin typeface="Garamond" pitchFamily="18" charset="0"/>
            </a:endParaRPr>
          </a:p>
          <a:p>
            <a:endParaRPr lang="ru-RU" sz="18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ru-RU" smtClean="0"/>
              <a:t>Висновки</a:t>
            </a:r>
          </a:p>
        </p:txBody>
      </p:sp>
      <p:sp>
        <p:nvSpPr>
          <p:cNvPr id="137218" name="Rectangle 3"/>
          <p:cNvSpPr>
            <a:spLocks noGrp="1" noChangeArrowheads="1"/>
          </p:cNvSpPr>
          <p:nvPr>
            <p:ph type="body" idx="1"/>
          </p:nvPr>
        </p:nvSpPr>
        <p:spPr/>
        <p:txBody>
          <a:bodyPr/>
          <a:lstStyle/>
          <a:p>
            <a:pPr marL="457200" indent="-457200">
              <a:lnSpc>
                <a:spcPct val="80000"/>
              </a:lnSpc>
              <a:buFont typeface="Monotype Sorts"/>
              <a:buAutoNum type="arabicPeriod"/>
            </a:pPr>
            <a:r>
              <a:rPr lang="uk-UA" sz="2400" smtClean="0"/>
              <a:t>19 ст. відкриття основних законів спадковосі — перший період розвитку генетики</a:t>
            </a:r>
          </a:p>
          <a:p>
            <a:pPr marL="457200" indent="-457200">
              <a:lnSpc>
                <a:spcPct val="80000"/>
              </a:lnSpc>
              <a:buFont typeface="Monotype Sorts"/>
              <a:buAutoNum type="arabicPeriod"/>
            </a:pPr>
            <a:r>
              <a:rPr lang="uk-UA" sz="2400" smtClean="0"/>
              <a:t>Перша половина 20 ст. — другий етап розвитку генетики, формолювання хромосомної теорії спадковості</a:t>
            </a:r>
          </a:p>
          <a:p>
            <a:pPr marL="457200" indent="-457200">
              <a:lnSpc>
                <a:spcPct val="80000"/>
              </a:lnSpc>
              <a:buFont typeface="Monotype Sorts"/>
              <a:buAutoNum type="arabicPeriod"/>
            </a:pPr>
            <a:r>
              <a:rPr lang="uk-UA" sz="2400" smtClean="0"/>
              <a:t>Середина та друга половина 20 ст — розвиток генетики на молекуярно-генетичному рівні, виявлення молекулярних основ спадковості, розвиток геної інженерії</a:t>
            </a:r>
          </a:p>
          <a:p>
            <a:pPr marL="457200" indent="-457200">
              <a:lnSpc>
                <a:spcPct val="80000"/>
              </a:lnSpc>
              <a:buFont typeface="Monotype Sorts"/>
              <a:buAutoNum type="arabicPeriod"/>
            </a:pPr>
            <a:r>
              <a:rPr lang="uk-UA" sz="2400" smtClean="0"/>
              <a:t>Генетика — одна з основних біологічних наук, яка повязана з усіма сферами нашого життя, та практично з усіма природничіми науками.</a:t>
            </a:r>
            <a:endParaRPr lang="ru-RU" sz="240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algn="ctr"/>
            <a:r>
              <a:rPr lang="ru-RU" smtClean="0"/>
              <a:t>Література</a:t>
            </a:r>
          </a:p>
        </p:txBody>
      </p:sp>
      <p:sp>
        <p:nvSpPr>
          <p:cNvPr id="138242" name="Rectangle 3"/>
          <p:cNvSpPr>
            <a:spLocks noGrp="1" noChangeArrowheads="1"/>
          </p:cNvSpPr>
          <p:nvPr>
            <p:ph type="body" idx="1"/>
          </p:nvPr>
        </p:nvSpPr>
        <p:spPr/>
        <p:txBody>
          <a:bodyPr/>
          <a:lstStyle/>
          <a:p>
            <a:pPr>
              <a:buFont typeface="Monotype Sorts"/>
              <a:buNone/>
            </a:pPr>
            <a:r>
              <a:rPr lang="ru-RU" sz="2400" smtClean="0"/>
              <a:t>	</a:t>
            </a:r>
            <a:r>
              <a:rPr lang="ru-RU" sz="2400" b="1" smtClean="0"/>
              <a:t>1</a:t>
            </a:r>
            <a:r>
              <a:rPr lang="ru-RU" sz="2400" smtClean="0"/>
              <a:t>. Стрельчук С.</a:t>
            </a:r>
            <a:r>
              <a:rPr lang="uk-UA" sz="2400" smtClean="0"/>
              <a:t>І., Демідов С.В., Бердишев Г.Д., Голда Д.М. </a:t>
            </a:r>
            <a:r>
              <a:rPr lang="uk-UA" sz="2400" b="1" smtClean="0"/>
              <a:t>Генетика з основами селекції</a:t>
            </a:r>
            <a:r>
              <a:rPr lang="uk-UA" sz="2400" smtClean="0"/>
              <a:t>. Київ.: Соціофітоцентр, 2000. - 290 с.</a:t>
            </a:r>
          </a:p>
          <a:p>
            <a:pPr>
              <a:buFont typeface="Monotype Sorts"/>
              <a:buNone/>
            </a:pPr>
            <a:r>
              <a:rPr lang="uk-UA" sz="2400" smtClean="0"/>
              <a:t>	</a:t>
            </a:r>
            <a:r>
              <a:rPr lang="uk-UA" sz="2400" b="1" smtClean="0"/>
              <a:t>2</a:t>
            </a:r>
            <a:r>
              <a:rPr lang="uk-UA" sz="2400" smtClean="0"/>
              <a:t>. Клаг У., </a:t>
            </a:r>
            <a:r>
              <a:rPr lang="ru-RU" sz="2400" smtClean="0"/>
              <a:t>Каммингс М. </a:t>
            </a:r>
            <a:r>
              <a:rPr lang="ru-RU" sz="2400" b="1" smtClean="0"/>
              <a:t>Основы генетики и медицины</a:t>
            </a:r>
            <a:r>
              <a:rPr lang="ru-RU" sz="2400" smtClean="0"/>
              <a:t>. М.: Техносфера, 2007. - 896 с.</a:t>
            </a:r>
          </a:p>
          <a:p>
            <a:pPr>
              <a:buFont typeface="Monotype Sorts"/>
              <a:buNone/>
            </a:pPr>
            <a:r>
              <a:rPr lang="ru-RU" sz="2400" smtClean="0"/>
              <a:t>	</a:t>
            </a:r>
            <a:r>
              <a:rPr lang="ru-RU" sz="2400" b="1" smtClean="0"/>
              <a:t>3</a:t>
            </a:r>
            <a:r>
              <a:rPr lang="ru-RU" sz="2400" smtClean="0"/>
              <a:t>. Инге-Вечтомов С.Г. </a:t>
            </a:r>
            <a:r>
              <a:rPr lang="ru-RU" sz="2400" b="1" smtClean="0"/>
              <a:t>Генетика с основами селекции</a:t>
            </a:r>
            <a:r>
              <a:rPr lang="ru-RU" sz="2400" smtClean="0"/>
              <a:t>. М.: Высшая школа, 1989. - 591 с.</a:t>
            </a:r>
          </a:p>
          <a:p>
            <a:pPr>
              <a:buFont typeface="Monotype Sorts"/>
              <a:buNone/>
            </a:pPr>
            <a:r>
              <a:rPr lang="ru-RU" sz="2400" smtClean="0"/>
              <a:t>	</a:t>
            </a:r>
            <a:r>
              <a:rPr lang="ru-RU" sz="2400" b="1" smtClean="0"/>
              <a:t>4</a:t>
            </a:r>
            <a:r>
              <a:rPr lang="ru-RU" sz="2400" smtClean="0"/>
              <a:t>. Мюнтциг А.М. </a:t>
            </a:r>
            <a:r>
              <a:rPr lang="ru-RU" sz="2400" b="1" smtClean="0"/>
              <a:t>Генетика</a:t>
            </a:r>
            <a:r>
              <a:rPr lang="ru-RU" sz="2400" smtClean="0"/>
              <a:t>. М.: Мир, 1967. - 610 с.</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3"/>
          <p:cNvSpPr>
            <a:spLocks noGrp="1" noChangeArrowheads="1"/>
          </p:cNvSpPr>
          <p:nvPr>
            <p:ph type="body" idx="1"/>
          </p:nvPr>
        </p:nvSpPr>
        <p:spPr>
          <a:xfrm>
            <a:off x="685800" y="549275"/>
            <a:ext cx="7772400" cy="5546725"/>
          </a:xfrm>
        </p:spPr>
        <p:txBody>
          <a:bodyPr/>
          <a:lstStyle/>
          <a:p>
            <a:pPr>
              <a:lnSpc>
                <a:spcPct val="80000"/>
              </a:lnSpc>
              <a:buFont typeface="Wingdings" pitchFamily="2" charset="2"/>
              <a:buChar char="§"/>
            </a:pPr>
            <a:r>
              <a:rPr lang="uk-UA" sz="2400" smtClean="0"/>
              <a:t>Гени поділяють на </a:t>
            </a:r>
            <a:r>
              <a:rPr lang="uk-UA" sz="2400" b="1" smtClean="0"/>
              <a:t>структурні</a:t>
            </a:r>
            <a:r>
              <a:rPr lang="uk-UA" sz="2400" smtClean="0"/>
              <a:t> (відповідають за синтез функціонально активних РНК і білків) та </a:t>
            </a:r>
            <a:r>
              <a:rPr lang="uk-UA" sz="2400" b="1" smtClean="0"/>
              <a:t>регуляторні</a:t>
            </a:r>
            <a:r>
              <a:rPr lang="uk-UA" sz="2400" smtClean="0"/>
              <a:t>. </a:t>
            </a:r>
          </a:p>
          <a:p>
            <a:pPr>
              <a:lnSpc>
                <a:spcPct val="80000"/>
              </a:lnSpc>
              <a:buFont typeface="Wingdings" pitchFamily="2" charset="2"/>
              <a:buChar char="§"/>
            </a:pPr>
            <a:r>
              <a:rPr lang="uk-UA" sz="2400" b="1" smtClean="0"/>
              <a:t>Регуляторні</a:t>
            </a:r>
            <a:r>
              <a:rPr lang="uk-UA" sz="2400" smtClean="0"/>
              <a:t> гени інформацію про продукти (РНК та білки), які регулюють функцію інших генів. Таким чином, регуляторні гени фактично теж є структурними генами. Продукти регуляторних генів є трансактивними, тобто такими, що діють на відстані. </a:t>
            </a:r>
          </a:p>
          <a:p>
            <a:pPr>
              <a:lnSpc>
                <a:spcPct val="80000"/>
              </a:lnSpc>
              <a:buFont typeface="Wingdings" pitchFamily="2" charset="2"/>
              <a:buChar char="§"/>
            </a:pPr>
            <a:r>
              <a:rPr lang="uk-UA" sz="2400" smtClean="0"/>
              <a:t>До складу геному входять ще так звані </a:t>
            </a:r>
            <a:r>
              <a:rPr lang="uk-UA" sz="2400" b="1" smtClean="0"/>
              <a:t>акцепторні</a:t>
            </a:r>
            <a:r>
              <a:rPr lang="uk-UA" sz="2400" smtClean="0"/>
              <a:t> або </a:t>
            </a:r>
            <a:r>
              <a:rPr lang="uk-UA" sz="2400" b="1" smtClean="0"/>
              <a:t>регулювальні</a:t>
            </a:r>
            <a:r>
              <a:rPr lang="uk-UA" sz="2400" smtClean="0"/>
              <a:t> ділянки, які не несуть інформації про якісь певні продукти, але можуть зв'язувати продукти регуляторних генів і тим самим впливати на інтенсивність вияву (</a:t>
            </a:r>
            <a:r>
              <a:rPr lang="uk-UA" sz="2400" b="1" smtClean="0"/>
              <a:t>експресії</a:t>
            </a:r>
            <a:r>
              <a:rPr lang="uk-UA" sz="2400" smtClean="0"/>
              <a:t>) структурних генів. Це так звані цис-активні послідовності ДНК або акцепторні гени.</a:t>
            </a:r>
          </a:p>
          <a:p>
            <a:pPr>
              <a:lnSpc>
                <a:spcPct val="80000"/>
              </a:lnSpc>
              <a:buFont typeface="Wingdings" pitchFamily="2" charset="2"/>
              <a:buChar char="§"/>
            </a:pPr>
            <a:r>
              <a:rPr lang="uk-UA" sz="2400" smtClean="0"/>
              <a:t>Фенотипові ознаки поділяють на </a:t>
            </a:r>
            <a:r>
              <a:rPr lang="uk-UA" sz="2400" b="1" smtClean="0"/>
              <a:t>якісні</a:t>
            </a:r>
            <a:r>
              <a:rPr lang="uk-UA" sz="2400" smtClean="0"/>
              <a:t> та </a:t>
            </a:r>
            <a:r>
              <a:rPr lang="uk-UA" sz="2400" b="1" smtClean="0"/>
              <a:t>кількісні</a:t>
            </a:r>
            <a:r>
              <a:rPr lang="uk-UA" sz="2400" smtClean="0"/>
              <a:t>. Якісні ознаки здебільшого не мають кількісних вимірів і бувають альтернативними. Проміжних форм тут немає.</a:t>
            </a:r>
            <a:endParaRPr lang="ru-RU" sz="240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755650" y="404813"/>
            <a:ext cx="7772400" cy="763587"/>
          </a:xfrm>
        </p:spPr>
        <p:txBody>
          <a:bodyPr/>
          <a:lstStyle/>
          <a:p>
            <a:pPr algn="ctr"/>
            <a:r>
              <a:rPr lang="uk-UA" sz="2800" smtClean="0"/>
              <a:t>Як діють гени?</a:t>
            </a:r>
            <a:r>
              <a:rPr lang="uk-UA" sz="4000" smtClean="0"/>
              <a:t/>
            </a:r>
            <a:br>
              <a:rPr lang="uk-UA" sz="4000" smtClean="0"/>
            </a:br>
            <a:r>
              <a:rPr lang="uk-UA" sz="4000" smtClean="0"/>
              <a:t> </a:t>
            </a:r>
            <a:r>
              <a:rPr lang="uk-UA" sz="3200" smtClean="0"/>
              <a:t>Головна догма генетики</a:t>
            </a:r>
            <a:r>
              <a:rPr lang="uk-UA" sz="4000" smtClean="0"/>
              <a:t> </a:t>
            </a:r>
            <a:endParaRPr lang="ru-RU" sz="4000" smtClean="0"/>
          </a:p>
        </p:txBody>
      </p:sp>
      <p:pic>
        <p:nvPicPr>
          <p:cNvPr id="101378" name="Picture 5"/>
          <p:cNvPicPr>
            <a:picLocks noChangeAspect="1" noChangeArrowheads="1"/>
          </p:cNvPicPr>
          <p:nvPr>
            <p:ph idx="1"/>
          </p:nvPr>
        </p:nvPicPr>
        <p:blipFill>
          <a:blip r:embed="rId2"/>
          <a:srcRect/>
          <a:stretch>
            <a:fillRect/>
          </a:stretch>
        </p:blipFill>
        <p:spPr>
          <a:xfrm>
            <a:off x="323850" y="1484313"/>
            <a:ext cx="8496300" cy="4819650"/>
          </a:xfrm>
          <a:ln w="22225">
            <a:solidFill>
              <a:schemeClr val="tx1"/>
            </a:solidFill>
          </a:ln>
        </p:spPr>
      </p:pic>
      <p:sp>
        <p:nvSpPr>
          <p:cNvPr id="101379" name="Text Box 6"/>
          <p:cNvSpPr txBox="1">
            <a:spLocks noChangeArrowheads="1"/>
          </p:cNvSpPr>
          <p:nvPr/>
        </p:nvSpPr>
        <p:spPr bwMode="auto">
          <a:xfrm>
            <a:off x="323850" y="2060575"/>
            <a:ext cx="1019175" cy="457200"/>
          </a:xfrm>
          <a:prstGeom prst="rect">
            <a:avLst/>
          </a:prstGeom>
          <a:noFill/>
          <a:ln w="12700">
            <a:noFill/>
            <a:miter lim="800000"/>
            <a:headEnd/>
            <a:tailEnd/>
          </a:ln>
        </p:spPr>
        <p:txBody>
          <a:bodyPr wrap="none">
            <a:spAutoFit/>
          </a:bodyPr>
          <a:lstStyle/>
          <a:p>
            <a:pPr algn="ctr" eaLnBrk="0" hangingPunct="0"/>
            <a:r>
              <a:rPr lang="uk-UA"/>
              <a:t>(ДНК)</a:t>
            </a:r>
            <a:endParaRPr lang="ru-RU"/>
          </a:p>
        </p:txBody>
      </p:sp>
      <p:sp>
        <p:nvSpPr>
          <p:cNvPr id="101380" name="Text Box 7"/>
          <p:cNvSpPr txBox="1">
            <a:spLocks noChangeArrowheads="1"/>
          </p:cNvSpPr>
          <p:nvPr/>
        </p:nvSpPr>
        <p:spPr bwMode="auto">
          <a:xfrm>
            <a:off x="323850" y="5734050"/>
            <a:ext cx="1019175" cy="457200"/>
          </a:xfrm>
          <a:prstGeom prst="rect">
            <a:avLst/>
          </a:prstGeom>
          <a:noFill/>
          <a:ln w="12700">
            <a:noFill/>
            <a:miter lim="800000"/>
            <a:headEnd/>
            <a:tailEnd/>
          </a:ln>
        </p:spPr>
        <p:txBody>
          <a:bodyPr wrap="none">
            <a:spAutoFit/>
          </a:bodyPr>
          <a:lstStyle/>
          <a:p>
            <a:pPr algn="ctr" eaLnBrk="0" hangingPunct="0"/>
            <a:r>
              <a:rPr lang="uk-UA"/>
              <a:t>(ДНК)</a:t>
            </a:r>
            <a:endParaRPr lang="ru-RU"/>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pPr algn="ctr"/>
            <a:r>
              <a:rPr lang="uk-UA" sz="3200" smtClean="0"/>
              <a:t>Проте іноді бувають виключення (у ракових пухлин, у РНК-вмісних вірусів):</a:t>
            </a:r>
            <a:endParaRPr lang="ru-RU" sz="3200" smtClean="0"/>
          </a:p>
        </p:txBody>
      </p:sp>
      <p:sp>
        <p:nvSpPr>
          <p:cNvPr id="26626" name="Rectangle 3"/>
          <p:cNvSpPr>
            <a:spLocks noGrp="1" noChangeArrowheads="1"/>
          </p:cNvSpPr>
          <p:nvPr>
            <p:ph type="body" idx="1"/>
          </p:nvPr>
        </p:nvSpPr>
        <p:spPr/>
        <p:txBody>
          <a:bodyPr/>
          <a:lstStyle/>
          <a:p>
            <a:pPr>
              <a:buFont typeface="Monotype Sorts"/>
              <a:buNone/>
            </a:pPr>
            <a:r>
              <a:rPr lang="uk-UA" sz="1400" smtClean="0"/>
              <a:t>		обратна транскриптаза</a:t>
            </a:r>
          </a:p>
          <a:p>
            <a:pPr>
              <a:buFont typeface="Monotype Sorts"/>
              <a:buNone/>
            </a:pPr>
            <a:r>
              <a:rPr lang="uk-UA" smtClean="0"/>
              <a:t>РНК           	кДНК     	ДНК 	іРНК </a:t>
            </a:r>
          </a:p>
          <a:p>
            <a:pPr>
              <a:buFont typeface="Monotype Sorts"/>
              <a:buNone/>
            </a:pPr>
            <a:r>
              <a:rPr lang="uk-UA" smtClean="0"/>
              <a:t>							</a:t>
            </a:r>
          </a:p>
          <a:p>
            <a:pPr>
              <a:buFont typeface="Monotype Sorts"/>
              <a:buNone/>
            </a:pPr>
            <a:r>
              <a:rPr lang="uk-UA" smtClean="0"/>
              <a:t>							поліпептид</a:t>
            </a:r>
            <a:endParaRPr lang="ru-RU" smtClean="0"/>
          </a:p>
        </p:txBody>
      </p:sp>
      <p:sp>
        <p:nvSpPr>
          <p:cNvPr id="26627" name="Line 4"/>
          <p:cNvSpPr>
            <a:spLocks noChangeShapeType="1"/>
          </p:cNvSpPr>
          <p:nvPr/>
        </p:nvSpPr>
        <p:spPr bwMode="auto">
          <a:xfrm>
            <a:off x="1692275" y="2565400"/>
            <a:ext cx="1584325" cy="0"/>
          </a:xfrm>
          <a:prstGeom prst="line">
            <a:avLst/>
          </a:prstGeom>
          <a:noFill/>
          <a:ln w="12700">
            <a:solidFill>
              <a:schemeClr val="tx1"/>
            </a:solidFill>
            <a:round/>
            <a:headEnd/>
            <a:tailEnd type="triangle" w="med" len="med"/>
          </a:ln>
        </p:spPr>
        <p:txBody>
          <a:bodyPr/>
          <a:lstStyle/>
          <a:p>
            <a:endParaRPr lang="ru-RU"/>
          </a:p>
        </p:txBody>
      </p:sp>
      <p:sp>
        <p:nvSpPr>
          <p:cNvPr id="26628" name="Line 5"/>
          <p:cNvSpPr>
            <a:spLocks noChangeShapeType="1"/>
          </p:cNvSpPr>
          <p:nvPr/>
        </p:nvSpPr>
        <p:spPr bwMode="auto">
          <a:xfrm>
            <a:off x="4643438" y="2565400"/>
            <a:ext cx="649287" cy="0"/>
          </a:xfrm>
          <a:prstGeom prst="line">
            <a:avLst/>
          </a:prstGeom>
          <a:noFill/>
          <a:ln w="12700">
            <a:solidFill>
              <a:schemeClr val="tx1"/>
            </a:solidFill>
            <a:round/>
            <a:headEnd/>
            <a:tailEnd type="triangle" w="med" len="med"/>
          </a:ln>
        </p:spPr>
        <p:txBody>
          <a:bodyPr/>
          <a:lstStyle/>
          <a:p>
            <a:endParaRPr lang="ru-RU"/>
          </a:p>
        </p:txBody>
      </p:sp>
      <p:sp>
        <p:nvSpPr>
          <p:cNvPr id="26629" name="Line 6"/>
          <p:cNvSpPr>
            <a:spLocks noChangeShapeType="1"/>
          </p:cNvSpPr>
          <p:nvPr/>
        </p:nvSpPr>
        <p:spPr bwMode="auto">
          <a:xfrm>
            <a:off x="6372225" y="2565400"/>
            <a:ext cx="720725" cy="0"/>
          </a:xfrm>
          <a:prstGeom prst="line">
            <a:avLst/>
          </a:prstGeom>
          <a:noFill/>
          <a:ln w="12700">
            <a:solidFill>
              <a:schemeClr val="tx1"/>
            </a:solidFill>
            <a:round/>
            <a:headEnd/>
            <a:tailEnd type="triangle" w="med" len="med"/>
          </a:ln>
        </p:spPr>
        <p:txBody>
          <a:bodyPr/>
          <a:lstStyle/>
          <a:p>
            <a:endParaRPr lang="ru-RU"/>
          </a:p>
        </p:txBody>
      </p:sp>
      <p:sp>
        <p:nvSpPr>
          <p:cNvPr id="26630" name="Line 7"/>
          <p:cNvSpPr>
            <a:spLocks noChangeShapeType="1"/>
          </p:cNvSpPr>
          <p:nvPr/>
        </p:nvSpPr>
        <p:spPr bwMode="auto">
          <a:xfrm>
            <a:off x="7667625" y="2852738"/>
            <a:ext cx="0" cy="720725"/>
          </a:xfrm>
          <a:prstGeom prst="line">
            <a:avLst/>
          </a:prstGeom>
          <a:noFill/>
          <a:ln w="12700">
            <a:solidFill>
              <a:schemeClr val="tx1"/>
            </a:solidFill>
            <a:round/>
            <a:headEnd/>
            <a:tailEnd type="triangle" w="med" len="med"/>
          </a:ln>
        </p:spPr>
        <p:txBody>
          <a:bodyPr/>
          <a:lstStyle/>
          <a:p>
            <a:endParaRPr lang="ru-RU"/>
          </a:p>
        </p:txBody>
      </p:sp>
      <p:sp>
        <p:nvSpPr>
          <p:cNvPr id="26631" name="Rectangle 8"/>
          <p:cNvSpPr>
            <a:spLocks noChangeArrowheads="1"/>
          </p:cNvSpPr>
          <p:nvPr/>
        </p:nvSpPr>
        <p:spPr bwMode="auto">
          <a:xfrm>
            <a:off x="611188" y="1989138"/>
            <a:ext cx="7921625" cy="3384550"/>
          </a:xfrm>
          <a:prstGeom prst="rect">
            <a:avLst/>
          </a:prstGeom>
          <a:noFill/>
          <a:ln w="19050">
            <a:solidFill>
              <a:schemeClr val="tx1"/>
            </a:solidFill>
            <a:miter lim="800000"/>
            <a:headEnd/>
            <a:tailEnd/>
          </a:ln>
        </p:spPr>
        <p:txBody>
          <a:bodyPr wrap="none" anchor="ctr"/>
          <a:lstStyle/>
          <a:p>
            <a:pPr algn="ctr" eaLnBrk="0" hangingPunct="0"/>
            <a:endParaRPr lang="ru-RU"/>
          </a:p>
        </p:txBody>
      </p:sp>
      <p:sp>
        <p:nvSpPr>
          <p:cNvPr id="26632" name="Text Box 9"/>
          <p:cNvSpPr txBox="1">
            <a:spLocks noChangeArrowheads="1"/>
          </p:cNvSpPr>
          <p:nvPr/>
        </p:nvSpPr>
        <p:spPr bwMode="auto">
          <a:xfrm>
            <a:off x="755650" y="5734050"/>
            <a:ext cx="7704138" cy="457200"/>
          </a:xfrm>
          <a:prstGeom prst="rect">
            <a:avLst/>
          </a:prstGeom>
          <a:noFill/>
          <a:ln w="12700">
            <a:noFill/>
            <a:miter lim="800000"/>
            <a:headEnd/>
            <a:tailEnd/>
          </a:ln>
        </p:spPr>
        <p:txBody>
          <a:bodyPr>
            <a:spAutoFit/>
          </a:bodyPr>
          <a:lstStyle/>
          <a:p>
            <a:pPr algn="ctr" eaLnBrk="0" hangingPunct="0">
              <a:spcBef>
                <a:spcPct val="50000"/>
              </a:spcBef>
            </a:pPr>
            <a:r>
              <a:rPr lang="uk-UA"/>
              <a:t>Відкриття цього виключення належить Тьоміну</a:t>
            </a:r>
            <a:endParaRPr lang="ru-RU"/>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3"/>
          <p:cNvSpPr>
            <a:spLocks noGrp="1" noChangeArrowheads="1"/>
          </p:cNvSpPr>
          <p:nvPr>
            <p:ph type="body" idx="1"/>
          </p:nvPr>
        </p:nvSpPr>
        <p:spPr>
          <a:xfrm>
            <a:off x="685800" y="476250"/>
            <a:ext cx="7847013" cy="5832475"/>
          </a:xfrm>
        </p:spPr>
        <p:txBody>
          <a:bodyPr/>
          <a:lstStyle/>
          <a:p>
            <a:pPr>
              <a:lnSpc>
                <a:spcPct val="80000"/>
              </a:lnSpc>
              <a:buFont typeface="Wingdings" pitchFamily="2" charset="2"/>
              <a:buChar char="§"/>
            </a:pPr>
            <a:r>
              <a:rPr lang="uk-UA" sz="2000" smtClean="0"/>
              <a:t>Ген обумовлює певну ознаку, і в генотипі соматичної диплоїдної клітини знаходиться у вигляді двох копій — одна від матері, друга — від батька. Нерідко ці дві копії неідентичні, тобто представлені двома різними </a:t>
            </a:r>
            <a:r>
              <a:rPr lang="uk-UA" sz="2000" b="1" smtClean="0"/>
              <a:t>алелями</a:t>
            </a:r>
            <a:r>
              <a:rPr lang="uk-UA" sz="2000" smtClean="0"/>
              <a:t>. </a:t>
            </a:r>
          </a:p>
          <a:p>
            <a:pPr>
              <a:lnSpc>
                <a:spcPct val="80000"/>
              </a:lnSpc>
              <a:buFont typeface="Wingdings" pitchFamily="2" charset="2"/>
              <a:buChar char="§"/>
            </a:pPr>
            <a:r>
              <a:rPr lang="uk-UA" sz="2000" b="1" smtClean="0"/>
              <a:t>Алель — </a:t>
            </a:r>
            <a:r>
              <a:rPr lang="uk-UA" sz="2000" b="1" i="1" smtClean="0"/>
              <a:t>це структурна різновидність даного гена</a:t>
            </a:r>
            <a:r>
              <a:rPr lang="uk-UA" sz="2000" i="1" smtClean="0"/>
              <a:t>. </a:t>
            </a:r>
            <a:r>
              <a:rPr lang="uk-UA" sz="2000" smtClean="0"/>
              <a:t>В багатьох випадках одна із таких різновидностей являє собою </a:t>
            </a:r>
            <a:r>
              <a:rPr lang="uk-UA" sz="2000" b="1" smtClean="0"/>
              <a:t>домінантний алель. </a:t>
            </a:r>
            <a:r>
              <a:rPr lang="uk-UA" sz="2000" smtClean="0"/>
              <a:t>За його наявності інші алелі гена не виявляються і тому називаються </a:t>
            </a:r>
            <a:r>
              <a:rPr lang="uk-UA" sz="2000" b="1" smtClean="0"/>
              <a:t>рецесивними. </a:t>
            </a:r>
            <a:r>
              <a:rPr lang="uk-UA" sz="2000" smtClean="0"/>
              <a:t>Домінантні алелі позначають великими буквами того чи іншого алфавіту </a:t>
            </a:r>
            <a:r>
              <a:rPr lang="uk-UA" sz="2000" i="1" smtClean="0"/>
              <a:t>(</a:t>
            </a:r>
            <a:r>
              <a:rPr lang="uk-UA" sz="2000" b="1" i="1" smtClean="0"/>
              <a:t>А, В, С, </a:t>
            </a:r>
            <a:r>
              <a:rPr lang="en-US" sz="2000" b="1" i="1" smtClean="0"/>
              <a:t>D</a:t>
            </a:r>
            <a:r>
              <a:rPr lang="en-US" sz="2000" i="1" smtClean="0"/>
              <a:t> </a:t>
            </a:r>
            <a:r>
              <a:rPr lang="uk-UA" sz="2000" smtClean="0"/>
              <a:t>і т. ін.), а рецесивні алелі генів — тими ж, але малими буквами (наприклад, </a:t>
            </a:r>
            <a:r>
              <a:rPr lang="uk-UA" sz="2000" b="1" i="1" smtClean="0"/>
              <a:t>а, </a:t>
            </a:r>
            <a:r>
              <a:rPr lang="en-US" sz="2000" b="1" i="1" smtClean="0"/>
              <a:t>b</a:t>
            </a:r>
            <a:r>
              <a:rPr lang="uk-UA" sz="2000" b="1" i="1" smtClean="0"/>
              <a:t>, </a:t>
            </a:r>
            <a:r>
              <a:rPr lang="en-US" sz="2000" b="1" i="1" smtClean="0"/>
              <a:t>c</a:t>
            </a:r>
            <a:r>
              <a:rPr lang="uk-UA" sz="2000" b="1" i="1" smtClean="0"/>
              <a:t>, </a:t>
            </a:r>
            <a:r>
              <a:rPr lang="en-US" sz="2000" b="1" i="1" smtClean="0"/>
              <a:t>d</a:t>
            </a:r>
            <a:r>
              <a:rPr lang="en-US" sz="2000" i="1" smtClean="0"/>
              <a:t> </a:t>
            </a:r>
            <a:r>
              <a:rPr lang="uk-UA" sz="2000" i="1" smtClean="0"/>
              <a:t> </a:t>
            </a:r>
            <a:r>
              <a:rPr lang="uk-UA" sz="2000" smtClean="0"/>
              <a:t>і т. ін.). Деякі алелі гена є рівнозначними щодо можливості їх вияву у фенотипі; такі гени називають </a:t>
            </a:r>
            <a:r>
              <a:rPr lang="uk-UA" sz="2000" b="1" smtClean="0"/>
              <a:t>кодомінантними.</a:t>
            </a:r>
            <a:endParaRPr lang="uk-UA" sz="2000" smtClean="0"/>
          </a:p>
          <a:p>
            <a:pPr>
              <a:lnSpc>
                <a:spcPct val="80000"/>
              </a:lnSpc>
              <a:buFont typeface="Wingdings" pitchFamily="2" charset="2"/>
              <a:buChar char="§"/>
            </a:pPr>
            <a:r>
              <a:rPr lang="uk-UA" sz="2000" smtClean="0"/>
              <a:t>Якщо диплоїдна клітина в певному локусі містить дві однакові копії гена (обидві або домінантні, або рецесивні), то це називають </a:t>
            </a:r>
            <a:r>
              <a:rPr lang="uk-UA" sz="2000" b="1" smtClean="0"/>
              <a:t>гомозиготою</a:t>
            </a:r>
            <a:r>
              <a:rPr lang="uk-UA" sz="2000" smtClean="0"/>
              <a:t> або </a:t>
            </a:r>
            <a:r>
              <a:rPr lang="uk-UA" sz="2000" b="1" smtClean="0"/>
              <a:t>гомозиготним станом</a:t>
            </a:r>
            <a:r>
              <a:rPr lang="uk-UA" sz="2000" smtClean="0"/>
              <a:t> відповідного гена (генотип </a:t>
            </a:r>
            <a:r>
              <a:rPr lang="uk-UA" sz="2000" b="1" i="1" smtClean="0">
                <a:solidFill>
                  <a:srgbClr val="0000FF"/>
                </a:solidFill>
              </a:rPr>
              <a:t>АА</a:t>
            </a:r>
            <a:r>
              <a:rPr lang="uk-UA" sz="2000" i="1" smtClean="0"/>
              <a:t> </a:t>
            </a:r>
            <a:r>
              <a:rPr lang="uk-UA" sz="2000" smtClean="0"/>
              <a:t>або </a:t>
            </a:r>
            <a:r>
              <a:rPr lang="uk-UA" sz="2000" b="1" i="1" smtClean="0">
                <a:solidFill>
                  <a:srgbClr val="0000FF"/>
                </a:solidFill>
              </a:rPr>
              <a:t>аа</a:t>
            </a:r>
            <a:r>
              <a:rPr lang="uk-UA" sz="2000" i="1" smtClean="0"/>
              <a:t>). </a:t>
            </a:r>
            <a:r>
              <a:rPr lang="uk-UA" sz="2000" smtClean="0"/>
              <a:t>Якщо ж гомологічні хромосоми містять різні алелі дано­го гена, то мова йде про </a:t>
            </a:r>
            <a:r>
              <a:rPr lang="uk-UA" sz="2000" b="1" smtClean="0"/>
              <a:t>гетерозиготу </a:t>
            </a:r>
            <a:r>
              <a:rPr lang="uk-UA" sz="2000" smtClean="0"/>
              <a:t>(генотип </a:t>
            </a:r>
            <a:r>
              <a:rPr lang="uk-UA" sz="2000" i="1" smtClean="0"/>
              <a:t>Аа). </a:t>
            </a:r>
            <a:r>
              <a:rPr lang="uk-UA" sz="2000" smtClean="0"/>
              <a:t>Кодомінантні алелі генів часто позначають одною і тою ж великою буквою, але з різними індексами справа від неї (наприклад, гени антигенів крові </a:t>
            </a:r>
            <a:r>
              <a:rPr lang="en-US" sz="2000" b="1" i="1" smtClean="0">
                <a:solidFill>
                  <a:srgbClr val="0000FF"/>
                </a:solidFill>
              </a:rPr>
              <a:t>I</a:t>
            </a:r>
            <a:r>
              <a:rPr lang="uk-UA" sz="2000" b="1" i="1" baseline="30000" smtClean="0">
                <a:solidFill>
                  <a:srgbClr val="0000FF"/>
                </a:solidFill>
              </a:rPr>
              <a:t>А</a:t>
            </a:r>
            <a:r>
              <a:rPr lang="en-US" sz="2000" i="1" smtClean="0"/>
              <a:t> </a:t>
            </a:r>
            <a:r>
              <a:rPr lang="uk-UA" sz="2000" i="1" smtClean="0"/>
              <a:t>та </a:t>
            </a:r>
            <a:r>
              <a:rPr lang="uk-UA" sz="2000" b="1" i="1" smtClean="0">
                <a:solidFill>
                  <a:srgbClr val="0000FF"/>
                </a:solidFill>
              </a:rPr>
              <a:t>І</a:t>
            </a:r>
            <a:r>
              <a:rPr lang="uk-UA" sz="2000" b="1" i="1" baseline="30000" smtClean="0">
                <a:solidFill>
                  <a:srgbClr val="0000FF"/>
                </a:solidFill>
              </a:rPr>
              <a:t>В</a:t>
            </a:r>
            <a:r>
              <a:rPr lang="uk-UA" sz="2000" i="1" smtClean="0"/>
              <a:t>, </a:t>
            </a:r>
            <a:r>
              <a:rPr lang="en-US" sz="2000" b="1" i="1" smtClean="0">
                <a:solidFill>
                  <a:srgbClr val="0000FF"/>
                </a:solidFill>
              </a:rPr>
              <a:t>L</a:t>
            </a:r>
            <a:r>
              <a:rPr lang="en-US" sz="2000" b="1" i="1" baseline="30000" smtClean="0">
                <a:solidFill>
                  <a:srgbClr val="0000FF"/>
                </a:solidFill>
              </a:rPr>
              <a:t>M</a:t>
            </a:r>
            <a:r>
              <a:rPr lang="en-US" sz="2000" b="1" i="1" smtClean="0">
                <a:solidFill>
                  <a:srgbClr val="0000FF"/>
                </a:solidFill>
              </a:rPr>
              <a:t> </a:t>
            </a:r>
            <a:r>
              <a:rPr lang="uk-UA" sz="2000" i="1" smtClean="0"/>
              <a:t>і </a:t>
            </a:r>
            <a:r>
              <a:rPr lang="en-US" sz="2000" b="1" i="1" smtClean="0">
                <a:solidFill>
                  <a:srgbClr val="0000FF"/>
                </a:solidFill>
              </a:rPr>
              <a:t>L</a:t>
            </a:r>
            <a:r>
              <a:rPr lang="en-US" sz="2000" b="1" i="1" baseline="30000" smtClean="0">
                <a:solidFill>
                  <a:srgbClr val="0000FF"/>
                </a:solidFill>
              </a:rPr>
              <a:t>N</a:t>
            </a:r>
            <a:r>
              <a:rPr lang="en-US" sz="2000" smtClean="0"/>
              <a:t> </a:t>
            </a:r>
            <a:r>
              <a:rPr lang="uk-UA" sz="2000" smtClean="0"/>
              <a:t>тощо). Генотипи, що складаються із зазначених пар кодомінантних алелів </a:t>
            </a:r>
            <a:r>
              <a:rPr lang="uk-UA" sz="2000" i="1" smtClean="0"/>
              <a:t>(</a:t>
            </a:r>
            <a:r>
              <a:rPr lang="uk-UA" sz="2000" b="1" i="1" smtClean="0">
                <a:solidFill>
                  <a:srgbClr val="0000FF"/>
                </a:solidFill>
              </a:rPr>
              <a:t>1</a:t>
            </a:r>
            <a:r>
              <a:rPr lang="uk-UA" sz="2000" b="1" i="1" baseline="30000" smtClean="0">
                <a:solidFill>
                  <a:srgbClr val="0000FF"/>
                </a:solidFill>
              </a:rPr>
              <a:t>А</a:t>
            </a:r>
            <a:r>
              <a:rPr lang="uk-UA" sz="2000" b="1" i="1" smtClean="0">
                <a:solidFill>
                  <a:srgbClr val="0000FF"/>
                </a:solidFill>
              </a:rPr>
              <a:t>І</a:t>
            </a:r>
            <a:r>
              <a:rPr lang="uk-UA" sz="2000" b="1" i="1" baseline="30000" smtClean="0">
                <a:solidFill>
                  <a:srgbClr val="0000FF"/>
                </a:solidFill>
              </a:rPr>
              <a:t>В</a:t>
            </a:r>
            <a:r>
              <a:rPr lang="uk-UA" sz="2000" i="1" smtClean="0"/>
              <a:t>, </a:t>
            </a:r>
            <a:r>
              <a:rPr lang="en-US" sz="2000" b="1" i="1" smtClean="0">
                <a:solidFill>
                  <a:srgbClr val="0000FF"/>
                </a:solidFill>
              </a:rPr>
              <a:t>L</a:t>
            </a:r>
            <a:r>
              <a:rPr lang="en-US" sz="2000" b="1" i="1" baseline="30000" smtClean="0">
                <a:solidFill>
                  <a:srgbClr val="0000FF"/>
                </a:solidFill>
              </a:rPr>
              <a:t>M</a:t>
            </a:r>
            <a:r>
              <a:rPr lang="en-US" sz="2000" b="1" i="1" smtClean="0">
                <a:solidFill>
                  <a:srgbClr val="0000FF"/>
                </a:solidFill>
              </a:rPr>
              <a:t>L</a:t>
            </a:r>
            <a:r>
              <a:rPr lang="en-US" sz="2000" b="1" i="1" baseline="30000" smtClean="0">
                <a:solidFill>
                  <a:srgbClr val="0000FF"/>
                </a:solidFill>
              </a:rPr>
              <a:t>N</a:t>
            </a:r>
            <a:r>
              <a:rPr lang="en-US" sz="2000" i="1" smtClean="0"/>
              <a:t>) </a:t>
            </a:r>
            <a:r>
              <a:rPr lang="uk-UA" sz="2000" smtClean="0"/>
              <a:t>є гетерозиготними, так само як і генотип </a:t>
            </a:r>
            <a:r>
              <a:rPr lang="uk-UA" sz="2000" b="1" i="1" smtClean="0">
                <a:solidFill>
                  <a:srgbClr val="0000FF"/>
                </a:solidFill>
              </a:rPr>
              <a:t>Аа</a:t>
            </a:r>
            <a:r>
              <a:rPr lang="uk-UA" sz="2000" i="1" smtClean="0"/>
              <a:t>.</a:t>
            </a:r>
            <a:endParaRPr lang="ru-RU" sz="2000" i="1"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Безмятежность">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Безмятежность">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Безмятежность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Безмятежность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Безмятежность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G:\Program Files\Microsoft Office\Шаблоны\Дизайны презентаций\Безмятежность.pot</Template>
  <TotalTime>8770454</TotalTime>
  <Words>4259</Words>
  <PresentationFormat>Экран (4:3)</PresentationFormat>
  <Paragraphs>192</Paragraphs>
  <Slides>56</Slides>
  <Notes>0</Notes>
  <HiddenSlides>0</HiddenSlides>
  <MMClips>0</MMClips>
  <ScaleCrop>false</ScaleCrop>
  <HeadingPairs>
    <vt:vector size="8" baseType="variant">
      <vt:variant>
        <vt:lpstr>Использованные шрифты</vt:lpstr>
      </vt:variant>
      <vt:variant>
        <vt:i4>6</vt:i4>
      </vt:variant>
      <vt:variant>
        <vt:lpstr>Шаблон оформления</vt:lpstr>
      </vt:variant>
      <vt:variant>
        <vt:i4>2</vt:i4>
      </vt:variant>
      <vt:variant>
        <vt:lpstr>Внедренные серверы OLE</vt:lpstr>
      </vt:variant>
      <vt:variant>
        <vt:i4>3</vt:i4>
      </vt:variant>
      <vt:variant>
        <vt:lpstr>Заголовки слайдов</vt:lpstr>
      </vt:variant>
      <vt:variant>
        <vt:i4>56</vt:i4>
      </vt:variant>
    </vt:vector>
  </HeadingPairs>
  <TitlesOfParts>
    <vt:vector size="67" baseType="lpstr">
      <vt:lpstr>Times New Roman</vt:lpstr>
      <vt:lpstr>Arial</vt:lpstr>
      <vt:lpstr>Monotype Sorts</vt:lpstr>
      <vt:lpstr>Garamond</vt:lpstr>
      <vt:lpstr>Wingdings</vt:lpstr>
      <vt:lpstr>Symbol</vt:lpstr>
      <vt:lpstr>Безмятежность</vt:lpstr>
      <vt:lpstr>Безмятежность</vt:lpstr>
      <vt:lpstr>Image</vt:lpstr>
      <vt:lpstr>Photo Editor Photo</vt:lpstr>
      <vt:lpstr>Документ</vt:lpstr>
      <vt:lpstr>Тема 1 Генетика та основні етапи її розвитку </vt:lpstr>
      <vt:lpstr>1. Генетика як наука</vt:lpstr>
      <vt:lpstr>Структура сучасної генетики та її значення</vt:lpstr>
      <vt:lpstr>До фундаментальної генетики відносяться наступні розділи: </vt:lpstr>
      <vt:lpstr>Основні поняття та термінологія генетики</vt:lpstr>
      <vt:lpstr>Слайд 6</vt:lpstr>
      <vt:lpstr>Як діють гени?  Головна догма генетики </vt:lpstr>
      <vt:lpstr>Проте іноді бувають виключення (у ракових пухлин, у РНК-вмісних вірусів):</vt:lpstr>
      <vt:lpstr>Слайд 9</vt:lpstr>
      <vt:lpstr>2. Етапи розвитку генетики</vt:lpstr>
      <vt:lpstr>Слайд 11</vt:lpstr>
      <vt:lpstr>Слайд 12</vt:lpstr>
      <vt:lpstr>Слайд 13</vt:lpstr>
      <vt:lpstr>Слайд 14</vt:lpstr>
      <vt:lpstr>Слайд 15</vt:lpstr>
      <vt:lpstr>Слайд 16</vt:lpstr>
      <vt:lpstr>Слайд 17</vt:lpstr>
      <vt:lpstr>Що ж змінилося за 35 років після менделівськіх  відкриттів? Перш за все сформувалася і розвинулася клітинна теорія. У загальних рисах було з'ясовано поведінку хромосом в мітозі і мейозі і при заплідненні у рослин і тварин, встановлена постійність хромосомних наборів.</vt:lpstr>
      <vt:lpstr>Слайд 19</vt:lpstr>
      <vt:lpstr>Досліди Т. Бовері </vt:lpstr>
      <vt:lpstr>Схема досліду Т. Бовері А - нормальне запліднення, Б - результат запліднення фрагменту яйця без ядра</vt:lpstr>
      <vt:lpstr>Слайд 22</vt:lpstr>
      <vt:lpstr>Слайд 23</vt:lpstr>
      <vt:lpstr>Слайд 24</vt:lpstr>
      <vt:lpstr>Слайд 25</vt:lpstr>
      <vt:lpstr>Підсумкова теза</vt:lpstr>
      <vt:lpstr>Другий етап розвитку генетики</vt:lpstr>
      <vt:lpstr>Слайд 28</vt:lpstr>
      <vt:lpstr>Слайд 29</vt:lpstr>
      <vt:lpstr>Третій етап розвітку генетики</vt:lpstr>
      <vt:lpstr>Слайд 31</vt:lpstr>
      <vt:lpstr>Слайд 32</vt:lpstr>
      <vt:lpstr>Слайд 33</vt:lpstr>
      <vt:lpstr>Слайд 34</vt:lpstr>
      <vt:lpstr>Слайд 35</vt:lpstr>
      <vt:lpstr>Організація хроматину</vt:lpstr>
      <vt:lpstr>Організація метафазної хромосоми</vt:lpstr>
      <vt:lpstr>У 1949—1950 р. Е. Чаргаф встановив,що:</vt:lpstr>
      <vt:lpstr>Слайд 39</vt:lpstr>
      <vt:lpstr>Сучасні методи генетики</vt:lpstr>
      <vt:lpstr>Гибрідологичний аналіз</vt:lpstr>
      <vt:lpstr>Цитогенетичні методи</vt:lpstr>
      <vt:lpstr>Популяційний метод</vt:lpstr>
      <vt:lpstr>Генеалогічний метод  (метод аналізу родоводів)</vt:lpstr>
      <vt:lpstr>Блізнюковий метод</vt:lpstr>
      <vt:lpstr>Молекулярно-генетичні методи</vt:lpstr>
      <vt:lpstr>У генетичному аналізі використовують і багато інших методів:</vt:lpstr>
      <vt:lpstr>5. Значення генетики для практики і інших наук</vt:lpstr>
      <vt:lpstr>Слайд 49</vt:lpstr>
      <vt:lpstr>Слайд 50</vt:lpstr>
      <vt:lpstr>Слайд 51</vt:lpstr>
      <vt:lpstr>Слайд 52</vt:lpstr>
      <vt:lpstr>Слайд 53</vt:lpstr>
      <vt:lpstr>Генетика і інші біологічні науки</vt:lpstr>
      <vt:lpstr>Висновки</vt:lpstr>
      <vt:lpstr>Література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1 Генетика та її основні етапи розвитку </dc:title>
  <cp:lastModifiedBy>home</cp:lastModifiedBy>
  <cp:revision>28</cp:revision>
  <dcterms:modified xsi:type="dcterms:W3CDTF">2014-02-03T12:21:07Z</dcterms:modified>
</cp:coreProperties>
</file>