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7" r:id="rId4"/>
    <p:sldId id="266" r:id="rId5"/>
    <p:sldId id="268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6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559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за </a:t>
            </a:r>
            <a:r>
              <a:rPr lang="ru-RU" b="1" dirty="0" smtClean="0">
                <a:latin typeface="Times New Roman" panose="02020603050405020304" pitchFamily="18" charset="0"/>
              </a:rPr>
              <a:t>І</a:t>
            </a:r>
            <a:r>
              <a:rPr lang="ru-RU" b="1" dirty="0">
                <a:latin typeface="Times New Roman" panose="02020603050405020304" pitchFamily="18" charset="0"/>
              </a:rPr>
              <a:t>. </a:t>
            </a:r>
            <a:r>
              <a:rPr lang="ru-RU" b="1" dirty="0" err="1" smtClean="0">
                <a:latin typeface="Times New Roman" panose="02020603050405020304" pitchFamily="18" charset="0"/>
              </a:rPr>
              <a:t>Підласим</a:t>
            </a:r>
            <a:r>
              <a:rPr lang="ru-RU" b="1" dirty="0" smtClean="0">
                <a:latin typeface="Times New Roman" panose="02020603050405020304" pitchFamily="18" charset="0"/>
              </a:rPr>
              <a:t>)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</a:rPr>
              <a:t>Продуктивна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</a:rPr>
              <a:t>Поблажлива</a:t>
            </a:r>
            <a:endParaRPr lang="ru-RU" sz="2800" dirty="0" smtClean="0">
              <a:latin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</a:rPr>
              <a:t>партнерська</a:t>
            </a:r>
            <a:r>
              <a:rPr lang="ru-RU" sz="2800" dirty="0" smtClean="0">
                <a:latin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53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І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Прокопенко,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В.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Євдокимовим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цільовою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орієнтацією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характером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взаємин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учителем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і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учнем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способами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організації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навчання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10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80083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вчителя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62000" y="1790700"/>
            <a:ext cx="10515600" cy="4000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адекватної технології, яка спроможна забезпечити „запуск” внутрішніх механізмів саморозвитку, самореалізації й самовдосконалення особистості у різновидах діяльності, зміну стереотипів та усвідомлення необхідності особистісних змін, поетапне відпрацювання окремих умінь та навичок, рефлексію своїх досягнень в особистісному зростанні і як результат </a:t>
            </a:r>
            <a:r>
              <a:rPr lang="uk-UA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набуття учнями особистісного досвіду. </a:t>
            </a:r>
          </a:p>
        </p:txBody>
      </p:sp>
    </p:spTree>
    <p:extLst>
      <p:ext uri="{BB962C8B-B14F-4D97-AF65-F5344CB8AC3E}">
        <p14:creationId xmlns:p14="http://schemas.microsoft.com/office/powerpoint/2010/main" val="306556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54683"/>
          </a:xfrm>
        </p:spPr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3100" y="1625600"/>
            <a:ext cx="10604500" cy="4165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717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2783"/>
          </a:xfrm>
        </p:spPr>
        <p:txBody>
          <a:bodyPr/>
          <a:lstStyle/>
          <a:p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(за Б. </a:t>
            </a:r>
            <a:r>
              <a:rPr lang="ru-RU" dirty="0" err="1"/>
              <a:t>Блумом</a:t>
            </a:r>
            <a:r>
              <a:rPr lang="ru-RU" dirty="0"/>
              <a:t>)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82700" y="1511300"/>
            <a:ext cx="5397500" cy="504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48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(за Б. </a:t>
            </a:r>
            <a:r>
              <a:rPr lang="ru-RU" dirty="0" err="1"/>
              <a:t>Блумом</a:t>
            </a:r>
            <a:r>
              <a:rPr lang="ru-RU" dirty="0"/>
              <a:t>)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4923976"/>
              </p:ext>
            </p:extLst>
          </p:nvPr>
        </p:nvGraphicFramePr>
        <p:xfrm>
          <a:off x="444501" y="2214694"/>
          <a:ext cx="1083309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033"/>
                <a:gridCol w="3611033"/>
                <a:gridCol w="3611033"/>
              </a:tblGrid>
              <a:tr h="1240812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Ключові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861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означає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запам’ятовування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відтворення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вивченого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цілісних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теорій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запам’ятовування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відомостей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знає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знає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знає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поняття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знає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правила і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Визначити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запам’ятати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ідентифікувати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вибрати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ознайомити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віднести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стверджувати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437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38380"/>
              </p:ext>
            </p:extLst>
          </p:nvPr>
        </p:nvGraphicFramePr>
        <p:xfrm>
          <a:off x="469900" y="1051560"/>
          <a:ext cx="1083309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033"/>
                <a:gridCol w="3611033"/>
                <a:gridCol w="3611033"/>
              </a:tblGrid>
              <a:tr h="1240812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Ключові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861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Показником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здатності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вивченого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слугувати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перетворення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трансляція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однієї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вираження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також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інтерпретація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матеріалу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учнем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короткий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розуміє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правила,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явища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інтерпретує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словесний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матеріал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інтерпретує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схеми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графіки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діаграми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перетворює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словесний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матеріал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математичні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цифрові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вирази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Пояснити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узагальнити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підсумувати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переробити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підібрати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перефразувати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змінити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розрізняти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336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44593"/>
              </p:ext>
            </p:extLst>
          </p:nvPr>
        </p:nvGraphicFramePr>
        <p:xfrm>
          <a:off x="679450" y="1173163"/>
          <a:ext cx="1083309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033"/>
                <a:gridCol w="3611033"/>
                <a:gridCol w="3611033"/>
              </a:tblGrid>
              <a:tr h="1240812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Ключові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861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означає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використовувати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Показником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правил,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понять,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законів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еорій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тощо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практичній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використовує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поняття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застосовує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теорії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ситуаціях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демонструє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правильне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методу і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процедури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Вибрати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навчити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намалювати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виготовити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розв’язувати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конструювати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01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24740"/>
              </p:ext>
            </p:extLst>
          </p:nvPr>
        </p:nvGraphicFramePr>
        <p:xfrm>
          <a:off x="533400" y="1089660"/>
          <a:ext cx="10833099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0"/>
                <a:gridCol w="2616200"/>
                <a:gridCol w="3111499"/>
              </a:tblGrid>
              <a:tr h="143764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Ключові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86177"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Аналіз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означає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вміння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поділити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матеріал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складові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так,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чітко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простежувалася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структура: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виокремлення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частин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цілого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взаємозв’язків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між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ними,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усвідомлення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принципів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цілого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Навчальні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характеризуються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вищим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інтелектуальним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рівнем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ніж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оскільки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вимагають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усвідомлення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навчального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внутрішньої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будови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бачить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помилки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прорахунки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логіці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міркувань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аналізує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наслідки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вказує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переваги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недоліки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Аналізувати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розрізняти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порівнювати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класифікувати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диференціювати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вибирати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звертати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увагу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379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527317"/>
              </p:ext>
            </p:extLst>
          </p:nvPr>
        </p:nvGraphicFramePr>
        <p:xfrm>
          <a:off x="546100" y="1051560"/>
          <a:ext cx="108330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2200"/>
                <a:gridCol w="3073400"/>
                <a:gridCol w="2857499"/>
              </a:tblGrid>
              <a:tr h="1240812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Ключові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86177"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5. Синтез.</a:t>
                      </a:r>
                    </a:p>
                    <a:p>
                      <a:pPr algn="l"/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Ця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означає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вміння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комбінувати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елементи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для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отримання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цілого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якому</a:t>
                      </a:r>
                      <a:endParaRPr lang="ru-RU" sz="2000" b="0" i="0" u="none" strike="noStrike" baseline="0" dirty="0" smtClean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притаманна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новизна. Таким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новим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продуктом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може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бути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повідомлення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виступ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доповідь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), план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дій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Відповідні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навчальні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передбачають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дії</a:t>
                      </a:r>
                      <a:endParaRPr lang="ru-RU" sz="2000" b="0" i="0" u="none" strike="noStrike" baseline="0" dirty="0" smtClean="0">
                        <a:latin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творчого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характеру з акцентом на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latin typeface="Times New Roman" panose="02020603050405020304" pitchFamily="18" charset="0"/>
                        </a:rPr>
                        <a:t>нових</a:t>
                      </a:r>
                      <a:r>
                        <a:rPr lang="ru-RU" sz="2000" b="0" i="0" u="none" strike="noStrike" baseline="0" dirty="0" smtClean="0">
                          <a:latin typeface="Times New Roman" panose="02020603050405020304" pitchFamily="18" charset="0"/>
                        </a:rPr>
                        <a:t> схем та структур.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пише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невеликий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твір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пропонує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план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експерименту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використовує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різних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галузей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порівняти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способи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вирішення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тієї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іншої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проблеми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Поєднувати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висувати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гіпотезу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розвивати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організовувати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встановлювати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єдність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92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techne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r>
              <a:rPr lang="en-GB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5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09349"/>
              </p:ext>
            </p:extLst>
          </p:nvPr>
        </p:nvGraphicFramePr>
        <p:xfrm>
          <a:off x="520700" y="1130300"/>
          <a:ext cx="108330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1200"/>
                <a:gridCol w="3632200"/>
                <a:gridCol w="2679699"/>
              </a:tblGrid>
              <a:tr h="1264603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категорії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узагальнених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навчальних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результатів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Ключові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слова</a:t>
                      </a: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формулюван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ня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86177"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Оцінювання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означає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оцінювати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значення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твердження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художнього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твору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для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конкретної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мети. В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суджень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учнів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мають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бути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чіткі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критерії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категорія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передбачає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навчальних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результатів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усіх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попередніх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категорій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плюс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оцінювальні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міркування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засновані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чітких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критеріях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Учень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оцінює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логіку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побудови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вигляді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письмового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тексту;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оцінює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відповідність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висновків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вихідних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оцінює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значущість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того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іншого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результату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зовнішніх</a:t>
                      </a:r>
                      <a:endParaRPr lang="ru-RU" sz="20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критеріїв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якості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Оцінювати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вирішувати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підсумовувати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критикувати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2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05483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технологія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524000"/>
            <a:ext cx="10363825" cy="4267199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система;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(система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(модель)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7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23900" y="1016000"/>
            <a:ext cx="10553700" cy="47751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</a:p>
          <a:p>
            <a:pPr marL="0" indent="0" algn="just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2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Ознайомлювати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3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76883"/>
          </a:xfrm>
        </p:spPr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295400"/>
            <a:ext cx="10363825" cy="4495799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алгоритмічність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відтворюваність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прогнозованість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ієрархічність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69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</a:rPr>
              <a:t>етапи</a:t>
            </a:r>
            <a:r>
              <a:rPr lang="ru-RU" b="1" dirty="0" smtClean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реалізації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освітньої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</a:rPr>
              <a:t>технології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49300" y="1727200"/>
            <a:ext cx="10528300" cy="4063999"/>
          </a:xfrm>
        </p:spPr>
        <p:txBody>
          <a:bodyPr>
            <a:norm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</a:rPr>
              <a:t>цілеутворення</a:t>
            </a:r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</a:rPr>
              <a:t>діагностика</a:t>
            </a:r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</a:rPr>
              <a:t>рецептурування</a:t>
            </a:r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</a:rPr>
              <a:t>здійснення</a:t>
            </a:r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технологічного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процесу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</a:rPr>
              <a:t>оцінка</a:t>
            </a:r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</a:rPr>
              <a:t>і </a:t>
            </a:r>
            <a:r>
              <a:rPr lang="ru-RU" sz="2800" dirty="0" err="1">
                <a:latin typeface="Times New Roman" panose="02020603050405020304" pitchFamily="18" charset="0"/>
              </a:rPr>
              <a:t>корекція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</a:rPr>
              <a:t>результатів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209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38200" y="825500"/>
            <a:ext cx="5181600" cy="4965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err="1">
                <a:latin typeface="Times New Roman" panose="02020603050405020304" pitchFamily="18" charset="0"/>
              </a:rPr>
              <a:t>Освітня</a:t>
            </a:r>
            <a:r>
              <a:rPr lang="ru-RU" sz="2800" b="1" dirty="0">
                <a:latin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</a:rPr>
              <a:t>технологія</a:t>
            </a:r>
            <a:r>
              <a:rPr lang="ru-RU" sz="2800" b="1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– 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err="1" smtClean="0">
                <a:latin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</a:rPr>
              <a:t> оптимального </a:t>
            </a:r>
            <a:r>
              <a:rPr lang="ru-RU" dirty="0" err="1"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мети педагогами </a:t>
            </a:r>
            <a:r>
              <a:rPr lang="ru-RU" dirty="0">
                <a:latin typeface="Times New Roman" panose="02020603050405020304" pitchFamily="18" charset="0"/>
              </a:rPr>
              <a:t>та </a:t>
            </a:r>
            <a:r>
              <a:rPr lang="ru-RU" dirty="0" err="1">
                <a:latin typeface="Times New Roman" panose="02020603050405020304" pitchFamily="18" charset="0"/>
              </a:rPr>
              <a:t>учнями</a:t>
            </a:r>
            <a:r>
              <a:rPr lang="ru-RU" dirty="0">
                <a:latin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методів</a:t>
            </a:r>
            <a:r>
              <a:rPr lang="ru-RU" dirty="0" smtClean="0">
                <a:latin typeface="Times New Roman" panose="02020603050405020304" pitchFamily="18" charset="0"/>
              </a:rPr>
              <a:t>. Метод </a:t>
            </a:r>
            <a:r>
              <a:rPr lang="ru-RU" dirty="0" err="1">
                <a:latin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використовуватися</a:t>
            </a:r>
            <a:r>
              <a:rPr lang="ru-RU" dirty="0">
                <a:latin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</a:rPr>
              <a:t>одній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технологіях</a:t>
            </a:r>
            <a:r>
              <a:rPr lang="ru-RU" dirty="0" smtClean="0">
                <a:latin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825500"/>
            <a:ext cx="5499100" cy="4965699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</a:rPr>
              <a:t>Методика</a:t>
            </a:r>
            <a:r>
              <a:rPr lang="ru-RU" sz="2400" dirty="0" smtClean="0">
                <a:latin typeface="Times New Roman" panose="02020603050405020304" pitchFamily="18" charset="0"/>
              </a:rPr>
              <a:t> – 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err="1" smtClean="0">
                <a:latin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локального результату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</a:rPr>
              <a:t>супроводжуються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жорстким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діагностуванням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</a:rPr>
              <a:t>рівня</a:t>
            </a:r>
            <a:r>
              <a:rPr lang="ru-RU" dirty="0" smtClean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</a:rPr>
              <a:t> мети.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30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Гузєєвим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87742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287</TotalTime>
  <Words>958</Words>
  <Application>Microsoft Office PowerPoint</Application>
  <PresentationFormat>Широкоэкранный</PresentationFormat>
  <Paragraphs>202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Tw Cen MT</vt:lpstr>
      <vt:lpstr>Wingdings</vt:lpstr>
      <vt:lpstr>Капля</vt:lpstr>
      <vt:lpstr>ОСВІТНІ ТЕХНОЛОГІї</vt:lpstr>
      <vt:lpstr>технологія</vt:lpstr>
      <vt:lpstr>Освітня технологія</vt:lpstr>
      <vt:lpstr>Презентация PowerPoint</vt:lpstr>
      <vt:lpstr>правила для вчителя </vt:lpstr>
      <vt:lpstr>критерії технологічного процесу </vt:lpstr>
      <vt:lpstr>етапи реалізації освітньої технології </vt:lpstr>
      <vt:lpstr>Презентация PowerPoint</vt:lpstr>
      <vt:lpstr>освітні технології (за В. Гузєєвим)</vt:lpstr>
      <vt:lpstr>освітні технології ( за І. Підласим) </vt:lpstr>
      <vt:lpstr>освітні технології (за І. Прокопенко, В. Євдокимовим  )</vt:lpstr>
      <vt:lpstr>Завдання вчителя</vt:lpstr>
      <vt:lpstr>Поняття цілі. Види цілей</vt:lpstr>
      <vt:lpstr>Рівні освітніх цілей (за Б. Блумом)</vt:lpstr>
      <vt:lpstr>Перелік навчальних цілей (за Б. Блумом) та їх результатів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ОСВІТНІ ТЕХНОЛОГІї</dc:title>
  <dc:creator>Наталья</dc:creator>
  <cp:lastModifiedBy>Наталья</cp:lastModifiedBy>
  <cp:revision>30</cp:revision>
  <dcterms:created xsi:type="dcterms:W3CDTF">2021-02-17T13:40:58Z</dcterms:created>
  <dcterms:modified xsi:type="dcterms:W3CDTF">2021-02-18T09:15:01Z</dcterms:modified>
</cp:coreProperties>
</file>