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411283-9098-425D-B98B-54BB8F33ABF8}"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411283-9098-425D-B98B-54BB8F33ABF8}" type="datetimeFigureOut">
              <a:rPr lang="ru-RU" smtClean="0"/>
              <a:t>11.11.2024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411283-9098-425D-B98B-54BB8F33ABF8}" type="datetimeFigureOut">
              <a:rPr lang="ru-RU" smtClean="0"/>
              <a:t>11.11.2024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411283-9098-425D-B98B-54BB8F33ABF8}" type="datetimeFigureOut">
              <a:rPr lang="ru-RU" smtClean="0"/>
              <a:t>11.11.2024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411283-9098-425D-B98B-54BB8F33ABF8}"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411283-9098-425D-B98B-54BB8F33ABF8}"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55169F-83E8-4715-A1BE-56DDFE4C2903}" type="slidenum">
              <a:rPr lang="ru-RU" smtClean="0"/>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11283-9098-425D-B98B-54BB8F33ABF8}" type="datetimeFigureOut">
              <a:rPr lang="ru-RU" smtClean="0"/>
              <a:t>11.11.2024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5169F-83E8-4715-A1BE-56DDFE4C290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03-law.org.ua/img/AdminAdded/n7pdn1z83e3835568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95536" y="5157192"/>
            <a:ext cx="8424936" cy="1470025"/>
          </a:xfrm>
        </p:spPr>
        <p:style>
          <a:lnRef idx="2">
            <a:schemeClr val="accent5">
              <a:shade val="50000"/>
            </a:schemeClr>
          </a:lnRef>
          <a:fillRef idx="1">
            <a:schemeClr val="accent5"/>
          </a:fillRef>
          <a:effectRef idx="0">
            <a:schemeClr val="accent5"/>
          </a:effectRef>
          <a:fontRef idx="minor">
            <a:schemeClr val="lt1"/>
          </a:fontRef>
        </p:style>
        <p:txBody>
          <a:bodyPr/>
          <a:lstStyle/>
          <a:p>
            <a:r>
              <a:rPr lang="ru-RU" smtClean="0"/>
              <a:t>Медична </a:t>
            </a:r>
            <a:r>
              <a:rPr lang="uk-UA" smtClean="0"/>
              <a:t>деонотолгія</a:t>
            </a:r>
            <a:endParaRPr lang="ru-RU"/>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commons/4/46/Doctor_takes_blood_pressure.jpg"/>
          <p:cNvPicPr>
            <a:picLocks noChangeAspect="1" noChangeArrowheads="1"/>
          </p:cNvPicPr>
          <p:nvPr/>
        </p:nvPicPr>
        <p:blipFill>
          <a:blip r:embed="rId2" cstate="print"/>
          <a:srcRect l="10253"/>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39552" y="5013176"/>
            <a:ext cx="8229600" cy="1540768"/>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Високі </a:t>
            </a:r>
            <a:r>
              <a:rPr lang="ru-RU"/>
              <a:t>морально-етичні принципи, чітке дотримання деонтологічних норм лікарями та середнім медичним персоналом мають величезне значення для ефективного лікування хворих.</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ru-RU" b="1"/>
              <a:t>Медична деонтологія включає в себе:</a:t>
            </a:r>
            <a:endParaRPr lang="ru-RU"/>
          </a:p>
        </p:txBody>
      </p:sp>
      <p:sp>
        <p:nvSpPr>
          <p:cNvPr id="3" name="Содержимое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r>
              <a:rPr lang="ru-RU"/>
              <a:t>Питання дотримання лікарської таємниці</a:t>
            </a:r>
          </a:p>
          <a:p>
            <a:r>
              <a:rPr lang="ru-RU"/>
              <a:t>Заходи відповідальності за життя і здоров'я хворих</a:t>
            </a:r>
          </a:p>
          <a:p>
            <a:r>
              <a:rPr lang="ru-RU"/>
              <a:t>Проблеми взаємин у медичному співтоваристві</a:t>
            </a:r>
          </a:p>
          <a:p>
            <a:r>
              <a:rPr lang="ru-RU"/>
              <a:t>Проблеми взаємин з хворими та їхніми родичами</a:t>
            </a:r>
          </a:p>
          <a:p>
            <a:r>
              <a:rPr lang="ru-RU"/>
              <a:t>Правила щодо інтимних зв'язків між лікарем і пацієнтом, розроблені Комітетом з етичних і правових питань при Американської медичної асоціації:</a:t>
            </a:r>
          </a:p>
          <a:p>
            <a:r>
              <a:rPr lang="ru-RU" smtClean="0"/>
              <a:t>Інтимні контакти між лікарем і пацієнтом, що виникають під час лікування, аморальні;Інтимний зв'язок з колишнім пацієнтом може у визначених ситуаціях визнаватися неетичною;Питання про інтимні стосунки між лікарем і пацієнтом слід включити в програму навчання всіх медичних працівників;</a:t>
            </a:r>
          </a:p>
          <a:p>
            <a:r>
              <a:rPr lang="ru-RU" smtClean="0"/>
              <a:t>Лікарі повинні неодмінно доповідати про порушення лікарської етики своїми колегами.</a:t>
            </a:r>
            <a:endParaRPr lang="ru-RU"/>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ntranet.tdmu.edu.ua/data/kafedra/internal/deontologi/classes_stud/uk/nurse/ptn/%D0%BC%D0%B5%D0%B4%D1%81%D0%B5%D1%81%D1%82%D1%80%D0%B8%D0%BD%D1%81%D1%8C%D0%BA%D0%B0%20%D0%B5%D1%82%D0%B8%D0%BA%D0%B0%20%D1%96%20%D0%B4%D0%B5%D0%BE%D0%BD%D1%82%D0%BE%D0%BB%D0%BE%D0%B3%D1%96%D1%8F/3/1%20%D0%9C%D0%B5%D0%B4%D0%B8%D1%87%D0%BD%D0%B0%20%D0%B1%D1%96%D0%BE%D0%B5%D1%82%D0%B8%D0%BA%D0%B0.files/image003.jpg"/>
          <p:cNvPicPr>
            <a:picLocks noChangeAspect="1" noChangeArrowheads="1"/>
          </p:cNvPicPr>
          <p:nvPr/>
        </p:nvPicPr>
        <p:blipFill>
          <a:blip r:embed="rId2" cstate="print"/>
          <a:srcRect l="13110"/>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39552" y="4509120"/>
            <a:ext cx="8147248" cy="1972816"/>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ctr">
              <a:buNone/>
            </a:pPr>
            <a:r>
              <a:rPr lang="ru-RU" smtClean="0"/>
              <a:t>    Медична деонтологія </a:t>
            </a:r>
            <a:r>
              <a:rPr lang="ru-RU"/>
              <a:t>– </a:t>
            </a:r>
            <a:r>
              <a:rPr lang="ru-RU" smtClean="0"/>
              <a:t/>
            </a:r>
            <a:br>
              <a:rPr lang="ru-RU" smtClean="0"/>
            </a:br>
            <a:r>
              <a:rPr lang="ru-RU" smtClean="0"/>
              <a:t>це </a:t>
            </a:r>
            <a:r>
              <a:rPr lang="ru-RU"/>
              <a:t>сукупність етичних норм і принципів поведінки медичного працівника при виконанні своїх професійних обов’язків.</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expatincroatia.com/wp-content/uploads/2013/09/how-to-find-a-doctor-in-croatia.jpg"/>
          <p:cNvPicPr>
            <a:picLocks noChangeAspect="1" noChangeArrowheads="1"/>
          </p:cNvPicPr>
          <p:nvPr/>
        </p:nvPicPr>
        <p:blipFill>
          <a:blip r:embed="rId2" cstate="print"/>
          <a:srcRect l="11504"/>
          <a:stretch>
            <a:fillRect/>
          </a:stretch>
        </p:blipFill>
        <p:spPr bwMode="auto">
          <a:xfrm>
            <a:off x="0" y="0"/>
            <a:ext cx="9144000" cy="6858290"/>
          </a:xfrm>
          <a:prstGeom prst="rect">
            <a:avLst/>
          </a:prstGeom>
          <a:noFill/>
        </p:spPr>
      </p:pic>
      <p:sp>
        <p:nvSpPr>
          <p:cNvPr id="3" name="Содержимое 2"/>
          <p:cNvSpPr>
            <a:spLocks noGrp="1"/>
          </p:cNvSpPr>
          <p:nvPr>
            <p:ph idx="1"/>
          </p:nvPr>
        </p:nvSpPr>
        <p:spPr>
          <a:xfrm>
            <a:off x="539552" y="4437112"/>
            <a:ext cx="8229600" cy="2188840"/>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Моральне </a:t>
            </a:r>
            <a:r>
              <a:rPr lang="ru-RU"/>
              <a:t>обличчя медичного працівника, основні його принципи формувалися і удосконалювалися впродовж багатьох століть залежно від політичного ладу, рівня культури, національних та релігійних традицій, а також соціально-економічних і класових відношень у країні.</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29600" cy="2016224"/>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buNone/>
            </a:pPr>
            <a:r>
              <a:rPr lang="ru-RU" smtClean="0"/>
              <a:t>    Величезну </a:t>
            </a:r>
            <a:r>
              <a:rPr lang="ru-RU"/>
              <a:t>роль у визначенні основних проблем медицини і як науки, і як моральної діяльності належить основоположнику наукової медицини Гіппократу. Його численним учням та послідовникам наступних поколінь, зокрема таким видатним діячам вітчизняної медицини, як І.П.Павлов та М.І.Пирогов.</a:t>
            </a:r>
          </a:p>
        </p:txBody>
      </p:sp>
      <p:pic>
        <p:nvPicPr>
          <p:cNvPr id="7170" name="Picture 2" descr="http://upload.wikimedia.org/wikipedia/commons/1/18/Hippocrates_pushkin02.jpg"/>
          <p:cNvPicPr>
            <a:picLocks noChangeAspect="1" noChangeArrowheads="1"/>
          </p:cNvPicPr>
          <p:nvPr/>
        </p:nvPicPr>
        <p:blipFill>
          <a:blip r:embed="rId2" cstate="print"/>
          <a:srcRect/>
          <a:stretch>
            <a:fillRect/>
          </a:stretch>
        </p:blipFill>
        <p:spPr bwMode="auto">
          <a:xfrm>
            <a:off x="1187624" y="2564904"/>
            <a:ext cx="2921360" cy="3897710"/>
          </a:xfrm>
          <a:prstGeom prst="rect">
            <a:avLst/>
          </a:prstGeom>
          <a:ln>
            <a:noFill/>
          </a:ln>
          <a:effectLst>
            <a:outerShdw blurRad="292100" dist="139700" dir="2700000" algn="tl" rotWithShape="0">
              <a:srgbClr val="333333">
                <a:alpha val="65000"/>
              </a:srgbClr>
            </a:outerShdw>
          </a:effectLst>
        </p:spPr>
      </p:pic>
      <p:pic>
        <p:nvPicPr>
          <p:cNvPr id="7172" name="Picture 4" descr="http://www.quotat.info/wp-content/uploads/2010/08/26-%D0%93%D0%B8%D0%BF%D0%BF%D0%BE%D0%BA%D1%80%D0%B0%D1%82.jpg"/>
          <p:cNvPicPr>
            <a:picLocks noChangeAspect="1" noChangeArrowheads="1"/>
          </p:cNvPicPr>
          <p:nvPr/>
        </p:nvPicPr>
        <p:blipFill>
          <a:blip r:embed="rId3" cstate="print"/>
          <a:srcRect/>
          <a:stretch>
            <a:fillRect/>
          </a:stretch>
        </p:blipFill>
        <p:spPr bwMode="auto">
          <a:xfrm>
            <a:off x="5220072" y="2564904"/>
            <a:ext cx="2816953"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orrywatch.com/wp-content/uploads/2013/07/Talking-with-Doctor.jpg"/>
          <p:cNvPicPr>
            <a:picLocks noChangeAspect="1" noChangeArrowheads="1"/>
          </p:cNvPicPr>
          <p:nvPr/>
        </p:nvPicPr>
        <p:blipFill>
          <a:blip r:embed="rId2" cstate="print"/>
          <a:srcRect r="11091"/>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467544" y="5085184"/>
            <a:ext cx="8229600" cy="1540767"/>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pPr>
              <a:buNone/>
            </a:pPr>
            <a:r>
              <a:rPr lang="ru-RU" smtClean="0"/>
              <a:t>   Медична </a:t>
            </a:r>
            <a:r>
              <a:rPr lang="ru-RU"/>
              <a:t>деонтологія тісно пов’язана з медичною етикою. Медична етика – це вчення про мораль медпрацівників, їх поведінку, взаємозв’язки з хворими, з колегами, із суспільством.</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hkolazhizni.ru/img/content/i113/113925_medium.jpg"/>
          <p:cNvPicPr>
            <a:picLocks noChangeAspect="1" noChangeArrowheads="1"/>
          </p:cNvPicPr>
          <p:nvPr/>
        </p:nvPicPr>
        <p:blipFill>
          <a:blip r:embed="rId2" cstate="print"/>
          <a:srcRect l="10176" r="6490"/>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95536" y="4869160"/>
            <a:ext cx="8229600" cy="1800200"/>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Порушення </a:t>
            </a:r>
            <a:r>
              <a:rPr lang="ru-RU"/>
              <a:t>правил деонтології може призвести до виникнення такої патології як ятрогенія – психогенний розлад внаслідок неправильних, необережних висловлювань або дій медичного працівника</a:t>
            </a:r>
            <a:r>
              <a:rPr lang="ru-RU" smtClean="0"/>
              <a:t>. </a:t>
            </a:r>
            <a:r>
              <a:rPr lang="ru-RU"/>
              <a:t>Тому важливим принципом є дотримування основного деонтологічного правила – не </a:t>
            </a:r>
            <a:r>
              <a:rPr lang="ru-RU" smtClean="0"/>
              <a:t>зашкодити </a:t>
            </a:r>
            <a:r>
              <a:rPr lang="ru-RU"/>
              <a:t>при діагностиці, або лікуванні.</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go.distance.ncsu.edu/gd203/wp-content/uploads/2014/10/doctor.jpg"/>
          <p:cNvPicPr>
            <a:picLocks noChangeAspect="1" noChangeArrowheads="1"/>
          </p:cNvPicPr>
          <p:nvPr/>
        </p:nvPicPr>
        <p:blipFill>
          <a:blip r:embed="rId2" cstate="print"/>
          <a:srcRect/>
          <a:stretch>
            <a:fillRect/>
          </a:stretch>
        </p:blipFill>
        <p:spPr bwMode="auto">
          <a:xfrm>
            <a:off x="2195736" y="0"/>
            <a:ext cx="4464496" cy="6459882"/>
          </a:xfrm>
          <a:prstGeom prst="rect">
            <a:avLst/>
          </a:prstGeom>
          <a:noFill/>
        </p:spPr>
      </p:pic>
      <p:sp>
        <p:nvSpPr>
          <p:cNvPr id="3" name="Содержимое 2"/>
          <p:cNvSpPr>
            <a:spLocks noGrp="1"/>
          </p:cNvSpPr>
          <p:nvPr>
            <p:ph idx="1"/>
          </p:nvPr>
        </p:nvSpPr>
        <p:spPr>
          <a:xfrm>
            <a:off x="467544" y="4581128"/>
            <a:ext cx="8229600" cy="1972816"/>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Останніми роками зросла </a:t>
            </a:r>
            <a:r>
              <a:rPr lang="ru-RU"/>
              <a:t>роль середнього медичного </a:t>
            </a:r>
            <a:r>
              <a:rPr lang="ru-RU" smtClean="0"/>
              <a:t>персоналу. </a:t>
            </a:r>
            <a:r>
              <a:rPr lang="ru-RU"/>
              <a:t>Медичні сестри почали працювати із складною технікою, виконувати відповідальні маніпуляції. Це вимагає високої кваліфікації та постійного вдосконалення знань.</a:t>
            </a:r>
            <a:r>
              <a:rPr lang="ru-RU" smtClean="0"/>
              <a:t/>
            </a:r>
            <a:br>
              <a:rPr lang="ru-RU" smtClean="0"/>
            </a:br>
            <a:r>
              <a:rPr lang="ru-RU" smtClean="0"/>
              <a:t>Проте </a:t>
            </a:r>
            <a:r>
              <a:rPr lang="ru-RU"/>
              <a:t>надзвичайно важливим залишається спілкування з хворими. Жоден комп’ютер не може замінити людського слова, щирого співчуття та вчасної допомоги.</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menshealthmag.com/files/images/0511-doctor-0460.jpg"/>
          <p:cNvPicPr>
            <a:picLocks noChangeAspect="1" noChangeArrowheads="1"/>
          </p:cNvPicPr>
          <p:nvPr/>
        </p:nvPicPr>
        <p:blipFill>
          <a:blip r:embed="rId2" cstate="print"/>
          <a:srcRect t="4122"/>
          <a:stretch>
            <a:fillRect/>
          </a:stretch>
        </p:blipFill>
        <p:spPr bwMode="auto">
          <a:xfrm>
            <a:off x="1259632" y="0"/>
            <a:ext cx="5904656" cy="5661248"/>
          </a:xfrm>
          <a:prstGeom prst="rect">
            <a:avLst/>
          </a:prstGeom>
          <a:noFill/>
        </p:spPr>
      </p:pic>
      <p:sp>
        <p:nvSpPr>
          <p:cNvPr id="3" name="Содержимое 2"/>
          <p:cNvSpPr>
            <a:spLocks noGrp="1"/>
          </p:cNvSpPr>
          <p:nvPr>
            <p:ph idx="1"/>
          </p:nvPr>
        </p:nvSpPr>
        <p:spPr>
          <a:xfrm>
            <a:off x="539552" y="4293096"/>
            <a:ext cx="8229600" cy="2332856"/>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Не </a:t>
            </a:r>
            <a:r>
              <a:rPr lang="ru-RU"/>
              <a:t>слід інформувати хворих про результати аналізів, висновки лікарських консиліумів, виловлювати свої прогнози щодо термінів лікування, розповідати про об’єм оперативних втручань. Таке право має тільки лікар. Помилки медичного персоналу, не залежно від рівня, не можна приховувати. Навпаки, помилка, допущена лікарем чи медичною сестрою, фельдшером повинна бути якнайшвидше виявлена та виправлена.</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soliant.com/wp-content/uploads/The-Dedicated-Doctor.jpg"/>
          <p:cNvPicPr>
            <a:picLocks noChangeAspect="1" noChangeArrowheads="1"/>
          </p:cNvPicPr>
          <p:nvPr/>
        </p:nvPicPr>
        <p:blipFill>
          <a:blip r:embed="rId2" cstate="print"/>
          <a:srcRect r="10933"/>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539552" y="4221088"/>
            <a:ext cx="8229600" cy="2404864"/>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ru-RU" smtClean="0"/>
              <a:t>    Приховування </a:t>
            </a:r>
            <a:r>
              <a:rPr lang="ru-RU"/>
              <a:t>помилок або ускладнень, що виникли під час виконання своїх професійних обов’язків медичними працівниками може призвести до важких або непоправних наслідків для здоров'я хворих. Кожний такий випадок повинен стати темою обговорення у колі колег, потрібно вжити адміністративних чи, якщо необхідно, юридичних </a:t>
            </a:r>
            <a:r>
              <a:rPr lang="ru-RU" smtClean="0"/>
              <a:t>санкцій.</a:t>
            </a:r>
            <a:r>
              <a:rPr lang="ru-RU"/>
              <a:t> </a:t>
            </a:r>
            <a:r>
              <a:rPr lang="ru-RU" smtClean="0"/>
              <a:t>У </a:t>
            </a:r>
            <a:r>
              <a:rPr lang="ru-RU"/>
              <a:t>жодному разі це не повинно бути предметом обговорення поза межами лікувального закладу.</a:t>
            </a:r>
          </a:p>
        </p:txBody>
      </p:sp>
    </p:spTree>
  </p:cSld>
  <p:clrMapOvr>
    <a:masterClrMapping/>
  </p:clrMapOvr>
  <p:transition>
    <p:zoom/>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311</Words>
  <Application>Microsoft Office PowerPoint</Application>
  <PresentationFormat>Экран (4:3)</PresentationFormat>
  <Paragraphs>18</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Тема Office</vt:lpstr>
      <vt:lpstr>Медична деонотолгія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Медична деонтологія включає в себе: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Медична деонотолгія</dc:title>
  <dc:creator>Полина</dc:creator>
  <cp:lastModifiedBy>Наталья Позмогова</cp:lastModifiedBy>
  <cp:revision>4</cp:revision>
  <dcterms:created xsi:type="dcterms:W3CDTF">2014-11-23T16:47:40Z</dcterms:created>
  <dcterms:modified xsi:type="dcterms:W3CDTF">2024-11-11T09:17:45Z</dcterms:modified>
</cp:coreProperties>
</file>