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7" r:id="rId12"/>
    <p:sldId id="268" r:id="rId13"/>
    <p:sldId id="266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86131" autoAdjust="0"/>
  </p:normalViewPr>
  <p:slideViewPr>
    <p:cSldViewPr>
      <p:cViewPr varScale="1">
        <p:scale>
          <a:sx n="61" d="100"/>
          <a:sy n="61" d="100"/>
        </p:scale>
        <p:origin x="-1248" y="-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22627ED-109A-4283-9D48-7F49A9C8F629}" type="datetimeFigureOut">
              <a:rPr lang="ru-RU" smtClean="0"/>
              <a:t>09.02.2022</a:t>
            </a:fld>
            <a:endParaRPr lang="ru-RU" dirty="0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3D1EB12-ABF4-41C5-87D3-76EFCE792609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2627ED-109A-4283-9D48-7F49A9C8F629}" type="datetimeFigureOut">
              <a:rPr lang="ru-RU" smtClean="0"/>
              <a:t>09.02.2022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D1EB12-ABF4-41C5-87D3-76EFCE792609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A22627ED-109A-4283-9D48-7F49A9C8F629}" type="datetimeFigureOut">
              <a:rPr lang="ru-RU" smtClean="0"/>
              <a:t>09.02.2022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3D1EB12-ABF4-41C5-87D3-76EFCE792609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2627ED-109A-4283-9D48-7F49A9C8F629}" type="datetimeFigureOut">
              <a:rPr lang="ru-RU" smtClean="0"/>
              <a:t>09.02.2022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D1EB12-ABF4-41C5-87D3-76EFCE792609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22627ED-109A-4283-9D48-7F49A9C8F629}" type="datetimeFigureOut">
              <a:rPr lang="ru-RU" smtClean="0"/>
              <a:t>09.02.2022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83D1EB12-ABF4-41C5-87D3-76EFCE792609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2627ED-109A-4283-9D48-7F49A9C8F629}" type="datetimeFigureOut">
              <a:rPr lang="ru-RU" smtClean="0"/>
              <a:t>09.02.2022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D1EB12-ABF4-41C5-87D3-76EFCE792609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2627ED-109A-4283-9D48-7F49A9C8F629}" type="datetimeFigureOut">
              <a:rPr lang="ru-RU" smtClean="0"/>
              <a:t>09.02.2022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D1EB12-ABF4-41C5-87D3-76EFCE792609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2627ED-109A-4283-9D48-7F49A9C8F629}" type="datetimeFigureOut">
              <a:rPr lang="ru-RU" smtClean="0"/>
              <a:t>09.02.2022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D1EB12-ABF4-41C5-87D3-76EFCE792609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22627ED-109A-4283-9D48-7F49A9C8F629}" type="datetimeFigureOut">
              <a:rPr lang="ru-RU" smtClean="0"/>
              <a:t>09.02.2022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D1EB12-ABF4-41C5-87D3-76EFCE792609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2627ED-109A-4283-9D48-7F49A9C8F629}" type="datetimeFigureOut">
              <a:rPr lang="ru-RU" smtClean="0"/>
              <a:t>09.02.2022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D1EB12-ABF4-41C5-87D3-76EFCE792609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2627ED-109A-4283-9D48-7F49A9C8F629}" type="datetimeFigureOut">
              <a:rPr lang="ru-RU" smtClean="0"/>
              <a:t>09.02.2022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D1EB12-ABF4-41C5-87D3-76EFCE792609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A22627ED-109A-4283-9D48-7F49A9C8F629}" type="datetimeFigureOut">
              <a:rPr lang="ru-RU" smtClean="0"/>
              <a:t>09.02.2022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83D1EB12-ABF4-41C5-87D3-76EFCE792609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uk.wikipedia.org/wiki/%D0%9F%D0%B5%D1%80%D1%83_%D0%B4%D0%B0_%D0%9A%D0%BE%D0%B2%D1%96%D0%BB%D1%8C%D1%8F%D0%BD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752724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Великі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географічні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відкриття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Заходу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Сходу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Documents and Settings\User\Рабочий стол\географічні відкриття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14810" y="3857628"/>
            <a:ext cx="3357586" cy="215265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27144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857224" y="6000768"/>
            <a:ext cx="6357982" cy="642942"/>
          </a:xfrm>
          <a:solidFill>
            <a:schemeClr val="accent4">
              <a:lumMod val="40000"/>
              <a:lumOff val="6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Навколосв</a:t>
            </a:r>
            <a:r>
              <a:rPr lang="en-PH" sz="28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подорож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Магеллана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pic12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57158" y="500042"/>
            <a:ext cx="7429552" cy="5214974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822944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Конкістадори</a:t>
            </a:r>
            <a:r>
              <a:rPr lang="ru-RU" dirty="0" smtClean="0"/>
              <a:t> у новому </a:t>
            </a:r>
            <a:r>
              <a:rPr lang="ru-RU" dirty="0" err="1" smtClean="0"/>
              <a:t>Світі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00034" y="1285860"/>
            <a:ext cx="7000924" cy="5026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dirty="0"/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відкриттям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Нового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Світу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почались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b="1" i="1" dirty="0" err="1">
                <a:latin typeface="Times New Roman" pitchFamily="18" charset="0"/>
                <a:cs typeface="Times New Roman" pitchFamily="18" charset="0"/>
              </a:rPr>
              <a:t>конкіста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(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ісп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–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завоювання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) –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загарбницькі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походи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іспанців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конкістадорів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кінця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Х</a:t>
            </a:r>
            <a:r>
              <a:rPr lang="en-PH" sz="2000" dirty="0">
                <a:latin typeface="Times New Roman" pitchFamily="18" charset="0"/>
                <a:cs typeface="Times New Roman" pitchFamily="18" charset="0"/>
              </a:rPr>
              <a:t>V–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en-PH" sz="2000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І ст.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У 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1519 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іспанський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ідальго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b="1" i="1" dirty="0" err="1">
                <a:latin typeface="Times New Roman" pitchFamily="18" charset="0"/>
                <a:cs typeface="Times New Roman" pitchFamily="18" charset="0"/>
              </a:rPr>
              <a:t>Ернан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 Кортес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вирушив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на </a:t>
            </a:r>
            <a:r>
              <a:rPr lang="ru-RU" sz="2000" b="1" i="1" dirty="0" err="1">
                <a:latin typeface="Times New Roman" pitchFamily="18" charset="0"/>
                <a:cs typeface="Times New Roman" pitchFamily="18" charset="0"/>
              </a:rPr>
              <a:t>завоювання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>
                <a:latin typeface="Times New Roman" pitchFamily="18" charset="0"/>
                <a:cs typeface="Times New Roman" pitchFamily="18" charset="0"/>
              </a:rPr>
              <a:t>держави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>
                <a:latin typeface="Times New Roman" pitchFamily="18" charset="0"/>
                <a:cs typeface="Times New Roman" pitchFamily="18" charset="0"/>
              </a:rPr>
              <a:t>ацтеків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Луки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списи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ацтеків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не могли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протистояти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гарматам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рушницям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іспанців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Крім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того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жаху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ацтекам надавали вершники на конях,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оскільки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вони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ніколи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бачили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коней. Правитель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ацтеків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Монтесума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вирішив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піти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на переговори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впустив Кортеса 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столицю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Теночтітлан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але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останній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увійшовши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місто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захопив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імператора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полон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вбив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Після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цього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почалася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семимісячна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облога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конкістадорами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Теночтітлана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яка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завершилася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розграбуванням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руйнуванням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Європейці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досить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жорстоко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ставилися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місцевих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народів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Америки. </a:t>
            </a:r>
          </a:p>
          <a:p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Кортес </a:t>
            </a:r>
            <a:r>
              <a:rPr lang="ru-RU" dirty="0" err="1" smtClean="0"/>
              <a:t>вступає</a:t>
            </a:r>
            <a:r>
              <a:rPr lang="ru-RU" dirty="0" smtClean="0"/>
              <a:t> в </a:t>
            </a:r>
            <a:r>
              <a:rPr lang="ru-RU" dirty="0" err="1" smtClean="0"/>
              <a:t>столицю</a:t>
            </a:r>
            <a:r>
              <a:rPr lang="ru-RU" dirty="0" smtClean="0"/>
              <a:t> </a:t>
            </a:r>
            <a:r>
              <a:rPr lang="ru-RU" dirty="0" err="1" smtClean="0"/>
              <a:t>ацтеків</a:t>
            </a:r>
            <a:endParaRPr lang="ru-RU" dirty="0"/>
          </a:p>
        </p:txBody>
      </p:sp>
      <p:pic>
        <p:nvPicPr>
          <p:cNvPr id="4" name="Содержимое 3" descr="ацтеки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57224" y="1928802"/>
            <a:ext cx="6500858" cy="421484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7239000" cy="167737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err="1" smtClean="0"/>
              <a:t>Наслідки</a:t>
            </a:r>
            <a:r>
              <a:rPr lang="ru-RU" dirty="0" smtClean="0"/>
              <a:t> Великих </a:t>
            </a:r>
            <a:r>
              <a:rPr lang="ru-RU" dirty="0" err="1" smtClean="0"/>
              <a:t>географічних</a:t>
            </a:r>
            <a:r>
              <a:rPr lang="ru-RU" dirty="0" smtClean="0"/>
              <a:t> </a:t>
            </a:r>
            <a:r>
              <a:rPr lang="ru-RU" dirty="0" err="1" smtClean="0"/>
              <a:t>відкриттів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7239000" cy="5241314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70000" lnSpcReduction="20000"/>
          </a:bodyPr>
          <a:lstStyle/>
          <a:p>
            <a:pPr>
              <a:buNone/>
            </a:pPr>
            <a:endParaRPr lang="ru-RU" b="1" dirty="0" smtClean="0"/>
          </a:p>
          <a:p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Відбулася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зустріч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двох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світів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європейського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американського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Виникла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зміцніла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колоніальна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система.</a:t>
            </a:r>
          </a:p>
          <a:p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місцевих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народів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було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великою катастрофою.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Відбувалось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фізичне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знищення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індіанців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Поширення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набула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работоргівля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. В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американських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колоніях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вистачало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робочих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рук, через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європейці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організовували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доставку в Америку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чорношкірих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рабів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Африки.</a:t>
            </a:r>
          </a:p>
          <a:p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Відбувалось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переміщення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основних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торговельних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шляхів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Середземного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Балтійського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морів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Атлантичного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Індійського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океанів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Починає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формуватися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світовий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ринок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Приплив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дешевого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срібла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золота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призвів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підвищення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цін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знецінення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грошей. У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Європі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десятиліття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розтяглася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революція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цін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Європейці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запозичили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індіанців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нові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види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сільськогосподарських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рослин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картоплю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кукурудзу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sz="29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0100" y="642918"/>
            <a:ext cx="6072230" cy="563231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Основні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дати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1492 р.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–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відкриття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Христофором Колумбом Америки.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1494 р.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–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Тордесільяський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договір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про перший в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історії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розподіл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світу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сфери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впливу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1497–1499 </a:t>
            </a:r>
            <a:r>
              <a:rPr lang="ru-RU" sz="2400" b="1" i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рр</a:t>
            </a:r>
            <a:r>
              <a:rPr lang="ru-RU" sz="2400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подорож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Васко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Гами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Відкриття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шляху до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Індії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1519–1522 </a:t>
            </a:r>
            <a:r>
              <a:rPr lang="ru-RU" sz="2400" b="1" i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рр</a:t>
            </a:r>
            <a:r>
              <a:rPr lang="ru-RU" sz="2400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– Перша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навколосвітня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подорож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1519 р.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завоювання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держави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ацтеків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Ернаном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Кортесом.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1532 р.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завоювання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держави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інків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Франсіско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Піссарою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1534 р.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відкриття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Жаком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Картьє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Канади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1357298"/>
            <a:ext cx="8143900" cy="563231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У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Середньовіччі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відома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праця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Марко Поло «Книга про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різноманітність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світу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»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відкрила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перед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європейцями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дивовижний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світ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Сходу.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Цю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роботу часто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використовували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складання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географічних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морських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карт.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Значний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поштовх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зростанню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інтересу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європейців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до далеких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країн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дав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розвиток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міжнародної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торгівлі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. Але, коли в 1453 р. турки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захопили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Константинополь дорога на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Схід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через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Середземне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море для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західноєвропейських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купців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закрилася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. Шлях до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Індії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знаходився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у руках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арабів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які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повністю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захопили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посередницьку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торгівлю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східними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товарами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різко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підняли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ціни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на них, а особливо на </a:t>
            </a:r>
            <a:r>
              <a:rPr kumimoji="0" lang="ru-RU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прянощі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. </a:t>
            </a:r>
            <a:r>
              <a:rPr kumimoji="0" lang="ru-RU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Торгівля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з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ними приносила 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великий </a:t>
            </a:r>
            <a:r>
              <a:rPr kumimoji="0" lang="ru-RU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прибуток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,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 не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випадково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багатих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купців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називали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 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«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мішком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з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перцем»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. Тому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ті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люди,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які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прагнули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швидко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розбагатіти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бачили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необхідність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шукати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власні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шляхи до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Індії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, Китаю та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східних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земель.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Ще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однією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причиною Великих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географічних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відкриттів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була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гостра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 </a:t>
            </a:r>
            <a:r>
              <a:rPr kumimoji="0" lang="ru-RU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нестача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в </a:t>
            </a:r>
            <a:r>
              <a:rPr kumimoji="0" lang="ru-RU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Європі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золотої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та </a:t>
            </a:r>
            <a:r>
              <a:rPr kumimoji="0" lang="ru-RU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срібної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монет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Європейці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вважали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що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золотоносні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землі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знаходяться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на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Сході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саме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це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змушувало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їх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вирушати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у далекий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незвіданий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шлях.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Започаткували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Великі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географічні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відкриття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такі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країни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як </a:t>
            </a:r>
            <a:r>
              <a:rPr kumimoji="0" lang="ru-RU" b="1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Іспанія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 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та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 </a:t>
            </a:r>
            <a:r>
              <a:rPr kumimoji="0" lang="ru-RU" b="1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Португалія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500166" y="285729"/>
            <a:ext cx="5500726" cy="83099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 Причини та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передумови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Великих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географічних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відкриттів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500042"/>
            <a:ext cx="3429000" cy="1714512"/>
          </a:xfrm>
        </p:spPr>
        <p:txBody>
          <a:bodyPr>
            <a:normAutofit fontScale="90000"/>
          </a:bodyPr>
          <a:lstStyle/>
          <a:p>
            <a:r>
              <a:rPr lang="ru-RU" sz="2700" dirty="0" smtClean="0"/>
              <a:t>Першими, </a:t>
            </a:r>
            <a:r>
              <a:rPr lang="ru-RU" sz="2700" dirty="0" err="1" smtClean="0"/>
              <a:t>хто</a:t>
            </a:r>
            <a:r>
              <a:rPr lang="ru-RU" sz="2700" dirty="0" smtClean="0"/>
              <a:t> почав </a:t>
            </a:r>
            <a:r>
              <a:rPr lang="ru-RU" sz="2700" dirty="0" err="1" smtClean="0"/>
              <a:t>Великі</a:t>
            </a:r>
            <a:r>
              <a:rPr lang="ru-RU" sz="2700" dirty="0" smtClean="0"/>
              <a:t> </a:t>
            </a:r>
            <a:r>
              <a:rPr lang="ru-RU" sz="2700" dirty="0" err="1" smtClean="0"/>
              <a:t>географічні</a:t>
            </a:r>
            <a:r>
              <a:rPr lang="ru-RU" sz="2700" dirty="0" smtClean="0"/>
              <a:t> </a:t>
            </a:r>
            <a:r>
              <a:rPr lang="ru-RU" sz="2700" dirty="0" err="1" smtClean="0"/>
              <a:t>відкриття</a:t>
            </a:r>
            <a:r>
              <a:rPr lang="ru-RU" sz="2700" dirty="0" smtClean="0"/>
              <a:t> </a:t>
            </a:r>
            <a:r>
              <a:rPr lang="ru-RU" sz="2700" dirty="0" err="1" smtClean="0"/>
              <a:t>були</a:t>
            </a:r>
            <a:r>
              <a:rPr lang="ru-RU" sz="2700" dirty="0" smtClean="0"/>
              <a:t> </a:t>
            </a:r>
            <a:r>
              <a:rPr lang="ru-RU" sz="2700" dirty="0" err="1" smtClean="0"/>
              <a:t>португальці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5389098" y="2214554"/>
            <a:ext cx="3429000" cy="4143404"/>
          </a:xfrm>
        </p:spPr>
        <p:txBody>
          <a:bodyPr>
            <a:normAutofit fontScale="92500" lnSpcReduction="10000"/>
          </a:bodyPr>
          <a:lstStyle/>
          <a:p>
            <a:r>
              <a:rPr lang="ru-RU" sz="1700" dirty="0" smtClean="0"/>
              <a:t>Т</a:t>
            </a:r>
            <a:r>
              <a:rPr lang="ru-RU" sz="1700" dirty="0" smtClean="0"/>
              <a:t>ак</a:t>
            </a:r>
            <a:r>
              <a:rPr lang="ru-RU" sz="1700" dirty="0" smtClean="0"/>
              <a:t>, </a:t>
            </a:r>
            <a:r>
              <a:rPr lang="ru-RU" sz="1700" dirty="0" err="1" smtClean="0"/>
              <a:t>син</a:t>
            </a:r>
            <a:r>
              <a:rPr lang="ru-RU" sz="1700" dirty="0" smtClean="0"/>
              <a:t> </a:t>
            </a:r>
            <a:r>
              <a:rPr lang="ru-RU" sz="1700" dirty="0" err="1" smtClean="0"/>
              <a:t>португальського</a:t>
            </a:r>
            <a:r>
              <a:rPr lang="ru-RU" sz="1700" dirty="0" smtClean="0"/>
              <a:t> короля </a:t>
            </a:r>
            <a:r>
              <a:rPr lang="ru-RU" sz="1700" b="1" i="1" dirty="0" err="1" smtClean="0">
                <a:solidFill>
                  <a:srgbClr val="92D050"/>
                </a:solidFill>
              </a:rPr>
              <a:t>Енріке</a:t>
            </a:r>
            <a:r>
              <a:rPr lang="ru-RU" sz="1700" b="1" i="1" dirty="0" smtClean="0">
                <a:solidFill>
                  <a:srgbClr val="00B0F0"/>
                </a:solidFill>
              </a:rPr>
              <a:t> </a:t>
            </a:r>
            <a:r>
              <a:rPr lang="ru-RU" sz="1700" b="1" i="1" dirty="0" err="1" smtClean="0">
                <a:solidFill>
                  <a:srgbClr val="92D050"/>
                </a:solidFill>
              </a:rPr>
              <a:t>Мореплавець</a:t>
            </a:r>
            <a:r>
              <a:rPr lang="ru-RU" sz="1700" b="1" i="1" dirty="0" smtClean="0"/>
              <a:t> </a:t>
            </a:r>
            <a:r>
              <a:rPr lang="ru-RU" sz="1700" dirty="0" err="1" smtClean="0"/>
              <a:t>організував</a:t>
            </a:r>
            <a:r>
              <a:rPr lang="ru-RU" sz="1700" dirty="0" smtClean="0"/>
              <a:t> </a:t>
            </a:r>
            <a:r>
              <a:rPr lang="ru-RU" sz="1700" dirty="0" err="1" smtClean="0"/>
              <a:t>декілька</a:t>
            </a:r>
            <a:r>
              <a:rPr lang="ru-RU" sz="1700" dirty="0" smtClean="0"/>
              <a:t> </a:t>
            </a:r>
            <a:r>
              <a:rPr lang="ru-RU" sz="1700" dirty="0" err="1" smtClean="0"/>
              <a:t>морських</a:t>
            </a:r>
            <a:r>
              <a:rPr lang="ru-RU" sz="1700" dirty="0" smtClean="0"/>
              <a:t> </a:t>
            </a:r>
            <a:r>
              <a:rPr lang="ru-RU" sz="1700" dirty="0" err="1" smtClean="0"/>
              <a:t>експедицій</a:t>
            </a:r>
            <a:r>
              <a:rPr lang="ru-RU" sz="1700" dirty="0" smtClean="0"/>
              <a:t>, </a:t>
            </a:r>
            <a:r>
              <a:rPr lang="ru-RU" sz="1700" dirty="0" err="1" smtClean="0"/>
              <a:t>які</a:t>
            </a:r>
            <a:r>
              <a:rPr lang="ru-RU" sz="1700" dirty="0" smtClean="0"/>
              <a:t> </a:t>
            </a:r>
            <a:r>
              <a:rPr lang="ru-RU" sz="1700" dirty="0" err="1" smtClean="0"/>
              <a:t>досліджували</a:t>
            </a:r>
            <a:r>
              <a:rPr lang="ru-RU" sz="1700" dirty="0" smtClean="0"/>
              <a:t> </a:t>
            </a:r>
            <a:r>
              <a:rPr lang="ru-RU" sz="1700" dirty="0" err="1" smtClean="0"/>
              <a:t>західне</a:t>
            </a:r>
            <a:r>
              <a:rPr lang="ru-RU" sz="1700" dirty="0" smtClean="0"/>
              <a:t> </a:t>
            </a:r>
            <a:r>
              <a:rPr lang="ru-RU" sz="1700" dirty="0" err="1" smtClean="0"/>
              <a:t>африканське</a:t>
            </a:r>
            <a:r>
              <a:rPr lang="ru-RU" sz="1700" dirty="0" smtClean="0"/>
              <a:t> </a:t>
            </a:r>
            <a:r>
              <a:rPr lang="ru-RU" sz="1700" dirty="0" err="1" smtClean="0"/>
              <a:t>узбережжя</a:t>
            </a:r>
            <a:r>
              <a:rPr lang="ru-RU" sz="1700" dirty="0" smtClean="0"/>
              <a:t>. </a:t>
            </a:r>
            <a:r>
              <a:rPr lang="ru-RU" sz="1700" dirty="0" err="1" smtClean="0"/>
              <a:t>Значною</a:t>
            </a:r>
            <a:r>
              <a:rPr lang="ru-RU" sz="1700" dirty="0" smtClean="0"/>
              <a:t> </a:t>
            </a:r>
            <a:r>
              <a:rPr lang="ru-RU" sz="1700" dirty="0" err="1" smtClean="0"/>
              <a:t>подією</a:t>
            </a:r>
            <a:r>
              <a:rPr lang="ru-RU" sz="1700" dirty="0" smtClean="0"/>
              <a:t> стало </a:t>
            </a:r>
            <a:r>
              <a:rPr lang="ru-RU" sz="1700" dirty="0" err="1" smtClean="0"/>
              <a:t>відкриття</a:t>
            </a:r>
            <a:r>
              <a:rPr lang="ru-RU" sz="1700" dirty="0" smtClean="0"/>
              <a:t> </a:t>
            </a:r>
            <a:r>
              <a:rPr lang="ru-RU" sz="1700" dirty="0" err="1" smtClean="0"/>
              <a:t>островів</a:t>
            </a:r>
            <a:r>
              <a:rPr lang="ru-RU" sz="1700" dirty="0" smtClean="0"/>
              <a:t> Зеленого </a:t>
            </a:r>
            <a:r>
              <a:rPr lang="ru-RU" sz="1700" dirty="0" err="1" smtClean="0"/>
              <a:t>мису</a:t>
            </a:r>
            <a:r>
              <a:rPr lang="ru-RU" sz="1700" dirty="0" smtClean="0"/>
              <a:t>.</a:t>
            </a:r>
          </a:p>
          <a:p>
            <a:r>
              <a:rPr lang="ru-RU" sz="1700" dirty="0" err="1" smtClean="0"/>
              <a:t>Морські</a:t>
            </a:r>
            <a:r>
              <a:rPr lang="ru-RU" sz="1700" dirty="0" smtClean="0"/>
              <a:t> </a:t>
            </a:r>
            <a:r>
              <a:rPr lang="ru-RU" sz="1700" dirty="0" err="1" smtClean="0"/>
              <a:t>подорожі</a:t>
            </a:r>
            <a:r>
              <a:rPr lang="ru-RU" sz="1700" dirty="0" smtClean="0"/>
              <a:t> стали </a:t>
            </a:r>
            <a:r>
              <a:rPr lang="ru-RU" sz="1700" dirty="0" err="1" smtClean="0"/>
              <a:t>можливими</a:t>
            </a:r>
            <a:r>
              <a:rPr lang="ru-RU" sz="1700" dirty="0" smtClean="0"/>
              <a:t> </a:t>
            </a:r>
            <a:r>
              <a:rPr lang="ru-RU" sz="1700" dirty="0" err="1" smtClean="0"/>
              <a:t>завдяки</a:t>
            </a:r>
            <a:r>
              <a:rPr lang="ru-RU" sz="1700" dirty="0" smtClean="0"/>
              <a:t> </a:t>
            </a:r>
            <a:r>
              <a:rPr lang="ru-RU" sz="1700" dirty="0" err="1" smtClean="0"/>
              <a:t>успіхам</a:t>
            </a:r>
            <a:r>
              <a:rPr lang="ru-RU" sz="1700" dirty="0" smtClean="0"/>
              <a:t> у </a:t>
            </a:r>
            <a:r>
              <a:rPr lang="ru-RU" sz="1700" dirty="0" err="1" smtClean="0"/>
              <a:t>науці</a:t>
            </a:r>
            <a:r>
              <a:rPr lang="ru-RU" sz="1700" dirty="0" smtClean="0"/>
              <a:t> </a:t>
            </a:r>
            <a:r>
              <a:rPr lang="ru-RU" sz="1700" dirty="0" err="1" smtClean="0"/>
              <a:t>й</a:t>
            </a:r>
            <a:r>
              <a:rPr lang="ru-RU" sz="1700" dirty="0" smtClean="0"/>
              <a:t> </a:t>
            </a:r>
            <a:r>
              <a:rPr lang="ru-RU" sz="1700" dirty="0" err="1" smtClean="0"/>
              <a:t>техніці</a:t>
            </a:r>
            <a:r>
              <a:rPr lang="ru-RU" sz="1700" dirty="0" smtClean="0"/>
              <a:t>. Були </a:t>
            </a:r>
            <a:r>
              <a:rPr lang="ru-RU" sz="1700" dirty="0" err="1" smtClean="0"/>
              <a:t>створені</a:t>
            </a:r>
            <a:r>
              <a:rPr lang="ru-RU" sz="1700" dirty="0" smtClean="0"/>
              <a:t> </a:t>
            </a:r>
            <a:r>
              <a:rPr lang="ru-RU" sz="1700" b="1" i="1" dirty="0" err="1" smtClean="0"/>
              <a:t>портолани</a:t>
            </a:r>
            <a:r>
              <a:rPr lang="ru-RU" sz="1700" dirty="0" smtClean="0"/>
              <a:t> – </a:t>
            </a:r>
            <a:r>
              <a:rPr lang="ru-RU" sz="1700" dirty="0" err="1" smtClean="0"/>
              <a:t>більш</a:t>
            </a:r>
            <a:r>
              <a:rPr lang="ru-RU" sz="1700" dirty="0" smtClean="0"/>
              <a:t> </a:t>
            </a:r>
            <a:r>
              <a:rPr lang="ru-RU" sz="1700" dirty="0" err="1" smtClean="0"/>
              <a:t>точні</a:t>
            </a:r>
            <a:r>
              <a:rPr lang="ru-RU" sz="1700" dirty="0" smtClean="0"/>
              <a:t> </a:t>
            </a:r>
            <a:r>
              <a:rPr lang="ru-RU" sz="1700" dirty="0" err="1" smtClean="0"/>
              <a:t>карти</a:t>
            </a:r>
            <a:r>
              <a:rPr lang="ru-RU" sz="1700" dirty="0" smtClean="0"/>
              <a:t> </a:t>
            </a:r>
            <a:r>
              <a:rPr lang="ru-RU" sz="1700" dirty="0" err="1" smtClean="0"/>
              <a:t>з</a:t>
            </a:r>
            <a:r>
              <a:rPr lang="ru-RU" sz="1700" dirty="0" smtClean="0"/>
              <a:t> </a:t>
            </a:r>
            <a:r>
              <a:rPr lang="ru-RU" sz="1700" dirty="0" err="1" smtClean="0"/>
              <a:t>детальним</a:t>
            </a:r>
            <a:r>
              <a:rPr lang="ru-RU" sz="1700" dirty="0" smtClean="0"/>
              <a:t> </a:t>
            </a:r>
            <a:r>
              <a:rPr lang="ru-RU" sz="1700" dirty="0" err="1" smtClean="0"/>
              <a:t>зображенням</a:t>
            </a:r>
            <a:r>
              <a:rPr lang="ru-RU" sz="1700" dirty="0" smtClean="0"/>
              <a:t> </a:t>
            </a:r>
            <a:r>
              <a:rPr lang="ru-RU" sz="1700" dirty="0" err="1" smtClean="0"/>
              <a:t>узбережжя</a:t>
            </a:r>
            <a:r>
              <a:rPr lang="ru-RU" sz="1700" dirty="0" smtClean="0"/>
              <a:t>. </a:t>
            </a:r>
            <a:r>
              <a:rPr lang="ru-RU" sz="1700" dirty="0" err="1" smtClean="0"/>
              <a:t>З’являється</a:t>
            </a:r>
            <a:r>
              <a:rPr lang="ru-RU" sz="1700" dirty="0" smtClean="0"/>
              <a:t> </a:t>
            </a:r>
            <a:r>
              <a:rPr lang="ru-RU" sz="1700" dirty="0" err="1" smtClean="0"/>
              <a:t>новий</a:t>
            </a:r>
            <a:r>
              <a:rPr lang="ru-RU" sz="1700" dirty="0" smtClean="0"/>
              <a:t> тип </a:t>
            </a:r>
            <a:r>
              <a:rPr lang="ru-RU" sz="1700" dirty="0" err="1" smtClean="0"/>
              <a:t>кораблів</a:t>
            </a:r>
            <a:r>
              <a:rPr lang="ru-RU" sz="1700" dirty="0" smtClean="0"/>
              <a:t> </a:t>
            </a:r>
            <a:r>
              <a:rPr lang="ru-RU" sz="1700" dirty="0" err="1" smtClean="0"/>
              <a:t>з</a:t>
            </a:r>
            <a:r>
              <a:rPr lang="ru-RU" sz="1700" dirty="0" smtClean="0"/>
              <a:t> системою </a:t>
            </a:r>
            <a:r>
              <a:rPr lang="ru-RU" sz="1700" dirty="0" err="1" smtClean="0"/>
              <a:t>вітрил</a:t>
            </a:r>
            <a:r>
              <a:rPr lang="ru-RU" sz="1700" dirty="0" smtClean="0"/>
              <a:t> – </a:t>
            </a:r>
            <a:r>
              <a:rPr lang="ru-RU" sz="1700" b="1" i="1" dirty="0" err="1" smtClean="0"/>
              <a:t>каравели</a:t>
            </a:r>
            <a:r>
              <a:rPr lang="ru-RU" sz="1700" dirty="0" smtClean="0"/>
              <a:t>. </a:t>
            </a:r>
            <a:r>
              <a:rPr lang="ru-RU" sz="1700" dirty="0" err="1" smtClean="0"/>
              <a:t>Помітно</a:t>
            </a:r>
            <a:r>
              <a:rPr lang="ru-RU" sz="1700" dirty="0" smtClean="0"/>
              <a:t> </a:t>
            </a:r>
            <a:r>
              <a:rPr lang="ru-RU" sz="1700" dirty="0" err="1" smtClean="0"/>
              <a:t>вдосконалилися</a:t>
            </a:r>
            <a:r>
              <a:rPr lang="ru-RU" sz="1700" dirty="0" smtClean="0"/>
              <a:t> </a:t>
            </a:r>
            <a:r>
              <a:rPr lang="ru-RU" sz="1700" b="1" i="1" dirty="0" smtClean="0"/>
              <a:t>компас</a:t>
            </a:r>
            <a:r>
              <a:rPr lang="ru-RU" sz="1700" dirty="0" smtClean="0"/>
              <a:t> </a:t>
            </a:r>
            <a:r>
              <a:rPr lang="ru-RU" sz="1700" dirty="0" err="1" smtClean="0"/>
              <a:t>і</a:t>
            </a:r>
            <a:r>
              <a:rPr lang="ru-RU" sz="1700" dirty="0" smtClean="0"/>
              <a:t> </a:t>
            </a:r>
            <a:r>
              <a:rPr lang="ru-RU" sz="1700" b="1" i="1" dirty="0" err="1" smtClean="0"/>
              <a:t>астролябія</a:t>
            </a:r>
            <a:r>
              <a:rPr lang="ru-RU" sz="1700" dirty="0" smtClean="0"/>
              <a:t> – </a:t>
            </a:r>
            <a:r>
              <a:rPr lang="ru-RU" sz="1700" dirty="0" err="1" smtClean="0"/>
              <a:t>прилади</a:t>
            </a:r>
            <a:r>
              <a:rPr lang="ru-RU" sz="1700" dirty="0" smtClean="0"/>
              <a:t> для </a:t>
            </a:r>
            <a:r>
              <a:rPr lang="ru-RU" sz="1700" dirty="0" err="1" smtClean="0"/>
              <a:t>орієнтування</a:t>
            </a:r>
            <a:r>
              <a:rPr lang="ru-RU" sz="1700" dirty="0" smtClean="0"/>
              <a:t> у </a:t>
            </a:r>
            <a:r>
              <a:rPr lang="ru-RU" sz="1700" dirty="0" err="1" smtClean="0"/>
              <a:t>відкритому</a:t>
            </a:r>
            <a:r>
              <a:rPr lang="ru-RU" sz="1700" dirty="0" smtClean="0"/>
              <a:t> </a:t>
            </a:r>
            <a:r>
              <a:rPr lang="ru-RU" sz="1700" dirty="0" err="1" smtClean="0"/>
              <a:t>морі</a:t>
            </a:r>
            <a:r>
              <a:rPr lang="ru-RU" sz="1700" dirty="0" smtClean="0"/>
              <a:t>.</a:t>
            </a:r>
          </a:p>
          <a:p>
            <a:endParaRPr lang="ru-RU" dirty="0"/>
          </a:p>
        </p:txBody>
      </p:sp>
      <p:pic>
        <p:nvPicPr>
          <p:cNvPr id="27652" name="Picture 4" descr="https://encrypted-tbn0.gstatic.com/images?q=tbn:ANd9GcTsjal_VCC8kXyadtXTdWNAISq8y6RA5nv5_r4RHyOAD8aHQjbNTnS2xCKXcg&amp;s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t="10729" b="10729"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/>
              <a:t>Морський</a:t>
            </a:r>
            <a:r>
              <a:rPr lang="ru-RU" dirty="0"/>
              <a:t> шлях до </a:t>
            </a:r>
            <a:r>
              <a:rPr lang="ru-RU" dirty="0" err="1"/>
              <a:t>Індії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142984"/>
            <a:ext cx="7239000" cy="5362368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endParaRPr lang="ru-RU" b="1" dirty="0" smtClean="0"/>
          </a:p>
          <a:p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У </a:t>
            </a:r>
            <a:r>
              <a:rPr lang="ru-RU" sz="2900" b="1" i="1" dirty="0" smtClean="0">
                <a:latin typeface="Times New Roman" pitchFamily="18" charset="0"/>
                <a:cs typeface="Times New Roman" pitchFamily="18" charset="0"/>
              </a:rPr>
              <a:t>1487 р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кораблі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португальця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900" b="1" i="1" dirty="0" err="1" smtClean="0">
                <a:latin typeface="Times New Roman" pitchFamily="18" charset="0"/>
                <a:cs typeface="Times New Roman" pitchFamily="18" charset="0"/>
              </a:rPr>
              <a:t>Бартоломеу</a:t>
            </a:r>
            <a:r>
              <a:rPr lang="ru-RU" sz="29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b="1" i="1" dirty="0" err="1" smtClean="0">
                <a:latin typeface="Times New Roman" pitchFamily="18" charset="0"/>
                <a:cs typeface="Times New Roman" pitchFamily="18" charset="0"/>
              </a:rPr>
              <a:t>Діаша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досягли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південного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краю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Африканського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континенту.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Капітан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назвав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місце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мис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Доброї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Надії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В </a:t>
            </a:r>
            <a:r>
              <a:rPr lang="ru-RU" sz="2900" b="1" i="1" dirty="0" err="1" smtClean="0">
                <a:latin typeface="Times New Roman" pitchFamily="18" charset="0"/>
                <a:cs typeface="Times New Roman" pitchFamily="18" charset="0"/>
              </a:rPr>
              <a:t>липні</a:t>
            </a:r>
            <a:r>
              <a:rPr lang="ru-RU" sz="2900" b="1" i="1" dirty="0" smtClean="0">
                <a:latin typeface="Times New Roman" pitchFamily="18" charset="0"/>
                <a:cs typeface="Times New Roman" pitchFamily="18" charset="0"/>
              </a:rPr>
              <a:t> 1497 р.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Лісабона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відплила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флотилія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чотирьох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кораблів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чолі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якої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був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900" b="1" i="1" dirty="0" err="1" smtClean="0">
                <a:latin typeface="Times New Roman" pitchFamily="18" charset="0"/>
                <a:cs typeface="Times New Roman" pitchFamily="18" charset="0"/>
              </a:rPr>
              <a:t>Васко</a:t>
            </a:r>
            <a:r>
              <a:rPr lang="ru-RU" sz="2900" b="1" i="1" dirty="0" smtClean="0">
                <a:latin typeface="Times New Roman" pitchFamily="18" charset="0"/>
                <a:cs typeface="Times New Roman" pitchFamily="18" charset="0"/>
              </a:rPr>
              <a:t> да Гама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9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900" b="1" i="1" dirty="0" err="1" smtClean="0">
                <a:latin typeface="Times New Roman" pitchFamily="18" charset="0"/>
                <a:cs typeface="Times New Roman" pitchFamily="18" charset="0"/>
              </a:rPr>
              <a:t>травні</a:t>
            </a:r>
            <a:r>
              <a:rPr lang="ru-RU" sz="2900" b="1" i="1" dirty="0" smtClean="0">
                <a:latin typeface="Times New Roman" pitchFamily="18" charset="0"/>
                <a:cs typeface="Times New Roman" pitchFamily="18" charset="0"/>
              </a:rPr>
              <a:t> 1498 р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. три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кораблі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b="1" i="1" dirty="0" err="1" smtClean="0">
                <a:latin typeface="Times New Roman" pitchFamily="18" charset="0"/>
                <a:cs typeface="Times New Roman" pitchFamily="18" charset="0"/>
              </a:rPr>
              <a:t>Васко</a:t>
            </a:r>
            <a:r>
              <a:rPr lang="ru-RU" sz="29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b="1" i="1" dirty="0" smtClean="0">
                <a:latin typeface="Times New Roman" pitchFamily="18" charset="0"/>
                <a:cs typeface="Times New Roman" pitchFamily="18" charset="0"/>
              </a:rPr>
              <a:t>да </a:t>
            </a:r>
            <a:r>
              <a:rPr lang="ru-RU" sz="2900" b="1" i="1" dirty="0" err="1" smtClean="0">
                <a:latin typeface="Times New Roman" pitchFamily="18" charset="0"/>
                <a:cs typeface="Times New Roman" pitchFamily="18" charset="0"/>
              </a:rPr>
              <a:t>Гами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прибули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в </a:t>
            </a:r>
            <a:r>
              <a:rPr lang="ru-RU" sz="2900" b="1" i="1" dirty="0" err="1" smtClean="0">
                <a:latin typeface="Times New Roman" pitchFamily="18" charset="0"/>
                <a:cs typeface="Times New Roman" pitchFamily="18" charset="0"/>
              </a:rPr>
              <a:t>Калікут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 – один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найбагатших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індійських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портів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Зворотній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шлях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тривав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майже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рік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Лише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у</a:t>
            </a:r>
            <a:r>
              <a:rPr lang="ru-RU" sz="2900" b="1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900" b="1" i="1" dirty="0" err="1" smtClean="0">
                <a:latin typeface="Times New Roman" pitchFamily="18" charset="0"/>
                <a:cs typeface="Times New Roman" pitchFamily="18" charset="0"/>
              </a:rPr>
              <a:t>вересні</a:t>
            </a:r>
            <a:r>
              <a:rPr lang="ru-RU" sz="2900" b="1" i="1" dirty="0" smtClean="0">
                <a:latin typeface="Times New Roman" pitchFamily="18" charset="0"/>
                <a:cs typeface="Times New Roman" pitchFamily="18" charset="0"/>
              </a:rPr>
              <a:t> 1499 р.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 до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Лісабона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повернулися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тільки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два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кораблі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близько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третини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команди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. Шлях до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Індії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був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відкритий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Завдяки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освоєнню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Індії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португальці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почали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просуватися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далі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9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Так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sz="2900" b="1" i="1" dirty="0" smtClean="0">
                <a:latin typeface="Times New Roman" pitchFamily="18" charset="0"/>
                <a:cs typeface="Times New Roman" pitchFamily="18" charset="0"/>
              </a:rPr>
              <a:t>в 1511 р.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португальський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королівський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намісник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900" b="1" i="1" dirty="0" smtClean="0">
                <a:latin typeface="Times New Roman" pitchFamily="18" charset="0"/>
                <a:cs typeface="Times New Roman" pitchFamily="18" charset="0"/>
              </a:rPr>
              <a:t>Альфонсу </a:t>
            </a:r>
            <a:r>
              <a:rPr lang="ru-RU" sz="2900" b="1" i="1" dirty="0" err="1" smtClean="0">
                <a:latin typeface="Times New Roman" pitchFamily="18" charset="0"/>
                <a:cs typeface="Times New Roman" pitchFamily="18" charset="0"/>
              </a:rPr>
              <a:t>Альбукерке</a:t>
            </a:r>
            <a:r>
              <a:rPr lang="ru-RU" sz="29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b="1" i="1" dirty="0" err="1" smtClean="0">
                <a:latin typeface="Times New Roman" pitchFamily="18" charset="0"/>
                <a:cs typeface="Times New Roman" pitchFamily="18" charset="0"/>
              </a:rPr>
              <a:t>захопив</a:t>
            </a:r>
            <a:r>
              <a:rPr lang="ru-RU" sz="29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b="1" i="1" dirty="0" err="1" smtClean="0">
                <a:latin typeface="Times New Roman" pitchFamily="18" charset="0"/>
                <a:cs typeface="Times New Roman" pitchFamily="18" charset="0"/>
              </a:rPr>
              <a:t>півострів</a:t>
            </a:r>
            <a:r>
              <a:rPr lang="ru-RU" sz="2900" b="1" i="1" dirty="0" smtClean="0">
                <a:latin typeface="Times New Roman" pitchFamily="18" charset="0"/>
                <a:cs typeface="Times New Roman" pitchFamily="18" charset="0"/>
              </a:rPr>
              <a:t> Малакка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 на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півдні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Індокитаю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323010"/>
          </a:xfrm>
        </p:spPr>
        <p:txBody>
          <a:bodyPr>
            <a:noAutofit/>
          </a:bodyPr>
          <a:lstStyle/>
          <a:p>
            <a:r>
              <a:rPr lang="uk-UA" sz="2400" dirty="0" err="1" smtClean="0"/>
              <a:t>Васко</a:t>
            </a:r>
            <a:r>
              <a:rPr lang="uk-UA" sz="2400" dirty="0" smtClean="0"/>
              <a:t> </a:t>
            </a:r>
            <a:r>
              <a:rPr lang="uk-UA" sz="2400" dirty="0" err="1" smtClean="0"/>
              <a:t>да</a:t>
            </a:r>
            <a:r>
              <a:rPr lang="uk-UA" sz="2400" dirty="0" smtClean="0"/>
              <a:t> Гама та його дослідження.</a:t>
            </a:r>
            <a:br>
              <a:rPr lang="uk-UA" sz="2400" dirty="0" smtClean="0"/>
            </a:br>
            <a:r>
              <a:rPr lang="ru-RU" sz="2400" b="0" dirty="0" smtClean="0"/>
              <a:t>Шлях </a:t>
            </a:r>
            <a:r>
              <a:rPr lang="ru-RU" sz="2400" b="0" dirty="0" err="1" smtClean="0"/>
              <a:t>торговців</a:t>
            </a:r>
            <a:r>
              <a:rPr lang="ru-RU" sz="2400" b="0" dirty="0" smtClean="0"/>
              <a:t> </a:t>
            </a:r>
            <a:r>
              <a:rPr lang="ru-RU" sz="2400" b="0" dirty="0" err="1" smtClean="0"/>
              <a:t>прянощами</a:t>
            </a:r>
            <a:r>
              <a:rPr lang="ru-RU" sz="2400" b="0" dirty="0" smtClean="0"/>
              <a:t> (</a:t>
            </a:r>
            <a:r>
              <a:rPr lang="ru-RU" sz="2400" b="0" dirty="0" smtClean="0">
                <a:solidFill>
                  <a:srgbClr val="00B050"/>
                </a:solidFill>
              </a:rPr>
              <a:t>зелена </a:t>
            </a:r>
            <a:r>
              <a:rPr lang="ru-RU" sz="2400" b="0" dirty="0" err="1" smtClean="0">
                <a:solidFill>
                  <a:srgbClr val="00B050"/>
                </a:solidFill>
              </a:rPr>
              <a:t>лінія</a:t>
            </a:r>
            <a:r>
              <a:rPr lang="ru-RU" sz="2400" b="0" dirty="0" smtClean="0"/>
              <a:t>) та </a:t>
            </a:r>
            <a:r>
              <a:rPr lang="ru-RU" sz="2400" b="0" dirty="0" err="1" smtClean="0"/>
              <a:t>маршрути</a:t>
            </a:r>
            <a:r>
              <a:rPr lang="ru-RU" sz="2400" b="0" dirty="0" smtClean="0"/>
              <a:t> </a:t>
            </a:r>
            <a:r>
              <a:rPr lang="ru-RU" sz="2400" b="0" dirty="0" err="1" smtClean="0"/>
              <a:t>Васко</a:t>
            </a:r>
            <a:r>
              <a:rPr lang="ru-RU" sz="2400" b="0" dirty="0" smtClean="0"/>
              <a:t> да </a:t>
            </a:r>
            <a:r>
              <a:rPr lang="ru-RU" sz="2400" b="0" dirty="0" err="1" smtClean="0"/>
              <a:t>Гами</a:t>
            </a:r>
            <a:r>
              <a:rPr lang="ru-RU" sz="2400" b="0" dirty="0" smtClean="0"/>
              <a:t> (</a:t>
            </a:r>
            <a:r>
              <a:rPr lang="ru-RU" sz="2400" b="0" dirty="0" err="1" smtClean="0">
                <a:solidFill>
                  <a:schemeClr val="tx1"/>
                </a:solidFill>
              </a:rPr>
              <a:t>чорна</a:t>
            </a:r>
            <a:r>
              <a:rPr lang="ru-RU" sz="2400" b="0" dirty="0" smtClean="0"/>
              <a:t>), </a:t>
            </a:r>
            <a:r>
              <a:rPr lang="ru-RU" sz="2400" b="0" dirty="0" smtClean="0">
                <a:hlinkClick r:id="rId2" tooltip="Перу да Ковільян"/>
              </a:rPr>
              <a:t>Перу да </a:t>
            </a:r>
            <a:r>
              <a:rPr lang="ru-RU" sz="2400" b="0" dirty="0" err="1" smtClean="0">
                <a:hlinkClick r:id="rId2" tooltip="Перу да Ковільян"/>
              </a:rPr>
              <a:t>Ковільяна</a:t>
            </a:r>
            <a:r>
              <a:rPr lang="ru-RU" sz="2400" b="0" dirty="0" smtClean="0"/>
              <a:t> (</a:t>
            </a:r>
            <a:r>
              <a:rPr lang="ru-RU" sz="2400" b="0" dirty="0" err="1" smtClean="0">
                <a:solidFill>
                  <a:srgbClr val="FFC000"/>
                </a:solidFill>
              </a:rPr>
              <a:t>помаранчева</a:t>
            </a:r>
            <a:r>
              <a:rPr lang="ru-RU" sz="2400" b="0" dirty="0" smtClean="0"/>
              <a:t>)</a:t>
            </a:r>
            <a:endParaRPr lang="ru-RU" sz="2400" dirty="0"/>
          </a:p>
        </p:txBody>
      </p:sp>
      <p:pic>
        <p:nvPicPr>
          <p:cNvPr id="5" name="Содержимое 4" descr="васко да гама.jpg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571472" y="2428868"/>
            <a:ext cx="3429024" cy="3000396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6" name="Содержимое 5" descr="васко да гама 2.jpg"/>
          <p:cNvPicPr>
            <a:picLocks noGrp="1" noChangeAspect="1"/>
          </p:cNvPicPr>
          <p:nvPr>
            <p:ph sz="half" idx="2"/>
          </p:nvPr>
        </p:nvPicPr>
        <p:blipFill>
          <a:blip r:embed="rId4"/>
          <a:stretch>
            <a:fillRect/>
          </a:stretch>
        </p:blipFill>
        <p:spPr>
          <a:xfrm>
            <a:off x="4357686" y="1785926"/>
            <a:ext cx="3143272" cy="407196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7242048" cy="1285884"/>
          </a:xfrm>
        </p:spPr>
        <p:txBody>
          <a:bodyPr>
            <a:normAutofit/>
          </a:bodyPr>
          <a:lstStyle/>
          <a:p>
            <a:pPr algn="ctr"/>
            <a:r>
              <a:rPr lang="ru-RU" dirty="0" err="1" smtClean="0"/>
              <a:t>Відкриття</a:t>
            </a:r>
            <a:r>
              <a:rPr lang="ru-RU" dirty="0" smtClean="0"/>
              <a:t> Х. Колумбом Нового </a:t>
            </a:r>
            <a:r>
              <a:rPr lang="ru-RU" dirty="0" err="1" smtClean="0"/>
              <a:t>світу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42976" y="1714488"/>
            <a:ext cx="6072230" cy="437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dirty="0"/>
          </a:p>
          <a:p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Крім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Португалії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нових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торгових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шляхів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шукала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Іспанія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 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ru-RU" sz="2000" b="1" i="1" dirty="0" err="1">
                <a:latin typeface="Times New Roman" pitchFamily="18" charset="0"/>
                <a:cs typeface="Times New Roman" pitchFamily="18" charset="0"/>
              </a:rPr>
              <a:t>серпня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 1492 р.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генуезький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мореплавець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Христофор Колумб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на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трьох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кораблях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відправився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подорож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захід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думаючи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таким чином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досягти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берегів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Індії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Через 33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дні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у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b="1" i="1" dirty="0" err="1">
                <a:latin typeface="Times New Roman" pitchFamily="18" charset="0"/>
                <a:cs typeface="Times New Roman" pitchFamily="18" charset="0"/>
              </a:rPr>
              <a:t>вересні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 1492 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., команда ступила на берег острова, названого Колумбом 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Сан-Сальвадор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Упевнений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досяг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Індії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мореплавець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дав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місцевому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населенню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назву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b="1" i="1" dirty="0" err="1">
                <a:latin typeface="Times New Roman" pitchFamily="18" charset="0"/>
                <a:cs typeface="Times New Roman" pitchFamily="18" charset="0"/>
              </a:rPr>
              <a:t>індіанці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Сам континент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довго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називали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b="1" i="1" dirty="0" err="1">
                <a:latin typeface="Times New Roman" pitchFamily="18" charset="0"/>
                <a:cs typeface="Times New Roman" pitchFamily="18" charset="0"/>
              </a:rPr>
              <a:t>Вест-Індія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b="1" i="1" dirty="0" err="1">
                <a:latin typeface="Times New Roman" pitchFamily="18" charset="0"/>
                <a:cs typeface="Times New Roman" pitchFamily="18" charset="0"/>
              </a:rPr>
              <a:t>Західна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>
                <a:latin typeface="Times New Roman" pitchFamily="18" charset="0"/>
                <a:cs typeface="Times New Roman" pitchFamily="18" charset="0"/>
              </a:rPr>
              <a:t>Індія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Після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цього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Колумб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здійснив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ще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три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подорожі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захід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відкрив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майже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всі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Антильські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острови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узбережжя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Центральної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Америки.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00108"/>
            <a:ext cx="5897880" cy="571504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ru-RU" b="0" dirty="0" err="1"/>
              <a:t>Висадка</a:t>
            </a:r>
            <a:r>
              <a:rPr lang="ru-RU" b="0" dirty="0"/>
              <a:t> Колумба в </a:t>
            </a:r>
            <a:r>
              <a:rPr lang="ru-RU" b="0" dirty="0" err="1"/>
              <a:t>Америці</a:t>
            </a:r>
            <a:r>
              <a:rPr lang="ru-RU" b="0" dirty="0"/>
              <a:t>.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714488"/>
            <a:ext cx="5897880" cy="385440"/>
          </a:xfrm>
        </p:spPr>
        <p:txBody>
          <a:bodyPr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Картина Джона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Вандерліна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(1775—1852</a:t>
            </a:r>
            <a:r>
              <a:rPr lang="ru-RU" dirty="0" smtClean="0"/>
              <a:t>)</a:t>
            </a:r>
            <a:endParaRPr lang="ru-RU" dirty="0"/>
          </a:p>
        </p:txBody>
      </p:sp>
      <p:pic>
        <p:nvPicPr>
          <p:cNvPr id="5" name="Содержимое 4" descr="Landing_of_Columbus_(2)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214414" y="2571744"/>
            <a:ext cx="5500726" cy="335758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357166"/>
            <a:ext cx="3429000" cy="100013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Перша </a:t>
            </a:r>
            <a:r>
              <a:rPr lang="ru-RU" dirty="0" err="1" smtClean="0"/>
              <a:t>навколосвітня</a:t>
            </a:r>
            <a:r>
              <a:rPr lang="ru-RU" dirty="0" smtClean="0"/>
              <a:t> </a:t>
            </a:r>
            <a:r>
              <a:rPr lang="ru-RU" dirty="0" err="1" smtClean="0"/>
              <a:t>подорож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5389098" y="1357298"/>
            <a:ext cx="3429000" cy="5143536"/>
          </a:xfrm>
        </p:spPr>
        <p:txBody>
          <a:bodyPr>
            <a:normAutofit lnSpcReduction="10000"/>
          </a:bodyPr>
          <a:lstStyle/>
          <a:p>
            <a:endParaRPr lang="ru-RU" b="1" dirty="0" smtClean="0"/>
          </a:p>
          <a:p>
            <a:r>
              <a:rPr lang="ru-RU" b="1" i="1" dirty="0" smtClean="0"/>
              <a:t>20 </a:t>
            </a:r>
            <a:r>
              <a:rPr lang="ru-RU" b="1" i="1" dirty="0" err="1" smtClean="0"/>
              <a:t>вересня</a:t>
            </a:r>
            <a:r>
              <a:rPr lang="ru-RU" b="1" i="1" dirty="0" smtClean="0"/>
              <a:t> 1519 р.</a:t>
            </a:r>
            <a:r>
              <a:rPr lang="ru-RU" dirty="0" smtClean="0"/>
              <a:t> </a:t>
            </a:r>
            <a:r>
              <a:rPr lang="ru-RU" dirty="0" err="1" smtClean="0"/>
              <a:t>п’ять</a:t>
            </a:r>
            <a:r>
              <a:rPr lang="ru-RU" dirty="0" smtClean="0"/>
              <a:t> </a:t>
            </a:r>
            <a:r>
              <a:rPr lang="ru-RU" dirty="0" err="1" smtClean="0"/>
              <a:t>кораблів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очолив</a:t>
            </a:r>
            <a:r>
              <a:rPr lang="ru-RU" dirty="0" smtClean="0"/>
              <a:t> </a:t>
            </a:r>
            <a:r>
              <a:rPr lang="ru-RU" b="1" i="1" dirty="0" err="1" smtClean="0">
                <a:solidFill>
                  <a:srgbClr val="FFC000"/>
                </a:solidFill>
              </a:rPr>
              <a:t>Фернан</a:t>
            </a:r>
            <a:r>
              <a:rPr lang="ru-RU" b="1" i="1" dirty="0" smtClean="0">
                <a:solidFill>
                  <a:srgbClr val="FFC000"/>
                </a:solidFill>
              </a:rPr>
              <a:t> Магелла</a:t>
            </a:r>
            <a:r>
              <a:rPr lang="ru-RU" dirty="0" smtClean="0">
                <a:solidFill>
                  <a:srgbClr val="FFC000"/>
                </a:solidFill>
              </a:rPr>
              <a:t>н </a:t>
            </a:r>
            <a:r>
              <a:rPr lang="ru-RU" dirty="0" smtClean="0"/>
              <a:t>(</a:t>
            </a:r>
            <a:r>
              <a:rPr lang="ru-RU" dirty="0" err="1" smtClean="0"/>
              <a:t>португальський</a:t>
            </a:r>
            <a:r>
              <a:rPr lang="ru-RU" dirty="0" smtClean="0"/>
              <a:t> моряк на </a:t>
            </a:r>
            <a:r>
              <a:rPr lang="ru-RU" dirty="0" err="1" smtClean="0"/>
              <a:t>службі</a:t>
            </a:r>
            <a:r>
              <a:rPr lang="ru-RU" dirty="0" smtClean="0"/>
              <a:t> в </a:t>
            </a:r>
            <a:r>
              <a:rPr lang="ru-RU" dirty="0" err="1" smtClean="0"/>
              <a:t>іспанського</a:t>
            </a:r>
            <a:r>
              <a:rPr lang="ru-RU" dirty="0" smtClean="0"/>
              <a:t> короля) </a:t>
            </a:r>
            <a:r>
              <a:rPr lang="ru-RU" dirty="0" err="1" smtClean="0"/>
              <a:t>залишили</a:t>
            </a:r>
            <a:r>
              <a:rPr lang="ru-RU" dirty="0" smtClean="0"/>
              <a:t> гавань </a:t>
            </a:r>
            <a:r>
              <a:rPr lang="ru-RU" dirty="0" err="1" smtClean="0"/>
              <a:t>Сан-Лукар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взяли курс на </a:t>
            </a:r>
            <a:r>
              <a:rPr lang="ru-RU" dirty="0" err="1" smtClean="0"/>
              <a:t>південний</a:t>
            </a:r>
            <a:r>
              <a:rPr lang="ru-RU" dirty="0" smtClean="0"/>
              <a:t> </a:t>
            </a:r>
            <a:r>
              <a:rPr lang="ru-RU" dirty="0" err="1" smtClean="0"/>
              <a:t>захід</a:t>
            </a:r>
            <a:r>
              <a:rPr lang="ru-RU" dirty="0" smtClean="0"/>
              <a:t>. </a:t>
            </a:r>
            <a:r>
              <a:rPr lang="ru-RU" dirty="0" err="1" smtClean="0"/>
              <a:t>Перетнувши</a:t>
            </a:r>
            <a:r>
              <a:rPr lang="ru-RU" dirty="0" smtClean="0"/>
              <a:t> </a:t>
            </a:r>
            <a:r>
              <a:rPr lang="ru-RU" dirty="0" err="1" smtClean="0"/>
              <a:t>Атлантичний</a:t>
            </a:r>
            <a:r>
              <a:rPr lang="ru-RU" dirty="0" smtClean="0"/>
              <a:t> океан, Магеллан </a:t>
            </a:r>
            <a:r>
              <a:rPr lang="ru-RU" dirty="0" err="1" smtClean="0"/>
              <a:t>просувався</a:t>
            </a:r>
            <a:r>
              <a:rPr lang="ru-RU" dirty="0" smtClean="0"/>
              <a:t> </a:t>
            </a:r>
            <a:r>
              <a:rPr lang="ru-RU" dirty="0" err="1" smtClean="0"/>
              <a:t>вздовж</a:t>
            </a:r>
            <a:r>
              <a:rPr lang="ru-RU" dirty="0" smtClean="0"/>
              <a:t> </a:t>
            </a:r>
            <a:r>
              <a:rPr lang="ru-RU" dirty="0" err="1" smtClean="0"/>
              <a:t>берегів</a:t>
            </a:r>
            <a:r>
              <a:rPr lang="ru-RU" dirty="0" smtClean="0"/>
              <a:t> </a:t>
            </a:r>
            <a:r>
              <a:rPr lang="ru-RU" dirty="0" err="1" smtClean="0"/>
              <a:t>Південної</a:t>
            </a:r>
            <a:r>
              <a:rPr lang="ru-RU" dirty="0" smtClean="0"/>
              <a:t> Америки, </a:t>
            </a:r>
            <a:r>
              <a:rPr lang="ru-RU" dirty="0" err="1" smtClean="0"/>
              <a:t>потім</a:t>
            </a:r>
            <a:r>
              <a:rPr lang="ru-RU" dirty="0" smtClean="0"/>
              <a:t>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проплив</a:t>
            </a:r>
            <a:r>
              <a:rPr lang="ru-RU" dirty="0" smtClean="0"/>
              <a:t> протокою (Магелланова), яку </a:t>
            </a:r>
            <a:r>
              <a:rPr lang="ru-RU" dirty="0" err="1" smtClean="0"/>
              <a:t>довго</a:t>
            </a:r>
            <a:r>
              <a:rPr lang="ru-RU" dirty="0" smtClean="0"/>
              <a:t> </a:t>
            </a:r>
            <a:r>
              <a:rPr lang="ru-RU" dirty="0" err="1" smtClean="0"/>
              <a:t>шукав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нарешті</a:t>
            </a:r>
            <a:r>
              <a:rPr lang="ru-RU" dirty="0" smtClean="0"/>
              <a:t> </a:t>
            </a:r>
            <a:r>
              <a:rPr lang="ru-RU" dirty="0" err="1" smtClean="0"/>
              <a:t>вийшов</a:t>
            </a:r>
            <a:r>
              <a:rPr lang="ru-RU" dirty="0" smtClean="0"/>
              <a:t> у </a:t>
            </a:r>
            <a:r>
              <a:rPr lang="ru-RU" dirty="0" err="1" smtClean="0"/>
              <a:t>відкритий</a:t>
            </a:r>
            <a:r>
              <a:rPr lang="ru-RU" dirty="0" smtClean="0"/>
              <a:t> океан. </a:t>
            </a:r>
            <a:r>
              <a:rPr lang="ru-RU" dirty="0" err="1" smtClean="0"/>
              <a:t>Упродовж</a:t>
            </a:r>
            <a:r>
              <a:rPr lang="ru-RU" dirty="0" smtClean="0"/>
              <a:t> </a:t>
            </a:r>
            <a:r>
              <a:rPr lang="ru-RU" dirty="0" err="1" smtClean="0"/>
              <a:t>усього</a:t>
            </a:r>
            <a:r>
              <a:rPr lang="ru-RU" dirty="0" smtClean="0"/>
              <a:t> </a:t>
            </a:r>
            <a:r>
              <a:rPr lang="ru-RU" dirty="0" err="1" smtClean="0"/>
              <a:t>плавання</a:t>
            </a:r>
            <a:r>
              <a:rPr lang="ru-RU" dirty="0" smtClean="0"/>
              <a:t> </a:t>
            </a:r>
            <a:r>
              <a:rPr lang="ru-RU" dirty="0" err="1" smtClean="0"/>
              <a:t>була</a:t>
            </a:r>
            <a:r>
              <a:rPr lang="ru-RU" dirty="0" smtClean="0"/>
              <a:t> </a:t>
            </a:r>
            <a:r>
              <a:rPr lang="ru-RU" dirty="0" err="1" smtClean="0"/>
              <a:t>чудова</a:t>
            </a:r>
            <a:r>
              <a:rPr lang="ru-RU" dirty="0" smtClean="0"/>
              <a:t> погода, </a:t>
            </a:r>
            <a:r>
              <a:rPr lang="ru-RU" dirty="0" err="1" smtClean="0"/>
              <a:t>і</a:t>
            </a:r>
            <a:r>
              <a:rPr lang="ru-RU" dirty="0" smtClean="0"/>
              <a:t> моряки назвали океан Тихим.</a:t>
            </a:r>
          </a:p>
          <a:p>
            <a:r>
              <a:rPr lang="ru-RU" dirty="0" smtClean="0"/>
              <a:t>В </a:t>
            </a:r>
            <a:r>
              <a:rPr lang="ru-RU" b="1" i="1" dirty="0" smtClean="0"/>
              <a:t>1521 р.</a:t>
            </a:r>
            <a:r>
              <a:rPr lang="ru-RU" dirty="0" smtClean="0"/>
              <a:t> моряки </a:t>
            </a:r>
            <a:r>
              <a:rPr lang="ru-RU" dirty="0" err="1" smtClean="0"/>
              <a:t>досягли</a:t>
            </a:r>
            <a:r>
              <a:rPr lang="ru-RU" dirty="0" smtClean="0"/>
              <a:t> </a:t>
            </a:r>
            <a:r>
              <a:rPr lang="ru-RU" dirty="0" err="1" smtClean="0"/>
              <a:t>Філіппінських</a:t>
            </a:r>
            <a:r>
              <a:rPr lang="ru-RU" dirty="0" smtClean="0"/>
              <a:t> </a:t>
            </a:r>
            <a:r>
              <a:rPr lang="ru-RU" dirty="0" err="1" smtClean="0"/>
              <a:t>островів</a:t>
            </a:r>
            <a:r>
              <a:rPr lang="ru-RU" dirty="0" smtClean="0"/>
              <a:t>, де у </a:t>
            </a:r>
            <a:r>
              <a:rPr lang="ru-RU" dirty="0" err="1" smtClean="0"/>
              <a:t>сутичці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місцевими</a:t>
            </a:r>
            <a:r>
              <a:rPr lang="ru-RU" dirty="0" smtClean="0"/>
              <a:t> жителями </a:t>
            </a:r>
            <a:r>
              <a:rPr lang="ru-RU" dirty="0" err="1" smtClean="0"/>
              <a:t>загинув</a:t>
            </a:r>
            <a:r>
              <a:rPr lang="ru-RU" dirty="0" smtClean="0"/>
              <a:t> </a:t>
            </a:r>
            <a:r>
              <a:rPr lang="ru-RU" dirty="0" err="1" smtClean="0"/>
              <a:t>Фернан</a:t>
            </a:r>
            <a:r>
              <a:rPr lang="ru-RU" dirty="0" smtClean="0"/>
              <a:t> Магеллан. </a:t>
            </a:r>
            <a:r>
              <a:rPr lang="ru-RU" dirty="0" err="1" smtClean="0"/>
              <a:t>Далі</a:t>
            </a:r>
            <a:r>
              <a:rPr lang="ru-RU" dirty="0" smtClean="0"/>
              <a:t> </a:t>
            </a:r>
            <a:r>
              <a:rPr lang="ru-RU" dirty="0" err="1" smtClean="0"/>
              <a:t>експедицію</a:t>
            </a:r>
            <a:r>
              <a:rPr lang="ru-RU" dirty="0" smtClean="0"/>
              <a:t> </a:t>
            </a:r>
            <a:r>
              <a:rPr lang="ru-RU" dirty="0" err="1" smtClean="0"/>
              <a:t>повів</a:t>
            </a:r>
            <a:r>
              <a:rPr lang="ru-RU" dirty="0" smtClean="0"/>
              <a:t> </a:t>
            </a:r>
            <a:r>
              <a:rPr lang="ru-RU" b="1" i="1" dirty="0" err="1" smtClean="0"/>
              <a:t>Себастіан</a:t>
            </a:r>
            <a:r>
              <a:rPr lang="ru-RU" b="1" i="1" dirty="0" smtClean="0"/>
              <a:t> Ель </a:t>
            </a:r>
            <a:r>
              <a:rPr lang="ru-RU" b="1" i="1" dirty="0" err="1" smtClean="0"/>
              <a:t>Кано</a:t>
            </a:r>
            <a:r>
              <a:rPr lang="ru-RU" b="1" i="1" dirty="0" smtClean="0"/>
              <a:t>.</a:t>
            </a:r>
            <a:r>
              <a:rPr lang="ru-RU" i="1" dirty="0" smtClean="0"/>
              <a:t> </a:t>
            </a:r>
            <a:r>
              <a:rPr lang="ru-RU" b="1" i="1" dirty="0" smtClean="0"/>
              <a:t>У </a:t>
            </a:r>
            <a:r>
              <a:rPr lang="ru-RU" b="1" i="1" dirty="0" err="1" smtClean="0"/>
              <a:t>вересні</a:t>
            </a:r>
            <a:r>
              <a:rPr lang="ru-RU" b="1" i="1" dirty="0" smtClean="0"/>
              <a:t> 1522 р.</a:t>
            </a:r>
            <a:r>
              <a:rPr lang="ru-RU" i="1" dirty="0" smtClean="0"/>
              <a:t> </a:t>
            </a:r>
            <a:r>
              <a:rPr lang="ru-RU" b="1" i="1" dirty="0" smtClean="0"/>
              <a:t>в </a:t>
            </a:r>
            <a:r>
              <a:rPr lang="ru-RU" b="1" i="1" dirty="0" err="1" smtClean="0"/>
              <a:t>Іспанію</a:t>
            </a:r>
            <a:r>
              <a:rPr lang="ru-RU" b="1" i="1" dirty="0" smtClean="0"/>
              <a:t> </a:t>
            </a:r>
            <a:r>
              <a:rPr lang="ru-RU" b="1" i="1" dirty="0" err="1" smtClean="0"/>
              <a:t>повернувся</a:t>
            </a:r>
            <a:r>
              <a:rPr lang="ru-RU" b="1" i="1" dirty="0" smtClean="0"/>
              <a:t> </a:t>
            </a:r>
            <a:r>
              <a:rPr lang="ru-RU" b="1" i="1" dirty="0" err="1" smtClean="0"/>
              <a:t>останній</a:t>
            </a:r>
            <a:r>
              <a:rPr lang="ru-RU" b="1" i="1" dirty="0" smtClean="0"/>
              <a:t> </a:t>
            </a:r>
            <a:r>
              <a:rPr lang="ru-RU" b="1" i="1" dirty="0" err="1" smtClean="0"/>
              <a:t>корабель</a:t>
            </a:r>
            <a:r>
              <a:rPr lang="ru-RU" b="1" i="1" dirty="0" smtClean="0"/>
              <a:t> – </a:t>
            </a:r>
            <a:r>
              <a:rPr lang="ru-RU" b="1" i="1" dirty="0" err="1" smtClean="0"/>
              <a:t>каравела</a:t>
            </a:r>
            <a:r>
              <a:rPr lang="ru-RU" b="1" i="1" dirty="0" smtClean="0"/>
              <a:t> «</a:t>
            </a:r>
            <a:r>
              <a:rPr lang="ru-RU" b="1" i="1" dirty="0" err="1" smtClean="0"/>
              <a:t>Вікторія</a:t>
            </a:r>
            <a:r>
              <a:rPr lang="ru-RU" b="1" i="1" dirty="0" smtClean="0"/>
              <a:t>».</a:t>
            </a:r>
            <a:r>
              <a:rPr lang="ru-RU" dirty="0" smtClean="0"/>
              <a:t> З 265 </a:t>
            </a:r>
            <a:r>
              <a:rPr lang="ru-RU" dirty="0" err="1" smtClean="0"/>
              <a:t>членів</a:t>
            </a:r>
            <a:r>
              <a:rPr lang="ru-RU" dirty="0" smtClean="0"/>
              <a:t> </a:t>
            </a:r>
            <a:r>
              <a:rPr lang="ru-RU" dirty="0" err="1" smtClean="0"/>
              <a:t>команди</a:t>
            </a:r>
            <a:r>
              <a:rPr lang="ru-RU" dirty="0" smtClean="0"/>
              <a:t> </a:t>
            </a:r>
            <a:r>
              <a:rPr lang="ru-RU" dirty="0" err="1" smtClean="0"/>
              <a:t>повернулося</a:t>
            </a:r>
            <a:r>
              <a:rPr lang="ru-RU" dirty="0" smtClean="0"/>
              <a:t> </a:t>
            </a:r>
            <a:r>
              <a:rPr lang="ru-RU" dirty="0" err="1" smtClean="0"/>
              <a:t>лише</a:t>
            </a:r>
            <a:r>
              <a:rPr lang="ru-RU" dirty="0" smtClean="0"/>
              <a:t> 18.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перші</a:t>
            </a:r>
            <a:r>
              <a:rPr lang="ru-RU" dirty="0" smtClean="0"/>
              <a:t> люди,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здійснили</a:t>
            </a:r>
            <a:r>
              <a:rPr lang="ru-RU" dirty="0" smtClean="0"/>
              <a:t> </a:t>
            </a:r>
            <a:r>
              <a:rPr lang="ru-RU" dirty="0" err="1" smtClean="0"/>
              <a:t>навколосвітню</a:t>
            </a:r>
            <a:r>
              <a:rPr lang="ru-RU" dirty="0" smtClean="0"/>
              <a:t> </a:t>
            </a:r>
            <a:r>
              <a:rPr lang="ru-RU" dirty="0" err="1" smtClean="0"/>
              <a:t>подорож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pic>
        <p:nvPicPr>
          <p:cNvPr id="8" name="Рисунок 7" descr="магелан 2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19" b="19"/>
          <a:stretch>
            <a:fillRect/>
          </a:stretch>
        </p:blipFill>
        <p:spPr/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653</TotalTime>
  <Words>294</Words>
  <Application>Microsoft Office PowerPoint</Application>
  <PresentationFormat>Экран (4:3)</PresentationFormat>
  <Paragraphs>43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Изящная</vt:lpstr>
      <vt:lpstr>Великі географічні відкриття Заходу і Сходу</vt:lpstr>
      <vt:lpstr>Слайд 2</vt:lpstr>
      <vt:lpstr>Слайд 3</vt:lpstr>
      <vt:lpstr>Першими, хто почав Великі географічні відкриття були португальці.</vt:lpstr>
      <vt:lpstr>Морський шлях до Індії </vt:lpstr>
      <vt:lpstr>Васко да Гама та його дослідження. Шлях торговців прянощами (зелена лінія) та маршрути Васко да Гами (чорна), Перу да Ковільяна (помаранчева)</vt:lpstr>
      <vt:lpstr>Відкриття Х. Колумбом Нового світу</vt:lpstr>
      <vt:lpstr>Висадка Колумба в Америці. </vt:lpstr>
      <vt:lpstr>Перша навколосвітня подорож.</vt:lpstr>
      <vt:lpstr>Слайд 10</vt:lpstr>
      <vt:lpstr>Конкістадори у новому Світі</vt:lpstr>
      <vt:lpstr>Кортес вступає в столицю ацтеків</vt:lpstr>
      <vt:lpstr>Наслідки Великих географічних відкриттів 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Великі географічні відкриття Заходу і Сходу</dc:title>
  <dc:creator>User</dc:creator>
  <cp:lastModifiedBy>User</cp:lastModifiedBy>
  <cp:revision>66</cp:revision>
  <dcterms:created xsi:type="dcterms:W3CDTF">2022-02-09T11:21:29Z</dcterms:created>
  <dcterms:modified xsi:type="dcterms:W3CDTF">2022-02-09T22:14:42Z</dcterms:modified>
</cp:coreProperties>
</file>