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1.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76" r:id="rId3"/>
    <p:sldId id="258" r:id="rId4"/>
    <p:sldId id="279" r:id="rId5"/>
    <p:sldId id="259" r:id="rId6"/>
    <p:sldId id="320" r:id="rId7"/>
    <p:sldId id="321" r:id="rId8"/>
    <p:sldId id="280" r:id="rId9"/>
    <p:sldId id="281" r:id="rId10"/>
    <p:sldId id="282" r:id="rId11"/>
    <p:sldId id="322" r:id="rId12"/>
    <p:sldId id="285" r:id="rId13"/>
    <p:sldId id="323" r:id="rId14"/>
    <p:sldId id="324" r:id="rId15"/>
    <p:sldId id="325" r:id="rId16"/>
    <p:sldId id="326" r:id="rId17"/>
    <p:sldId id="288" r:id="rId18"/>
  </p:sldIdLst>
  <p:sldSz cx="18288000" cy="10287000"/>
  <p:notesSz cx="18288000" cy="10287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2338" autoAdjust="0"/>
  </p:normalViewPr>
  <p:slideViewPr>
    <p:cSldViewPr>
      <p:cViewPr>
        <p:scale>
          <a:sx n="75" d="100"/>
          <a:sy n="75" d="100"/>
        </p:scale>
        <p:origin x="432" y="-924"/>
      </p:cViewPr>
      <p:guideLst>
        <p:guide orient="horz" pos="2856"/>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9664A55A-AC4E-4C3D-B10A-1A3606044565}" type="datetimeFigureOut">
              <a:rPr lang="ru-RU" smtClean="0"/>
              <a:t>26.09.2023</a:t>
            </a:fld>
            <a:endParaRPr lang="ru-RU"/>
          </a:p>
        </p:txBody>
      </p:sp>
      <p:sp>
        <p:nvSpPr>
          <p:cNvPr id="4" name="Образ слайда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5E1E03A2-3AD8-46BF-8EEB-8965A35DC385}" type="slidenum">
              <a:rPr lang="ru-RU" smtClean="0"/>
              <a:t>‹#›</a:t>
            </a:fld>
            <a:endParaRPr lang="ru-RU"/>
          </a:p>
        </p:txBody>
      </p:sp>
    </p:spTree>
    <p:extLst>
      <p:ext uri="{BB962C8B-B14F-4D97-AF65-F5344CB8AC3E}">
        <p14:creationId xmlns:p14="http://schemas.microsoft.com/office/powerpoint/2010/main" val="3430240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lexicon.ft.com/Term?term=human-capita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k.wikipedia.org/wiki/%D0%94%D0%BE%D0%B2%D0%B3%D0%BE%D0%BB%D1%96%D1%82%D1%82%D1%8F"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uk.wikipedia.org/wiki/%D0%9F%D0%B0%D1%80%D0%B8%D1%82%D0%B5%D1%82_%D0%BA%D1%83%D0%BF%D1%96%D0%B2%D0%B5%D0%BB%D1%8C%D0%BD%D0%BE%D1%97_%D1%81%D0%BF%D1%80%D0%BE%D0%BC%D0%BE%D0%B6%D0%BD%D0%BE%D1%81%D1%82%D1%96" TargetMode="External"/><Relationship Id="rId4" Type="http://schemas.openxmlformats.org/officeDocument/2006/relationships/hyperlink" Target="https://uk.wikipedia.org/wiki/%D0%92%D0%B0%D0%BB%D0%BE%D0%B2%D0%B8%D0%B9_%D0%BD%D0%B0%D1%86%D1%96%D0%BE%D0%BD%D0%B0%D0%BB%D1%8C%D0%BD%D0%B8%D0%B9_%D0%B4%D0%BE%D1%85%D1%96%D0%B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100" b="0" i="0" dirty="0">
                <a:solidFill>
                  <a:srgbClr val="212121"/>
                </a:solidFill>
                <a:effectLst/>
                <a:latin typeface="Arial" panose="020B0604020202020204" pitchFamily="34" charset="0"/>
                <a:cs typeface="Arial" panose="020B0604020202020204" pitchFamily="34" charset="0"/>
              </a:rPr>
              <a:t>Інтелектуальний капітал вважається бізнес-активом, оскільки будь-яка організація робить внесок у навчання співробітників, </a:t>
            </a:r>
          </a:p>
          <a:p>
            <a:r>
              <a:rPr lang="uk-UA" sz="1100" b="0" i="0" dirty="0">
                <a:solidFill>
                  <a:srgbClr val="212121"/>
                </a:solidFill>
                <a:effectLst/>
                <a:latin typeface="Arial" panose="020B0604020202020204" pitchFamily="34" charset="0"/>
                <a:cs typeface="Arial" panose="020B0604020202020204" pitchFamily="34" charset="0"/>
              </a:rPr>
              <a:t>покращує відносини з клієнтами, розробку продуктів.</a:t>
            </a:r>
          </a:p>
          <a:p>
            <a:r>
              <a:rPr lang="uk-UA" sz="1100" b="0" i="0" dirty="0">
                <a:solidFill>
                  <a:srgbClr val="212121"/>
                </a:solidFill>
                <a:effectLst/>
                <a:latin typeface="Arial" panose="020B0604020202020204" pitchFamily="34" charset="0"/>
                <a:cs typeface="Arial" panose="020B0604020202020204" pitchFamily="34" charset="0"/>
              </a:rPr>
              <a:t>Це включає людський капітал, капітал відносин, структурний капітал, інтелектуальну власність, ноу-хау, авторські права, патенти або будь-яку іншу інформацію чи ресурси, які дають конкурентну перевагу. Непросто виміряти тільки гудвіл, патенти та авторські права, щоб бути визнаними. Якщо всі інші кошти піддаються кількісній оцінці, їх важко виміряти, і тому їх не можна визнати в бухгалтерському обліку.</a:t>
            </a:r>
          </a:p>
          <a:p>
            <a:endParaRPr lang="uk-UA" sz="1100" b="0" i="0" dirty="0">
              <a:solidFill>
                <a:srgbClr val="212121"/>
              </a:solidFill>
              <a:effectLst/>
              <a:latin typeface="Arial" panose="020B0604020202020204" pitchFamily="34" charset="0"/>
              <a:cs typeface="Arial" panose="020B0604020202020204" pitchFamily="34" charset="0"/>
            </a:endParaRPr>
          </a:p>
          <a:p>
            <a:pPr algn="l"/>
            <a:r>
              <a:rPr lang="uk-UA" sz="1600" b="0" i="0" dirty="0">
                <a:solidFill>
                  <a:srgbClr val="D1D5DB"/>
                </a:solidFill>
                <a:effectLst/>
                <a:latin typeface="Söhne"/>
              </a:rPr>
              <a:t>Європейська практика навчання своїх співробітників дуже різноманітна і може включати в себе різні підходи та ініціативи. Один із прикладів цього - це система навчання на робочому місці та програми розвитку навичок. Ось декілька прикладів та їхніх можливих ефектів:</a:t>
            </a:r>
          </a:p>
          <a:p>
            <a:pPr algn="l">
              <a:buFont typeface="+mj-lt"/>
              <a:buAutoNum type="arabicPeriod"/>
            </a:pPr>
            <a:r>
              <a:rPr lang="uk-UA" sz="1600" b="1" i="0" dirty="0">
                <a:solidFill>
                  <a:srgbClr val="D1D5DB"/>
                </a:solidFill>
                <a:effectLst/>
                <a:latin typeface="Söhne"/>
              </a:rPr>
              <a:t>Система </a:t>
            </a:r>
            <a:r>
              <a:rPr lang="uk-UA" sz="1600" b="1" i="0" dirty="0" err="1">
                <a:solidFill>
                  <a:srgbClr val="D1D5DB"/>
                </a:solidFill>
                <a:effectLst/>
                <a:latin typeface="Söhne"/>
              </a:rPr>
              <a:t>менторства</a:t>
            </a:r>
            <a:r>
              <a:rPr lang="uk-UA" sz="1600" b="0" i="0" dirty="0">
                <a:solidFill>
                  <a:srgbClr val="D1D5DB"/>
                </a:solidFill>
                <a:effectLst/>
                <a:latin typeface="Söhne"/>
              </a:rPr>
              <a:t>: Багато європейських компаній впроваджують програми </a:t>
            </a:r>
            <a:r>
              <a:rPr lang="uk-UA" sz="1600" b="0" i="0" dirty="0" err="1">
                <a:solidFill>
                  <a:srgbClr val="D1D5DB"/>
                </a:solidFill>
                <a:effectLst/>
                <a:latin typeface="Söhne"/>
              </a:rPr>
              <a:t>менторства</a:t>
            </a:r>
            <a:r>
              <a:rPr lang="uk-UA" sz="1600" b="0" i="0" dirty="0">
                <a:solidFill>
                  <a:srgbClr val="D1D5DB"/>
                </a:solidFill>
                <a:effectLst/>
                <a:latin typeface="Söhne"/>
              </a:rPr>
              <a:t>, де досвідчені співробітники надають підтримку та консультації новачкам. Це допомагає в новачкам швидше відчути себе частиною команди та засвоїти необхідні навички.</a:t>
            </a:r>
          </a:p>
          <a:p>
            <a:pPr algn="l">
              <a:buFont typeface="+mj-lt"/>
              <a:buNone/>
            </a:pPr>
            <a:r>
              <a:rPr lang="uk-UA" sz="1600" b="1" i="0" dirty="0">
                <a:solidFill>
                  <a:srgbClr val="D1D5DB"/>
                </a:solidFill>
                <a:effectLst/>
                <a:latin typeface="Söhne"/>
              </a:rPr>
              <a:t>Ефект</a:t>
            </a:r>
            <a:r>
              <a:rPr lang="uk-UA" sz="1600" b="0" i="0" dirty="0">
                <a:solidFill>
                  <a:srgbClr val="D1D5DB"/>
                </a:solidFill>
                <a:effectLst/>
                <a:latin typeface="Söhne"/>
              </a:rPr>
              <a:t>: Покращення інтеграції нових співробітників, підвищення їхньої продуктивності та зниження швидкості відтоку персоналу.</a:t>
            </a:r>
          </a:p>
          <a:p>
            <a:pPr algn="l">
              <a:buFont typeface="+mj-lt"/>
              <a:buAutoNum type="arabicPeriod"/>
            </a:pPr>
            <a:r>
              <a:rPr lang="uk-UA" sz="1600" b="1" i="0" dirty="0">
                <a:solidFill>
                  <a:srgbClr val="D1D5DB"/>
                </a:solidFill>
                <a:effectLst/>
                <a:latin typeface="Söhne"/>
              </a:rPr>
              <a:t>Навчання на робочому місці</a:t>
            </a:r>
            <a:r>
              <a:rPr lang="uk-UA" sz="1600" b="0" i="0" dirty="0">
                <a:solidFill>
                  <a:srgbClr val="D1D5DB"/>
                </a:solidFill>
                <a:effectLst/>
                <a:latin typeface="Söhne"/>
              </a:rPr>
              <a:t>: Деякі компанії сприяють навчанню своїх співробітників безпосередньо на робочому місці, надаючи можливість працювати над проектами, що розвивають їхні навички.</a:t>
            </a:r>
          </a:p>
          <a:p>
            <a:pPr algn="l">
              <a:buFont typeface="+mj-lt"/>
              <a:buNone/>
            </a:pPr>
            <a:r>
              <a:rPr lang="uk-UA" sz="1600" b="1" i="0" dirty="0">
                <a:solidFill>
                  <a:srgbClr val="D1D5DB"/>
                </a:solidFill>
                <a:effectLst/>
                <a:latin typeface="Söhne"/>
              </a:rPr>
              <a:t>Ефект</a:t>
            </a:r>
            <a:r>
              <a:rPr lang="uk-UA" sz="1600" b="0" i="0" dirty="0">
                <a:solidFill>
                  <a:srgbClr val="D1D5DB"/>
                </a:solidFill>
                <a:effectLst/>
                <a:latin typeface="Söhne"/>
              </a:rPr>
              <a:t>: Підвищення ефективності роботи та навичок співробітників, що впливає на якість продукції або послуг.</a:t>
            </a:r>
          </a:p>
          <a:p>
            <a:pPr algn="l">
              <a:buFont typeface="+mj-lt"/>
              <a:buAutoNum type="arabicPeriod"/>
            </a:pPr>
            <a:r>
              <a:rPr lang="uk-UA" sz="1600" b="1" i="0" dirty="0">
                <a:solidFill>
                  <a:srgbClr val="D1D5DB"/>
                </a:solidFill>
                <a:effectLst/>
                <a:latin typeface="Söhne"/>
              </a:rPr>
              <a:t>Курси та семінари</a:t>
            </a:r>
            <a:r>
              <a:rPr lang="uk-UA" sz="1600" b="0" i="0" dirty="0">
                <a:solidFill>
                  <a:srgbClr val="D1D5DB"/>
                </a:solidFill>
                <a:effectLst/>
                <a:latin typeface="Söhne"/>
              </a:rPr>
              <a:t>: Багато європейських компаній інвестують у навчання своїх працівників, спонсоруючи їх участь у курсах, семінарах та майстер-класах.</a:t>
            </a:r>
          </a:p>
          <a:p>
            <a:pPr algn="l">
              <a:buFont typeface="+mj-lt"/>
              <a:buNone/>
            </a:pPr>
            <a:r>
              <a:rPr lang="uk-UA" sz="1600" b="1" i="0" dirty="0">
                <a:solidFill>
                  <a:srgbClr val="D1D5DB"/>
                </a:solidFill>
                <a:effectLst/>
                <a:latin typeface="Söhne"/>
              </a:rPr>
              <a:t>Ефект</a:t>
            </a:r>
            <a:r>
              <a:rPr lang="uk-UA" sz="1600" b="0" i="0" dirty="0">
                <a:solidFill>
                  <a:srgbClr val="D1D5DB"/>
                </a:solidFill>
                <a:effectLst/>
                <a:latin typeface="Söhne"/>
              </a:rPr>
              <a:t>: Підвищення рівня знань та навичок працівників, що може позитивно позначитися на їх робочій продуктивності та сприяти розвитку компанії.</a:t>
            </a:r>
          </a:p>
          <a:p>
            <a:pPr algn="l">
              <a:buFont typeface="+mj-lt"/>
              <a:buAutoNum type="arabicPeriod"/>
            </a:pPr>
            <a:r>
              <a:rPr lang="uk-UA" sz="1600" b="1" i="0" dirty="0">
                <a:solidFill>
                  <a:srgbClr val="D1D5DB"/>
                </a:solidFill>
                <a:effectLst/>
                <a:latin typeface="Söhne"/>
              </a:rPr>
              <a:t>Система постійного навчання</a:t>
            </a:r>
            <a:r>
              <a:rPr lang="uk-UA" sz="1600" b="0" i="0" dirty="0">
                <a:solidFill>
                  <a:srgbClr val="D1D5DB"/>
                </a:solidFill>
                <a:effectLst/>
                <a:latin typeface="Söhne"/>
              </a:rPr>
              <a:t>: Деякі європейські компанії практикують систему постійного навчання, де працівники мають можливість регулярно оновлювати свої знання та навички.</a:t>
            </a:r>
          </a:p>
          <a:p>
            <a:pPr algn="l">
              <a:buFont typeface="+mj-lt"/>
              <a:buNone/>
            </a:pPr>
            <a:r>
              <a:rPr lang="uk-UA" sz="1600" b="1" i="0" dirty="0">
                <a:solidFill>
                  <a:srgbClr val="D1D5DB"/>
                </a:solidFill>
                <a:effectLst/>
                <a:latin typeface="Söhne"/>
              </a:rPr>
              <a:t>Ефект</a:t>
            </a:r>
            <a:r>
              <a:rPr lang="uk-UA" sz="1600" b="0" i="0" dirty="0">
                <a:solidFill>
                  <a:srgbClr val="D1D5DB"/>
                </a:solidFill>
                <a:effectLst/>
                <a:latin typeface="Söhne"/>
              </a:rPr>
              <a:t>: Підтримка високого рівня компетентності співробітників, адаптація до змін в індустрії та підвищення конкурентоспроможності компанії.</a:t>
            </a:r>
          </a:p>
          <a:p>
            <a:pPr algn="l">
              <a:buFont typeface="+mj-lt"/>
              <a:buAutoNum type="arabicPeriod"/>
            </a:pPr>
            <a:r>
              <a:rPr lang="uk-UA" sz="1600" b="1" i="0" dirty="0">
                <a:solidFill>
                  <a:srgbClr val="D1D5DB"/>
                </a:solidFill>
                <a:effectLst/>
                <a:latin typeface="Söhne"/>
              </a:rPr>
              <a:t>Розвиток особистого і професійного росту</a:t>
            </a:r>
            <a:r>
              <a:rPr lang="uk-UA" sz="1600" b="0" i="0" dirty="0">
                <a:solidFill>
                  <a:srgbClr val="D1D5DB"/>
                </a:solidFill>
                <a:effectLst/>
                <a:latin typeface="Söhne"/>
              </a:rPr>
              <a:t>: Компанії можуть пропонувати співробітникам можливість розвивати не тільки професійні, а й особисті навички, наприклад, управління стресом або розвиток комунікаційних вмінь.</a:t>
            </a:r>
          </a:p>
          <a:p>
            <a:pPr algn="l">
              <a:buFont typeface="+mj-lt"/>
              <a:buNone/>
            </a:pPr>
            <a:r>
              <a:rPr lang="uk-UA" sz="1600" b="1" i="0" dirty="0">
                <a:solidFill>
                  <a:srgbClr val="D1D5DB"/>
                </a:solidFill>
                <a:effectLst/>
                <a:latin typeface="Söhne"/>
              </a:rPr>
              <a:t>Ефект</a:t>
            </a:r>
            <a:r>
              <a:rPr lang="uk-UA" sz="1600" b="0" i="0" dirty="0">
                <a:solidFill>
                  <a:srgbClr val="D1D5DB"/>
                </a:solidFill>
                <a:effectLst/>
                <a:latin typeface="Söhne"/>
              </a:rPr>
              <a:t>: Покращення загального благополуччя працівників, зменшення конфліктів на робочому місці та підвищення їхньої робочої задоволеності.</a:t>
            </a:r>
          </a:p>
          <a:p>
            <a:pPr algn="l"/>
            <a:r>
              <a:rPr lang="uk-UA" sz="1600" b="0" i="0" dirty="0">
                <a:solidFill>
                  <a:srgbClr val="D1D5DB"/>
                </a:solidFill>
                <a:effectLst/>
                <a:latin typeface="Söhne"/>
              </a:rPr>
              <a:t>Загалом, ефективні програми навчання та розвитку можуть значно покращити продуктивність, задоволеність працівників і конкурентоспроможність компанії на ринку. Більше компаній в Європі відзначають це і вкладають ресурси у розвиток свого персоналу.</a:t>
            </a:r>
          </a:p>
          <a:p>
            <a:endParaRPr lang="uk-UA" sz="1100" b="0" i="0" dirty="0">
              <a:solidFill>
                <a:srgbClr val="212121"/>
              </a:solidFill>
              <a:effectLst/>
              <a:latin typeface="Arial" panose="020B0604020202020204" pitchFamily="34" charset="0"/>
              <a:cs typeface="Arial" panose="020B0604020202020204" pitchFamily="34" charset="0"/>
            </a:endParaRPr>
          </a:p>
          <a:p>
            <a:endParaRPr lang="uk-UA" sz="1100"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5"/>
          </p:nvPr>
        </p:nvSpPr>
        <p:spPr/>
        <p:txBody>
          <a:bodyPr/>
          <a:lstStyle/>
          <a:p>
            <a:fld id="{5E1E03A2-3AD8-46BF-8EEB-8965A35DC385}" type="slidenum">
              <a:rPr lang="ru-RU" smtClean="0"/>
              <a:t>2</a:t>
            </a:fld>
            <a:endParaRPr lang="ru-RU"/>
          </a:p>
        </p:txBody>
      </p:sp>
    </p:spTree>
    <p:extLst>
      <p:ext uri="{BB962C8B-B14F-4D97-AF65-F5344CB8AC3E}">
        <p14:creationId xmlns:p14="http://schemas.microsoft.com/office/powerpoint/2010/main" val="322554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uk-UA" sz="1800" dirty="0">
                <a:effectLst/>
                <a:latin typeface="Times New Roman" panose="02020603050405020304" pitchFamily="18" charset="0"/>
                <a:ea typeface="Times New Roman" panose="02020603050405020304" pitchFamily="18" charset="0"/>
              </a:rPr>
              <a:t>Пандемія COVID-19 та війна російської федерації проти України стануть ключовими факторами у падінні Індексу людського розвитку у загальносвітових масштабах у найближчі роки, прогнозують в Організації Об’єднаних Націй</a:t>
            </a:r>
            <a:endParaRPr lang="uk-UA" b="0" i="0" dirty="0">
              <a:solidFill>
                <a:srgbClr val="202122"/>
              </a:solidFill>
              <a:effectLst/>
              <a:latin typeface="Arial" panose="020B0604020202020204" pitchFamily="34" charset="0"/>
            </a:endParaRPr>
          </a:p>
          <a:p>
            <a:endParaRPr lang="uk-UA" dirty="0"/>
          </a:p>
        </p:txBody>
      </p:sp>
      <p:sp>
        <p:nvSpPr>
          <p:cNvPr id="4" name="Номер слайда 3"/>
          <p:cNvSpPr>
            <a:spLocks noGrp="1"/>
          </p:cNvSpPr>
          <p:nvPr>
            <p:ph type="sldNum" sz="quarter" idx="5"/>
          </p:nvPr>
        </p:nvSpPr>
        <p:spPr/>
        <p:txBody>
          <a:bodyPr/>
          <a:lstStyle/>
          <a:p>
            <a:fld id="{5E1E03A2-3AD8-46BF-8EEB-8965A35DC385}" type="slidenum">
              <a:rPr lang="ru-RU" smtClean="0"/>
              <a:t>11</a:t>
            </a:fld>
            <a:endParaRPr lang="ru-RU"/>
          </a:p>
        </p:txBody>
      </p:sp>
    </p:spTree>
    <p:extLst>
      <p:ext uri="{BB962C8B-B14F-4D97-AF65-F5344CB8AC3E}">
        <p14:creationId xmlns:p14="http://schemas.microsoft.com/office/powerpoint/2010/main" val="185447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effectLst/>
                <a:latin typeface="Times New Roman" panose="02020603050405020304" pitchFamily="18" charset="0"/>
                <a:ea typeface="Times New Roman" panose="02020603050405020304" pitchFamily="18" charset="0"/>
              </a:rPr>
              <a:t>В даний час універсальної, стандартизованої методики, застосовуваної компаніями немає, що можна пояснити специфічним характером деяких елементів інтелектуального капіталу, складно піддаються вимірюванню</a:t>
            </a:r>
            <a:endParaRPr lang="uk-UA"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effectLst/>
                <a:latin typeface="Times New Roman" panose="02020603050405020304" pitchFamily="18" charset="0"/>
                <a:ea typeface="Times New Roman" panose="02020603050405020304" pitchFamily="18" charset="0"/>
              </a:rPr>
              <a:t>Повний огляд існуючих методів сформував </a:t>
            </a:r>
            <a:r>
              <a:rPr lang="uk-UA" sz="1800" b="1" dirty="0">
                <a:effectLst/>
                <a:latin typeface="Times New Roman" panose="02020603050405020304" pitchFamily="18" charset="0"/>
                <a:ea typeface="Times New Roman" panose="02020603050405020304" pitchFamily="18" charset="0"/>
              </a:rPr>
              <a:t>К. </a:t>
            </a:r>
            <a:r>
              <a:rPr lang="uk-UA" sz="1800" b="1" dirty="0" err="1">
                <a:effectLst/>
                <a:latin typeface="Times New Roman" panose="02020603050405020304" pitchFamily="18" charset="0"/>
                <a:ea typeface="Times New Roman" panose="02020603050405020304" pitchFamily="18" charset="0"/>
              </a:rPr>
              <a:t>Свейбі</a:t>
            </a:r>
            <a:r>
              <a:rPr lang="uk-UA" sz="1800" dirty="0">
                <a:effectLst/>
                <a:latin typeface="Times New Roman" panose="02020603050405020304" pitchFamily="18" charset="0"/>
                <a:ea typeface="Times New Roman" panose="02020603050405020304" pitchFamily="18" charset="0"/>
              </a:rPr>
              <a:t>, розділивши їх на чотири групи.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effectLst/>
                <a:latin typeface="Times New Roman" panose="02020603050405020304" pitchFamily="18" charset="0"/>
                <a:ea typeface="Times New Roman" panose="02020603050405020304" pitchFamily="18" charset="0"/>
              </a:rPr>
              <a:t>1. Методи прямого вимірювання інтелектуального капіталу (</a:t>
            </a:r>
            <a:r>
              <a:rPr lang="uk-UA" sz="1800" dirty="0" err="1">
                <a:effectLst/>
                <a:latin typeface="Times New Roman" panose="02020603050405020304" pitchFamily="18" charset="0"/>
                <a:ea typeface="Times New Roman" panose="02020603050405020304" pitchFamily="18" charset="0"/>
              </a:rPr>
              <a:t>Direct</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Intellectual</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Capital</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methods</a:t>
            </a:r>
            <a:r>
              <a:rPr lang="uk-UA" sz="1800" dirty="0">
                <a:effectLst/>
                <a:latin typeface="Times New Roman" panose="02020603050405020304" pitchFamily="18" charset="0"/>
                <a:ea typeface="Times New Roman" panose="02020603050405020304" pitchFamily="18" charset="0"/>
              </a:rPr>
              <a:t> – DIC). Їх суть полягає в ідентифікації та грошовій оцінці окремих активів або окремих компонентів інтелектуального капіталу, після чого, виводиться інтегральна оцінка інтелектуального капіталу, прикладом служить модель «Технологічний брокер (</a:t>
            </a:r>
            <a:r>
              <a:rPr lang="uk-UA" sz="1800" dirty="0" err="1">
                <a:effectLst/>
                <a:latin typeface="Times New Roman" panose="02020603050405020304" pitchFamily="18" charset="0"/>
                <a:ea typeface="Times New Roman" panose="02020603050405020304" pitchFamily="18" charset="0"/>
              </a:rPr>
              <a:t>The</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Technology</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Broker</a:t>
            </a:r>
            <a:r>
              <a:rPr lang="uk-UA" sz="18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uk-UA" dirty="0"/>
          </a:p>
        </p:txBody>
      </p:sp>
      <p:sp>
        <p:nvSpPr>
          <p:cNvPr id="4" name="Номер слайда 3"/>
          <p:cNvSpPr>
            <a:spLocks noGrp="1"/>
          </p:cNvSpPr>
          <p:nvPr>
            <p:ph type="sldNum" sz="quarter" idx="5"/>
          </p:nvPr>
        </p:nvSpPr>
        <p:spPr/>
        <p:txBody>
          <a:bodyPr/>
          <a:lstStyle/>
          <a:p>
            <a:fld id="{5E1E03A2-3AD8-46BF-8EEB-8965A35DC385}" type="slidenum">
              <a:rPr lang="ru-RU" smtClean="0"/>
              <a:t>12</a:t>
            </a:fld>
            <a:endParaRPr lang="ru-RU"/>
          </a:p>
        </p:txBody>
      </p:sp>
    </p:spTree>
    <p:extLst>
      <p:ext uri="{BB962C8B-B14F-4D97-AF65-F5344CB8AC3E}">
        <p14:creationId xmlns:p14="http://schemas.microsoft.com/office/powerpoint/2010/main" val="2617292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effectLst/>
                <a:latin typeface="Times New Roman" panose="02020603050405020304" pitchFamily="18" charset="0"/>
                <a:ea typeface="Times New Roman" panose="02020603050405020304" pitchFamily="18" charset="0"/>
              </a:rPr>
              <a:t>Методи ринкової капіталізації (</a:t>
            </a:r>
            <a:r>
              <a:rPr lang="uk-UA" sz="1800" dirty="0" err="1">
                <a:effectLst/>
                <a:latin typeface="Times New Roman" panose="02020603050405020304" pitchFamily="18" charset="0"/>
                <a:ea typeface="Times New Roman" panose="02020603050405020304" pitchFamily="18" charset="0"/>
              </a:rPr>
              <a:t>Market</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Capitalization</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Methods</a:t>
            </a:r>
            <a:r>
              <a:rPr lang="uk-UA" sz="1800" dirty="0">
                <a:effectLst/>
                <a:latin typeface="Times New Roman" panose="02020603050405020304" pitchFamily="18" charset="0"/>
                <a:ea typeface="Times New Roman" panose="02020603050405020304" pitchFamily="18" charset="0"/>
              </a:rPr>
              <a:t> – MCM). Обчислюється різниця між ринковою капіталізацією підприємства і власним капіталом її акціонерів. Отримана величина розглядається як вартість її інтелектуального капіталу.</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uk-UA" dirty="0"/>
          </a:p>
        </p:txBody>
      </p:sp>
      <p:sp>
        <p:nvSpPr>
          <p:cNvPr id="4" name="Номер слайда 3"/>
          <p:cNvSpPr>
            <a:spLocks noGrp="1"/>
          </p:cNvSpPr>
          <p:nvPr>
            <p:ph type="sldNum" sz="quarter" idx="5"/>
          </p:nvPr>
        </p:nvSpPr>
        <p:spPr/>
        <p:txBody>
          <a:bodyPr/>
          <a:lstStyle/>
          <a:p>
            <a:fld id="{5E1E03A2-3AD8-46BF-8EEB-8965A35DC385}" type="slidenum">
              <a:rPr lang="ru-RU" smtClean="0"/>
              <a:t>13</a:t>
            </a:fld>
            <a:endParaRPr lang="ru-RU"/>
          </a:p>
        </p:txBody>
      </p:sp>
    </p:spTree>
    <p:extLst>
      <p:ext uri="{BB962C8B-B14F-4D97-AF65-F5344CB8AC3E}">
        <p14:creationId xmlns:p14="http://schemas.microsoft.com/office/powerpoint/2010/main" val="255714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215" algn="just">
              <a:lnSpc>
                <a:spcPts val="1635"/>
              </a:lnSpc>
              <a:spcAft>
                <a:spcPts val="0"/>
              </a:spcAft>
              <a:tabLst>
                <a:tab pos="540385" algn="l"/>
                <a:tab pos="1447800" algn="l"/>
                <a:tab pos="1448435" algn="l"/>
              </a:tabLst>
            </a:pPr>
            <a:r>
              <a:rPr lang="uk-UA" sz="1800" dirty="0">
                <a:effectLst/>
                <a:latin typeface="Times New Roman" panose="02020603050405020304" pitchFamily="18" charset="0"/>
                <a:ea typeface="Times New Roman" panose="02020603050405020304" pitchFamily="18" charset="0"/>
              </a:rPr>
              <a:t>Методи віддачі на активи (</a:t>
            </a:r>
            <a:r>
              <a:rPr lang="uk-UA" sz="1800" dirty="0" err="1">
                <a:effectLst/>
                <a:latin typeface="Times New Roman" panose="02020603050405020304" pitchFamily="18" charset="0"/>
                <a:ea typeface="Times New Roman" panose="02020603050405020304" pitchFamily="18" charset="0"/>
              </a:rPr>
              <a:t>Return</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on</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Assets</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methods</a:t>
            </a:r>
            <a:r>
              <a:rPr lang="uk-UA" sz="1800" dirty="0">
                <a:effectLst/>
                <a:latin typeface="Times New Roman" panose="02020603050405020304" pitchFamily="18" charset="0"/>
                <a:ea typeface="Times New Roman" panose="02020603050405020304" pitchFamily="18" charset="0"/>
              </a:rPr>
              <a:t> – ROA). Базуються на традиційних показниках ефективності бізнесу. В основі лежить зіставлення доданої вартості з відповідними активами компанії. Прикладами є моделі: «Економічної доданої вартості (</a:t>
            </a:r>
            <a:r>
              <a:rPr lang="uk-UA" sz="1800" dirty="0" err="1">
                <a:effectLst/>
                <a:latin typeface="Times New Roman" panose="02020603050405020304" pitchFamily="18" charset="0"/>
                <a:ea typeface="Times New Roman" panose="02020603050405020304" pitchFamily="18" charset="0"/>
              </a:rPr>
              <a:t>Eсоnоmic</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Vаlue</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addеd</a:t>
            </a:r>
            <a:r>
              <a:rPr lang="uk-UA" sz="1800" dirty="0">
                <a:effectLst/>
                <a:latin typeface="Times New Roman" panose="02020603050405020304" pitchFamily="18" charset="0"/>
                <a:ea typeface="Times New Roman" panose="02020603050405020304" pitchFamily="18" charset="0"/>
              </a:rPr>
              <a:t>, EVA)»; «Розрахувати вартість нематеріальних активів (</a:t>
            </a:r>
            <a:r>
              <a:rPr lang="uk-UA" sz="1800" dirty="0" err="1">
                <a:effectLst/>
                <a:latin typeface="Times New Roman" panose="02020603050405020304" pitchFamily="18" charset="0"/>
                <a:ea typeface="Times New Roman" panose="02020603050405020304" pitchFamily="18" charset="0"/>
              </a:rPr>
              <a:t>Cаlculatеd</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Intangible</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Value</a:t>
            </a:r>
            <a:r>
              <a:rPr lang="uk-UA" sz="1800" dirty="0">
                <a:effectLst/>
                <a:latin typeface="Times New Roman" panose="02020603050405020304" pitchFamily="18" charset="0"/>
                <a:ea typeface="Times New Roman" panose="02020603050405020304" pitchFamily="18" charset="0"/>
              </a:rPr>
              <a:t>, CIV)»; «Коефіцієнт доданої вартості інтелектуального капіталу (</a:t>
            </a:r>
            <a:r>
              <a:rPr lang="uk-UA" sz="1800" dirty="0" err="1">
                <a:effectLst/>
                <a:latin typeface="Times New Roman" panose="02020603050405020304" pitchFamily="18" charset="0"/>
                <a:ea typeface="Times New Roman" panose="02020603050405020304" pitchFamily="18" charset="0"/>
              </a:rPr>
              <a:t>Value</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added</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intelleсtuаl</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cоеffiсient</a:t>
            </a:r>
            <a:r>
              <a:rPr lang="uk-UA" sz="1800" dirty="0">
                <a:effectLst/>
                <a:latin typeface="Times New Roman" panose="02020603050405020304" pitchFamily="18" charset="0"/>
                <a:ea typeface="Times New Roman" panose="02020603050405020304" pitchFamily="18" charset="0"/>
              </a:rPr>
              <a:t>, VAIC)».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uk-UA" dirty="0"/>
          </a:p>
        </p:txBody>
      </p:sp>
      <p:sp>
        <p:nvSpPr>
          <p:cNvPr id="4" name="Номер слайда 3"/>
          <p:cNvSpPr>
            <a:spLocks noGrp="1"/>
          </p:cNvSpPr>
          <p:nvPr>
            <p:ph type="sldNum" sz="quarter" idx="5"/>
          </p:nvPr>
        </p:nvSpPr>
        <p:spPr/>
        <p:txBody>
          <a:bodyPr/>
          <a:lstStyle/>
          <a:p>
            <a:fld id="{5E1E03A2-3AD8-46BF-8EEB-8965A35DC385}" type="slidenum">
              <a:rPr lang="ru-RU" smtClean="0"/>
              <a:t>14</a:t>
            </a:fld>
            <a:endParaRPr lang="ru-RU"/>
          </a:p>
        </p:txBody>
      </p:sp>
    </p:spTree>
    <p:extLst>
      <p:ext uri="{BB962C8B-B14F-4D97-AF65-F5344CB8AC3E}">
        <p14:creationId xmlns:p14="http://schemas.microsoft.com/office/powerpoint/2010/main" val="1889082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215" algn="just">
              <a:lnSpc>
                <a:spcPts val="1635"/>
              </a:lnSpc>
              <a:spcAft>
                <a:spcPts val="0"/>
              </a:spcAft>
              <a:tabLst>
                <a:tab pos="540385" algn="l"/>
                <a:tab pos="1447800" algn="l"/>
                <a:tab pos="1448435" algn="l"/>
              </a:tabLst>
            </a:pPr>
            <a:r>
              <a:rPr lang="uk-UA" sz="1800" dirty="0">
                <a:effectLst/>
                <a:latin typeface="Times New Roman" panose="02020603050405020304" pitchFamily="18" charset="0"/>
                <a:ea typeface="Times New Roman" panose="02020603050405020304" pitchFamily="18" charset="0"/>
              </a:rPr>
              <a:t>Методи підрахунку очок (</a:t>
            </a:r>
            <a:r>
              <a:rPr lang="uk-UA" sz="1800" dirty="0" err="1">
                <a:effectLst/>
                <a:latin typeface="Times New Roman" panose="02020603050405020304" pitchFamily="18" charset="0"/>
                <a:ea typeface="Times New Roman" panose="02020603050405020304" pitchFamily="18" charset="0"/>
              </a:rPr>
              <a:t>Scorecard</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Methods</a:t>
            </a:r>
            <a:r>
              <a:rPr lang="uk-UA" sz="1800" dirty="0">
                <a:effectLst/>
                <a:latin typeface="Times New Roman" panose="02020603050405020304" pitchFamily="18" charset="0"/>
                <a:ea typeface="Times New Roman" panose="02020603050405020304" pitchFamily="18" charset="0"/>
              </a:rPr>
              <a:t> – SC). Ідентифікуються різні компоненти інтелектуального капіталу, генеруються і доповідаються індикаторами та індексами у вигляді підрахунку очок або у вигляді графів, як приклад можна привести «Навігатор Скандію (</a:t>
            </a:r>
            <a:r>
              <a:rPr lang="uk-UA" sz="1800" dirty="0" err="1">
                <a:effectLst/>
                <a:latin typeface="Times New Roman" panose="02020603050405020304" pitchFamily="18" charset="0"/>
                <a:ea typeface="Times New Roman" panose="02020603050405020304" pitchFamily="18" charset="0"/>
              </a:rPr>
              <a:t>Scandia</a:t>
            </a:r>
            <a:r>
              <a:rPr lang="uk-UA" sz="1800" dirty="0">
                <a:effectLst/>
                <a:latin typeface="Times New Roman" panose="02020603050405020304" pitchFamily="18" charset="0"/>
                <a:ea typeface="Times New Roman" panose="02020603050405020304" pitchFamily="18" charset="0"/>
              </a:rPr>
              <a:t>)».</a:t>
            </a:r>
          </a:p>
          <a:p>
            <a:pPr marL="0" marR="0" lvl="0" indent="450215" algn="just" defTabSz="914400" rtl="0" eaLnBrk="1" fontAlgn="auto" latinLnBrk="0" hangingPunct="1">
              <a:lnSpc>
                <a:spcPts val="1635"/>
              </a:lnSpc>
              <a:spcBef>
                <a:spcPts val="0"/>
              </a:spcBef>
              <a:spcAft>
                <a:spcPts val="0"/>
              </a:spcAft>
              <a:buClrTx/>
              <a:buSzTx/>
              <a:buFontTx/>
              <a:buNone/>
              <a:tabLst>
                <a:tab pos="540385" algn="l"/>
                <a:tab pos="1447800" algn="l"/>
                <a:tab pos="1448435" algn="l"/>
              </a:tabLst>
              <a:defRPr/>
            </a:pPr>
            <a:r>
              <a:rPr lang="uk-UA" sz="1800" dirty="0">
                <a:effectLst/>
                <a:latin typeface="Times New Roman" panose="02020603050405020304" pitchFamily="18" charset="0"/>
                <a:ea typeface="Times New Roman" panose="02020603050405020304" pitchFamily="18" charset="0"/>
              </a:rPr>
              <a:t>Всі методи оцінки інтелектуального капіталу можна розділити на якісні, що дозволяють зібрати не фінансову інформацію і дати непряму оцінку, і кількісні, за допомогою яких можна оцінити інтелектуальний капітал у вартісному вираженні.</a:t>
            </a:r>
          </a:p>
          <a:p>
            <a:pPr indent="450215" algn="just">
              <a:lnSpc>
                <a:spcPts val="1635"/>
              </a:lnSpc>
              <a:spcAft>
                <a:spcPts val="0"/>
              </a:spcAft>
              <a:tabLst>
                <a:tab pos="540385" algn="l"/>
                <a:tab pos="1447800" algn="l"/>
                <a:tab pos="1448435" algn="l"/>
              </a:tabLst>
            </a:pPr>
            <a:endParaRPr lang="uk-UA"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uk-UA" dirty="0"/>
          </a:p>
        </p:txBody>
      </p:sp>
      <p:sp>
        <p:nvSpPr>
          <p:cNvPr id="4" name="Номер слайда 3"/>
          <p:cNvSpPr>
            <a:spLocks noGrp="1"/>
          </p:cNvSpPr>
          <p:nvPr>
            <p:ph type="sldNum" sz="quarter" idx="5"/>
          </p:nvPr>
        </p:nvSpPr>
        <p:spPr/>
        <p:txBody>
          <a:bodyPr/>
          <a:lstStyle/>
          <a:p>
            <a:fld id="{5E1E03A2-3AD8-46BF-8EEB-8965A35DC385}" type="slidenum">
              <a:rPr lang="ru-RU" smtClean="0"/>
              <a:t>15</a:t>
            </a:fld>
            <a:endParaRPr lang="ru-RU"/>
          </a:p>
        </p:txBody>
      </p:sp>
    </p:spTree>
    <p:extLst>
      <p:ext uri="{BB962C8B-B14F-4D97-AF65-F5344CB8AC3E}">
        <p14:creationId xmlns:p14="http://schemas.microsoft.com/office/powerpoint/2010/main" val="4062647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effectLst/>
                <a:latin typeface="Times New Roman" panose="02020603050405020304" pitchFamily="18" charset="0"/>
                <a:ea typeface="Times New Roman" panose="02020603050405020304" pitchFamily="18" charset="0"/>
              </a:rPr>
              <a:t>Важливо розуміти, що інтелектуальний капітал відіграє важливу роль в процесі формування вартості підприємства. Витрати в нього завжди носять капітальний характер, тобто створюватимуть вартість протягом більш ніж одного фінансового періоду, тому питання визначення його вартості є проблематичним.</a:t>
            </a:r>
          </a:p>
          <a:p>
            <a:endParaRPr lang="uk-UA" dirty="0"/>
          </a:p>
        </p:txBody>
      </p:sp>
      <p:sp>
        <p:nvSpPr>
          <p:cNvPr id="4" name="Номер слайда 3"/>
          <p:cNvSpPr>
            <a:spLocks noGrp="1"/>
          </p:cNvSpPr>
          <p:nvPr>
            <p:ph type="sldNum" sz="quarter" idx="5"/>
          </p:nvPr>
        </p:nvSpPr>
        <p:spPr/>
        <p:txBody>
          <a:bodyPr/>
          <a:lstStyle/>
          <a:p>
            <a:fld id="{5E1E03A2-3AD8-46BF-8EEB-8965A35DC385}" type="slidenum">
              <a:rPr lang="ru-RU" smtClean="0"/>
              <a:t>16</a:t>
            </a:fld>
            <a:endParaRPr lang="ru-RU"/>
          </a:p>
        </p:txBody>
      </p:sp>
    </p:spTree>
    <p:extLst>
      <p:ext uri="{BB962C8B-B14F-4D97-AF65-F5344CB8AC3E}">
        <p14:creationId xmlns:p14="http://schemas.microsoft.com/office/powerpoint/2010/main" val="1482965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450215" algn="just">
              <a:lnSpc>
                <a:spcPts val="1635"/>
              </a:lnSpc>
              <a:spcAft>
                <a:spcPts val="0"/>
              </a:spcAft>
              <a:tabLst>
                <a:tab pos="540385" algn="l"/>
                <a:tab pos="1447800" algn="l"/>
                <a:tab pos="1448435" algn="l"/>
              </a:tabLst>
            </a:pPr>
            <a:r>
              <a:rPr lang="uk-UA" sz="1800" dirty="0">
                <a:effectLst/>
                <a:latin typeface="Times New Roman" panose="02020603050405020304" pitchFamily="18" charset="0"/>
                <a:ea typeface="Times New Roman" panose="02020603050405020304" pitchFamily="18" charset="0"/>
              </a:rPr>
              <a:t>У практиці оцінки вартості компанії числове значення Q </a:t>
            </a:r>
            <a:r>
              <a:rPr lang="uk-UA" sz="1800" dirty="0" err="1">
                <a:effectLst/>
                <a:latin typeface="Times New Roman" panose="02020603050405020304" pitchFamily="18" charset="0"/>
                <a:ea typeface="Times New Roman" panose="02020603050405020304" pitchFamily="18" charset="0"/>
              </a:rPr>
              <a:t>Тобіна</a:t>
            </a:r>
            <a:r>
              <a:rPr lang="uk-UA" sz="1800" dirty="0">
                <a:effectLst/>
                <a:latin typeface="Times New Roman" panose="02020603050405020304" pitchFamily="18" charset="0"/>
                <a:ea typeface="Times New Roman" panose="02020603050405020304" pitchFamily="18" charset="0"/>
              </a:rPr>
              <a:t> інтерпретується наступним чином: </a:t>
            </a:r>
          </a:p>
          <a:p>
            <a:pPr indent="450215" algn="just">
              <a:lnSpc>
                <a:spcPts val="1635"/>
              </a:lnSpc>
              <a:spcAft>
                <a:spcPts val="0"/>
              </a:spcAft>
              <a:tabLst>
                <a:tab pos="540385" algn="l"/>
                <a:tab pos="1447800" algn="l"/>
                <a:tab pos="1448435" algn="l"/>
              </a:tabLst>
            </a:pPr>
            <a:r>
              <a:rPr lang="uk-UA" sz="1800" dirty="0">
                <a:effectLst/>
                <a:latin typeface="Times New Roman" panose="02020603050405020304" pitchFamily="18" charset="0"/>
                <a:ea typeface="Times New Roman" panose="02020603050405020304" pitchFamily="18" charset="0"/>
              </a:rPr>
              <a:t>- якщо Q </a:t>
            </a:r>
            <a:r>
              <a:rPr lang="uk-UA"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uk-UA" sz="1800" dirty="0">
                <a:effectLst/>
                <a:latin typeface="Times New Roman" panose="02020603050405020304" pitchFamily="18" charset="0"/>
                <a:ea typeface="Times New Roman" panose="02020603050405020304" pitchFamily="18" charset="0"/>
              </a:rPr>
              <a:t> 1, ринкова ціна перевищує відновну і відповідно відображені незареєстровані її активи, це може свідчити про те, що фірма ефективно використовує інтелектуальний капітал і отримує за рахунок цього прибуток; </a:t>
            </a:r>
          </a:p>
          <a:p>
            <a:r>
              <a:rPr lang="uk-UA" sz="1800" dirty="0">
                <a:effectLst/>
                <a:latin typeface="Times New Roman" panose="02020603050405020304" pitchFamily="18" charset="0"/>
                <a:ea typeface="Times New Roman" panose="02020603050405020304" pitchFamily="18" charset="0"/>
              </a:rPr>
              <a:t>- якщо Q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uk-UA" sz="1800" dirty="0">
                <a:effectLst/>
                <a:latin typeface="Times New Roman" panose="02020603050405020304" pitchFamily="18" charset="0"/>
                <a:ea typeface="Times New Roman" panose="02020603050405020304" pitchFamily="18" charset="0"/>
              </a:rPr>
              <a:t> 1, вартість менше її сумарної відновної вартості, можливо, компанія недооцінюється ринком або ж це свідчить про проблеми менеджменту та організаційної структури.</a:t>
            </a:r>
            <a:endParaRPr lang="ru-RU" altLang="ru-RU" dirty="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F6C989-3149-4748-838D-04E89654922A}" type="slidenum">
              <a:rPr lang="ru-RU" altLang="ru-RU">
                <a:latin typeface="Arial" panose="020B0604020202020204" pitchFamily="34" charset="0"/>
              </a:rPr>
              <a:pPr>
                <a:spcBef>
                  <a:spcPct val="0"/>
                </a:spcBef>
              </a:pPr>
              <a:t>17</a:t>
            </a:fld>
            <a:endParaRPr lang="ru-RU" altLang="ru-RU">
              <a:latin typeface="Arial" panose="020B0604020202020204" pitchFamily="34" charset="0"/>
            </a:endParaRPr>
          </a:p>
        </p:txBody>
      </p:sp>
    </p:spTree>
    <p:extLst>
      <p:ext uri="{BB962C8B-B14F-4D97-AF65-F5344CB8AC3E}">
        <p14:creationId xmlns:p14="http://schemas.microsoft.com/office/powerpoint/2010/main" val="38732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uk-UA" b="1" i="0" dirty="0">
                <a:solidFill>
                  <a:srgbClr val="212121"/>
                </a:solidFill>
                <a:effectLst/>
                <a:latin typeface="-apple-system"/>
              </a:rPr>
              <a:t>Людський капітал </a:t>
            </a:r>
            <a:r>
              <a:rPr lang="uk-UA" b="0" i="0" dirty="0">
                <a:solidFill>
                  <a:srgbClr val="212121"/>
                </a:solidFill>
                <a:effectLst/>
                <a:latin typeface="-apple-system"/>
              </a:rPr>
              <a:t>включає працівників, їхні знання та досвід, стосунки організації з працівниками, навчання та оцінку працівників, задоволеність працівників, відгуки працівників про організацію тощо, що все сприяє капіталу організації. Якщо в організації нижча плинність кадрів, є ймовірність високого інтелектуального капіталу.</a:t>
            </a:r>
          </a:p>
          <a:p>
            <a:pPr algn="l"/>
            <a:r>
              <a:rPr lang="uk-UA" b="1" i="0" dirty="0">
                <a:solidFill>
                  <a:srgbClr val="212121"/>
                </a:solidFill>
                <a:effectLst/>
                <a:latin typeface="-apple-system"/>
              </a:rPr>
              <a:t>Приклад –</a:t>
            </a:r>
            <a:r>
              <a:rPr lang="uk-UA" b="0" i="0" dirty="0">
                <a:solidFill>
                  <a:srgbClr val="212121"/>
                </a:solidFill>
                <a:effectLst/>
                <a:latin typeface="-apple-system"/>
              </a:rPr>
              <a:t> лідерські та управлінські навички, ключові співробітники та їхні знання, професійні здібності, трудова етика та культура праці, навчання працівників тощо.</a:t>
            </a:r>
          </a:p>
          <a:p>
            <a:endParaRPr lang="uk-UA" dirty="0"/>
          </a:p>
          <a:p>
            <a:pPr algn="l"/>
            <a:r>
              <a:rPr lang="uk-UA" b="1" i="0" dirty="0">
                <a:solidFill>
                  <a:srgbClr val="0C4E54"/>
                </a:solidFill>
                <a:effectLst/>
                <a:latin typeface="poppins"/>
              </a:rPr>
              <a:t>№ 2 – </a:t>
            </a:r>
            <a:r>
              <a:rPr lang="uk-UA" sz="1200" b="1" i="0" dirty="0">
                <a:solidFill>
                  <a:srgbClr val="0C4E54"/>
                </a:solidFill>
                <a:effectLst/>
                <a:latin typeface="poppins"/>
              </a:rPr>
              <a:t>Споживчий</a:t>
            </a:r>
            <a:r>
              <a:rPr lang="uk-UA" b="1" i="0" dirty="0">
                <a:solidFill>
                  <a:srgbClr val="0C4E54"/>
                </a:solidFill>
                <a:effectLst/>
                <a:latin typeface="poppins"/>
              </a:rPr>
              <a:t> капітал (</a:t>
            </a:r>
            <a:r>
              <a:rPr lang="uk-UA" sz="1200" b="1" i="0" dirty="0">
                <a:solidFill>
                  <a:srgbClr val="0C4E54"/>
                </a:solidFill>
                <a:effectLst/>
                <a:latin typeface="poppins"/>
              </a:rPr>
              <a:t>клієнтський</a:t>
            </a:r>
            <a:r>
              <a:rPr lang="uk-UA" b="1" i="0" dirty="0">
                <a:solidFill>
                  <a:srgbClr val="0C4E54"/>
                </a:solidFill>
                <a:effectLst/>
                <a:latin typeface="poppins"/>
              </a:rPr>
              <a:t>)</a:t>
            </a:r>
          </a:p>
          <a:p>
            <a:pPr algn="l"/>
            <a:r>
              <a:rPr lang="uk-UA" b="0" i="0" dirty="0">
                <a:solidFill>
                  <a:srgbClr val="212121"/>
                </a:solidFill>
                <a:effectLst/>
                <a:latin typeface="-apple-system"/>
              </a:rPr>
              <a:t>Відносний капітал включає відносини організації з працівниками, її інвесторами, її клієнтами, її постачальниками тощо. Огляд усіх інвесторів, клієнтів, постачальників і працівників. Зворотній зв’язок також має значення. Наприклад, організація з низькою плинністю кадрів, чесними клієнтами тощо має високу базу інтелектуального капіталу.</a:t>
            </a:r>
          </a:p>
          <a:p>
            <a:pPr algn="l"/>
            <a:r>
              <a:rPr lang="uk-UA" b="1" i="0" dirty="0">
                <a:solidFill>
                  <a:srgbClr val="212121"/>
                </a:solidFill>
                <a:effectLst/>
                <a:latin typeface="-apple-system"/>
              </a:rPr>
              <a:t>Приклад –</a:t>
            </a:r>
            <a:r>
              <a:rPr lang="uk-UA" b="0" i="0" dirty="0">
                <a:solidFill>
                  <a:srgbClr val="212121"/>
                </a:solidFill>
                <a:effectLst/>
                <a:latin typeface="-apple-system"/>
              </a:rPr>
              <a:t> задоволеність клієнтів, відносини зі співробітниками, клієнтами та зацікавленими сторонами, контракти з постачальниками послуг, репутація в суспільстві, рейтинг відгуків інвесторів тощо.</a:t>
            </a:r>
          </a:p>
          <a:p>
            <a:r>
              <a:rPr lang="uk-UA" dirty="0"/>
              <a:t> </a:t>
            </a:r>
          </a:p>
          <a:p>
            <a:pPr algn="l"/>
            <a:r>
              <a:rPr lang="uk-UA" b="1" i="0" dirty="0">
                <a:solidFill>
                  <a:srgbClr val="0C4E54"/>
                </a:solidFill>
                <a:effectLst/>
                <a:latin typeface="poppins"/>
              </a:rPr>
              <a:t>#3 – Структурний капітал </a:t>
            </a:r>
            <a:r>
              <a:rPr lang="uk-UA" sz="1200" b="1" i="0" dirty="0">
                <a:solidFill>
                  <a:srgbClr val="0C4E54"/>
                </a:solidFill>
                <a:effectLst/>
                <a:latin typeface="poppins"/>
              </a:rPr>
              <a:t>Організаційний</a:t>
            </a:r>
            <a:endParaRPr lang="uk-UA" b="1" i="0" dirty="0">
              <a:solidFill>
                <a:srgbClr val="0C4E54"/>
              </a:solidFill>
              <a:effectLst/>
              <a:latin typeface="poppins"/>
            </a:endParaRPr>
          </a:p>
          <a:p>
            <a:pPr algn="l"/>
            <a:r>
              <a:rPr lang="uk-UA" b="0" i="0" dirty="0">
                <a:solidFill>
                  <a:srgbClr val="212121"/>
                </a:solidFill>
                <a:effectLst/>
                <a:latin typeface="-apple-system"/>
              </a:rPr>
              <a:t>Саме організаційні процеси, бази даних, політика, культура, бачення, заява про місію та цінності тощо сприяють капіталу організації. Наприклад, якщо в організації хороша культура праці, вона забезпечує якісні продукти, її репутація на ринку, конкурентна перевага тощо є справжнім інтелектуальним капіталом для організації.</a:t>
            </a:r>
          </a:p>
          <a:p>
            <a:pPr algn="l"/>
            <a:r>
              <a:rPr lang="uk-UA" b="1" i="0" dirty="0">
                <a:solidFill>
                  <a:srgbClr val="212121"/>
                </a:solidFill>
                <a:effectLst/>
                <a:latin typeface="-apple-system"/>
              </a:rPr>
              <a:t>Приклад</a:t>
            </a:r>
            <a:r>
              <a:rPr lang="uk-UA" b="0" i="0" dirty="0">
                <a:solidFill>
                  <a:srgbClr val="212121"/>
                </a:solidFill>
                <a:effectLst/>
                <a:latin typeface="-apple-system"/>
              </a:rPr>
              <a:t> – бачення, місія, структури, цілі організації, її робоча культура, її підхід до навчання працівників і надання знань, її інструменти, програми, способи роботи та передовий досвід.</a:t>
            </a:r>
          </a:p>
          <a:p>
            <a:endParaRPr lang="uk-UA" dirty="0"/>
          </a:p>
        </p:txBody>
      </p:sp>
      <p:sp>
        <p:nvSpPr>
          <p:cNvPr id="4" name="Номер слайда 3"/>
          <p:cNvSpPr>
            <a:spLocks noGrp="1"/>
          </p:cNvSpPr>
          <p:nvPr>
            <p:ph type="sldNum" sz="quarter" idx="5"/>
          </p:nvPr>
        </p:nvSpPr>
        <p:spPr/>
        <p:txBody>
          <a:bodyPr/>
          <a:lstStyle/>
          <a:p>
            <a:fld id="{5E1E03A2-3AD8-46BF-8EEB-8965A35DC385}" type="slidenum">
              <a:rPr lang="ru-RU" smtClean="0"/>
              <a:t>3</a:t>
            </a:fld>
            <a:endParaRPr lang="ru-RU"/>
          </a:p>
        </p:txBody>
      </p:sp>
    </p:spTree>
    <p:extLst>
      <p:ext uri="{BB962C8B-B14F-4D97-AF65-F5344CB8AC3E}">
        <p14:creationId xmlns:p14="http://schemas.microsoft.com/office/powerpoint/2010/main" val="4292537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0" i="0" dirty="0">
                <a:solidFill>
                  <a:srgbClr val="333333"/>
                </a:solidFill>
                <a:effectLst/>
                <a:latin typeface="Arial" panose="020B0604020202020204" pitchFamily="34" charset="0"/>
                <a:cs typeface="Arial" panose="020B0604020202020204" pitchFamily="34" charset="0"/>
              </a:rPr>
              <a:t>Співробітники щодня витрачають багато часу на те, щоб сприяти успіху вашої організації. Вони можуть створити або зламати організацію. Тому дуже важливо залучати та утримувати високоефективних співробітників.</a:t>
            </a:r>
            <a:endParaRPr lang="en-US" b="0" i="0" dirty="0">
              <a:solidFill>
                <a:srgbClr val="333333"/>
              </a:solidFill>
              <a:effectLst/>
              <a:latin typeface="Arial" panose="020B0604020202020204" pitchFamily="34" charset="0"/>
              <a:cs typeface="Arial" panose="020B0604020202020204" pitchFamily="34" charset="0"/>
            </a:endParaRPr>
          </a:p>
          <a:p>
            <a:r>
              <a:rPr lang="uk-UA" b="0" i="0" dirty="0">
                <a:solidFill>
                  <a:srgbClr val="333333"/>
                </a:solidFill>
                <a:effectLst/>
                <a:latin typeface="Arial" panose="020B0604020202020204" pitchFamily="34" charset="0"/>
                <a:cs typeface="Arial" panose="020B0604020202020204" pitchFamily="34" charset="0"/>
              </a:rPr>
              <a:t>Хто такий </a:t>
            </a:r>
            <a:r>
              <a:rPr lang="en-US" b="0" i="0" dirty="0">
                <a:solidFill>
                  <a:srgbClr val="333333"/>
                </a:solidFill>
                <a:effectLst/>
                <a:latin typeface="Arial" panose="020B0604020202020204" pitchFamily="34" charset="0"/>
                <a:cs typeface="Arial" panose="020B0604020202020204" pitchFamily="34" charset="0"/>
              </a:rPr>
              <a:t>HR </a:t>
            </a:r>
            <a:r>
              <a:rPr lang="uk-UA" b="0" i="0" dirty="0">
                <a:solidFill>
                  <a:srgbClr val="333333"/>
                </a:solidFill>
                <a:effectLst/>
                <a:latin typeface="Arial" panose="020B0604020202020204" pitchFamily="34" charset="0"/>
                <a:cs typeface="Arial" panose="020B0604020202020204" pitchFamily="34" charset="0"/>
              </a:rPr>
              <a:t>в компанії?</a:t>
            </a:r>
          </a:p>
          <a:p>
            <a:r>
              <a:rPr lang="uk-UA" b="0" i="0" dirty="0">
                <a:solidFill>
                  <a:srgbClr val="333333"/>
                </a:solidFill>
                <a:effectLst/>
                <a:latin typeface="Arial" panose="020B0604020202020204" pitchFamily="34" charset="0"/>
                <a:cs typeface="Arial" panose="020B0604020202020204" pitchFamily="34" charset="0"/>
              </a:rPr>
              <a:t>Чим відрізняється </a:t>
            </a:r>
            <a:r>
              <a:rPr lang="uk-UA" b="0" i="0" dirty="0" err="1">
                <a:solidFill>
                  <a:srgbClr val="333333"/>
                </a:solidFill>
                <a:effectLst/>
                <a:latin typeface="Arial" panose="020B0604020202020204" pitchFamily="34" charset="0"/>
                <a:cs typeface="Arial" panose="020B0604020202020204" pitchFamily="34" charset="0"/>
              </a:rPr>
              <a:t>софт</a:t>
            </a:r>
            <a:r>
              <a:rPr lang="uk-UA" b="0" i="0" dirty="0">
                <a:solidFill>
                  <a:srgbClr val="333333"/>
                </a:solidFill>
                <a:effectLst/>
                <a:latin typeface="Arial" panose="020B0604020202020204" pitchFamily="34" charset="0"/>
                <a:cs typeface="Arial" panose="020B0604020202020204" pitchFamily="34" charset="0"/>
              </a:rPr>
              <a:t> </a:t>
            </a:r>
            <a:r>
              <a:rPr lang="uk-UA" b="0" i="0" dirty="0" err="1">
                <a:solidFill>
                  <a:srgbClr val="333333"/>
                </a:solidFill>
                <a:effectLst/>
                <a:latin typeface="Arial" panose="020B0604020202020204" pitchFamily="34" charset="0"/>
                <a:cs typeface="Arial" panose="020B0604020202020204" pitchFamily="34" charset="0"/>
              </a:rPr>
              <a:t>скіли</a:t>
            </a:r>
            <a:r>
              <a:rPr lang="uk-UA" b="0" i="0" dirty="0">
                <a:solidFill>
                  <a:srgbClr val="333333"/>
                </a:solidFill>
                <a:effectLst/>
                <a:latin typeface="Arial" panose="020B0604020202020204" pitchFamily="34" charset="0"/>
                <a:cs typeface="Arial" panose="020B0604020202020204" pitchFamily="34" charset="0"/>
              </a:rPr>
              <a:t> від </a:t>
            </a:r>
            <a:r>
              <a:rPr lang="uk-UA" b="0" i="0" dirty="0" err="1">
                <a:solidFill>
                  <a:srgbClr val="333333"/>
                </a:solidFill>
                <a:effectLst/>
                <a:latin typeface="Arial" panose="020B0604020202020204" pitchFamily="34" charset="0"/>
                <a:cs typeface="Arial" panose="020B0604020202020204" pitchFamily="34" charset="0"/>
              </a:rPr>
              <a:t>хардскілів</a:t>
            </a:r>
            <a:r>
              <a:rPr lang="uk-UA" b="0" i="0" dirty="0">
                <a:solidFill>
                  <a:srgbClr val="333333"/>
                </a:solidFill>
                <a:effectLst/>
                <a:latin typeface="Arial" panose="020B0604020202020204" pitchFamily="34" charset="0"/>
                <a:cs typeface="Arial" panose="020B0604020202020204" pitchFamily="34" charset="0"/>
              </a:rPr>
              <a:t>?</a:t>
            </a:r>
          </a:p>
          <a:p>
            <a:r>
              <a:rPr lang="ru-RU" b="0" i="0" dirty="0">
                <a:solidFill>
                  <a:srgbClr val="222222"/>
                </a:solidFill>
                <a:effectLst/>
                <a:latin typeface="Arial" panose="020B0604020202020204" pitchFamily="34" charset="0"/>
                <a:cs typeface="Arial" panose="020B0604020202020204" pitchFamily="34" charset="0"/>
              </a:rPr>
              <a:t>У </a:t>
            </a:r>
            <a:r>
              <a:rPr lang="ru-RU" b="0" i="0" dirty="0" err="1">
                <a:solidFill>
                  <a:srgbClr val="222222"/>
                </a:solidFill>
                <a:effectLst/>
                <a:latin typeface="Arial" panose="020B0604020202020204" pitchFamily="34" charset="0"/>
                <a:cs typeface="Arial" panose="020B0604020202020204" pitchFamily="34" charset="0"/>
              </a:rPr>
              <a:t>національній</a:t>
            </a:r>
            <a:r>
              <a:rPr lang="ru-RU" b="0" i="0" dirty="0">
                <a:solidFill>
                  <a:srgbClr val="222222"/>
                </a:solidFill>
                <a:effectLst/>
                <a:latin typeface="Arial" panose="020B0604020202020204" pitchFamily="34" charset="0"/>
                <a:cs typeface="Arial" panose="020B0604020202020204" pitchFamily="34" charset="0"/>
              </a:rPr>
              <a:t> </a:t>
            </a:r>
            <a:r>
              <a:rPr lang="ru-RU" b="0" i="0" dirty="0" err="1">
                <a:solidFill>
                  <a:srgbClr val="222222"/>
                </a:solidFill>
                <a:effectLst/>
                <a:latin typeface="Arial" panose="020B0604020202020204" pitchFamily="34" charset="0"/>
                <a:cs typeface="Arial" panose="020B0604020202020204" pitchFamily="34" charset="0"/>
              </a:rPr>
              <a:t>економіці</a:t>
            </a:r>
            <a:r>
              <a:rPr lang="ru-RU" b="0" i="0" dirty="0">
                <a:solidFill>
                  <a:srgbClr val="222222"/>
                </a:solidFill>
                <a:effectLst/>
                <a:latin typeface="Arial" panose="020B0604020202020204" pitchFamily="34" charset="0"/>
                <a:cs typeface="Arial" panose="020B0604020202020204" pitchFamily="34" charset="0"/>
              </a:rPr>
              <a:t> </a:t>
            </a:r>
            <a:r>
              <a:rPr lang="ru-RU" b="0" i="0" dirty="0" err="1">
                <a:solidFill>
                  <a:srgbClr val="222222"/>
                </a:solidFill>
                <a:effectLst/>
                <a:latin typeface="Arial" panose="020B0604020202020204" pitchFamily="34" charset="0"/>
                <a:cs typeface="Arial" panose="020B0604020202020204" pitchFamily="34" charset="0"/>
              </a:rPr>
              <a:t>цей</a:t>
            </a:r>
            <a:r>
              <a:rPr lang="ru-RU" b="0" i="0" dirty="0">
                <a:solidFill>
                  <a:srgbClr val="222222"/>
                </a:solidFill>
                <a:effectLst/>
                <a:latin typeface="Arial" panose="020B0604020202020204" pitchFamily="34" charset="0"/>
                <a:cs typeface="Arial" panose="020B0604020202020204" pitchFamily="34" charset="0"/>
              </a:rPr>
              <a:t> </a:t>
            </a:r>
            <a:r>
              <a:rPr lang="ru-RU" b="0" i="0" dirty="0" err="1">
                <a:solidFill>
                  <a:srgbClr val="222222"/>
                </a:solidFill>
                <a:effectLst/>
                <a:latin typeface="Arial" panose="020B0604020202020204" pitchFamily="34" charset="0"/>
                <a:cs typeface="Arial" panose="020B0604020202020204" pitchFamily="34" charset="0"/>
              </a:rPr>
              <a:t>термін</a:t>
            </a:r>
            <a:r>
              <a:rPr lang="ru-RU" b="0" i="0" dirty="0">
                <a:solidFill>
                  <a:srgbClr val="222222"/>
                </a:solidFill>
                <a:effectLst/>
                <a:latin typeface="Arial" panose="020B0604020202020204" pitchFamily="34" charset="0"/>
                <a:cs typeface="Arial" panose="020B0604020202020204" pitchFamily="34" charset="0"/>
              </a:rPr>
              <a:t> </a:t>
            </a:r>
            <a:r>
              <a:rPr lang="ru-RU" b="0" i="0" dirty="0" err="1">
                <a:solidFill>
                  <a:srgbClr val="222222"/>
                </a:solidFill>
                <a:effectLst/>
                <a:latin typeface="Arial" panose="020B0604020202020204" pitchFamily="34" charset="0"/>
                <a:cs typeface="Arial" panose="020B0604020202020204" pitchFamily="34" charset="0"/>
              </a:rPr>
              <a:t>стосується</a:t>
            </a:r>
            <a:r>
              <a:rPr lang="ru-RU" b="0" i="0" dirty="0">
                <a:solidFill>
                  <a:srgbClr val="222222"/>
                </a:solidFill>
                <a:effectLst/>
                <a:latin typeface="Arial" panose="020B0604020202020204" pitchFamily="34" charset="0"/>
                <a:cs typeface="Arial" panose="020B0604020202020204" pitchFamily="34" charset="0"/>
              </a:rPr>
              <a:t> того, як </a:t>
            </a:r>
            <a:r>
              <a:rPr lang="ru-RU" b="0" i="0" dirty="0" err="1">
                <a:solidFill>
                  <a:srgbClr val="222222"/>
                </a:solidFill>
                <a:effectLst/>
                <a:latin typeface="Arial" panose="020B0604020202020204" pitchFamily="34" charset="0"/>
                <a:cs typeface="Arial" panose="020B0604020202020204" pitchFamily="34" charset="0"/>
              </a:rPr>
              <a:t>її</a:t>
            </a:r>
            <a:r>
              <a:rPr lang="ru-RU" b="0" i="0" dirty="0">
                <a:solidFill>
                  <a:srgbClr val="222222"/>
                </a:solidFill>
                <a:effectLst/>
                <a:latin typeface="Arial" panose="020B0604020202020204" pitchFamily="34" charset="0"/>
                <a:cs typeface="Arial" panose="020B0604020202020204" pitchFamily="34" charset="0"/>
              </a:rPr>
              <a:t> </a:t>
            </a:r>
            <a:r>
              <a:rPr lang="ru-RU" b="0" i="0" dirty="0" err="1">
                <a:solidFill>
                  <a:srgbClr val="222222"/>
                </a:solidFill>
                <a:effectLst/>
                <a:latin typeface="Arial" panose="020B0604020202020204" pitchFamily="34" charset="0"/>
                <a:cs typeface="Arial" panose="020B0604020202020204" pitchFamily="34" charset="0"/>
              </a:rPr>
              <a:t>населення</a:t>
            </a:r>
            <a:r>
              <a:rPr lang="ru-RU" b="0" i="0" dirty="0">
                <a:solidFill>
                  <a:srgbClr val="222222"/>
                </a:solidFill>
                <a:effectLst/>
                <a:latin typeface="Arial" panose="020B0604020202020204" pitchFamily="34" charset="0"/>
                <a:cs typeface="Arial" panose="020B0604020202020204" pitchFamily="34" charset="0"/>
              </a:rPr>
              <a:t> </a:t>
            </a:r>
            <a:r>
              <a:rPr lang="ru-RU" b="0" i="0" dirty="0" err="1">
                <a:solidFill>
                  <a:srgbClr val="222222"/>
                </a:solidFill>
                <a:effectLst/>
                <a:latin typeface="Arial" panose="020B0604020202020204" pitchFamily="34" charset="0"/>
                <a:cs typeface="Arial" panose="020B0604020202020204" pitchFamily="34" charset="0"/>
              </a:rPr>
              <a:t>робить</a:t>
            </a:r>
            <a:r>
              <a:rPr lang="ru-RU" b="0" i="0" dirty="0">
                <a:solidFill>
                  <a:srgbClr val="222222"/>
                </a:solidFill>
                <a:effectLst/>
                <a:latin typeface="Arial" panose="020B0604020202020204" pitchFamily="34" charset="0"/>
                <a:cs typeface="Arial" panose="020B0604020202020204" pitchFamily="34" charset="0"/>
              </a:rPr>
              <a:t> </a:t>
            </a:r>
            <a:r>
              <a:rPr lang="ru-RU" b="0" i="0" dirty="0" err="1">
                <a:solidFill>
                  <a:srgbClr val="222222"/>
                </a:solidFill>
                <a:effectLst/>
                <a:latin typeface="Arial" panose="020B0604020202020204" pitchFamily="34" charset="0"/>
                <a:cs typeface="Arial" panose="020B0604020202020204" pitchFamily="34" charset="0"/>
              </a:rPr>
              <a:t>внесок</a:t>
            </a:r>
            <a:r>
              <a:rPr lang="ru-RU" b="0" i="0" dirty="0">
                <a:solidFill>
                  <a:srgbClr val="222222"/>
                </a:solidFill>
                <a:effectLst/>
                <a:latin typeface="Arial" panose="020B0604020202020204" pitchFamily="34" charset="0"/>
                <a:cs typeface="Arial" panose="020B0604020202020204" pitchFamily="34" charset="0"/>
              </a:rPr>
              <a:t> у </a:t>
            </a:r>
            <a:r>
              <a:rPr lang="ru-RU" b="0" i="0" dirty="0" err="1">
                <a:solidFill>
                  <a:srgbClr val="222222"/>
                </a:solidFill>
                <a:effectLst/>
                <a:latin typeface="Arial" panose="020B0604020202020204" pitchFamily="34" charset="0"/>
                <a:cs typeface="Arial" panose="020B0604020202020204" pitchFamily="34" charset="0"/>
              </a:rPr>
              <a:t>створення</a:t>
            </a:r>
            <a:r>
              <a:rPr lang="ru-RU" b="0" i="0" dirty="0">
                <a:solidFill>
                  <a:srgbClr val="222222"/>
                </a:solidFill>
                <a:effectLst/>
                <a:latin typeface="Arial" panose="020B0604020202020204" pitchFamily="34" charset="0"/>
                <a:cs typeface="Arial" panose="020B0604020202020204" pitchFamily="34" charset="0"/>
              </a:rPr>
              <a:t> </a:t>
            </a:r>
            <a:r>
              <a:rPr lang="ru-RU" b="0" i="0" dirty="0" err="1">
                <a:solidFill>
                  <a:srgbClr val="222222"/>
                </a:solidFill>
                <a:effectLst/>
                <a:latin typeface="Arial" panose="020B0604020202020204" pitchFamily="34" charset="0"/>
                <a:cs typeface="Arial" panose="020B0604020202020204" pitchFamily="34" charset="0"/>
              </a:rPr>
              <a:t>багатства</a:t>
            </a:r>
            <a:r>
              <a:rPr lang="ru-RU" b="0" i="0" dirty="0">
                <a:solidFill>
                  <a:srgbClr val="222222"/>
                </a:solidFill>
                <a:effectLst/>
                <a:latin typeface="Arial" panose="020B0604020202020204" pitchFamily="34" charset="0"/>
                <a:cs typeface="Arial" panose="020B0604020202020204" pitchFamily="34" charset="0"/>
              </a:rPr>
              <a:t>. </a:t>
            </a:r>
            <a:r>
              <a:rPr lang="ru-RU" b="0" i="0" dirty="0" err="1">
                <a:solidFill>
                  <a:srgbClr val="222222"/>
                </a:solidFill>
                <a:effectLst/>
                <a:latin typeface="Arial" panose="020B0604020202020204" pitchFamily="34" charset="0"/>
                <a:cs typeface="Arial" panose="020B0604020202020204" pitchFamily="34" charset="0"/>
              </a:rPr>
              <a:t>Тобто</a:t>
            </a:r>
            <a:r>
              <a:rPr lang="ru-RU" b="0" i="0" dirty="0">
                <a:solidFill>
                  <a:srgbClr val="222222"/>
                </a:solidFill>
                <a:effectLst/>
                <a:latin typeface="Arial" panose="020B0604020202020204" pitchFamily="34" charset="0"/>
                <a:cs typeface="Arial" panose="020B0604020202020204" pitchFamily="34" charset="0"/>
              </a:rPr>
              <a:t> </a:t>
            </a:r>
            <a:r>
              <a:rPr lang="ru-RU" b="0" i="0" dirty="0" err="1">
                <a:solidFill>
                  <a:srgbClr val="222222"/>
                </a:solidFill>
                <a:effectLst/>
                <a:latin typeface="Arial" panose="020B0604020202020204" pitchFamily="34" charset="0"/>
                <a:cs typeface="Arial" panose="020B0604020202020204" pitchFamily="34" charset="0"/>
              </a:rPr>
              <a:t>це</a:t>
            </a:r>
            <a:r>
              <a:rPr lang="ru-RU" b="0" i="0" dirty="0">
                <a:solidFill>
                  <a:srgbClr val="222222"/>
                </a:solidFill>
                <a:effectLst/>
                <a:latin typeface="Arial" panose="020B0604020202020204" pitchFamily="34" charset="0"/>
                <a:cs typeface="Arial" panose="020B0604020202020204" pitchFamily="34" charset="0"/>
              </a:rPr>
              <a:t> </a:t>
            </a:r>
            <a:r>
              <a:rPr lang="ru-RU" b="0" i="0" dirty="0" err="1">
                <a:solidFill>
                  <a:srgbClr val="222222"/>
                </a:solidFill>
                <a:effectLst/>
                <a:latin typeface="Arial" panose="020B0604020202020204" pitchFamily="34" charset="0"/>
                <a:cs typeface="Arial" panose="020B0604020202020204" pitchFamily="34" charset="0"/>
              </a:rPr>
              <a:t>кількість</a:t>
            </a:r>
            <a:r>
              <a:rPr lang="ru-RU" b="0" i="0" dirty="0">
                <a:solidFill>
                  <a:srgbClr val="222222"/>
                </a:solidFill>
                <a:effectLst/>
                <a:latin typeface="Arial" panose="020B0604020202020204" pitchFamily="34" charset="0"/>
                <a:cs typeface="Arial" panose="020B0604020202020204" pitchFamily="34" charset="0"/>
              </a:rPr>
              <a:t> </a:t>
            </a:r>
            <a:r>
              <a:rPr lang="ru-RU" b="0" i="0" dirty="0" err="1">
                <a:solidFill>
                  <a:srgbClr val="222222"/>
                </a:solidFill>
                <a:effectLst/>
                <a:latin typeface="Arial" panose="020B0604020202020204" pitchFamily="34" charset="0"/>
                <a:cs typeface="Arial" panose="020B0604020202020204" pitchFamily="34" charset="0"/>
              </a:rPr>
              <a:t>працездатного</a:t>
            </a:r>
            <a:r>
              <a:rPr lang="ru-RU" b="0" i="0" dirty="0">
                <a:solidFill>
                  <a:srgbClr val="222222"/>
                </a:solidFill>
                <a:effectLst/>
                <a:latin typeface="Arial" panose="020B0604020202020204" pitchFamily="34" charset="0"/>
                <a:cs typeface="Arial" panose="020B0604020202020204" pitchFamily="34" charset="0"/>
              </a:rPr>
              <a:t> </a:t>
            </a:r>
            <a:r>
              <a:rPr lang="ru-RU" b="0" i="0" dirty="0" err="1">
                <a:solidFill>
                  <a:srgbClr val="222222"/>
                </a:solidFill>
                <a:effectLst/>
                <a:latin typeface="Arial" panose="020B0604020202020204" pitchFamily="34" charset="0"/>
                <a:cs typeface="Arial" panose="020B0604020202020204" pitchFamily="34" charset="0"/>
              </a:rPr>
              <a:t>населення</a:t>
            </a:r>
            <a:endParaRPr lang="ru-RU" b="0" i="0" dirty="0">
              <a:solidFill>
                <a:srgbClr val="222222"/>
              </a:solidFill>
              <a:effectLst/>
              <a:latin typeface="Arial" panose="020B0604020202020204" pitchFamily="34" charset="0"/>
              <a:cs typeface="Arial" panose="020B0604020202020204" pitchFamily="34" charset="0"/>
            </a:endParaRPr>
          </a:p>
          <a:p>
            <a:endParaRPr lang="ru-RU" b="0" i="0" dirty="0">
              <a:solidFill>
                <a:srgbClr val="222222"/>
              </a:solidFill>
              <a:effectLst/>
              <a:latin typeface="Arial" panose="020B0604020202020204" pitchFamily="34" charset="0"/>
              <a:cs typeface="Arial" panose="020B0604020202020204" pitchFamily="34" charset="0"/>
            </a:endParaRPr>
          </a:p>
          <a:p>
            <a:r>
              <a:rPr lang="uk-UA" b="0" i="0" dirty="0">
                <a:solidFill>
                  <a:srgbClr val="222222"/>
                </a:solidFill>
                <a:effectLst/>
                <a:latin typeface="Arial" panose="020B0604020202020204" pitchFamily="34" charset="0"/>
              </a:rPr>
              <a:t>Наприклад ( </a:t>
            </a:r>
            <a:r>
              <a:rPr lang="uk-UA" b="0" i="0" u="none" strike="noStrike" dirty="0">
                <a:solidFill>
                  <a:srgbClr val="0000FF"/>
                </a:solidFill>
                <a:effectLst/>
                <a:latin typeface="Arial" panose="020B0604020202020204" pitchFamily="34" charset="0"/>
                <a:hlinkClick r:id="rId3"/>
              </a:rPr>
              <a:t>приклад наведено у </a:t>
            </a:r>
            <a:r>
              <a:rPr lang="en-US" b="0" i="1" u="none" strike="noStrike" dirty="0">
                <a:solidFill>
                  <a:srgbClr val="0000FF"/>
                </a:solidFill>
                <a:effectLst/>
                <a:latin typeface="Arial" panose="020B0604020202020204" pitchFamily="34" charset="0"/>
                <a:hlinkClick r:id="rId3"/>
              </a:rPr>
              <a:t>Financial Times</a:t>
            </a:r>
            <a:r>
              <a:rPr lang="en-US" b="0" i="0" dirty="0">
                <a:solidFill>
                  <a:srgbClr val="222222"/>
                </a:solidFill>
                <a:effectLst/>
                <a:latin typeface="Arial" panose="020B0604020202020204" pitchFamily="34" charset="0"/>
              </a:rPr>
              <a:t> ), </a:t>
            </a:r>
            <a:r>
              <a:rPr lang="uk-UA" b="0" i="0" dirty="0">
                <a:solidFill>
                  <a:srgbClr val="222222"/>
                </a:solidFill>
                <a:effectLst/>
                <a:latin typeface="Arial" panose="020B0604020202020204" pitchFamily="34" charset="0"/>
              </a:rPr>
              <a:t>припустімо, що Мері Сміт розпочала свою 45-річну кар’єру зі стартовою зарплатою в 40 000 доларів США. Ми очікуємо, що її зарплата щорічно зростатиме на 3% (у середньому). Таким чином, використовуючи ставку 8% для часової вартості грошей, її людський капітал на початку кар’єри становив би 705 224 долари.</a:t>
            </a:r>
          </a:p>
          <a:p>
            <a:endParaRPr lang="uk-UA" b="0" i="0" dirty="0">
              <a:solidFill>
                <a:srgbClr val="222222"/>
              </a:solidFill>
              <a:effectLst/>
              <a:latin typeface="Arial" panose="020B0604020202020204" pitchFamily="34" charset="0"/>
              <a:cs typeface="Arial" panose="020B0604020202020204" pitchFamily="34" charset="0"/>
            </a:endParaRPr>
          </a:p>
          <a:p>
            <a:r>
              <a:rPr lang="uk-UA" b="0" i="0" dirty="0">
                <a:solidFill>
                  <a:srgbClr val="222222"/>
                </a:solidFill>
                <a:effectLst/>
                <a:latin typeface="Arial" panose="020B0604020202020204" pitchFamily="34" charset="0"/>
              </a:rPr>
              <a:t>Коли ми старіємо, наша людська цінність зростає. Вона підвищується, тому що з часом ми набуваємо більше знань і навичок. Однак вартість людського капіталу знижується, оскільки ми стаємо ближчими до пенсії.</a:t>
            </a:r>
          </a:p>
          <a:p>
            <a:endParaRPr lang="uk-UA" b="0" i="0" dirty="0">
              <a:solidFill>
                <a:srgbClr val="222222"/>
              </a:solidFill>
              <a:effectLst/>
              <a:latin typeface="Arial" panose="020B0604020202020204" pitchFamily="34" charset="0"/>
              <a:cs typeface="Arial" panose="020B0604020202020204" pitchFamily="34" charset="0"/>
            </a:endParaRPr>
          </a:p>
          <a:p>
            <a:pPr algn="l"/>
            <a:r>
              <a:rPr lang="ru-RU" b="0" i="0" dirty="0">
                <a:solidFill>
                  <a:srgbClr val="222222"/>
                </a:solidFill>
                <a:effectLst/>
                <a:latin typeface="Arial" panose="020B0604020202020204" pitchFamily="34" charset="0"/>
              </a:rPr>
              <a:t>Уоррен </a:t>
            </a:r>
            <a:r>
              <a:rPr lang="ru-RU" b="0" i="0" dirty="0" err="1">
                <a:solidFill>
                  <a:srgbClr val="222222"/>
                </a:solidFill>
                <a:effectLst/>
                <a:latin typeface="Arial" panose="020B0604020202020204" pitchFamily="34" charset="0"/>
              </a:rPr>
              <a:t>Баффет</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американський</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бізнес</a:t>
            </a:r>
            <a:r>
              <a:rPr lang="ru-RU" b="0" i="0" dirty="0">
                <a:solidFill>
                  <a:srgbClr val="222222"/>
                </a:solidFill>
                <a:effectLst/>
                <a:latin typeface="Arial" panose="020B0604020202020204" pitchFamily="34" charset="0"/>
              </a:rPr>
              <a:t>-магнат, </a:t>
            </a:r>
            <a:r>
              <a:rPr lang="ru-RU" b="0" i="0" dirty="0" err="1">
                <a:solidFill>
                  <a:srgbClr val="222222"/>
                </a:solidFill>
                <a:effectLst/>
                <a:latin typeface="Arial" panose="020B0604020202020204" pitchFamily="34" charset="0"/>
              </a:rPr>
              <a:t>інвестор</a:t>
            </a:r>
            <a:r>
              <a:rPr lang="ru-RU" b="0" i="0" dirty="0">
                <a:solidFill>
                  <a:srgbClr val="222222"/>
                </a:solidFill>
                <a:effectLst/>
                <a:latin typeface="Arial" panose="020B0604020202020204" pitchFamily="34" charset="0"/>
              </a:rPr>
              <a:t> і </a:t>
            </a:r>
            <a:r>
              <a:rPr lang="ru-RU" b="0" i="0" dirty="0" err="1">
                <a:solidFill>
                  <a:srgbClr val="222222"/>
                </a:solidFill>
                <a:effectLst/>
                <a:latin typeface="Arial" panose="020B0604020202020204" pitchFamily="34" charset="0"/>
              </a:rPr>
              <a:t>філантроп</a:t>
            </a:r>
            <a:r>
              <a:rPr lang="ru-RU" b="0" i="0" dirty="0">
                <a:solidFill>
                  <a:srgbClr val="222222"/>
                </a:solidFill>
                <a:effectLst/>
                <a:latin typeface="Arial" panose="020B0604020202020204" pitchFamily="34" charset="0"/>
              </a:rPr>
              <a:t>, сказав </a:t>
            </a:r>
            <a:r>
              <a:rPr lang="ru-RU" b="0" i="0" dirty="0" err="1">
                <a:solidFill>
                  <a:srgbClr val="222222"/>
                </a:solidFill>
                <a:effectLst/>
                <a:latin typeface="Arial" panose="020B0604020202020204" pitchFamily="34" charset="0"/>
              </a:rPr>
              <a:t>наступне</a:t>
            </a:r>
            <a:r>
              <a:rPr lang="ru-RU" b="0" i="0" dirty="0">
                <a:solidFill>
                  <a:srgbClr val="222222"/>
                </a:solidFill>
                <a:effectLst/>
                <a:latin typeface="Arial" panose="020B0604020202020204" pitchFamily="34" charset="0"/>
              </a:rPr>
              <a:t>:</a:t>
            </a:r>
          </a:p>
          <a:p>
            <a:pPr algn="l"/>
            <a:r>
              <a:rPr lang="ru-RU" b="0" i="0" dirty="0">
                <a:solidFill>
                  <a:srgbClr val="222222"/>
                </a:solidFill>
                <a:effectLst/>
                <a:latin typeface="Arial" panose="020B0604020202020204" pitchFamily="34" charset="0"/>
              </a:rPr>
              <a:t>«</a:t>
            </a:r>
            <a:r>
              <a:rPr lang="ru-RU" b="0" i="0" dirty="0" err="1">
                <a:solidFill>
                  <a:srgbClr val="222222"/>
                </a:solidFill>
                <a:effectLst/>
                <a:latin typeface="Arial" panose="020B0604020202020204" pitchFamily="34" charset="0"/>
              </a:rPr>
              <a:t>Інвестувати</a:t>
            </a:r>
            <a:r>
              <a:rPr lang="ru-RU" b="0" i="0" dirty="0">
                <a:solidFill>
                  <a:srgbClr val="222222"/>
                </a:solidFill>
                <a:effectLst/>
                <a:latin typeface="Arial" panose="020B0604020202020204" pitchFamily="34" charset="0"/>
              </a:rPr>
              <a:t> в себе – </a:t>
            </a:r>
            <a:r>
              <a:rPr lang="ru-RU" b="0" i="0" dirty="0" err="1">
                <a:solidFill>
                  <a:srgbClr val="222222"/>
                </a:solidFill>
                <a:effectLst/>
                <a:latin typeface="Arial" panose="020B0604020202020204" pitchFamily="34" charset="0"/>
              </a:rPr>
              <a:t>це</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найкраще</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що</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ви</a:t>
            </a:r>
            <a:r>
              <a:rPr lang="ru-RU" b="0" i="0" dirty="0">
                <a:solidFill>
                  <a:srgbClr val="222222"/>
                </a:solidFill>
                <a:effectLst/>
                <a:latin typeface="Arial" panose="020B0604020202020204" pitchFamily="34" charset="0"/>
              </a:rPr>
              <a:t> можете </a:t>
            </a:r>
            <a:r>
              <a:rPr lang="ru-RU" b="0" i="0" dirty="0" err="1">
                <a:solidFill>
                  <a:srgbClr val="222222"/>
                </a:solidFill>
                <a:effectLst/>
                <a:latin typeface="Arial" panose="020B0604020202020204" pitchFamily="34" charset="0"/>
              </a:rPr>
              <a:t>зробити</a:t>
            </a:r>
            <a:r>
              <a:rPr lang="ru-RU" b="0" i="0" dirty="0">
                <a:solidFill>
                  <a:srgbClr val="222222"/>
                </a:solidFill>
                <a:effectLst/>
                <a:latin typeface="Arial" panose="020B0604020202020204" pitchFamily="34" charset="0"/>
              </a:rPr>
              <a:t>. Усе, </a:t>
            </a:r>
            <a:r>
              <a:rPr lang="ru-RU" b="0" i="0" dirty="0" err="1">
                <a:solidFill>
                  <a:srgbClr val="222222"/>
                </a:solidFill>
                <a:effectLst/>
                <a:latin typeface="Arial" panose="020B0604020202020204" pitchFamily="34" charset="0"/>
              </a:rPr>
              <a:t>що</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покращує</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ваші</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власні</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таланти</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ніхто</a:t>
            </a:r>
            <a:r>
              <a:rPr lang="ru-RU" b="0" i="0" dirty="0">
                <a:solidFill>
                  <a:srgbClr val="222222"/>
                </a:solidFill>
                <a:effectLst/>
                <a:latin typeface="Arial" panose="020B0604020202020204" pitchFamily="34" charset="0"/>
              </a:rPr>
              <a:t> не </a:t>
            </a:r>
            <a:r>
              <a:rPr lang="ru-RU" b="0" i="0" dirty="0" err="1">
                <a:solidFill>
                  <a:srgbClr val="222222"/>
                </a:solidFill>
                <a:effectLst/>
                <a:latin typeface="Arial" panose="020B0604020202020204" pitchFamily="34" charset="0"/>
              </a:rPr>
              <a:t>може</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оподатковувати</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чи</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забрати</a:t>
            </a:r>
            <a:r>
              <a:rPr lang="ru-RU" b="0" i="0" dirty="0">
                <a:solidFill>
                  <a:srgbClr val="222222"/>
                </a:solidFill>
                <a:effectLst/>
                <a:latin typeface="Arial" panose="020B0604020202020204" pitchFamily="34" charset="0"/>
              </a:rPr>
              <a:t> у вас».</a:t>
            </a:r>
          </a:p>
          <a:p>
            <a:pPr algn="l"/>
            <a:r>
              <a:rPr lang="ru-RU" b="0" i="0" dirty="0">
                <a:solidFill>
                  <a:srgbClr val="222222"/>
                </a:solidFill>
                <a:effectLst/>
                <a:latin typeface="Arial" panose="020B0604020202020204" pitchFamily="34" charset="0"/>
              </a:rPr>
              <a:t>«</a:t>
            </a:r>
            <a:r>
              <a:rPr lang="ru-RU" b="0" i="1" dirty="0">
                <a:solidFill>
                  <a:srgbClr val="222222"/>
                </a:solidFill>
                <a:effectLst/>
                <a:latin typeface="Arial" panose="020B0604020202020204" pitchFamily="34" charset="0"/>
              </a:rPr>
              <a:t>Вони </a:t>
            </a:r>
            <a:r>
              <a:rPr lang="ru-RU" b="0" i="1" dirty="0" err="1">
                <a:solidFill>
                  <a:srgbClr val="222222"/>
                </a:solidFill>
                <a:effectLst/>
                <a:latin typeface="Arial" panose="020B0604020202020204" pitchFamily="34" charset="0"/>
              </a:rPr>
              <a:t>можуть</a:t>
            </a:r>
            <a:r>
              <a:rPr lang="ru-RU" b="0" i="1" dirty="0">
                <a:solidFill>
                  <a:srgbClr val="222222"/>
                </a:solidFill>
                <a:effectLst/>
                <a:latin typeface="Arial" panose="020B0604020202020204" pitchFamily="34" charset="0"/>
              </a:rPr>
              <a:t> </a:t>
            </a:r>
            <a:r>
              <a:rPr lang="ru-RU" b="0" i="1" dirty="0" err="1">
                <a:solidFill>
                  <a:srgbClr val="222222"/>
                </a:solidFill>
                <a:effectLst/>
                <a:latin typeface="Arial" panose="020B0604020202020204" pitchFamily="34" charset="0"/>
              </a:rPr>
              <a:t>створити</a:t>
            </a:r>
            <a:r>
              <a:rPr lang="ru-RU" b="0" i="1" dirty="0">
                <a:solidFill>
                  <a:srgbClr val="222222"/>
                </a:solidFill>
                <a:effectLst/>
                <a:latin typeface="Arial" panose="020B0604020202020204" pitchFamily="34" charset="0"/>
              </a:rPr>
              <a:t> </a:t>
            </a:r>
            <a:r>
              <a:rPr lang="ru-RU" b="0" i="1" dirty="0" err="1">
                <a:solidFill>
                  <a:srgbClr val="222222"/>
                </a:solidFill>
                <a:effectLst/>
                <a:latin typeface="Arial" panose="020B0604020202020204" pitchFamily="34" charset="0"/>
              </a:rPr>
              <a:t>величезний</a:t>
            </a:r>
            <a:r>
              <a:rPr lang="ru-RU" b="0" i="1" dirty="0">
                <a:solidFill>
                  <a:srgbClr val="222222"/>
                </a:solidFill>
                <a:effectLst/>
                <a:latin typeface="Arial" panose="020B0604020202020204" pitchFamily="34" charset="0"/>
              </a:rPr>
              <a:t> </a:t>
            </a:r>
            <a:r>
              <a:rPr lang="ru-RU" b="0" i="1" dirty="0" err="1">
                <a:solidFill>
                  <a:srgbClr val="222222"/>
                </a:solidFill>
                <a:effectLst/>
                <a:latin typeface="Arial" panose="020B0604020202020204" pitchFamily="34" charset="0"/>
              </a:rPr>
              <a:t>дефіцит</a:t>
            </a:r>
            <a:r>
              <a:rPr lang="ru-RU" b="0" i="1" dirty="0">
                <a:solidFill>
                  <a:srgbClr val="222222"/>
                </a:solidFill>
                <a:effectLst/>
                <a:latin typeface="Arial" panose="020B0604020202020204" pitchFamily="34" charset="0"/>
              </a:rPr>
              <a:t>, і </a:t>
            </a:r>
            <a:r>
              <a:rPr lang="ru-RU" b="0" i="1" dirty="0" err="1">
                <a:solidFill>
                  <a:srgbClr val="222222"/>
                </a:solidFill>
                <a:effectLst/>
                <a:latin typeface="Arial" panose="020B0604020202020204" pitchFamily="34" charset="0"/>
              </a:rPr>
              <a:t>долар</a:t>
            </a:r>
            <a:r>
              <a:rPr lang="ru-RU" b="0" i="1" dirty="0">
                <a:solidFill>
                  <a:srgbClr val="222222"/>
                </a:solidFill>
                <a:effectLst/>
                <a:latin typeface="Arial" panose="020B0604020202020204" pitchFamily="34" charset="0"/>
              </a:rPr>
              <a:t> </a:t>
            </a:r>
            <a:r>
              <a:rPr lang="ru-RU" b="0" i="1" dirty="0" err="1">
                <a:solidFill>
                  <a:srgbClr val="222222"/>
                </a:solidFill>
                <a:effectLst/>
                <a:latin typeface="Arial" panose="020B0604020202020204" pitchFamily="34" charset="0"/>
              </a:rPr>
              <a:t>може</a:t>
            </a:r>
            <a:r>
              <a:rPr lang="ru-RU" b="0" i="1" dirty="0">
                <a:solidFill>
                  <a:srgbClr val="222222"/>
                </a:solidFill>
                <a:effectLst/>
                <a:latin typeface="Arial" panose="020B0604020202020204" pitchFamily="34" charset="0"/>
              </a:rPr>
              <a:t> стати </a:t>
            </a:r>
            <a:r>
              <a:rPr lang="ru-RU" b="0" i="1" dirty="0" err="1">
                <a:solidFill>
                  <a:srgbClr val="222222"/>
                </a:solidFill>
                <a:effectLst/>
                <a:latin typeface="Arial" panose="020B0604020202020204" pitchFamily="34" charset="0"/>
              </a:rPr>
              <a:t>набагато</a:t>
            </a:r>
            <a:r>
              <a:rPr lang="ru-RU" b="0" i="1" dirty="0">
                <a:solidFill>
                  <a:srgbClr val="222222"/>
                </a:solidFill>
                <a:effectLst/>
                <a:latin typeface="Arial" panose="020B0604020202020204" pitchFamily="34" charset="0"/>
              </a:rPr>
              <a:t> </a:t>
            </a:r>
            <a:r>
              <a:rPr lang="ru-RU" b="0" i="1" dirty="0" err="1">
                <a:solidFill>
                  <a:srgbClr val="222222"/>
                </a:solidFill>
                <a:effectLst/>
                <a:latin typeface="Arial" panose="020B0604020202020204" pitchFamily="34" charset="0"/>
              </a:rPr>
              <a:t>меншим</a:t>
            </a:r>
            <a:r>
              <a:rPr lang="ru-RU" b="0" i="1" dirty="0">
                <a:solidFill>
                  <a:srgbClr val="222222"/>
                </a:solidFill>
                <a:effectLst/>
                <a:latin typeface="Arial" panose="020B0604020202020204" pitchFamily="34" charset="0"/>
              </a:rPr>
              <a:t>. З вами </a:t>
            </a:r>
            <a:r>
              <a:rPr lang="ru-RU" b="0" i="1" dirty="0" err="1">
                <a:solidFill>
                  <a:srgbClr val="222222"/>
                </a:solidFill>
                <a:effectLst/>
                <a:latin typeface="Arial" panose="020B0604020202020204" pitchFamily="34" charset="0"/>
              </a:rPr>
              <a:t>може</a:t>
            </a:r>
            <a:r>
              <a:rPr lang="ru-RU" b="0" i="1" dirty="0">
                <a:solidFill>
                  <a:srgbClr val="222222"/>
                </a:solidFill>
                <a:effectLst/>
                <a:latin typeface="Arial" panose="020B0604020202020204" pitchFamily="34" charset="0"/>
              </a:rPr>
              <a:t> </a:t>
            </a:r>
            <a:r>
              <a:rPr lang="ru-RU" b="0" i="1" dirty="0" err="1">
                <a:solidFill>
                  <a:srgbClr val="222222"/>
                </a:solidFill>
                <a:effectLst/>
                <a:latin typeface="Arial" panose="020B0604020202020204" pitchFamily="34" charset="0"/>
              </a:rPr>
              <a:t>трапитися</a:t>
            </a:r>
            <a:r>
              <a:rPr lang="ru-RU" b="0" i="1" dirty="0">
                <a:solidFill>
                  <a:srgbClr val="222222"/>
                </a:solidFill>
                <a:effectLst/>
                <a:latin typeface="Arial" panose="020B0604020202020204" pitchFamily="34" charset="0"/>
              </a:rPr>
              <a:t> будь-яке </a:t>
            </a:r>
            <a:r>
              <a:rPr lang="ru-RU" b="0" i="1" dirty="0" err="1">
                <a:solidFill>
                  <a:srgbClr val="222222"/>
                </a:solidFill>
                <a:effectLst/>
                <a:latin typeface="Arial" panose="020B0604020202020204" pitchFamily="34" charset="0"/>
              </a:rPr>
              <a:t>інше</a:t>
            </a:r>
            <a:r>
              <a:rPr lang="ru-RU" b="0" i="1" dirty="0">
                <a:solidFill>
                  <a:srgbClr val="222222"/>
                </a:solidFill>
                <a:effectLst/>
                <a:latin typeface="Arial" panose="020B0604020202020204" pitchFamily="34" charset="0"/>
              </a:rPr>
              <a:t>».</a:t>
            </a:r>
          </a:p>
          <a:p>
            <a:pPr algn="l"/>
            <a:r>
              <a:rPr lang="ru-RU" b="0" i="1" dirty="0">
                <a:solidFill>
                  <a:srgbClr val="222222"/>
                </a:solidFill>
                <a:effectLst/>
                <a:latin typeface="Arial" panose="020B0604020202020204" pitchFamily="34" charset="0"/>
              </a:rPr>
              <a:t>«Але </a:t>
            </a:r>
            <a:r>
              <a:rPr lang="ru-RU" b="0" i="1" dirty="0" err="1">
                <a:solidFill>
                  <a:srgbClr val="222222"/>
                </a:solidFill>
                <a:effectLst/>
                <a:latin typeface="Arial" panose="020B0604020202020204" pitchFamily="34" charset="0"/>
              </a:rPr>
              <a:t>якщо</a:t>
            </a:r>
            <a:r>
              <a:rPr lang="ru-RU" b="0" i="1" dirty="0">
                <a:solidFill>
                  <a:srgbClr val="222222"/>
                </a:solidFill>
                <a:effectLst/>
                <a:latin typeface="Arial" panose="020B0604020202020204" pitchFamily="34" charset="0"/>
              </a:rPr>
              <a:t> </a:t>
            </a:r>
            <a:r>
              <a:rPr lang="ru-RU" b="0" i="1" dirty="0" err="1">
                <a:solidFill>
                  <a:srgbClr val="222222"/>
                </a:solidFill>
                <a:effectLst/>
                <a:latin typeface="Arial" panose="020B0604020202020204" pitchFamily="34" charset="0"/>
              </a:rPr>
              <a:t>ви</a:t>
            </a:r>
            <a:r>
              <a:rPr lang="ru-RU" b="0" i="1" dirty="0">
                <a:solidFill>
                  <a:srgbClr val="222222"/>
                </a:solidFill>
                <a:effectLst/>
                <a:latin typeface="Arial" panose="020B0604020202020204" pitchFamily="34" charset="0"/>
              </a:rPr>
              <a:t> </a:t>
            </a:r>
            <a:r>
              <a:rPr lang="ru-RU" b="0" i="1" dirty="0" err="1">
                <a:solidFill>
                  <a:srgbClr val="222222"/>
                </a:solidFill>
                <a:effectLst/>
                <a:latin typeface="Arial" panose="020B0604020202020204" pitchFamily="34" charset="0"/>
              </a:rPr>
              <a:t>самі</a:t>
            </a:r>
            <a:r>
              <a:rPr lang="ru-RU" b="0" i="1" dirty="0">
                <a:solidFill>
                  <a:srgbClr val="222222"/>
                </a:solidFill>
                <a:effectLst/>
                <a:latin typeface="Arial" panose="020B0604020202020204" pitchFamily="34" charset="0"/>
              </a:rPr>
              <a:t> </a:t>
            </a:r>
            <a:r>
              <a:rPr lang="ru-RU" b="0" i="1" dirty="0" err="1">
                <a:solidFill>
                  <a:srgbClr val="222222"/>
                </a:solidFill>
                <a:effectLst/>
                <a:latin typeface="Arial" panose="020B0604020202020204" pitchFamily="34" charset="0"/>
              </a:rPr>
              <a:t>маєте</a:t>
            </a:r>
            <a:r>
              <a:rPr lang="ru-RU" b="0" i="1" dirty="0">
                <a:solidFill>
                  <a:srgbClr val="222222"/>
                </a:solidFill>
                <a:effectLst/>
                <a:latin typeface="Arial" panose="020B0604020202020204" pitchFamily="34" charset="0"/>
              </a:rPr>
              <a:t> талант і </a:t>
            </a:r>
            <a:r>
              <a:rPr lang="ru-RU" b="0" i="1" dirty="0" err="1">
                <a:solidFill>
                  <a:srgbClr val="222222"/>
                </a:solidFill>
                <a:effectLst/>
                <a:latin typeface="Arial" panose="020B0604020202020204" pitchFamily="34" charset="0"/>
              </a:rPr>
              <a:t>максимізуєте</a:t>
            </a:r>
            <a:r>
              <a:rPr lang="ru-RU" b="0" i="1" dirty="0">
                <a:solidFill>
                  <a:srgbClr val="222222"/>
                </a:solidFill>
                <a:effectLst/>
                <a:latin typeface="Arial" panose="020B0604020202020204" pitchFamily="34" charset="0"/>
              </a:rPr>
              <a:t> </a:t>
            </a:r>
            <a:r>
              <a:rPr lang="ru-RU" b="0" i="1" dirty="0" err="1">
                <a:solidFill>
                  <a:srgbClr val="222222"/>
                </a:solidFill>
                <a:effectLst/>
                <a:latin typeface="Arial" panose="020B0604020202020204" pitchFamily="34" charset="0"/>
              </a:rPr>
              <a:t>цей</a:t>
            </a:r>
            <a:r>
              <a:rPr lang="ru-RU" b="0" i="1" dirty="0">
                <a:solidFill>
                  <a:srgbClr val="222222"/>
                </a:solidFill>
                <a:effectLst/>
                <a:latin typeface="Arial" panose="020B0604020202020204" pitchFamily="34" charset="0"/>
              </a:rPr>
              <a:t> талант, у вас є </a:t>
            </a:r>
            <a:r>
              <a:rPr lang="ru-RU" b="0" i="1" dirty="0" err="1">
                <a:solidFill>
                  <a:srgbClr val="222222"/>
                </a:solidFill>
                <a:effectLst/>
                <a:latin typeface="Arial" panose="020B0604020202020204" pitchFamily="34" charset="0"/>
              </a:rPr>
              <a:t>величезний</a:t>
            </a:r>
            <a:r>
              <a:rPr lang="ru-RU" b="0" i="1" dirty="0">
                <a:solidFill>
                  <a:srgbClr val="222222"/>
                </a:solidFill>
                <a:effectLst/>
                <a:latin typeface="Arial" panose="020B0604020202020204" pitchFamily="34" charset="0"/>
              </a:rPr>
              <a:t> актив, </a:t>
            </a:r>
            <a:r>
              <a:rPr lang="ru-RU" b="0" i="1" dirty="0" err="1">
                <a:solidFill>
                  <a:srgbClr val="222222"/>
                </a:solidFill>
                <a:effectLst/>
                <a:latin typeface="Arial" panose="020B0604020202020204" pitchFamily="34" charset="0"/>
              </a:rPr>
              <a:t>який</a:t>
            </a:r>
            <a:r>
              <a:rPr lang="ru-RU" b="0" i="1" dirty="0">
                <a:solidFill>
                  <a:srgbClr val="222222"/>
                </a:solidFill>
                <a:effectLst/>
                <a:latin typeface="Arial" panose="020B0604020202020204" pitchFamily="34" charset="0"/>
              </a:rPr>
              <a:t> </a:t>
            </a:r>
            <a:r>
              <a:rPr lang="ru-RU" b="0" i="1" dirty="0" err="1">
                <a:solidFill>
                  <a:srgbClr val="222222"/>
                </a:solidFill>
                <a:effectLst/>
                <a:latin typeface="Arial" panose="020B0604020202020204" pitchFamily="34" charset="0"/>
              </a:rPr>
              <a:t>може</a:t>
            </a:r>
            <a:r>
              <a:rPr lang="ru-RU" b="0" i="1" dirty="0">
                <a:solidFill>
                  <a:srgbClr val="222222"/>
                </a:solidFill>
                <a:effectLst/>
                <a:latin typeface="Arial" panose="020B0604020202020204" pitchFamily="34" charset="0"/>
              </a:rPr>
              <a:t> </a:t>
            </a:r>
            <a:r>
              <a:rPr lang="ru-RU" b="0" i="1" dirty="0" err="1">
                <a:solidFill>
                  <a:srgbClr val="222222"/>
                </a:solidFill>
                <a:effectLst/>
                <a:latin typeface="Arial" panose="020B0604020202020204" pitchFamily="34" charset="0"/>
              </a:rPr>
              <a:t>повернутись</a:t>
            </a:r>
            <a:r>
              <a:rPr lang="ru-RU" b="0" i="1" dirty="0">
                <a:solidFill>
                  <a:srgbClr val="222222"/>
                </a:solidFill>
                <a:effectLst/>
                <a:latin typeface="Arial" panose="020B0604020202020204" pitchFamily="34" charset="0"/>
              </a:rPr>
              <a:t> у десять </a:t>
            </a:r>
            <a:r>
              <a:rPr lang="ru-RU" b="0" i="1" dirty="0" err="1">
                <a:solidFill>
                  <a:srgbClr val="222222"/>
                </a:solidFill>
                <a:effectLst/>
                <a:latin typeface="Arial" panose="020B0604020202020204" pitchFamily="34" charset="0"/>
              </a:rPr>
              <a:t>разів</a:t>
            </a:r>
            <a:r>
              <a:rPr lang="ru-RU" b="0" i="1" dirty="0">
                <a:solidFill>
                  <a:srgbClr val="222222"/>
                </a:solidFill>
                <a:effectLst/>
                <a:latin typeface="Arial" panose="020B0604020202020204" pitchFamily="34" charset="0"/>
              </a:rPr>
              <a:t>».</a:t>
            </a:r>
          </a:p>
          <a:p>
            <a:endParaRPr lang="uk-UA"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5"/>
          </p:nvPr>
        </p:nvSpPr>
        <p:spPr/>
        <p:txBody>
          <a:bodyPr/>
          <a:lstStyle/>
          <a:p>
            <a:fld id="{5E1E03A2-3AD8-46BF-8EEB-8965A35DC385}" type="slidenum">
              <a:rPr lang="ru-RU" smtClean="0"/>
              <a:t>4</a:t>
            </a:fld>
            <a:endParaRPr lang="ru-RU"/>
          </a:p>
        </p:txBody>
      </p:sp>
    </p:spTree>
    <p:extLst>
      <p:ext uri="{BB962C8B-B14F-4D97-AF65-F5344CB8AC3E}">
        <p14:creationId xmlns:p14="http://schemas.microsoft.com/office/powerpoint/2010/main" val="234034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uk-UA" b="0" i="0" dirty="0">
                <a:effectLst/>
                <a:latin typeface="Arial" panose="020B0604020202020204" pitchFamily="34" charset="0"/>
              </a:rPr>
              <a:t>До 2019 р. в Україні вівся облік робочої сили у віці від 15 до 70 років. За цим показником відбулося скорочення на 2,8 млн осіб  з 20,9 млн осіб у 2010 р. до 18,1 млн осіб у </a:t>
            </a:r>
          </a:p>
          <a:p>
            <a:pPr algn="l"/>
            <a:r>
              <a:rPr lang="uk-UA" b="0" i="0" dirty="0">
                <a:effectLst/>
                <a:latin typeface="Arial" panose="020B0604020202020204" pitchFamily="34" charset="0"/>
              </a:rPr>
              <a:t>2019 р.  Наведені дані засвідчують наявність негативної тенденції скорочення робочої сили у довоєнний період, яка зберігається  тривалий період на тлі від’ємного природного руху населення.</a:t>
            </a:r>
          </a:p>
          <a:p>
            <a:pPr algn="l"/>
            <a:r>
              <a:rPr lang="uk-UA" b="0" i="0" dirty="0">
                <a:effectLst/>
                <a:latin typeface="Arial" panose="020B0604020202020204" pitchFamily="34" charset="0"/>
              </a:rPr>
              <a:t>2014 рік – 2,5 млн через анексію Криму та східної частини Донбасу. </a:t>
            </a:r>
          </a:p>
          <a:p>
            <a:pPr algn="l"/>
            <a:r>
              <a:rPr lang="ru-RU" b="0" i="0" dirty="0" err="1">
                <a:effectLst/>
                <a:latin typeface="Arial" panose="020B0604020202020204" pitchFamily="34" charset="0"/>
              </a:rPr>
              <a:t>Окрім</a:t>
            </a:r>
            <a:r>
              <a:rPr lang="ru-RU" b="0" i="0" dirty="0">
                <a:effectLst/>
                <a:latin typeface="Arial" panose="020B0604020202020204" pitchFamily="34" charset="0"/>
              </a:rPr>
              <a:t> того, </a:t>
            </a:r>
            <a:r>
              <a:rPr lang="ru-RU" b="0" i="0" dirty="0" err="1">
                <a:effectLst/>
                <a:latin typeface="Arial" panose="020B0604020202020204" pitchFamily="34" charset="0"/>
              </a:rPr>
              <a:t>наведені</a:t>
            </a:r>
            <a:r>
              <a:rPr lang="ru-RU" b="0" i="0" dirty="0">
                <a:effectLst/>
                <a:latin typeface="Arial" panose="020B0604020202020204" pitchFamily="34" charset="0"/>
              </a:rPr>
              <a:t> </a:t>
            </a:r>
            <a:r>
              <a:rPr lang="ru-RU" b="0" i="0" dirty="0" err="1">
                <a:effectLst/>
                <a:latin typeface="Arial" panose="020B0604020202020204" pitchFamily="34" charset="0"/>
              </a:rPr>
              <a:t>дані</a:t>
            </a:r>
            <a:r>
              <a:rPr lang="ru-RU" b="0" i="0" dirty="0">
                <a:effectLst/>
                <a:latin typeface="Arial" panose="020B0604020202020204" pitchFamily="34" charset="0"/>
              </a:rPr>
              <a:t> </a:t>
            </a:r>
            <a:r>
              <a:rPr lang="ru-RU" b="0" i="0" dirty="0" err="1">
                <a:effectLst/>
                <a:latin typeface="Arial" panose="020B0604020202020204" pitchFamily="34" charset="0"/>
              </a:rPr>
              <a:t>засвідчують</a:t>
            </a:r>
            <a:r>
              <a:rPr lang="ru-RU" b="0" i="0" dirty="0">
                <a:effectLst/>
                <a:latin typeface="Arial" panose="020B0604020202020204" pitchFamily="34" charset="0"/>
              </a:rPr>
              <a:t> </a:t>
            </a:r>
            <a:r>
              <a:rPr lang="ru-RU" b="0" i="0" dirty="0" err="1">
                <a:effectLst/>
                <a:latin typeface="Arial" panose="020B0604020202020204" pitchFamily="34" charset="0"/>
              </a:rPr>
              <a:t>тенденцію</a:t>
            </a:r>
            <a:r>
              <a:rPr lang="ru-RU" b="0" i="0" dirty="0">
                <a:effectLst/>
                <a:latin typeface="Arial" panose="020B0604020202020204" pitchFamily="34" charset="0"/>
              </a:rPr>
              <a:t> до природного </a:t>
            </a:r>
            <a:r>
              <a:rPr lang="ru-RU" b="0" i="0" dirty="0" err="1">
                <a:effectLst/>
                <a:latin typeface="Arial" panose="020B0604020202020204" pitchFamily="34" charset="0"/>
              </a:rPr>
              <a:t>скорочення</a:t>
            </a:r>
            <a:r>
              <a:rPr lang="ru-RU" b="0" i="0" dirty="0">
                <a:effectLst/>
                <a:latin typeface="Arial" panose="020B0604020202020204" pitchFamily="34" charset="0"/>
              </a:rPr>
              <a:t> </a:t>
            </a:r>
            <a:r>
              <a:rPr lang="ru-RU" b="0" i="0" dirty="0" err="1">
                <a:effectLst/>
                <a:latin typeface="Arial" panose="020B0604020202020204" pitchFamily="34" charset="0"/>
              </a:rPr>
              <a:t>населення</a:t>
            </a:r>
            <a:r>
              <a:rPr lang="ru-RU" b="0" i="0" dirty="0">
                <a:effectLst/>
                <a:latin typeface="Arial" panose="020B0604020202020204" pitchFamily="34" charset="0"/>
              </a:rPr>
              <a:t> та </a:t>
            </a:r>
            <a:r>
              <a:rPr lang="ru-RU" b="0" i="0" dirty="0" err="1">
                <a:effectLst/>
                <a:latin typeface="Arial" panose="020B0604020202020204" pitchFamily="34" charset="0"/>
              </a:rPr>
              <a:t>робочої</a:t>
            </a:r>
            <a:r>
              <a:rPr lang="ru-RU" b="0" i="0" dirty="0">
                <a:effectLst/>
                <a:latin typeface="Arial" panose="020B0604020202020204" pitchFamily="34" charset="0"/>
              </a:rPr>
              <a:t> </a:t>
            </a:r>
            <a:r>
              <a:rPr lang="ru-RU" b="0" i="0" dirty="0" err="1">
                <a:effectLst/>
                <a:latin typeface="Arial" panose="020B0604020202020204" pitchFamily="34" charset="0"/>
              </a:rPr>
              <a:t>сили</a:t>
            </a:r>
            <a:r>
              <a:rPr lang="ru-RU" b="0" i="0" dirty="0">
                <a:effectLst/>
                <a:latin typeface="Arial" panose="020B0604020202020204" pitchFamily="34" charset="0"/>
              </a:rPr>
              <a:t> </a:t>
            </a:r>
            <a:r>
              <a:rPr lang="ru-RU" b="0" i="0" dirty="0" err="1">
                <a:effectLst/>
                <a:latin typeface="Arial" panose="020B0604020202020204" pitchFamily="34" charset="0"/>
              </a:rPr>
              <a:t>країни</a:t>
            </a:r>
            <a:r>
              <a:rPr lang="ru-RU" b="0" i="0" dirty="0">
                <a:effectLst/>
                <a:latin typeface="Arial" panose="020B0604020202020204" pitchFamily="34" charset="0"/>
              </a:rPr>
              <a:t>, </a:t>
            </a:r>
            <a:r>
              <a:rPr lang="ru-RU" b="0" i="0" dirty="0" err="1">
                <a:effectLst/>
                <a:latin typeface="Arial" panose="020B0604020202020204" pitchFamily="34" charset="0"/>
              </a:rPr>
              <a:t>що</a:t>
            </a:r>
            <a:r>
              <a:rPr lang="ru-RU" b="0" i="0" dirty="0">
                <a:effectLst/>
                <a:latin typeface="Arial" panose="020B0604020202020204" pitchFamily="34" charset="0"/>
              </a:rPr>
              <a:t> </a:t>
            </a:r>
            <a:r>
              <a:rPr lang="ru-RU" b="0" i="0" dirty="0" err="1">
                <a:effectLst/>
                <a:latin typeface="Arial" panose="020B0604020202020204" pitchFamily="34" charset="0"/>
              </a:rPr>
              <a:t>посилювалася</a:t>
            </a:r>
            <a:r>
              <a:rPr lang="ru-RU" b="0" i="0" dirty="0">
                <a:effectLst/>
                <a:latin typeface="Arial" panose="020B0604020202020204" pitchFamily="34" charset="0"/>
              </a:rPr>
              <a:t> трудовою </a:t>
            </a:r>
            <a:r>
              <a:rPr lang="ru-RU" b="0" i="0" dirty="0" err="1">
                <a:effectLst/>
                <a:latin typeface="Arial" panose="020B0604020202020204" pitchFamily="34" charset="0"/>
              </a:rPr>
              <a:t>міграцією</a:t>
            </a:r>
            <a:r>
              <a:rPr lang="ru-RU" b="0" i="0" dirty="0">
                <a:effectLst/>
                <a:latin typeface="Arial" panose="020B0604020202020204" pitchFamily="34" charset="0"/>
              </a:rPr>
              <a:t>.</a:t>
            </a:r>
          </a:p>
          <a:p>
            <a:pPr algn="l"/>
            <a:r>
              <a:rPr lang="ru-RU" b="0" i="0" dirty="0">
                <a:effectLst/>
                <a:latin typeface="Arial" panose="020B0604020202020204" pitchFamily="34" charset="0"/>
              </a:rPr>
              <a:t>24 лютого 2022 р. </a:t>
            </a:r>
            <a:r>
              <a:rPr lang="ru-RU" b="0" i="0" dirty="0" err="1">
                <a:effectLst/>
                <a:latin typeface="Arial" panose="020B0604020202020204" pitchFamily="34" charset="0"/>
              </a:rPr>
              <a:t>Росія</a:t>
            </a:r>
            <a:r>
              <a:rPr lang="ru-RU" b="0" i="0" dirty="0">
                <a:effectLst/>
                <a:latin typeface="Arial" panose="020B0604020202020204" pitchFamily="34" charset="0"/>
              </a:rPr>
              <a:t> </a:t>
            </a:r>
            <a:r>
              <a:rPr lang="ru-RU" b="0" i="0" dirty="0" err="1">
                <a:effectLst/>
                <a:latin typeface="Arial" panose="020B0604020202020204" pitchFamily="34" charset="0"/>
              </a:rPr>
              <a:t>здійснила</a:t>
            </a:r>
            <a:r>
              <a:rPr lang="ru-RU" b="0" i="0" dirty="0">
                <a:effectLst/>
                <a:latin typeface="Arial" panose="020B0604020202020204" pitchFamily="34" charset="0"/>
              </a:rPr>
              <a:t> </a:t>
            </a:r>
            <a:r>
              <a:rPr lang="ru-RU" b="0" i="0" dirty="0" err="1">
                <a:effectLst/>
                <a:latin typeface="Arial" panose="020B0604020202020204" pitchFamily="34" charset="0"/>
              </a:rPr>
              <a:t>повно-масштабне</a:t>
            </a:r>
            <a:r>
              <a:rPr lang="ru-RU" b="0" i="0" dirty="0">
                <a:effectLst/>
                <a:latin typeface="Arial" panose="020B0604020202020204" pitchFamily="34" charset="0"/>
              </a:rPr>
              <a:t> </a:t>
            </a:r>
            <a:r>
              <a:rPr lang="ru-RU" b="0" i="0" dirty="0" err="1">
                <a:effectLst/>
                <a:latin typeface="Arial" panose="020B0604020202020204" pitchFamily="34" charset="0"/>
              </a:rPr>
              <a:t>вторгнення</a:t>
            </a:r>
            <a:r>
              <a:rPr lang="ru-RU" b="0" i="0" dirty="0">
                <a:effectLst/>
                <a:latin typeface="Arial" panose="020B0604020202020204" pitchFamily="34" charset="0"/>
              </a:rPr>
              <a:t> на </a:t>
            </a:r>
            <a:r>
              <a:rPr lang="ru-RU" b="0" i="0" dirty="0" err="1">
                <a:effectLst/>
                <a:latin typeface="Arial" panose="020B0604020202020204" pitchFamily="34" charset="0"/>
              </a:rPr>
              <a:t>територію</a:t>
            </a:r>
            <a:r>
              <a:rPr lang="ru-RU" b="0" i="0" dirty="0">
                <a:effectLst/>
                <a:latin typeface="Arial" panose="020B0604020202020204" pitchFamily="34" charset="0"/>
              </a:rPr>
              <a:t> </a:t>
            </a:r>
            <a:r>
              <a:rPr lang="ru-RU" b="0" i="0" dirty="0" err="1">
                <a:effectLst/>
                <a:latin typeface="Arial" panose="020B0604020202020204" pitchFamily="34" charset="0"/>
              </a:rPr>
              <a:t>України</a:t>
            </a:r>
            <a:r>
              <a:rPr lang="ru-RU" b="0" i="0" dirty="0">
                <a:effectLst/>
                <a:latin typeface="Arial" panose="020B0604020202020204" pitchFamily="34" charset="0"/>
              </a:rPr>
              <a:t>. </a:t>
            </a:r>
            <a:r>
              <a:rPr lang="ru-RU" b="0" i="0" dirty="0" err="1">
                <a:effectLst/>
                <a:latin typeface="Arial" panose="020B0604020202020204" pitchFamily="34" charset="0"/>
              </a:rPr>
              <a:t>Внаслідок</a:t>
            </a:r>
            <a:r>
              <a:rPr lang="ru-RU" b="0" i="0" dirty="0">
                <a:effectLst/>
                <a:latin typeface="Arial" panose="020B0604020202020204" pitchFamily="34" charset="0"/>
              </a:rPr>
              <a:t> </a:t>
            </a:r>
            <a:r>
              <a:rPr lang="ru-RU" b="0" i="0" dirty="0" err="1">
                <a:effectLst/>
                <a:latin typeface="Arial" panose="020B0604020202020204" pitchFamily="34" charset="0"/>
              </a:rPr>
              <a:t>чого</a:t>
            </a:r>
            <a:r>
              <a:rPr lang="ru-RU" b="0" i="0" dirty="0">
                <a:effectLst/>
                <a:latin typeface="Arial" panose="020B0604020202020204" pitchFamily="34" charset="0"/>
              </a:rPr>
              <a:t> </a:t>
            </a:r>
            <a:r>
              <a:rPr lang="ru-RU" b="0" i="0" dirty="0" err="1">
                <a:effectLst/>
                <a:latin typeface="Arial" panose="020B0604020202020204" pitchFamily="34" charset="0"/>
              </a:rPr>
              <a:t>Україна</a:t>
            </a:r>
            <a:r>
              <a:rPr lang="ru-RU" b="0" i="0" dirty="0">
                <a:effectLst/>
                <a:latin typeface="Arial" panose="020B0604020202020204" pitchFamily="34" charset="0"/>
              </a:rPr>
              <a:t> </a:t>
            </a:r>
            <a:r>
              <a:rPr lang="ru-RU" b="0" i="0" dirty="0" err="1">
                <a:effectLst/>
                <a:latin typeface="Arial" panose="020B0604020202020204" pitchFamily="34" charset="0"/>
              </a:rPr>
              <a:t>зазнала</a:t>
            </a:r>
            <a:r>
              <a:rPr lang="ru-RU" b="0" i="0" dirty="0">
                <a:effectLst/>
                <a:latin typeface="Arial" panose="020B0604020202020204" pitchFamily="34" charset="0"/>
              </a:rPr>
              <a:t> </a:t>
            </a:r>
            <a:r>
              <a:rPr lang="ru-RU" b="0" i="0" dirty="0" err="1">
                <a:effectLst/>
                <a:latin typeface="Arial" panose="020B0604020202020204" pitchFamily="34" charset="0"/>
              </a:rPr>
              <a:t>значних</a:t>
            </a:r>
            <a:r>
              <a:rPr lang="ru-RU" b="0" i="0" dirty="0">
                <a:effectLst/>
                <a:latin typeface="Arial" panose="020B0604020202020204" pitchFamily="34" charset="0"/>
              </a:rPr>
              <a:t> </a:t>
            </a:r>
            <a:r>
              <a:rPr lang="ru-RU" b="0" i="0" dirty="0" err="1">
                <a:effectLst/>
                <a:latin typeface="Arial" panose="020B0604020202020204" pitchFamily="34" charset="0"/>
              </a:rPr>
              <a:t>втрат</a:t>
            </a:r>
            <a:r>
              <a:rPr lang="ru-RU" b="0" i="0" dirty="0">
                <a:effectLst/>
                <a:latin typeface="Arial" panose="020B0604020202020204" pitchFamily="34" charset="0"/>
              </a:rPr>
              <a:t> </a:t>
            </a:r>
            <a:r>
              <a:rPr lang="ru-RU" b="0" i="0" dirty="0" err="1">
                <a:effectLst/>
                <a:latin typeface="Arial" panose="020B0604020202020204" pitchFamily="34" charset="0"/>
              </a:rPr>
              <a:t>людського</a:t>
            </a:r>
            <a:r>
              <a:rPr lang="ru-RU" b="0" i="0" dirty="0">
                <a:effectLst/>
                <a:latin typeface="Arial" panose="020B0604020202020204" pitchFamily="34" charset="0"/>
              </a:rPr>
              <a:t>  </a:t>
            </a:r>
            <a:r>
              <a:rPr lang="ru-RU" b="0" i="0" dirty="0" err="1">
                <a:effectLst/>
                <a:latin typeface="Arial" panose="020B0604020202020204" pitchFamily="34" charset="0"/>
              </a:rPr>
              <a:t>капіталу</a:t>
            </a:r>
            <a:r>
              <a:rPr lang="ru-RU" b="0" i="0" dirty="0">
                <a:effectLst/>
                <a:latin typeface="Arial" panose="020B0604020202020204" pitchFamily="34" charset="0"/>
              </a:rPr>
              <a:t>.  </a:t>
            </a:r>
            <a:r>
              <a:rPr lang="ru-RU" b="0" i="0" dirty="0" err="1">
                <a:effectLst/>
                <a:latin typeface="Arial" panose="020B0604020202020204" pitchFamily="34" charset="0"/>
              </a:rPr>
              <a:t>Ці</a:t>
            </a:r>
            <a:r>
              <a:rPr lang="ru-RU" b="0" i="0" dirty="0">
                <a:effectLst/>
                <a:latin typeface="Arial" panose="020B0604020202020204" pitchFamily="34" charset="0"/>
              </a:rPr>
              <a:t>  </a:t>
            </a:r>
            <a:r>
              <a:rPr lang="ru-RU" b="0" i="0" dirty="0" err="1">
                <a:effectLst/>
                <a:latin typeface="Arial" panose="020B0604020202020204" pitchFamily="34" charset="0"/>
              </a:rPr>
              <a:t>втрати</a:t>
            </a:r>
            <a:r>
              <a:rPr lang="ru-RU" b="0" i="0" dirty="0">
                <a:effectLst/>
                <a:latin typeface="Arial" panose="020B0604020202020204" pitchFamily="34" charset="0"/>
              </a:rPr>
              <a:t>  </a:t>
            </a:r>
            <a:r>
              <a:rPr lang="ru-RU" b="0" i="0" dirty="0" err="1">
                <a:effectLst/>
                <a:latin typeface="Arial" panose="020B0604020202020204" pitchFamily="34" charset="0"/>
              </a:rPr>
              <a:t>доцільно</a:t>
            </a:r>
            <a:r>
              <a:rPr lang="ru-RU" b="0" i="0" dirty="0">
                <a:effectLst/>
                <a:latin typeface="Arial" panose="020B0604020202020204" pitchFamily="34" charset="0"/>
              </a:rPr>
              <a:t>  роз-</a:t>
            </a:r>
            <a:r>
              <a:rPr lang="ru-RU" b="0" i="0" dirty="0" err="1">
                <a:effectLst/>
                <a:latin typeface="Arial" panose="020B0604020202020204" pitchFamily="34" charset="0"/>
              </a:rPr>
              <a:t>поділити</a:t>
            </a:r>
            <a:r>
              <a:rPr lang="ru-RU" b="0" i="0" dirty="0">
                <a:effectLst/>
                <a:latin typeface="Arial" panose="020B0604020202020204" pitchFamily="34" charset="0"/>
              </a:rPr>
              <a:t>  на  </a:t>
            </a:r>
            <a:r>
              <a:rPr lang="ru-RU" b="0" i="0" dirty="0" err="1">
                <a:effectLst/>
                <a:latin typeface="Arial" panose="020B0604020202020204" pitchFamily="34" charset="0"/>
              </a:rPr>
              <a:t>дві</a:t>
            </a:r>
            <a:r>
              <a:rPr lang="ru-RU" b="0" i="0" dirty="0">
                <a:effectLst/>
                <a:latin typeface="Arial" panose="020B0604020202020204" pitchFamily="34" charset="0"/>
              </a:rPr>
              <a:t>  </a:t>
            </a:r>
            <a:r>
              <a:rPr lang="ru-RU" b="0" i="0" dirty="0" err="1">
                <a:effectLst/>
                <a:latin typeface="Arial" panose="020B0604020202020204" pitchFamily="34" charset="0"/>
              </a:rPr>
              <a:t>групи</a:t>
            </a:r>
            <a:r>
              <a:rPr lang="ru-RU" b="0" i="0" dirty="0">
                <a:effectLst/>
                <a:latin typeface="Arial" panose="020B0604020202020204" pitchFamily="34" charset="0"/>
              </a:rPr>
              <a:t>:  </a:t>
            </a:r>
            <a:r>
              <a:rPr lang="ru-RU" b="0" i="0" dirty="0" err="1">
                <a:effectLst/>
                <a:latin typeface="Arial" panose="020B0604020202020204" pitchFamily="34" charset="0"/>
              </a:rPr>
              <a:t>прямі</a:t>
            </a:r>
            <a:r>
              <a:rPr lang="ru-RU" b="0" i="0" dirty="0">
                <a:effectLst/>
                <a:latin typeface="Arial" panose="020B0604020202020204" pitchFamily="34" charset="0"/>
              </a:rPr>
              <a:t>  та  </a:t>
            </a:r>
            <a:r>
              <a:rPr lang="ru-RU" b="0" i="0" dirty="0" err="1">
                <a:effectLst/>
                <a:latin typeface="Arial" panose="020B0604020202020204" pitchFamily="34" charset="0"/>
              </a:rPr>
              <a:t>непрямі</a:t>
            </a:r>
            <a:r>
              <a:rPr lang="ru-RU" b="0" i="0" dirty="0">
                <a:effectLst/>
                <a:latin typeface="Arial" panose="020B0604020202020204" pitchFamily="34" charset="0"/>
              </a:rPr>
              <a:t>.  До </a:t>
            </a:r>
            <a:r>
              <a:rPr lang="ru-RU" b="0" i="0" dirty="0" err="1">
                <a:effectLst/>
                <a:latin typeface="Arial" panose="020B0604020202020204" pitchFamily="34" charset="0"/>
              </a:rPr>
              <a:t>прямих</a:t>
            </a:r>
            <a:r>
              <a:rPr lang="ru-RU" b="0" i="0" dirty="0">
                <a:effectLst/>
                <a:latin typeface="Arial" panose="020B0604020202020204" pitchFamily="34" charset="0"/>
              </a:rPr>
              <a:t>  </a:t>
            </a:r>
            <a:r>
              <a:rPr lang="ru-RU" b="0" i="0" dirty="0" err="1">
                <a:effectLst/>
                <a:latin typeface="Arial" panose="020B0604020202020204" pitchFamily="34" charset="0"/>
              </a:rPr>
              <a:t>втрат</a:t>
            </a:r>
            <a:r>
              <a:rPr lang="ru-RU" b="0" i="0" dirty="0">
                <a:effectLst/>
                <a:latin typeface="Arial" panose="020B0604020202020204" pitchFamily="34" charset="0"/>
              </a:rPr>
              <a:t>  належать  </a:t>
            </a:r>
            <a:r>
              <a:rPr lang="ru-RU" b="0" i="0" dirty="0" err="1">
                <a:effectLst/>
                <a:latin typeface="Arial" panose="020B0604020202020204" pitchFamily="34" charset="0"/>
              </a:rPr>
              <a:t>вимушена</a:t>
            </a:r>
            <a:r>
              <a:rPr lang="ru-RU" b="0" i="0" dirty="0">
                <a:effectLst/>
                <a:latin typeface="Arial" panose="020B0604020202020204" pitchFamily="34" charset="0"/>
              </a:rPr>
              <a:t>  </a:t>
            </a:r>
            <a:r>
              <a:rPr lang="ru-RU" b="0" i="0" dirty="0" err="1">
                <a:effectLst/>
                <a:latin typeface="Arial" panose="020B0604020202020204" pitchFamily="34" charset="0"/>
              </a:rPr>
              <a:t>міграція</a:t>
            </a:r>
            <a:r>
              <a:rPr lang="ru-RU" b="0" i="0" dirty="0">
                <a:effectLst/>
                <a:latin typeface="Arial" panose="020B0604020202020204" pitchFamily="34" charset="0"/>
              </a:rPr>
              <a:t>, </a:t>
            </a:r>
            <a:r>
              <a:rPr lang="ru-RU" b="0" i="0" dirty="0" err="1">
                <a:effectLst/>
                <a:latin typeface="Arial" panose="020B0604020202020204" pitchFamily="34" charset="0"/>
              </a:rPr>
              <a:t>примусова</a:t>
            </a:r>
            <a:r>
              <a:rPr lang="ru-RU" b="0" i="0" dirty="0">
                <a:effectLst/>
                <a:latin typeface="Arial" panose="020B0604020202020204" pitchFamily="34" charset="0"/>
              </a:rPr>
              <a:t>  </a:t>
            </a:r>
            <a:r>
              <a:rPr lang="ru-RU" b="0" i="0" dirty="0" err="1">
                <a:effectLst/>
                <a:latin typeface="Arial" panose="020B0604020202020204" pitchFamily="34" charset="0"/>
              </a:rPr>
              <a:t>депортація</a:t>
            </a:r>
            <a:r>
              <a:rPr lang="ru-RU" b="0" i="0" dirty="0">
                <a:effectLst/>
                <a:latin typeface="Arial" panose="020B0604020202020204" pitchFamily="34" charset="0"/>
              </a:rPr>
              <a:t>  </a:t>
            </a:r>
            <a:r>
              <a:rPr lang="ru-RU" b="0" i="0" dirty="0" err="1">
                <a:effectLst/>
                <a:latin typeface="Arial" panose="020B0604020202020204" pitchFamily="34" charset="0"/>
              </a:rPr>
              <a:t>населення</a:t>
            </a:r>
            <a:r>
              <a:rPr lang="ru-RU" b="0" i="0" dirty="0">
                <a:effectLst/>
                <a:latin typeface="Arial" panose="020B0604020202020204" pitchFamily="34" charset="0"/>
              </a:rPr>
              <a:t>  </a:t>
            </a:r>
            <a:r>
              <a:rPr lang="ru-RU" b="0" i="0" dirty="0" err="1">
                <a:effectLst/>
                <a:latin typeface="Arial" panose="020B0604020202020204" pitchFamily="34" charset="0"/>
              </a:rPr>
              <a:t>України</a:t>
            </a:r>
            <a:r>
              <a:rPr lang="ru-RU" b="0" i="0" dirty="0">
                <a:effectLst/>
                <a:latin typeface="Arial" panose="020B0604020202020204" pitchFamily="34" charset="0"/>
              </a:rPr>
              <a:t>  в </a:t>
            </a:r>
            <a:r>
              <a:rPr lang="ru-RU" b="0" i="0" dirty="0" err="1">
                <a:effectLst/>
                <a:latin typeface="Arial" panose="020B0604020202020204" pitchFamily="34" charset="0"/>
              </a:rPr>
              <a:t>Росію</a:t>
            </a:r>
            <a:r>
              <a:rPr lang="ru-RU" b="0" i="0" dirty="0">
                <a:effectLst/>
                <a:latin typeface="Arial" panose="020B0604020202020204" pitchFamily="34" charset="0"/>
              </a:rPr>
              <a:t>, </a:t>
            </a:r>
            <a:r>
              <a:rPr lang="ru-RU" b="0" i="0" dirty="0" err="1">
                <a:effectLst/>
                <a:latin typeface="Arial" panose="020B0604020202020204" pitchFamily="34" charset="0"/>
              </a:rPr>
              <a:t>вбивство</a:t>
            </a:r>
            <a:r>
              <a:rPr lang="ru-RU" b="0" i="0" dirty="0">
                <a:effectLst/>
                <a:latin typeface="Arial" panose="020B0604020202020204" pitchFamily="34" charset="0"/>
              </a:rPr>
              <a:t> мирного </a:t>
            </a:r>
            <a:r>
              <a:rPr lang="ru-RU" b="0" i="0" dirty="0" err="1">
                <a:effectLst/>
                <a:latin typeface="Arial" panose="020B0604020202020204" pitchFamily="34" charset="0"/>
              </a:rPr>
              <a:t>населення</a:t>
            </a:r>
            <a:r>
              <a:rPr lang="ru-RU" b="0" i="0" dirty="0">
                <a:effectLst/>
                <a:latin typeface="Arial" panose="020B0604020202020204" pitchFamily="34" charset="0"/>
              </a:rPr>
              <a:t>, </a:t>
            </a:r>
            <a:r>
              <a:rPr lang="ru-RU" b="0" i="0" dirty="0" err="1">
                <a:effectLst/>
                <a:latin typeface="Arial" panose="020B0604020202020204" pitchFamily="34" charset="0"/>
              </a:rPr>
              <a:t>загибель</a:t>
            </a:r>
            <a:r>
              <a:rPr lang="ru-RU" b="0" i="0" dirty="0">
                <a:effectLst/>
                <a:latin typeface="Arial" panose="020B0604020202020204" pitchFamily="34" charset="0"/>
              </a:rPr>
              <a:t> </a:t>
            </a:r>
            <a:r>
              <a:rPr lang="ru-RU" b="0" i="0" dirty="0" err="1">
                <a:effectLst/>
                <a:latin typeface="Arial" panose="020B0604020202020204" pitchFamily="34" charset="0"/>
              </a:rPr>
              <a:t>військових</a:t>
            </a:r>
            <a:r>
              <a:rPr lang="ru-RU" b="0" i="0" dirty="0">
                <a:effectLst/>
                <a:latin typeface="Arial" panose="020B0604020202020204" pitchFamily="34" charset="0"/>
              </a:rPr>
              <a:t>.</a:t>
            </a:r>
          </a:p>
          <a:p>
            <a:pPr algn="l"/>
            <a:endParaRPr lang="ru-RU" b="0" i="0" dirty="0">
              <a:effectLst/>
              <a:latin typeface="Arial" panose="020B0604020202020204" pitchFamily="34" charset="0"/>
            </a:endParaRPr>
          </a:p>
          <a:p>
            <a:pPr algn="l"/>
            <a:r>
              <a:rPr lang="ru-RU" b="0" i="0" dirty="0" err="1">
                <a:effectLst/>
                <a:latin typeface="Arial" panose="020B0604020202020204" pitchFamily="34" charset="0"/>
              </a:rPr>
              <a:t>Використання</a:t>
            </a:r>
            <a:r>
              <a:rPr lang="ru-RU" b="0" i="0" dirty="0">
                <a:effectLst/>
                <a:latin typeface="Arial" panose="020B0604020202020204" pitchFamily="34" charset="0"/>
              </a:rPr>
              <a:t>  </a:t>
            </a:r>
            <a:r>
              <a:rPr lang="ru-RU" b="0" i="0" dirty="0" err="1">
                <a:effectLst/>
                <a:latin typeface="Arial" panose="020B0604020202020204" pitchFamily="34" charset="0"/>
              </a:rPr>
              <a:t>повною</a:t>
            </a:r>
            <a:r>
              <a:rPr lang="ru-RU" b="0" i="0" dirty="0">
                <a:effectLst/>
                <a:latin typeface="Arial" panose="020B0604020202020204" pitchFamily="34" charset="0"/>
              </a:rPr>
              <a:t>  </a:t>
            </a:r>
            <a:r>
              <a:rPr lang="ru-RU" b="0" i="0" dirty="0" err="1">
                <a:effectLst/>
                <a:latin typeface="Arial" panose="020B0604020202020204" pitchFamily="34" charset="0"/>
              </a:rPr>
              <a:t>мірою</a:t>
            </a:r>
            <a:r>
              <a:rPr lang="ru-RU" b="0" i="0" dirty="0">
                <a:effectLst/>
                <a:latin typeface="Arial" panose="020B0604020202020204" pitchFamily="34" charset="0"/>
              </a:rPr>
              <a:t>  </a:t>
            </a:r>
            <a:r>
              <a:rPr lang="ru-RU" b="0" i="0" dirty="0" err="1">
                <a:effectLst/>
                <a:latin typeface="Arial" panose="020B0604020202020204" pitchFamily="34" charset="0"/>
              </a:rPr>
              <a:t>інтеектуального</a:t>
            </a:r>
            <a:r>
              <a:rPr lang="ru-RU" b="0" i="0" dirty="0">
                <a:effectLst/>
                <a:latin typeface="Arial" panose="020B0604020202020204" pitchFamily="34" charset="0"/>
              </a:rPr>
              <a:t>  та  </a:t>
            </a:r>
            <a:r>
              <a:rPr lang="ru-RU" b="0" i="0" dirty="0" err="1">
                <a:effectLst/>
                <a:latin typeface="Arial" panose="020B0604020202020204" pitchFamily="34" charset="0"/>
              </a:rPr>
              <a:t>творчого</a:t>
            </a:r>
            <a:r>
              <a:rPr lang="ru-RU" b="0" i="0" dirty="0">
                <a:effectLst/>
                <a:latin typeface="Arial" panose="020B0604020202020204" pitchFamily="34" charset="0"/>
              </a:rPr>
              <a:t>  </a:t>
            </a:r>
            <a:r>
              <a:rPr lang="ru-RU" b="0" i="0" dirty="0" err="1">
                <a:effectLst/>
                <a:latin typeface="Arial" panose="020B0604020202020204" pitchFamily="34" charset="0"/>
              </a:rPr>
              <a:t>потенціалулюдського</a:t>
            </a:r>
            <a:r>
              <a:rPr lang="ru-RU" b="0" i="0" dirty="0">
                <a:effectLst/>
                <a:latin typeface="Arial" panose="020B0604020202020204" pitchFamily="34" charset="0"/>
              </a:rPr>
              <a:t>  </a:t>
            </a:r>
            <a:r>
              <a:rPr lang="ru-RU" b="0" i="0" dirty="0" err="1">
                <a:effectLst/>
                <a:latin typeface="Arial" panose="020B0604020202020204" pitchFamily="34" charset="0"/>
              </a:rPr>
              <a:t>капіталу</a:t>
            </a:r>
            <a:r>
              <a:rPr lang="ru-RU" b="0" i="0" dirty="0">
                <a:effectLst/>
                <a:latin typeface="Arial" panose="020B0604020202020204" pitchFamily="34" charset="0"/>
              </a:rPr>
              <a:t>  </a:t>
            </a:r>
            <a:r>
              <a:rPr lang="ru-RU" b="0" i="0" dirty="0" err="1">
                <a:effectLst/>
                <a:latin typeface="Arial" panose="020B0604020202020204" pitchFamily="34" charset="0"/>
              </a:rPr>
              <a:t>країни</a:t>
            </a:r>
            <a:r>
              <a:rPr lang="ru-RU" b="0" i="0" dirty="0">
                <a:effectLst/>
                <a:latin typeface="Arial" panose="020B0604020202020204" pitchFamily="34" charset="0"/>
              </a:rPr>
              <a:t>  в  </a:t>
            </a:r>
            <a:r>
              <a:rPr lang="ru-RU" b="0" i="0" dirty="0" err="1">
                <a:effectLst/>
                <a:latin typeface="Arial" panose="020B0604020202020204" pitchFamily="34" charset="0"/>
              </a:rPr>
              <a:t>умовах</a:t>
            </a:r>
            <a:r>
              <a:rPr lang="ru-RU" b="0" i="0" dirty="0">
                <a:effectLst/>
                <a:latin typeface="Arial" panose="020B0604020202020204" pitchFamily="34" charset="0"/>
              </a:rPr>
              <a:t>  </a:t>
            </a:r>
            <a:r>
              <a:rPr lang="ru-RU" b="0" i="0" dirty="0" err="1">
                <a:effectLst/>
                <a:latin typeface="Arial" panose="020B0604020202020204" pitchFamily="34" charset="0"/>
              </a:rPr>
              <a:t>війни</a:t>
            </a:r>
            <a:r>
              <a:rPr lang="ru-RU" b="0" i="0" dirty="0">
                <a:effectLst/>
                <a:latin typeface="Arial" panose="020B0604020202020204" pitchFamily="34" charset="0"/>
              </a:rPr>
              <a:t> </a:t>
            </a:r>
            <a:r>
              <a:rPr lang="ru-RU" b="0" i="0" dirty="0" err="1">
                <a:effectLst/>
                <a:latin typeface="Arial" panose="020B0604020202020204" pitchFamily="34" charset="0"/>
              </a:rPr>
              <a:t>неможливе</a:t>
            </a:r>
            <a:r>
              <a:rPr lang="ru-RU" b="0" i="0" dirty="0">
                <a:effectLst/>
                <a:latin typeface="Arial" panose="020B0604020202020204" pitchFamily="34" charset="0"/>
              </a:rPr>
              <a:t>.  </a:t>
            </a:r>
            <a:r>
              <a:rPr lang="ru-RU" b="0" i="0" dirty="0" err="1">
                <a:effectLst/>
                <a:latin typeface="Arial" panose="020B0604020202020204" pitchFamily="34" charset="0"/>
              </a:rPr>
              <a:t>Це</a:t>
            </a:r>
            <a:r>
              <a:rPr lang="ru-RU" b="0" i="0" dirty="0">
                <a:effectLst/>
                <a:latin typeface="Arial" panose="020B0604020202020204" pitchFamily="34" charset="0"/>
              </a:rPr>
              <a:t>  </a:t>
            </a:r>
            <a:r>
              <a:rPr lang="ru-RU" b="0" i="0" dirty="0" err="1">
                <a:effectLst/>
                <a:latin typeface="Arial" panose="020B0604020202020204" pitchFamily="34" charset="0"/>
              </a:rPr>
              <a:t>зумовлено</a:t>
            </a:r>
            <a:r>
              <a:rPr lang="ru-RU" b="0" i="0" dirty="0">
                <a:effectLst/>
                <a:latin typeface="Arial" panose="020B0604020202020204" pitchFamily="34" charset="0"/>
              </a:rPr>
              <a:t>  </a:t>
            </a:r>
            <a:r>
              <a:rPr lang="ru-RU" b="0" i="0" dirty="0" err="1">
                <a:effectLst/>
                <a:latin typeface="Arial" panose="020B0604020202020204" pitchFamily="34" charset="0"/>
              </a:rPr>
              <a:t>втратою</a:t>
            </a:r>
            <a:r>
              <a:rPr lang="ru-RU" b="0" i="0" dirty="0">
                <a:effectLst/>
                <a:latin typeface="Arial" panose="020B0604020202020204" pitchFamily="34" charset="0"/>
              </a:rPr>
              <a:t>  </a:t>
            </a:r>
            <a:r>
              <a:rPr lang="ru-RU" b="0" i="0" dirty="0" err="1">
                <a:effectLst/>
                <a:latin typeface="Arial" panose="020B0604020202020204" pitchFamily="34" charset="0"/>
              </a:rPr>
              <a:t>роботи</a:t>
            </a:r>
            <a:r>
              <a:rPr lang="ru-RU" b="0" i="0" dirty="0">
                <a:effectLst/>
                <a:latin typeface="Arial" panose="020B0604020202020204" pitchFamily="34" charset="0"/>
              </a:rPr>
              <a:t>, </a:t>
            </a:r>
            <a:r>
              <a:rPr lang="ru-RU" b="0" i="0" dirty="0" err="1">
                <a:effectLst/>
                <a:latin typeface="Arial" panose="020B0604020202020204" pitchFamily="34" charset="0"/>
              </a:rPr>
              <a:t>або</a:t>
            </a:r>
            <a:r>
              <a:rPr lang="ru-RU" b="0" i="0" dirty="0">
                <a:effectLst/>
                <a:latin typeface="Arial" panose="020B0604020202020204" pitchFamily="34" charset="0"/>
              </a:rPr>
              <a:t> </a:t>
            </a:r>
            <a:r>
              <a:rPr lang="ru-RU" b="0" i="0" dirty="0" err="1">
                <a:effectLst/>
                <a:latin typeface="Arial" panose="020B0604020202020204" pitchFamily="34" charset="0"/>
              </a:rPr>
              <a:t>іншого</a:t>
            </a:r>
            <a:r>
              <a:rPr lang="ru-RU" b="0" i="0" dirty="0">
                <a:effectLst/>
                <a:latin typeface="Arial" panose="020B0604020202020204" pitchFamily="34" charset="0"/>
              </a:rPr>
              <a:t> </a:t>
            </a:r>
            <a:r>
              <a:rPr lang="ru-RU" b="0" i="0" dirty="0" err="1">
                <a:effectLst/>
                <a:latin typeface="Arial" panose="020B0604020202020204" pitchFamily="34" charset="0"/>
              </a:rPr>
              <a:t>прибуткового</a:t>
            </a:r>
            <a:r>
              <a:rPr lang="ru-RU" b="0" i="0" dirty="0">
                <a:effectLst/>
                <a:latin typeface="Arial" panose="020B0604020202020204" pitchFamily="34" charset="0"/>
              </a:rPr>
              <a:t> </a:t>
            </a:r>
            <a:r>
              <a:rPr lang="ru-RU" b="0" i="0" dirty="0" err="1">
                <a:effectLst/>
                <a:latin typeface="Arial" panose="020B0604020202020204" pitchFamily="34" charset="0"/>
              </a:rPr>
              <a:t>заняття</a:t>
            </a:r>
            <a:r>
              <a:rPr lang="ru-RU" b="0" i="0" dirty="0">
                <a:effectLst/>
                <a:latin typeface="Arial" panose="020B0604020202020204" pitchFamily="34" charset="0"/>
              </a:rPr>
              <a:t> </a:t>
            </a:r>
            <a:r>
              <a:rPr lang="ru-RU" b="0" i="0" dirty="0" err="1">
                <a:effectLst/>
                <a:latin typeface="Arial" panose="020B0604020202020204" pitchFamily="34" charset="0"/>
              </a:rPr>
              <a:t>українцями</a:t>
            </a:r>
            <a:r>
              <a:rPr lang="ru-RU" b="0" i="0" dirty="0">
                <a:effectLst/>
                <a:latin typeface="Arial" panose="020B0604020202020204" pitchFamily="34" charset="0"/>
              </a:rPr>
              <a:t> </a:t>
            </a:r>
            <a:r>
              <a:rPr lang="ru-RU" b="0" i="0" dirty="0" err="1">
                <a:effectLst/>
                <a:latin typeface="Arial" panose="020B0604020202020204" pitchFamily="34" charset="0"/>
              </a:rPr>
              <a:t>внаслідок</a:t>
            </a:r>
            <a:r>
              <a:rPr lang="ru-RU" b="0" i="0" dirty="0">
                <a:effectLst/>
                <a:latin typeface="Arial" panose="020B0604020202020204" pitchFamily="34" charset="0"/>
              </a:rPr>
              <a:t> </a:t>
            </a:r>
            <a:r>
              <a:rPr lang="ru-RU" b="0" i="0" dirty="0" err="1">
                <a:effectLst/>
                <a:latin typeface="Arial" panose="020B0604020202020204" pitchFamily="34" charset="0"/>
              </a:rPr>
              <a:t>руйнування</a:t>
            </a:r>
            <a:r>
              <a:rPr lang="ru-RU" b="0" i="0" dirty="0">
                <a:effectLst/>
                <a:latin typeface="Arial" panose="020B0604020202020204" pitchFamily="34" charset="0"/>
              </a:rPr>
              <a:t> </a:t>
            </a:r>
            <a:r>
              <a:rPr lang="ru-RU" b="0" i="0" dirty="0" err="1">
                <a:effectLst/>
                <a:latin typeface="Arial" panose="020B0604020202020204" pitchFamily="34" charset="0"/>
              </a:rPr>
              <a:t>підприємств</a:t>
            </a:r>
            <a:r>
              <a:rPr lang="ru-RU" b="0" i="0" dirty="0">
                <a:effectLst/>
                <a:latin typeface="Arial" panose="020B0604020202020204" pitchFamily="34" charset="0"/>
              </a:rPr>
              <a:t>, </a:t>
            </a:r>
            <a:r>
              <a:rPr lang="ru-RU" b="0" i="0" dirty="0" err="1">
                <a:effectLst/>
                <a:latin typeface="Arial" panose="020B0604020202020204" pitchFamily="34" charset="0"/>
              </a:rPr>
              <a:t>організацій</a:t>
            </a:r>
            <a:r>
              <a:rPr lang="ru-RU" b="0" i="0" dirty="0">
                <a:effectLst/>
                <a:latin typeface="Arial" panose="020B0604020202020204" pitchFamily="34" charset="0"/>
              </a:rPr>
              <a:t>. </a:t>
            </a:r>
            <a:r>
              <a:rPr lang="ru-RU" b="0" i="0" dirty="0" err="1">
                <a:effectLst/>
                <a:latin typeface="Arial" panose="020B0604020202020204" pitchFamily="34" charset="0"/>
              </a:rPr>
              <a:t>Певна</a:t>
            </a:r>
            <a:r>
              <a:rPr lang="ru-RU" b="0" i="0" dirty="0">
                <a:effectLst/>
                <a:latin typeface="Arial" panose="020B0604020202020204" pitchFamily="34" charset="0"/>
              </a:rPr>
              <a:t> </a:t>
            </a:r>
            <a:r>
              <a:rPr lang="ru-RU" b="0" i="0" dirty="0" err="1">
                <a:effectLst/>
                <a:latin typeface="Arial" panose="020B0604020202020204" pitchFamily="34" charset="0"/>
              </a:rPr>
              <a:t>частина</a:t>
            </a:r>
            <a:r>
              <a:rPr lang="ru-RU" b="0" i="0" dirty="0">
                <a:effectLst/>
                <a:latin typeface="Arial" panose="020B0604020202020204" pitchFamily="34" charset="0"/>
              </a:rPr>
              <a:t> </a:t>
            </a:r>
            <a:r>
              <a:rPr lang="ru-RU" b="0" i="0" dirty="0" err="1">
                <a:effectLst/>
                <a:latin typeface="Arial" panose="020B0604020202020204" pitchFamily="34" charset="0"/>
              </a:rPr>
              <a:t>бізнесу</a:t>
            </a:r>
            <a:r>
              <a:rPr lang="ru-RU" b="0" i="0" dirty="0">
                <a:effectLst/>
                <a:latin typeface="Arial" panose="020B0604020202020204" pitchFamily="34" charset="0"/>
              </a:rPr>
              <a:t> </a:t>
            </a:r>
            <a:r>
              <a:rPr lang="ru-RU" b="0" i="0" dirty="0" err="1">
                <a:effectLst/>
                <a:latin typeface="Arial" panose="020B0604020202020204" pitchFamily="34" charset="0"/>
              </a:rPr>
              <a:t>опинилася</a:t>
            </a:r>
            <a:r>
              <a:rPr lang="ru-RU" b="0" i="0" dirty="0">
                <a:effectLst/>
                <a:latin typeface="Arial" panose="020B0604020202020204" pitchFamily="34" charset="0"/>
              </a:rPr>
              <a:t> у </a:t>
            </a:r>
            <a:r>
              <a:rPr lang="ru-RU" b="0" i="0" dirty="0" err="1">
                <a:effectLst/>
                <a:latin typeface="Arial" panose="020B0604020202020204" pitchFamily="34" charset="0"/>
              </a:rPr>
              <a:t>ситуації</a:t>
            </a:r>
            <a:r>
              <a:rPr lang="ru-RU" b="0" i="0" dirty="0">
                <a:effectLst/>
                <a:latin typeface="Arial" panose="020B0604020202020204" pitchFamily="34" charset="0"/>
              </a:rPr>
              <a:t> </a:t>
            </a:r>
            <a:r>
              <a:rPr lang="ru-RU" b="0" i="0" dirty="0" err="1">
                <a:effectLst/>
                <a:latin typeface="Arial" panose="020B0604020202020204" pitchFamily="34" charset="0"/>
              </a:rPr>
              <a:t>часткової</a:t>
            </a:r>
            <a:r>
              <a:rPr lang="ru-RU" b="0" i="0" dirty="0">
                <a:effectLst/>
                <a:latin typeface="Arial" panose="020B0604020202020204" pitchFamily="34" charset="0"/>
              </a:rPr>
              <a:t> </a:t>
            </a:r>
            <a:r>
              <a:rPr lang="ru-RU" b="0" i="0" dirty="0" err="1">
                <a:effectLst/>
                <a:latin typeface="Arial" panose="020B0604020202020204" pitchFamily="34" charset="0"/>
              </a:rPr>
              <a:t>або</a:t>
            </a:r>
            <a:r>
              <a:rPr lang="ru-RU" b="0" i="0" dirty="0">
                <a:effectLst/>
                <a:latin typeface="Arial" panose="020B0604020202020204" pitchFamily="34" charset="0"/>
              </a:rPr>
              <a:t> </a:t>
            </a:r>
            <a:r>
              <a:rPr lang="ru-RU" b="0" i="0" dirty="0" err="1">
                <a:effectLst/>
                <a:latin typeface="Arial" panose="020B0604020202020204" pitchFamily="34" charset="0"/>
              </a:rPr>
              <a:t>повної</a:t>
            </a:r>
            <a:r>
              <a:rPr lang="ru-RU" b="0" i="0" dirty="0">
                <a:effectLst/>
                <a:latin typeface="Arial" panose="020B0604020202020204" pitchFamily="34" charset="0"/>
              </a:rPr>
              <a:t> </a:t>
            </a:r>
            <a:r>
              <a:rPr lang="ru-RU" b="0" i="0" dirty="0" err="1">
                <a:effectLst/>
                <a:latin typeface="Arial" panose="020B0604020202020204" pitchFamily="34" charset="0"/>
              </a:rPr>
              <a:t>втрати</a:t>
            </a:r>
            <a:r>
              <a:rPr lang="ru-RU" b="0" i="0" dirty="0">
                <a:effectLst/>
                <a:latin typeface="Arial" panose="020B0604020202020204" pitchFamily="34" charset="0"/>
              </a:rPr>
              <a:t> </a:t>
            </a:r>
            <a:r>
              <a:rPr lang="ru-RU" b="0" i="0" dirty="0" err="1">
                <a:effectLst/>
                <a:latin typeface="Arial" panose="020B0604020202020204" pitchFamily="34" charset="0"/>
              </a:rPr>
              <a:t>попиту</a:t>
            </a:r>
            <a:r>
              <a:rPr lang="ru-RU" b="0" i="0" dirty="0">
                <a:effectLst/>
                <a:latin typeface="Arial" panose="020B0604020202020204" pitchFamily="34" charset="0"/>
              </a:rPr>
              <a:t> на </a:t>
            </a:r>
            <a:r>
              <a:rPr lang="ru-RU" b="0" i="0" dirty="0" err="1">
                <a:effectLst/>
                <a:latin typeface="Arial" panose="020B0604020202020204" pitchFamily="34" charset="0"/>
              </a:rPr>
              <a:t>їхні</a:t>
            </a:r>
            <a:r>
              <a:rPr lang="ru-RU" b="0" i="0" dirty="0">
                <a:effectLst/>
                <a:latin typeface="Arial" panose="020B0604020202020204" pitchFamily="34" charset="0"/>
              </a:rPr>
              <a:t> </a:t>
            </a:r>
            <a:r>
              <a:rPr lang="ru-RU" b="0" i="0" dirty="0" err="1">
                <a:effectLst/>
                <a:latin typeface="Arial" panose="020B0604020202020204" pitchFamily="34" charset="0"/>
              </a:rPr>
              <a:t>товари</a:t>
            </a:r>
            <a:r>
              <a:rPr lang="ru-RU" b="0" i="0" dirty="0">
                <a:effectLst/>
                <a:latin typeface="Arial" panose="020B0604020202020204" pitchFamily="34" charset="0"/>
              </a:rPr>
              <a:t> та </a:t>
            </a:r>
            <a:r>
              <a:rPr lang="ru-RU" b="0" i="0" dirty="0" err="1">
                <a:effectLst/>
                <a:latin typeface="Arial" panose="020B0604020202020204" pitchFamily="34" charset="0"/>
              </a:rPr>
              <a:t>послуги</a:t>
            </a:r>
            <a:r>
              <a:rPr lang="ru-RU" b="0" i="0" dirty="0">
                <a:effectLst/>
                <a:latin typeface="Arial" panose="020B0604020202020204" pitchFamily="34" charset="0"/>
              </a:rPr>
              <a:t> </a:t>
            </a:r>
            <a:r>
              <a:rPr lang="ru-RU" b="0" i="0" dirty="0" err="1">
                <a:effectLst/>
                <a:latin typeface="Arial" panose="020B0604020202020204" pitchFamily="34" charset="0"/>
              </a:rPr>
              <a:t>внаслідок</a:t>
            </a:r>
            <a:r>
              <a:rPr lang="ru-RU" b="1" i="0" dirty="0">
                <a:effectLst/>
                <a:latin typeface="Arial" panose="020B0604020202020204" pitchFamily="34" charset="0"/>
              </a:rPr>
              <a:t> </a:t>
            </a:r>
            <a:r>
              <a:rPr lang="ru-RU" b="1" i="0" dirty="0" err="1">
                <a:effectLst/>
                <a:latin typeface="Arial" panose="020B0604020202020204" pitchFamily="34" charset="0"/>
              </a:rPr>
              <a:t>зміни</a:t>
            </a:r>
            <a:r>
              <a:rPr lang="ru-RU" b="1" i="0" dirty="0">
                <a:effectLst/>
                <a:latin typeface="Arial" panose="020B0604020202020204" pitchFamily="34" charset="0"/>
              </a:rPr>
              <a:t> </a:t>
            </a:r>
            <a:r>
              <a:rPr lang="ru-RU" b="1" i="0" dirty="0" err="1">
                <a:effectLst/>
                <a:latin typeface="Arial" panose="020B0604020202020204" pitchFamily="34" charset="0"/>
              </a:rPr>
              <a:t>цінностей</a:t>
            </a:r>
            <a:r>
              <a:rPr lang="ru-RU" b="1" i="0" dirty="0">
                <a:effectLst/>
                <a:latin typeface="Arial" panose="020B0604020202020204" pitchFamily="34" charset="0"/>
              </a:rPr>
              <a:t>.</a:t>
            </a:r>
          </a:p>
          <a:p>
            <a:pPr algn="l"/>
            <a:r>
              <a:rPr lang="uk-UA" b="0" i="0" dirty="0">
                <a:effectLst/>
                <a:latin typeface="Arial" panose="020B0604020202020204" pitchFamily="34" charset="0"/>
              </a:rPr>
              <a:t> </a:t>
            </a:r>
          </a:p>
          <a:p>
            <a:endParaRPr lang="uk-UA" dirty="0"/>
          </a:p>
        </p:txBody>
      </p:sp>
      <p:sp>
        <p:nvSpPr>
          <p:cNvPr id="4" name="Номер слайда 3"/>
          <p:cNvSpPr>
            <a:spLocks noGrp="1"/>
          </p:cNvSpPr>
          <p:nvPr>
            <p:ph type="sldNum" sz="quarter" idx="5"/>
          </p:nvPr>
        </p:nvSpPr>
        <p:spPr/>
        <p:txBody>
          <a:bodyPr/>
          <a:lstStyle/>
          <a:p>
            <a:fld id="{5E1E03A2-3AD8-46BF-8EEB-8965A35DC385}" type="slidenum">
              <a:rPr lang="ru-RU" smtClean="0"/>
              <a:t>5</a:t>
            </a:fld>
            <a:endParaRPr lang="ru-RU"/>
          </a:p>
        </p:txBody>
      </p:sp>
    </p:spTree>
    <p:extLst>
      <p:ext uri="{BB962C8B-B14F-4D97-AF65-F5344CB8AC3E}">
        <p14:creationId xmlns:p14="http://schemas.microsoft.com/office/powerpoint/2010/main" val="1891337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800" b="0" i="0" dirty="0">
                <a:solidFill>
                  <a:srgbClr val="000000"/>
                </a:solidFill>
                <a:effectLst/>
                <a:latin typeface="Times New Roman CYR" panose="02020603050405020304" pitchFamily="18" charset="0"/>
              </a:rPr>
              <a:t>Організаційний  капітал це здатність фірми керувати організаційною структурою, з метою адаптування до кон</a:t>
            </a:r>
            <a:r>
              <a:rPr lang="uk-UA" sz="1800" b="0" i="0" dirty="0">
                <a:solidFill>
                  <a:srgbClr val="000000"/>
                </a:solidFill>
                <a:effectLst/>
                <a:latin typeface="Times New Roman" panose="02020603050405020304" pitchFamily="18" charset="0"/>
              </a:rPr>
              <a:t>'</a:t>
            </a:r>
            <a:r>
              <a:rPr lang="uk-UA" sz="1800" b="0" i="0" dirty="0">
                <a:solidFill>
                  <a:srgbClr val="000000"/>
                </a:solidFill>
                <a:effectLst/>
                <a:latin typeface="Times New Roman CYR" panose="02020603050405020304" pitchFamily="18" charset="0"/>
              </a:rPr>
              <a:t>юнктури ринку,  що постійно змінюється. Організаційний капітал як складова частина  інтелектуального капіталу, має відношення до організації в цілому. Даний вид капіталу відповідає за те, як людський капітал, перетворюючи інформацію, використовується в організаційних системах. До організаційного капіталу можна віднести такі основні структурні елементи: 1</a:t>
            </a:r>
            <a:r>
              <a:rPr lang="uk-UA" sz="1800" b="1" i="0" dirty="0">
                <a:solidFill>
                  <a:srgbClr val="000000"/>
                </a:solidFill>
                <a:effectLst/>
                <a:latin typeface="Times New Roman CYR" panose="02020603050405020304" pitchFamily="18" charset="0"/>
              </a:rPr>
              <a:t>) продукти творчої праці, тобто об</a:t>
            </a:r>
            <a:r>
              <a:rPr lang="uk-UA" sz="1800" b="1" i="0" dirty="0">
                <a:solidFill>
                  <a:srgbClr val="000000"/>
                </a:solidFill>
                <a:effectLst/>
                <a:latin typeface="Times New Roman" panose="02020603050405020304" pitchFamily="18" charset="0"/>
              </a:rPr>
              <a:t>'</a:t>
            </a:r>
            <a:r>
              <a:rPr lang="uk-UA" sz="1800" b="1" i="0" dirty="0">
                <a:solidFill>
                  <a:srgbClr val="000000"/>
                </a:solidFill>
                <a:effectLst/>
                <a:latin typeface="Times New Roman CYR" panose="02020603050405020304" pitchFamily="18" charset="0"/>
              </a:rPr>
              <a:t>єкти інтелектуальної власності; 2) інформаційні технології та ресурси фірми;3) електронні мережі; 4)організаційна структура та система управління бізнесом.</a:t>
            </a:r>
          </a:p>
          <a:p>
            <a:endParaRPr lang="uk-UA" sz="1800" b="0" i="0" dirty="0">
              <a:solidFill>
                <a:srgbClr val="000000"/>
              </a:solidFill>
              <a:effectLst/>
              <a:latin typeface="Times New Roman CYR" panose="02020603050405020304" pitchFamily="18" charset="0"/>
              <a:cs typeface="Arial" panose="020B0604020202020204" pitchFamily="34" charset="0"/>
            </a:endParaRPr>
          </a:p>
          <a:p>
            <a:pPr algn="l"/>
            <a:r>
              <a:rPr lang="uk-UA" b="1" i="0" dirty="0">
                <a:solidFill>
                  <a:srgbClr val="0C4E54"/>
                </a:solidFill>
                <a:effectLst/>
                <a:latin typeface="poppins"/>
              </a:rPr>
              <a:t>#3 – Структурний капітал </a:t>
            </a:r>
            <a:r>
              <a:rPr lang="uk-UA" sz="1200" b="1" i="0" dirty="0">
                <a:solidFill>
                  <a:srgbClr val="0C4E54"/>
                </a:solidFill>
                <a:effectLst/>
                <a:latin typeface="poppins"/>
              </a:rPr>
              <a:t>Організаційний</a:t>
            </a:r>
            <a:endParaRPr lang="uk-UA" b="1" i="0" dirty="0">
              <a:solidFill>
                <a:srgbClr val="0C4E54"/>
              </a:solidFill>
              <a:effectLst/>
              <a:latin typeface="poppins"/>
            </a:endParaRPr>
          </a:p>
          <a:p>
            <a:pPr algn="l"/>
            <a:r>
              <a:rPr lang="uk-UA" b="0" i="0" dirty="0">
                <a:solidFill>
                  <a:srgbClr val="212121"/>
                </a:solidFill>
                <a:effectLst/>
                <a:latin typeface="-apple-system"/>
              </a:rPr>
              <a:t>Саме організаційні процеси, бази даних, політика, культура, бачення, заява про місію та цінності тощо сприяють капіталу організації. Наприклад, якщо в організації хороша культура праці, вона забезпечує якісні продукти, її репутація на ринку, конкурентна перевага тощо є справжнім інтелектуальним капіталом для організації.</a:t>
            </a:r>
          </a:p>
          <a:p>
            <a:pPr algn="l"/>
            <a:r>
              <a:rPr lang="uk-UA" b="1" i="0" dirty="0">
                <a:solidFill>
                  <a:srgbClr val="212121"/>
                </a:solidFill>
                <a:effectLst/>
                <a:latin typeface="-apple-system"/>
              </a:rPr>
              <a:t>Приклад</a:t>
            </a:r>
            <a:r>
              <a:rPr lang="uk-UA" b="0" i="0" dirty="0">
                <a:solidFill>
                  <a:srgbClr val="212121"/>
                </a:solidFill>
                <a:effectLst/>
                <a:latin typeface="-apple-system"/>
              </a:rPr>
              <a:t> – бачення, місія, структури, цілі організації, її робоча культура, її підхід до навчання працівників і надання знань, її інструменти, програми, способи роботи та передовий досвід.</a:t>
            </a:r>
          </a:p>
          <a:p>
            <a:endParaRPr lang="uk-UA"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5"/>
          </p:nvPr>
        </p:nvSpPr>
        <p:spPr/>
        <p:txBody>
          <a:bodyPr/>
          <a:lstStyle/>
          <a:p>
            <a:fld id="{5E1E03A2-3AD8-46BF-8EEB-8965A35DC385}" type="slidenum">
              <a:rPr lang="ru-RU" smtClean="0"/>
              <a:t>6</a:t>
            </a:fld>
            <a:endParaRPr lang="ru-RU"/>
          </a:p>
        </p:txBody>
      </p:sp>
    </p:spTree>
    <p:extLst>
      <p:ext uri="{BB962C8B-B14F-4D97-AF65-F5344CB8AC3E}">
        <p14:creationId xmlns:p14="http://schemas.microsoft.com/office/powerpoint/2010/main" val="247961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uk-UA" sz="1800" b="1" i="0" dirty="0">
                <a:solidFill>
                  <a:srgbClr val="0C4E54"/>
                </a:solidFill>
                <a:effectLst/>
                <a:latin typeface="poppins"/>
              </a:rPr>
              <a:t>№ 2 – Споживчий капітал (клієнтський)</a:t>
            </a:r>
          </a:p>
          <a:p>
            <a:pPr algn="l"/>
            <a:r>
              <a:rPr lang="uk-UA" sz="1800" b="0" i="0" dirty="0">
                <a:solidFill>
                  <a:srgbClr val="212121"/>
                </a:solidFill>
                <a:effectLst/>
                <a:latin typeface="-apple-system"/>
              </a:rPr>
              <a:t>Відносний капітал включає відносини організації з працівниками, її інвесторами, її клієнтами, її постачальниками тощо. Огляд усіх інвесторів, клієнтів, постачальників і працівників.  Наприклад, організація з низькою плинністю кадрів, чесними клієнтами тощо має високу базу інтелектуального капіталу.</a:t>
            </a:r>
          </a:p>
          <a:p>
            <a:pPr algn="l"/>
            <a:r>
              <a:rPr lang="uk-UA" sz="1800" b="1" i="0" dirty="0">
                <a:solidFill>
                  <a:srgbClr val="212121"/>
                </a:solidFill>
                <a:effectLst/>
                <a:latin typeface="-apple-system"/>
              </a:rPr>
              <a:t>Приклад –</a:t>
            </a:r>
            <a:r>
              <a:rPr lang="uk-UA" sz="1800" b="0" i="0" dirty="0">
                <a:solidFill>
                  <a:srgbClr val="212121"/>
                </a:solidFill>
                <a:effectLst/>
                <a:latin typeface="-apple-system"/>
              </a:rPr>
              <a:t> задоволеність клієнтів, відносини зі співробітниками, клієнтами та зацікавленими сторонами, контракти з постачальниками послуг, репутація в суспільстві, рейтинг відгуків інвесторів тощо.</a:t>
            </a:r>
          </a:p>
          <a:p>
            <a:endParaRPr lang="uk-UA" dirty="0">
              <a:latin typeface="Arial" panose="020B0604020202020204" pitchFamily="34" charset="0"/>
              <a:cs typeface="Arial" panose="020B0604020202020204" pitchFamily="34" charset="0"/>
            </a:endParaRPr>
          </a:p>
          <a:p>
            <a:endParaRPr lang="uk-UA" dirty="0">
              <a:latin typeface="Arial" panose="020B0604020202020204" pitchFamily="34" charset="0"/>
              <a:cs typeface="Arial" panose="020B0604020202020204" pitchFamily="34" charset="0"/>
            </a:endParaRPr>
          </a:p>
          <a:p>
            <a:r>
              <a:rPr lang="uk-UA" b="0" i="0" dirty="0">
                <a:solidFill>
                  <a:srgbClr val="333333"/>
                </a:solidFill>
                <a:effectLst/>
                <a:latin typeface="Times New Roman" panose="02020603050405020304" pitchFamily="18" charset="0"/>
              </a:rPr>
              <a:t>У науковій літературі ділову репутацію дуже часто ототожнюють з </a:t>
            </a:r>
            <a:r>
              <a:rPr lang="uk-UA" b="0" i="0" dirty="0" err="1">
                <a:solidFill>
                  <a:srgbClr val="333333"/>
                </a:solidFill>
                <a:effectLst/>
                <a:latin typeface="Times New Roman" panose="02020603050405020304" pitchFamily="18" charset="0"/>
              </a:rPr>
              <a:t>іміджем</a:t>
            </a:r>
            <a:r>
              <a:rPr lang="uk-UA" b="0" i="0" dirty="0">
                <a:solidFill>
                  <a:srgbClr val="333333"/>
                </a:solidFill>
                <a:effectLst/>
                <a:latin typeface="Times New Roman" panose="02020603050405020304" pitchFamily="18" charset="0"/>
              </a:rPr>
              <a:t> та гудвілом. Дійсно, поняття «репутація», «імідж» і «гудвіл» є близькими, однак, характеризуються суттєвими відмінностями. </a:t>
            </a:r>
          </a:p>
          <a:p>
            <a:endParaRPr lang="uk-UA" b="0" i="0" dirty="0">
              <a:solidFill>
                <a:srgbClr val="333333"/>
              </a:solidFill>
              <a:effectLst/>
              <a:latin typeface="Times New Roman" panose="02020603050405020304" pitchFamily="18" charset="0"/>
              <a:cs typeface="Arial" panose="020B0604020202020204" pitchFamily="34" charset="0"/>
            </a:endParaRPr>
          </a:p>
          <a:p>
            <a:r>
              <a:rPr lang="ru-RU" dirty="0"/>
              <a:t>Корпоративна </a:t>
            </a:r>
            <a:r>
              <a:rPr lang="ru-RU" dirty="0" err="1"/>
              <a:t>репутація</a:t>
            </a:r>
            <a:r>
              <a:rPr lang="ru-RU" dirty="0"/>
              <a:t> – </a:t>
            </a:r>
            <a:r>
              <a:rPr lang="ru-RU" dirty="0" err="1"/>
              <a:t>це</a:t>
            </a:r>
            <a:r>
              <a:rPr lang="ru-RU" dirty="0"/>
              <a:t>: ₋ </a:t>
            </a:r>
            <a:r>
              <a:rPr lang="ru-RU" dirty="0" err="1"/>
              <a:t>цінний</a:t>
            </a:r>
            <a:r>
              <a:rPr lang="ru-RU" dirty="0"/>
              <a:t> </a:t>
            </a:r>
            <a:r>
              <a:rPr lang="ru-RU" dirty="0" err="1"/>
              <a:t>стратегічний</a:t>
            </a:r>
            <a:r>
              <a:rPr lang="ru-RU" dirty="0"/>
              <a:t> </a:t>
            </a:r>
            <a:r>
              <a:rPr lang="ru-RU" dirty="0" err="1"/>
              <a:t>нематеріальний</a:t>
            </a:r>
            <a:r>
              <a:rPr lang="ru-RU" dirty="0"/>
              <a:t> актив </a:t>
            </a:r>
            <a:r>
              <a:rPr lang="ru-RU" dirty="0" err="1"/>
              <a:t>компанії</a:t>
            </a:r>
            <a:r>
              <a:rPr lang="ru-RU" dirty="0"/>
              <a:t>, </a:t>
            </a:r>
            <a:r>
              <a:rPr lang="ru-RU" dirty="0" err="1"/>
              <a:t>який</a:t>
            </a:r>
            <a:r>
              <a:rPr lang="ru-RU" dirty="0"/>
              <a:t> </a:t>
            </a:r>
            <a:r>
              <a:rPr lang="ru-RU" dirty="0" err="1"/>
              <a:t>здатний</a:t>
            </a:r>
            <a:r>
              <a:rPr lang="ru-RU" dirty="0"/>
              <a:t> принести </a:t>
            </a:r>
            <a:r>
              <a:rPr lang="ru-RU" dirty="0" err="1"/>
              <a:t>підприємству</a:t>
            </a:r>
            <a:r>
              <a:rPr lang="ru-RU" dirty="0"/>
              <a:t> </a:t>
            </a:r>
            <a:r>
              <a:rPr lang="ru-RU" dirty="0" err="1"/>
              <a:t>додатковий</a:t>
            </a:r>
            <a:r>
              <a:rPr lang="ru-RU" dirty="0"/>
              <a:t> </a:t>
            </a:r>
            <a:r>
              <a:rPr lang="ru-RU" dirty="0" err="1"/>
              <a:t>прибуток</a:t>
            </a:r>
            <a:r>
              <a:rPr lang="ru-RU" dirty="0"/>
              <a:t>;</a:t>
            </a:r>
          </a:p>
          <a:p>
            <a:r>
              <a:rPr lang="uk-UA" dirty="0"/>
              <a:t>За аналітичними оцінками, ділова репутація у ринковій вартості компаній складає 20 – 25 %, досягаючи іноді 80 %, а зниження корпоративної репутації на 1 % дає падіння ринкової вартості на 3 %.</a:t>
            </a:r>
            <a:endParaRPr lang="ru-RU" dirty="0"/>
          </a:p>
          <a:p>
            <a:r>
              <a:rPr lang="ru-RU" dirty="0" err="1"/>
              <a:t>Поняття</a:t>
            </a:r>
            <a:r>
              <a:rPr lang="ru-RU" dirty="0"/>
              <a:t> —</a:t>
            </a:r>
            <a:r>
              <a:rPr lang="ru-RU" dirty="0" err="1"/>
              <a:t>гудвіл</a:t>
            </a:r>
            <a:r>
              <a:rPr lang="ru-RU" dirty="0"/>
              <a:t>” </a:t>
            </a:r>
            <a:r>
              <a:rPr lang="ru-RU" dirty="0" err="1"/>
              <a:t>найчастіше</a:t>
            </a:r>
            <a:r>
              <a:rPr lang="ru-RU" dirty="0"/>
              <a:t> </a:t>
            </a:r>
            <a:r>
              <a:rPr lang="ru-RU" dirty="0" err="1"/>
              <a:t>використовують</a:t>
            </a:r>
            <a:r>
              <a:rPr lang="ru-RU" dirty="0"/>
              <a:t> в </a:t>
            </a:r>
            <a:r>
              <a:rPr lang="ru-RU" dirty="0" err="1"/>
              <a:t>бухгалтерському</a:t>
            </a:r>
            <a:r>
              <a:rPr lang="ru-RU" dirty="0"/>
              <a:t> </a:t>
            </a:r>
            <a:r>
              <a:rPr lang="ru-RU" dirty="0" err="1"/>
              <a:t>обліку</a:t>
            </a:r>
            <a:r>
              <a:rPr lang="ru-RU" dirty="0"/>
              <a:t> та </a:t>
            </a:r>
            <a:r>
              <a:rPr lang="ru-RU" dirty="0" err="1"/>
              <a:t>комерційних</a:t>
            </a:r>
            <a:r>
              <a:rPr lang="ru-RU" dirty="0"/>
              <a:t> </a:t>
            </a:r>
            <a:r>
              <a:rPr lang="ru-RU" dirty="0" err="1"/>
              <a:t>операціях</a:t>
            </a:r>
            <a:r>
              <a:rPr lang="ru-RU" dirty="0"/>
              <a:t> для </a:t>
            </a:r>
            <a:r>
              <a:rPr lang="ru-RU" dirty="0" err="1"/>
              <a:t>відображення</a:t>
            </a:r>
            <a:r>
              <a:rPr lang="ru-RU" dirty="0"/>
              <a:t> </a:t>
            </a:r>
            <a:r>
              <a:rPr lang="ru-RU" dirty="0" err="1"/>
              <a:t>вартості</a:t>
            </a:r>
            <a:r>
              <a:rPr lang="ru-RU" dirty="0"/>
              <a:t> </a:t>
            </a:r>
            <a:r>
              <a:rPr lang="ru-RU" dirty="0" err="1"/>
              <a:t>корпоративної</a:t>
            </a:r>
            <a:r>
              <a:rPr lang="ru-RU" dirty="0"/>
              <a:t> </a:t>
            </a:r>
            <a:r>
              <a:rPr lang="ru-RU" dirty="0" err="1"/>
              <a:t>репутації</a:t>
            </a:r>
            <a:r>
              <a:rPr lang="ru-RU" dirty="0"/>
              <a:t>.</a:t>
            </a:r>
          </a:p>
          <a:p>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r>
              <a:rPr lang="uk-UA" b="0" i="0" dirty="0">
                <a:solidFill>
                  <a:srgbClr val="D1D5DB"/>
                </a:solidFill>
                <a:effectLst/>
                <a:latin typeface="Söhne"/>
              </a:rPr>
              <a:t>У 1999 році компанія </a:t>
            </a:r>
            <a:r>
              <a:rPr lang="en-US" b="0" i="0" dirty="0">
                <a:solidFill>
                  <a:srgbClr val="D1D5DB"/>
                </a:solidFill>
                <a:effectLst/>
                <a:latin typeface="Söhne"/>
              </a:rPr>
              <a:t>Coca-Cola </a:t>
            </a:r>
            <a:r>
              <a:rPr lang="uk-UA" b="0" i="0" dirty="0">
                <a:solidFill>
                  <a:srgbClr val="D1D5DB"/>
                </a:solidFill>
                <a:effectLst/>
                <a:latin typeface="Söhne"/>
              </a:rPr>
              <a:t>стикнулася з серйозною кризою </a:t>
            </a:r>
            <a:r>
              <a:rPr lang="uk-UA" b="1" i="0" dirty="0">
                <a:solidFill>
                  <a:srgbClr val="D1D5DB"/>
                </a:solidFill>
                <a:effectLst/>
                <a:latin typeface="Söhne"/>
              </a:rPr>
              <a:t>репутації</a:t>
            </a:r>
            <a:r>
              <a:rPr lang="uk-UA" b="0" i="0" dirty="0">
                <a:solidFill>
                  <a:srgbClr val="D1D5DB"/>
                </a:solidFill>
                <a:effectLst/>
                <a:latin typeface="Söhne"/>
              </a:rPr>
              <a:t> після того, як були виявлені сліди </a:t>
            </a:r>
            <a:r>
              <a:rPr lang="uk-UA" b="0" i="0" dirty="0" err="1">
                <a:solidFill>
                  <a:srgbClr val="D1D5DB"/>
                </a:solidFill>
                <a:effectLst/>
                <a:latin typeface="Söhne"/>
              </a:rPr>
              <a:t>високоядерної</a:t>
            </a:r>
            <a:r>
              <a:rPr lang="uk-UA" b="0" i="0" dirty="0">
                <a:solidFill>
                  <a:srgbClr val="D1D5DB"/>
                </a:solidFill>
                <a:effectLst/>
                <a:latin typeface="Söhne"/>
              </a:rPr>
              <a:t> ртуті в партіях їхнього продукту в Бельгії. Це спричинило хвилю негоду та негативний глобальний обсяг засудження і спричинило серйозні втрати в обсязі продажів та репутаційних ушкоджень.</a:t>
            </a:r>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pPr algn="l"/>
            <a:r>
              <a:rPr lang="uk-UA" b="0" i="0" dirty="0">
                <a:solidFill>
                  <a:srgbClr val="D1D5DB"/>
                </a:solidFill>
                <a:effectLst/>
                <a:latin typeface="Söhne"/>
              </a:rPr>
              <a:t>Один із реальних прикладів впливу іміджу на бізнес можна побачити в історії компанії </a:t>
            </a:r>
            <a:r>
              <a:rPr lang="en-US" b="0" i="0" dirty="0">
                <a:solidFill>
                  <a:srgbClr val="D1D5DB"/>
                </a:solidFill>
                <a:effectLst/>
                <a:latin typeface="Söhne"/>
              </a:rPr>
              <a:t>Apple. </a:t>
            </a:r>
            <a:r>
              <a:rPr lang="uk-UA" b="0" i="0" dirty="0">
                <a:solidFill>
                  <a:srgbClr val="D1D5DB"/>
                </a:solidFill>
                <a:effectLst/>
                <a:latin typeface="Söhne"/>
              </a:rPr>
              <a:t>Коли Стів Джобс повернувся на пост голови компанії у 1997 році, </a:t>
            </a:r>
            <a:r>
              <a:rPr lang="en-US" b="0" i="0" dirty="0">
                <a:solidFill>
                  <a:srgbClr val="D1D5DB"/>
                </a:solidFill>
                <a:effectLst/>
                <a:latin typeface="Söhne"/>
              </a:rPr>
              <a:t>Apple </a:t>
            </a:r>
            <a:r>
              <a:rPr lang="uk-UA" b="0" i="0" dirty="0">
                <a:solidFill>
                  <a:srgbClr val="D1D5DB"/>
                </a:solidFill>
                <a:effectLst/>
                <a:latin typeface="Söhne"/>
              </a:rPr>
              <a:t>переживала тяжкі часи та мала дуже поганий імідж в галузі комп'ютерної техніки.</a:t>
            </a:r>
          </a:p>
          <a:p>
            <a:pPr algn="l"/>
            <a:r>
              <a:rPr lang="uk-UA" b="0" i="0" dirty="0">
                <a:solidFill>
                  <a:srgbClr val="D1D5DB"/>
                </a:solidFill>
                <a:effectLst/>
                <a:latin typeface="Söhne"/>
              </a:rPr>
              <a:t>Саме Стів Джобс визначив важливість іміджу та дизайну продуктів. Він переосмислив бізнес-модель компанії, зосереджуючись на створенні продуктів, які не лише функціональні, але й привабливі з точки зору дизайну та візуального сприйняття.</a:t>
            </a:r>
          </a:p>
          <a:p>
            <a:pPr algn="l"/>
            <a:r>
              <a:rPr lang="uk-UA" b="0" i="0" dirty="0">
                <a:solidFill>
                  <a:srgbClr val="D1D5DB"/>
                </a:solidFill>
                <a:effectLst/>
                <a:latin typeface="Söhne"/>
              </a:rPr>
              <a:t>Ось кілька ключових елементів, які допомогли </a:t>
            </a:r>
            <a:r>
              <a:rPr lang="en-US" b="0" i="0" dirty="0">
                <a:solidFill>
                  <a:srgbClr val="D1D5DB"/>
                </a:solidFill>
                <a:effectLst/>
                <a:latin typeface="Söhne"/>
              </a:rPr>
              <a:t>Apple </a:t>
            </a:r>
            <a:r>
              <a:rPr lang="uk-UA" b="0" i="0" dirty="0">
                <a:solidFill>
                  <a:srgbClr val="D1D5DB"/>
                </a:solidFill>
                <a:effectLst/>
                <a:latin typeface="Söhne"/>
              </a:rPr>
              <a:t>покращити свій імідж та відновити бізнес:</a:t>
            </a:r>
          </a:p>
          <a:p>
            <a:pPr algn="l">
              <a:buFont typeface="+mj-lt"/>
              <a:buAutoNum type="arabicPeriod"/>
            </a:pPr>
            <a:r>
              <a:rPr lang="uk-UA" b="1" i="0" dirty="0">
                <a:solidFill>
                  <a:srgbClr val="D1D5DB"/>
                </a:solidFill>
                <a:effectLst/>
                <a:latin typeface="Söhne"/>
              </a:rPr>
              <a:t>Дизайн продуктів</a:t>
            </a:r>
            <a:r>
              <a:rPr lang="uk-UA" b="0" i="0" dirty="0">
                <a:solidFill>
                  <a:srgbClr val="D1D5DB"/>
                </a:solidFill>
                <a:effectLst/>
                <a:latin typeface="Söhne"/>
              </a:rPr>
              <a:t>: </a:t>
            </a:r>
            <a:r>
              <a:rPr lang="en-US" b="0" i="0" dirty="0">
                <a:solidFill>
                  <a:srgbClr val="D1D5DB"/>
                </a:solidFill>
                <a:effectLst/>
                <a:latin typeface="Söhne"/>
              </a:rPr>
              <a:t>Apple </a:t>
            </a:r>
            <a:r>
              <a:rPr lang="uk-UA" b="0" i="0" dirty="0">
                <a:solidFill>
                  <a:srgbClr val="D1D5DB"/>
                </a:solidFill>
                <a:effectLst/>
                <a:latin typeface="Söhne"/>
              </a:rPr>
              <a:t>почала виробляти комп'ютери, ноутбуки та іншу техніку, яка відзначалася оригінальним і стильним дизайном. Це зробило їх продукти бажаними для споживачів.</a:t>
            </a:r>
          </a:p>
          <a:p>
            <a:pPr algn="l">
              <a:buFont typeface="+mj-lt"/>
              <a:buAutoNum type="arabicPeriod"/>
            </a:pPr>
            <a:r>
              <a:rPr lang="uk-UA" b="1" i="0" dirty="0">
                <a:solidFill>
                  <a:srgbClr val="D1D5DB"/>
                </a:solidFill>
                <a:effectLst/>
                <a:latin typeface="Söhne"/>
              </a:rPr>
              <a:t>Маркетингова стратегія</a:t>
            </a:r>
            <a:r>
              <a:rPr lang="uk-UA" b="0" i="0" dirty="0">
                <a:solidFill>
                  <a:srgbClr val="D1D5DB"/>
                </a:solidFill>
                <a:effectLst/>
                <a:latin typeface="Söhne"/>
              </a:rPr>
              <a:t>: Компанія активно використовувала маркетинг, щоб створити образ "інноваційної" та "креативної" компанії, що привертало клієнтів.</a:t>
            </a:r>
          </a:p>
          <a:p>
            <a:pPr algn="l">
              <a:buFont typeface="+mj-lt"/>
              <a:buAutoNum type="arabicPeriod"/>
            </a:pPr>
            <a:r>
              <a:rPr lang="uk-UA" b="1" i="0" dirty="0">
                <a:solidFill>
                  <a:srgbClr val="D1D5DB"/>
                </a:solidFill>
                <a:effectLst/>
                <a:latin typeface="Söhne"/>
              </a:rPr>
              <a:t>Відкритість до співпраці</a:t>
            </a:r>
            <a:r>
              <a:rPr lang="uk-UA" b="0" i="0" dirty="0">
                <a:solidFill>
                  <a:srgbClr val="D1D5DB"/>
                </a:solidFill>
                <a:effectLst/>
                <a:latin typeface="Söhne"/>
              </a:rPr>
              <a:t>: Під керівництвом Джобса </a:t>
            </a:r>
            <a:r>
              <a:rPr lang="en-US" b="0" i="0" dirty="0">
                <a:solidFill>
                  <a:srgbClr val="D1D5DB"/>
                </a:solidFill>
                <a:effectLst/>
                <a:latin typeface="Söhne"/>
              </a:rPr>
              <a:t>Apple </a:t>
            </a:r>
            <a:r>
              <a:rPr lang="uk-UA" b="0" i="0" dirty="0">
                <a:solidFill>
                  <a:srgbClr val="D1D5DB"/>
                </a:solidFill>
                <a:effectLst/>
                <a:latin typeface="Söhne"/>
              </a:rPr>
              <a:t>також відкрила свою екосистему для розробників сторонніх додатків та апаратних рішень, що дозволило компанії розширити свій вплив на ринку.</a:t>
            </a:r>
          </a:p>
          <a:p>
            <a:endParaRPr lang="uk-UA" dirty="0">
              <a:latin typeface="Arial" panose="020B0604020202020204" pitchFamily="34" charset="0"/>
              <a:cs typeface="Arial" panose="020B0604020202020204" pitchFamily="34" charset="0"/>
            </a:endParaRPr>
          </a:p>
          <a:p>
            <a:endParaRPr lang="uk-UA" dirty="0">
              <a:latin typeface="Arial" panose="020B0604020202020204" pitchFamily="34" charset="0"/>
              <a:cs typeface="Arial" panose="020B0604020202020204" pitchFamily="34" charset="0"/>
            </a:endParaRPr>
          </a:p>
          <a:p>
            <a:endParaRPr lang="uk-UA" dirty="0">
              <a:latin typeface="Arial" panose="020B0604020202020204" pitchFamily="34" charset="0"/>
              <a:cs typeface="Arial" panose="020B0604020202020204" pitchFamily="34" charset="0"/>
            </a:endParaRPr>
          </a:p>
          <a:p>
            <a:endParaRPr lang="uk-UA" dirty="0">
              <a:latin typeface="Arial" panose="020B0604020202020204" pitchFamily="34" charset="0"/>
              <a:cs typeface="Arial" panose="020B0604020202020204" pitchFamily="34" charset="0"/>
            </a:endParaRPr>
          </a:p>
          <a:p>
            <a:r>
              <a:rPr lang="uk-UA" b="0" i="0" dirty="0">
                <a:solidFill>
                  <a:srgbClr val="D1D5DB"/>
                </a:solidFill>
                <a:effectLst/>
                <a:latin typeface="Söhne"/>
              </a:rPr>
              <a:t>Гудвіл (</a:t>
            </a:r>
            <a:r>
              <a:rPr lang="en-US" b="0" i="0" dirty="0">
                <a:solidFill>
                  <a:srgbClr val="D1D5DB"/>
                </a:solidFill>
                <a:effectLst/>
                <a:latin typeface="Söhne"/>
              </a:rPr>
              <a:t>goodwill) - </a:t>
            </a:r>
            <a:r>
              <a:rPr lang="uk-UA" b="0" i="0" dirty="0">
                <a:solidFill>
                  <a:srgbClr val="D1D5DB"/>
                </a:solidFill>
                <a:effectLst/>
                <a:latin typeface="Söhne"/>
              </a:rPr>
              <a:t>це поняття, яке в бухгалтерії і фінансах використовується для вираження різниці між ринковою вартістю активів підприємства і їхньою балансовою вартістю. Ця різниця виникає, коли компанія сплачує за активи більше, ніж їхню балансову вартість, наприклад, при купівлі іншої компанії або активів. Гудвіл відображає "добру репутацію" або сили бренду, яку має компанія і яка може призвести до більш високих прибутків у майбутньому.</a:t>
            </a:r>
            <a:endParaRPr lang="uk-UA"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5"/>
          </p:nvPr>
        </p:nvSpPr>
        <p:spPr/>
        <p:txBody>
          <a:bodyPr/>
          <a:lstStyle/>
          <a:p>
            <a:fld id="{5E1E03A2-3AD8-46BF-8EEB-8965A35DC385}" type="slidenum">
              <a:rPr lang="ru-RU" smtClean="0"/>
              <a:t>7</a:t>
            </a:fld>
            <a:endParaRPr lang="ru-RU"/>
          </a:p>
        </p:txBody>
      </p:sp>
    </p:spTree>
    <p:extLst>
      <p:ext uri="{BB962C8B-B14F-4D97-AF65-F5344CB8AC3E}">
        <p14:creationId xmlns:p14="http://schemas.microsoft.com/office/powerpoint/2010/main" val="202423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200" dirty="0">
                <a:effectLst/>
                <a:latin typeface="Times New Roman" panose="02020603050405020304" pitchFamily="18" charset="0"/>
                <a:ea typeface="Times New Roman" panose="02020603050405020304" pitchFamily="18" charset="0"/>
              </a:rPr>
              <a:t>У світі виокремлюють п‘ять моделей щодо регулювання зайнятості і ринку праці: </a:t>
            </a:r>
            <a:r>
              <a:rPr lang="uk-UA" sz="1200" b="1" dirty="0">
                <a:effectLst/>
                <a:latin typeface="Times New Roman" panose="02020603050405020304" pitchFamily="18" charset="0"/>
                <a:ea typeface="Times New Roman" panose="02020603050405020304" pitchFamily="18" charset="0"/>
              </a:rPr>
              <a:t>американська</a:t>
            </a:r>
            <a:r>
              <a:rPr lang="uk-UA" sz="1200" dirty="0">
                <a:effectLst/>
                <a:latin typeface="Times New Roman" panose="02020603050405020304" pitchFamily="18" charset="0"/>
                <a:ea typeface="Times New Roman" panose="02020603050405020304" pitchFamily="18" charset="0"/>
              </a:rPr>
              <a:t> (США), </a:t>
            </a:r>
            <a:r>
              <a:rPr lang="uk-UA" sz="1200" b="1" dirty="0">
                <a:effectLst/>
                <a:latin typeface="Times New Roman" panose="02020603050405020304" pitchFamily="18" charset="0"/>
                <a:ea typeface="Times New Roman" panose="02020603050405020304" pitchFamily="18" charset="0"/>
              </a:rPr>
              <a:t>англосаксонська</a:t>
            </a:r>
            <a:r>
              <a:rPr lang="uk-UA" sz="1200" dirty="0">
                <a:effectLst/>
                <a:latin typeface="Times New Roman" panose="02020603050405020304" pitchFamily="18" charset="0"/>
                <a:ea typeface="Times New Roman" panose="02020603050405020304" pitchFamily="18" charset="0"/>
              </a:rPr>
              <a:t> (Великобританія, Канада, Ірландія), </a:t>
            </a:r>
            <a:r>
              <a:rPr lang="uk-UA" sz="1200" b="1" dirty="0">
                <a:effectLst/>
                <a:latin typeface="Times New Roman" panose="02020603050405020304" pitchFamily="18" charset="0"/>
                <a:ea typeface="Times New Roman" panose="02020603050405020304" pitchFamily="18" charset="0"/>
              </a:rPr>
              <a:t>скандинавська</a:t>
            </a:r>
            <a:r>
              <a:rPr lang="uk-UA" sz="1200" dirty="0">
                <a:effectLst/>
                <a:latin typeface="Times New Roman" panose="02020603050405020304" pitchFamily="18" charset="0"/>
                <a:ea typeface="Times New Roman" panose="02020603050405020304" pitchFamily="18" charset="0"/>
              </a:rPr>
              <a:t> (скандинавські країни), </a:t>
            </a:r>
            <a:r>
              <a:rPr lang="uk-UA" sz="1200" b="1" dirty="0">
                <a:effectLst/>
                <a:latin typeface="Times New Roman" panose="02020603050405020304" pitchFamily="18" charset="0"/>
                <a:ea typeface="Times New Roman" panose="02020603050405020304" pitchFamily="18" charset="0"/>
              </a:rPr>
              <a:t>континентальна або ж німецька </a:t>
            </a:r>
            <a:r>
              <a:rPr lang="uk-UA" sz="1200" dirty="0">
                <a:effectLst/>
                <a:latin typeface="Times New Roman" panose="02020603050405020304" pitchFamily="18" charset="0"/>
                <a:ea typeface="Times New Roman" panose="02020603050405020304" pitchFamily="18" charset="0"/>
              </a:rPr>
              <a:t>(Австрія, Бельгія, Нідерланди, Німеччина, Швейцарія, частково Франція), </a:t>
            </a:r>
            <a:r>
              <a:rPr lang="uk-UA" sz="1200" b="1" dirty="0">
                <a:effectLst/>
                <a:latin typeface="Times New Roman" panose="02020603050405020304" pitchFamily="18" charset="0"/>
                <a:ea typeface="Times New Roman" panose="02020603050405020304" pitchFamily="18" charset="0"/>
              </a:rPr>
              <a:t>японська</a:t>
            </a:r>
            <a:r>
              <a:rPr lang="uk-UA" sz="1200" dirty="0">
                <a:effectLst/>
                <a:latin typeface="Times New Roman" panose="02020603050405020304" pitchFamily="18" charset="0"/>
                <a:ea typeface="Times New Roman" panose="02020603050405020304" pitchFamily="18" charset="0"/>
              </a:rPr>
              <a:t>.</a:t>
            </a:r>
            <a:endParaRPr lang="uk-UA" sz="1200" dirty="0"/>
          </a:p>
          <a:p>
            <a:endParaRPr lang="uk-UA" dirty="0"/>
          </a:p>
        </p:txBody>
      </p:sp>
      <p:sp>
        <p:nvSpPr>
          <p:cNvPr id="4" name="Номер слайда 3"/>
          <p:cNvSpPr>
            <a:spLocks noGrp="1"/>
          </p:cNvSpPr>
          <p:nvPr>
            <p:ph type="sldNum" sz="quarter" idx="5"/>
          </p:nvPr>
        </p:nvSpPr>
        <p:spPr/>
        <p:txBody>
          <a:bodyPr/>
          <a:lstStyle/>
          <a:p>
            <a:fld id="{5E1E03A2-3AD8-46BF-8EEB-8965A35DC385}" type="slidenum">
              <a:rPr lang="ru-RU" smtClean="0"/>
              <a:t>8</a:t>
            </a:fld>
            <a:endParaRPr lang="ru-RU"/>
          </a:p>
        </p:txBody>
      </p:sp>
    </p:spTree>
    <p:extLst>
      <p:ext uri="{BB962C8B-B14F-4D97-AF65-F5344CB8AC3E}">
        <p14:creationId xmlns:p14="http://schemas.microsoft.com/office/powerpoint/2010/main" val="1114285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800" dirty="0">
                <a:effectLst/>
                <a:latin typeface="Times New Roman" panose="02020603050405020304" pitchFamily="18" charset="0"/>
                <a:ea typeface="Times New Roman" panose="02020603050405020304" pitchFamily="18" charset="0"/>
              </a:rPr>
              <a:t>Виділено  ключові  напрями  адаптації світового  досвіду  управління  та  розвитку інтелектуального   капіталу   в   Україні: розвиток національного бренду (клієнтський   капітал),   імплементація заходів  щодо  стимулювання  інноваційної діяльності  й  управління  відповідними нематеріальними  активами  (структурний капітал)  і  державна  політика  зайнятості населення  та  впровадження  й  розвиток дуальної  освіти  (людськи  капітал).  Саме алгоритм     впровадження     дій     у представлених    напрямах    сприятиме покращенню    поточного стану    та управління результативністю інтелектуального  капіталу,  що  інтегрує Україну   до   нового   рівня   соціально-економічного    розвитку    в напрямку інтеграції з Європейським союзом.</a:t>
            </a:r>
          </a:p>
          <a:p>
            <a:endParaRPr lang="uk-UA" sz="1800" dirty="0">
              <a:effectLst/>
              <a:latin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Одним із важливих світових лідерів у напрямку підготовки кваліфікованих кадрів в сучасному світі є </a:t>
            </a:r>
            <a:r>
              <a:rPr lang="uk-UA" sz="1800" b="1" dirty="0">
                <a:effectLst/>
                <a:latin typeface="Times New Roman" panose="02020603050405020304" pitchFamily="18" charset="0"/>
                <a:ea typeface="Times New Roman" panose="02020603050405020304" pitchFamily="18" charset="0"/>
              </a:rPr>
              <a:t>Європейський Союз</a:t>
            </a:r>
            <a:r>
              <a:rPr lang="uk-UA" sz="1800" dirty="0">
                <a:effectLst/>
                <a:latin typeface="Times New Roman" panose="02020603050405020304" pitchFamily="18" charset="0"/>
                <a:ea typeface="Times New Roman" panose="02020603050405020304" pitchFamily="18" charset="0"/>
              </a:rPr>
              <a:t>, який реалізує політику </a:t>
            </a:r>
            <a:r>
              <a:rPr lang="uk-UA" sz="1800" b="1" dirty="0">
                <a:effectLst/>
                <a:latin typeface="Times New Roman" panose="02020603050405020304" pitchFamily="18" charset="0"/>
                <a:ea typeface="Times New Roman" panose="02020603050405020304" pitchFamily="18" charset="0"/>
              </a:rPr>
              <a:t>дуальної системи професійної освіти та навчання</a:t>
            </a:r>
            <a:r>
              <a:rPr lang="uk-UA" sz="1800" dirty="0">
                <a:effectLst/>
                <a:latin typeface="Times New Roman" panose="02020603050405020304" pitchFamily="18" charset="0"/>
                <a:ea typeface="Times New Roman" panose="02020603050405020304" pitchFamily="18" charset="0"/>
              </a:rPr>
              <a:t>. Дуальність як чітка методологічна характеристика для професійної освіти передбачає консолідовану взаємодію освітньої та виробничої сфери із підготовки кадрів у контексті реалізації організаційних форм навчання.</a:t>
            </a:r>
          </a:p>
          <a:p>
            <a:r>
              <a:rPr lang="uk-UA" sz="1800" dirty="0">
                <a:effectLst/>
                <a:latin typeface="Times New Roman" panose="02020603050405020304" pitchFamily="18" charset="0"/>
                <a:ea typeface="Times New Roman" panose="02020603050405020304" pitchFamily="18" charset="0"/>
              </a:rPr>
              <a:t>На наявними даними за 2020 рік у Німеччині, за дуальною системою освіти навчається практично </a:t>
            </a:r>
            <a:r>
              <a:rPr lang="uk-UA" sz="1800" b="1" u="sng" dirty="0">
                <a:effectLst/>
                <a:latin typeface="Times New Roman" panose="02020603050405020304" pitchFamily="18" charset="0"/>
                <a:ea typeface="Times New Roman" panose="02020603050405020304" pitchFamily="18" charset="0"/>
              </a:rPr>
              <a:t>100 тисяч студентів</a:t>
            </a:r>
            <a:r>
              <a:rPr lang="uk-UA" sz="1800" dirty="0">
                <a:effectLst/>
                <a:latin typeface="Times New Roman" panose="02020603050405020304" pitchFamily="18" charset="0"/>
                <a:ea typeface="Times New Roman" panose="02020603050405020304" pitchFamily="18" charset="0"/>
              </a:rPr>
              <a:t>, складаючи близько 5% від загальної кількості навчаючих у вищий навчальних закладах. Практично 75-90% (даний показник варіюється у залежності від суб‘єкта господарювання) випускників, які навчались за дуальним напрямком після закінчення отримують пропозицію працевлаштування за спеціальністю, що значно перевищує відсоток тих працевлаштованих, які закінчили звичайний університет. За такою системою пропонується практично 1 500 напрямів підготовки. Таким чином проходження практики за системою дуальної освіти пропонують різні інтернаціональні компанії, основними з яких є: </a:t>
            </a:r>
            <a:r>
              <a:rPr lang="uk-UA" sz="1800" dirty="0" err="1">
                <a:effectLst/>
                <a:latin typeface="Times New Roman" panose="02020603050405020304" pitchFamily="18" charset="0"/>
                <a:ea typeface="Times New Roman" panose="02020603050405020304" pitchFamily="18" charset="0"/>
              </a:rPr>
              <a:t>Volkswagen</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Bosch</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Siemens</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Daimler</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Bayer</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Allianz</a:t>
            </a:r>
            <a:r>
              <a:rPr lang="uk-UA" sz="1800" dirty="0">
                <a:effectLst/>
                <a:latin typeface="Times New Roman" panose="02020603050405020304" pitchFamily="18" charset="0"/>
                <a:ea typeface="Times New Roman" panose="02020603050405020304" pitchFamily="18" charset="0"/>
              </a:rPr>
              <a:t>, HP, </a:t>
            </a:r>
            <a:r>
              <a:rPr lang="uk-UA" sz="1800" dirty="0" err="1">
                <a:effectLst/>
                <a:latin typeface="Times New Roman" panose="02020603050405020304" pitchFamily="18" charset="0"/>
                <a:ea typeface="Times New Roman" panose="02020603050405020304" pitchFamily="18" charset="0"/>
              </a:rPr>
              <a:t>Amazon</a:t>
            </a:r>
            <a:r>
              <a:rPr lang="uk-UA" sz="1800" dirty="0">
                <a:effectLst/>
                <a:latin typeface="Times New Roman" panose="02020603050405020304" pitchFamily="18" charset="0"/>
                <a:ea typeface="Times New Roman" panose="02020603050405020304" pitchFamily="18" charset="0"/>
              </a:rPr>
              <a:t>, P&amp;G, IBM, </a:t>
            </a:r>
            <a:r>
              <a:rPr lang="uk-UA" sz="1800" dirty="0" err="1">
                <a:effectLst/>
                <a:latin typeface="Times New Roman" panose="02020603050405020304" pitchFamily="18" charset="0"/>
                <a:ea typeface="Times New Roman" panose="02020603050405020304" pitchFamily="18" charset="0"/>
              </a:rPr>
              <a:t>Claas</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Unilever</a:t>
            </a:r>
            <a:r>
              <a:rPr lang="uk-UA" sz="1800" dirty="0">
                <a:effectLst/>
                <a:latin typeface="Times New Roman" panose="02020603050405020304" pitchFamily="18" charset="0"/>
                <a:ea typeface="Times New Roman" panose="02020603050405020304" pitchFamily="18" charset="0"/>
              </a:rPr>
              <a:t> та багато інших. </a:t>
            </a:r>
            <a:endParaRPr lang="uk-UA" dirty="0"/>
          </a:p>
        </p:txBody>
      </p:sp>
      <p:sp>
        <p:nvSpPr>
          <p:cNvPr id="4" name="Номер слайда 3"/>
          <p:cNvSpPr>
            <a:spLocks noGrp="1"/>
          </p:cNvSpPr>
          <p:nvPr>
            <p:ph type="sldNum" sz="quarter" idx="5"/>
          </p:nvPr>
        </p:nvSpPr>
        <p:spPr/>
        <p:txBody>
          <a:bodyPr/>
          <a:lstStyle/>
          <a:p>
            <a:fld id="{5E1E03A2-3AD8-46BF-8EEB-8965A35DC385}" type="slidenum">
              <a:rPr lang="ru-RU" smtClean="0"/>
              <a:t>9</a:t>
            </a:fld>
            <a:endParaRPr lang="ru-RU"/>
          </a:p>
        </p:txBody>
      </p:sp>
    </p:spTree>
    <p:extLst>
      <p:ext uri="{BB962C8B-B14F-4D97-AF65-F5344CB8AC3E}">
        <p14:creationId xmlns:p14="http://schemas.microsoft.com/office/powerpoint/2010/main" val="203904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uk-UA" b="0" i="0" dirty="0">
                <a:solidFill>
                  <a:srgbClr val="202122"/>
                </a:solidFill>
                <a:effectLst/>
                <a:latin typeface="Arial" panose="020B0604020202020204" pitchFamily="34" charset="0"/>
              </a:rPr>
              <a:t>При підрахунку ІЛР враховуються 3 види показників:</a:t>
            </a:r>
          </a:p>
          <a:p>
            <a:pPr algn="l">
              <a:buFont typeface="+mj-lt"/>
              <a:buAutoNum type="arabicPeriod"/>
            </a:pPr>
            <a:r>
              <a:rPr lang="uk-UA" b="0" i="0" dirty="0">
                <a:solidFill>
                  <a:srgbClr val="202122"/>
                </a:solidFill>
                <a:effectLst/>
                <a:latin typeface="Arial" panose="020B0604020202020204" pitchFamily="34" charset="0"/>
              </a:rPr>
              <a:t>Очікувана тривалість життя — оцінює </a:t>
            </a:r>
            <a:r>
              <a:rPr lang="uk-UA" b="0" i="0" u="none" strike="noStrike" dirty="0">
                <a:solidFill>
                  <a:srgbClr val="0645AD"/>
                </a:solidFill>
                <a:effectLst/>
                <a:latin typeface="Arial" panose="020B0604020202020204" pitchFamily="34" charset="0"/>
                <a:hlinkClick r:id="rId3" tooltip="Довголіття"/>
              </a:rPr>
              <a:t>довголіття</a:t>
            </a:r>
            <a:r>
              <a:rPr lang="uk-UA" b="0" i="0" dirty="0">
                <a:solidFill>
                  <a:srgbClr val="202122"/>
                </a:solidFill>
                <a:effectLst/>
                <a:latin typeface="Arial" panose="020B0604020202020204" pitchFamily="34" charset="0"/>
              </a:rPr>
              <a:t>.</a:t>
            </a:r>
          </a:p>
          <a:p>
            <a:pPr algn="l">
              <a:buFont typeface="+mj-lt"/>
              <a:buAutoNum type="arabicPeriod"/>
            </a:pPr>
            <a:r>
              <a:rPr lang="uk-UA" b="0" i="0" dirty="0">
                <a:solidFill>
                  <a:srgbClr val="202122"/>
                </a:solidFill>
                <a:effectLst/>
                <a:latin typeface="Arial" panose="020B0604020202020204" pitchFamily="34" charset="0"/>
              </a:rPr>
              <a:t>Рівень грамотності населення країни (середня кількість років, витрачених на навчання) та очікувана тривалість навчання.</a:t>
            </a:r>
          </a:p>
          <a:p>
            <a:pPr algn="l">
              <a:buFont typeface="+mj-lt"/>
              <a:buAutoNum type="arabicPeriod"/>
            </a:pPr>
            <a:r>
              <a:rPr lang="uk-UA" b="0" i="0" dirty="0">
                <a:solidFill>
                  <a:srgbClr val="202122"/>
                </a:solidFill>
                <a:effectLst/>
                <a:latin typeface="Arial" panose="020B0604020202020204" pitchFamily="34" charset="0"/>
              </a:rPr>
              <a:t>Рівень життя, оцінений через </a:t>
            </a:r>
            <a:r>
              <a:rPr lang="uk-UA" b="0" i="0" u="none" strike="noStrike" dirty="0">
                <a:solidFill>
                  <a:srgbClr val="0645AD"/>
                </a:solidFill>
                <a:effectLst/>
                <a:latin typeface="Arial" panose="020B0604020202020204" pitchFamily="34" charset="0"/>
                <a:hlinkClick r:id="rId4" tooltip="Валовий національний дохід"/>
              </a:rPr>
              <a:t>ВНД</a:t>
            </a:r>
            <a:r>
              <a:rPr lang="uk-UA" b="0" i="0" dirty="0">
                <a:solidFill>
                  <a:srgbClr val="202122"/>
                </a:solidFill>
                <a:effectLst/>
                <a:latin typeface="Arial" panose="020B0604020202020204" pitchFamily="34" charset="0"/>
              </a:rPr>
              <a:t> на душу населення за </a:t>
            </a:r>
            <a:r>
              <a:rPr lang="uk-UA" b="0" i="0" u="none" strike="noStrike" dirty="0">
                <a:solidFill>
                  <a:srgbClr val="0645AD"/>
                </a:solidFill>
                <a:effectLst/>
                <a:latin typeface="Arial" panose="020B0604020202020204" pitchFamily="34" charset="0"/>
                <a:hlinkClick r:id="rId5" tooltip="Паритет купівельної спроможності"/>
              </a:rPr>
              <a:t>паритетом купівельної спроможності</a:t>
            </a:r>
            <a:r>
              <a:rPr lang="uk-UA" b="0" i="0" dirty="0">
                <a:solidFill>
                  <a:srgbClr val="202122"/>
                </a:solidFill>
                <a:effectLst/>
                <a:latin typeface="Arial" panose="020B0604020202020204" pitchFamily="34" charset="0"/>
              </a:rPr>
              <a:t> (ПКС) в доларах США. </a:t>
            </a:r>
          </a:p>
          <a:p>
            <a:pPr algn="l">
              <a:buFont typeface="+mj-lt"/>
              <a:buAutoNum type="arabicPeriod"/>
            </a:pPr>
            <a:endParaRPr lang="uk-UA" b="0" i="0" dirty="0">
              <a:solidFill>
                <a:srgbClr val="202122"/>
              </a:solidFill>
              <a:effectLst/>
              <a:latin typeface="Arial" panose="020B0604020202020204" pitchFamily="34" charset="0"/>
            </a:endParaRPr>
          </a:p>
          <a:p>
            <a:pPr algn="l"/>
            <a:r>
              <a:rPr lang="uk-UA" b="0" i="0" dirty="0">
                <a:solidFill>
                  <a:srgbClr val="202122"/>
                </a:solidFill>
                <a:effectLst/>
                <a:latin typeface="Arial" panose="020B0604020202020204" pitchFamily="34" charset="0"/>
              </a:rPr>
              <a:t>Розроблена і науково обґрунтована узагальнена система показників, що характеризує кількісні та якісні характеристики соціально-економічної диференціації соціального розвитку, що включає: </a:t>
            </a:r>
          </a:p>
          <a:p>
            <a:pPr algn="l">
              <a:buFont typeface="Arial" panose="020B0604020202020204" pitchFamily="34" charset="0"/>
              <a:buChar char="•"/>
            </a:pPr>
            <a:r>
              <a:rPr lang="uk-UA" b="0" i="0" dirty="0">
                <a:solidFill>
                  <a:srgbClr val="202122"/>
                </a:solidFill>
                <a:effectLst/>
                <a:latin typeface="Arial" panose="020B0604020202020204" pitchFamily="34" charset="0"/>
              </a:rPr>
              <a:t>коефіцієнт диференціації індексу розвитку людського потенціалу, що характеризує ступінь відмінності в соціально-економічному розвитку аналізованих країн, регіонів усередині країни, соціальних груп; </a:t>
            </a:r>
          </a:p>
          <a:p>
            <a:pPr algn="l">
              <a:buFont typeface="Arial" panose="020B0604020202020204" pitchFamily="34" charset="0"/>
              <a:buChar char="•"/>
            </a:pPr>
            <a:r>
              <a:rPr lang="uk-UA" b="0" i="0" dirty="0">
                <a:solidFill>
                  <a:srgbClr val="202122"/>
                </a:solidFill>
                <a:effectLst/>
                <a:latin typeface="Arial" panose="020B0604020202020204" pitchFamily="34" charset="0"/>
              </a:rPr>
              <a:t>коефіцієнт диференціації індексу здоров'я (довголіття), що показує, наскільки стан здоров'я в одній країні, регіоні кращий, ніж в іншому; </a:t>
            </a:r>
          </a:p>
          <a:p>
            <a:pPr algn="l">
              <a:buFont typeface="Arial" panose="020B0604020202020204" pitchFamily="34" charset="0"/>
              <a:buChar char="•"/>
            </a:pPr>
            <a:r>
              <a:rPr lang="uk-UA" b="0" i="0" dirty="0">
                <a:solidFill>
                  <a:srgbClr val="202122"/>
                </a:solidFill>
                <a:effectLst/>
                <a:latin typeface="Arial" panose="020B0604020202020204" pitchFamily="34" charset="0"/>
              </a:rPr>
              <a:t>коефіцієнт диференціації індексу освіти. Такий показник визначає ступінь перевищення рівня освіти населення в одній країні (регіоні або іншому об'єкті дослідження) над рівнем освіти (грамотності) населення іншої країни; </a:t>
            </a:r>
          </a:p>
          <a:p>
            <a:pPr algn="l">
              <a:buFont typeface="Arial" panose="020B0604020202020204" pitchFamily="34" charset="0"/>
              <a:buChar char="•"/>
            </a:pPr>
            <a:r>
              <a:rPr lang="uk-UA" b="0" i="0" dirty="0">
                <a:solidFill>
                  <a:srgbClr val="202122"/>
                </a:solidFill>
                <a:effectLst/>
                <a:latin typeface="Arial" panose="020B0604020202020204" pitchFamily="34" charset="0"/>
              </a:rPr>
              <a:t>коефіцієнт диференціації індексу доходу, що визначає ступінь економічної диференціації аналізованих країн або регіонів; </a:t>
            </a:r>
          </a:p>
          <a:p>
            <a:pPr algn="l">
              <a:buFont typeface="Arial" panose="020B0604020202020204" pitchFamily="34" charset="0"/>
              <a:buChar char="•"/>
            </a:pPr>
            <a:r>
              <a:rPr lang="uk-UA" b="0" i="0" dirty="0">
                <a:solidFill>
                  <a:srgbClr val="202122"/>
                </a:solidFill>
                <a:effectLst/>
                <a:latin typeface="Arial" panose="020B0604020202020204" pitchFamily="34" charset="0"/>
              </a:rPr>
              <a:t>коефіцієнт диференціації індексу смертності, як показник відмінностей у стані здоров'я порівнюваних країн або регіонів; </a:t>
            </a:r>
          </a:p>
          <a:p>
            <a:pPr algn="l">
              <a:buFont typeface="Arial" panose="020B0604020202020204" pitchFamily="34" charset="0"/>
              <a:buChar char="•"/>
            </a:pPr>
            <a:r>
              <a:rPr lang="uk-UA" b="0" i="0" dirty="0">
                <a:solidFill>
                  <a:srgbClr val="202122"/>
                </a:solidFill>
                <a:effectLst/>
                <a:latin typeface="Arial" panose="020B0604020202020204" pitchFamily="34" charset="0"/>
              </a:rPr>
              <a:t>коефіцієнт диференціації рівня професійної освіти, що відображає відмінності в ступені охоплення навчанням другої і третьої ступені освіти в досліджуваних країнах або регіонах. </a:t>
            </a:r>
          </a:p>
          <a:p>
            <a:pPr algn="l">
              <a:buFont typeface="+mj-lt"/>
              <a:buAutoNum type="arabicPeriod"/>
            </a:pPr>
            <a:endParaRPr lang="uk-UA" b="0" i="0" dirty="0">
              <a:solidFill>
                <a:srgbClr val="202122"/>
              </a:solidFill>
              <a:effectLst/>
              <a:latin typeface="Arial" panose="020B0604020202020204" pitchFamily="34" charset="0"/>
            </a:endParaRPr>
          </a:p>
          <a:p>
            <a:endParaRPr lang="uk-UA" dirty="0"/>
          </a:p>
        </p:txBody>
      </p:sp>
      <p:sp>
        <p:nvSpPr>
          <p:cNvPr id="4" name="Номер слайда 3"/>
          <p:cNvSpPr>
            <a:spLocks noGrp="1"/>
          </p:cNvSpPr>
          <p:nvPr>
            <p:ph type="sldNum" sz="quarter" idx="5"/>
          </p:nvPr>
        </p:nvSpPr>
        <p:spPr/>
        <p:txBody>
          <a:bodyPr/>
          <a:lstStyle/>
          <a:p>
            <a:fld id="{5E1E03A2-3AD8-46BF-8EEB-8965A35DC385}" type="slidenum">
              <a:rPr lang="ru-RU" smtClean="0"/>
              <a:t>10</a:t>
            </a:fld>
            <a:endParaRPr lang="ru-RU"/>
          </a:p>
        </p:txBody>
      </p:sp>
    </p:spTree>
    <p:extLst>
      <p:ext uri="{BB962C8B-B14F-4D97-AF65-F5344CB8AC3E}">
        <p14:creationId xmlns:p14="http://schemas.microsoft.com/office/powerpoint/2010/main" val="87215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7DB0DA"/>
          </a:solidFill>
        </p:spPr>
        <p:txBody>
          <a:bodyPr wrap="square" lIns="0" tIns="0" rIns="0" bIns="0" rtlCol="0"/>
          <a:lstStyle/>
          <a:p>
            <a:endParaRPr/>
          </a:p>
        </p:txBody>
      </p:sp>
      <p:sp>
        <p:nvSpPr>
          <p:cNvPr id="2" name="Holder 2"/>
          <p:cNvSpPr>
            <a:spLocks noGrp="1"/>
          </p:cNvSpPr>
          <p:nvPr>
            <p:ph type="title"/>
          </p:nvPr>
        </p:nvSpPr>
        <p:spPr>
          <a:xfrm>
            <a:off x="914400" y="411480"/>
            <a:ext cx="16459200" cy="164592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9/26/2023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09195" y="0"/>
            <a:ext cx="5653405" cy="10287000"/>
          </a:xfrm>
          <a:custGeom>
            <a:avLst/>
            <a:gdLst/>
            <a:ahLst/>
            <a:cxnLst/>
            <a:rect l="l" t="t" r="r" b="b"/>
            <a:pathLst>
              <a:path w="5653405" h="10287000">
                <a:moveTo>
                  <a:pt x="5653245" y="10286999"/>
                </a:moveTo>
                <a:lnTo>
                  <a:pt x="1996128" y="10286999"/>
                </a:lnTo>
                <a:lnTo>
                  <a:pt x="1986574" y="10277074"/>
                </a:lnTo>
                <a:lnTo>
                  <a:pt x="1948662" y="10237081"/>
                </a:lnTo>
                <a:lnTo>
                  <a:pt x="1911055" y="10196798"/>
                </a:lnTo>
                <a:lnTo>
                  <a:pt x="1873754" y="10156227"/>
                </a:lnTo>
                <a:lnTo>
                  <a:pt x="1836761" y="10115370"/>
                </a:lnTo>
                <a:lnTo>
                  <a:pt x="1800079" y="10074228"/>
                </a:lnTo>
                <a:lnTo>
                  <a:pt x="1763709" y="10032804"/>
                </a:lnTo>
                <a:lnTo>
                  <a:pt x="1727653" y="9991100"/>
                </a:lnTo>
                <a:lnTo>
                  <a:pt x="1691912" y="9949116"/>
                </a:lnTo>
                <a:lnTo>
                  <a:pt x="1656489" y="9906856"/>
                </a:lnTo>
                <a:lnTo>
                  <a:pt x="1621386" y="9864320"/>
                </a:lnTo>
                <a:lnTo>
                  <a:pt x="1586603" y="9821511"/>
                </a:lnTo>
                <a:lnTo>
                  <a:pt x="1552144" y="9778431"/>
                </a:lnTo>
                <a:lnTo>
                  <a:pt x="1518010" y="9735081"/>
                </a:lnTo>
                <a:lnTo>
                  <a:pt x="1484203" y="9691463"/>
                </a:lnTo>
                <a:lnTo>
                  <a:pt x="1450725" y="9647580"/>
                </a:lnTo>
                <a:lnTo>
                  <a:pt x="1417577" y="9603432"/>
                </a:lnTo>
                <a:lnTo>
                  <a:pt x="1384761" y="9559023"/>
                </a:lnTo>
                <a:lnTo>
                  <a:pt x="1352280" y="9514353"/>
                </a:lnTo>
                <a:lnTo>
                  <a:pt x="1320134" y="9469424"/>
                </a:lnTo>
                <a:lnTo>
                  <a:pt x="1288327" y="9424239"/>
                </a:lnTo>
                <a:lnTo>
                  <a:pt x="1256859" y="9378799"/>
                </a:lnTo>
                <a:lnTo>
                  <a:pt x="1225733" y="9333106"/>
                </a:lnTo>
                <a:lnTo>
                  <a:pt x="1194951" y="9287162"/>
                </a:lnTo>
                <a:lnTo>
                  <a:pt x="1164513" y="9240968"/>
                </a:lnTo>
                <a:lnTo>
                  <a:pt x="1134423" y="9194528"/>
                </a:lnTo>
                <a:lnTo>
                  <a:pt x="1104682" y="9147841"/>
                </a:lnTo>
                <a:lnTo>
                  <a:pt x="1075292" y="9100911"/>
                </a:lnTo>
                <a:lnTo>
                  <a:pt x="1046255" y="9053739"/>
                </a:lnTo>
                <a:lnTo>
                  <a:pt x="1017572" y="9006328"/>
                </a:lnTo>
                <a:lnTo>
                  <a:pt x="989245" y="8958677"/>
                </a:lnTo>
                <a:lnTo>
                  <a:pt x="961277" y="8910791"/>
                </a:lnTo>
                <a:lnTo>
                  <a:pt x="933668" y="8862670"/>
                </a:lnTo>
                <a:lnTo>
                  <a:pt x="906422" y="8814317"/>
                </a:lnTo>
                <a:lnTo>
                  <a:pt x="879539" y="8765732"/>
                </a:lnTo>
                <a:lnTo>
                  <a:pt x="853023" y="8716919"/>
                </a:lnTo>
                <a:lnTo>
                  <a:pt x="826873" y="8667879"/>
                </a:lnTo>
                <a:lnTo>
                  <a:pt x="801093" y="8618613"/>
                </a:lnTo>
                <a:lnTo>
                  <a:pt x="775684" y="8569124"/>
                </a:lnTo>
                <a:lnTo>
                  <a:pt x="750648" y="8519413"/>
                </a:lnTo>
                <a:lnTo>
                  <a:pt x="725987" y="8469483"/>
                </a:lnTo>
                <a:lnTo>
                  <a:pt x="701703" y="8419335"/>
                </a:lnTo>
                <a:lnTo>
                  <a:pt x="677797" y="8368971"/>
                </a:lnTo>
                <a:lnTo>
                  <a:pt x="654271" y="8318392"/>
                </a:lnTo>
                <a:lnTo>
                  <a:pt x="631128" y="8267602"/>
                </a:lnTo>
                <a:lnTo>
                  <a:pt x="608369" y="8216601"/>
                </a:lnTo>
                <a:lnTo>
                  <a:pt x="585996" y="8165391"/>
                </a:lnTo>
                <a:lnTo>
                  <a:pt x="564011" y="8113974"/>
                </a:lnTo>
                <a:lnTo>
                  <a:pt x="542415" y="8062353"/>
                </a:lnTo>
                <a:lnTo>
                  <a:pt x="521211" y="8010528"/>
                </a:lnTo>
                <a:lnTo>
                  <a:pt x="500400" y="7958503"/>
                </a:lnTo>
                <a:lnTo>
                  <a:pt x="479984" y="7906277"/>
                </a:lnTo>
                <a:lnTo>
                  <a:pt x="459965" y="7853855"/>
                </a:lnTo>
                <a:lnTo>
                  <a:pt x="440346" y="7801236"/>
                </a:lnTo>
                <a:lnTo>
                  <a:pt x="421127" y="7748424"/>
                </a:lnTo>
                <a:lnTo>
                  <a:pt x="402310" y="7695420"/>
                </a:lnTo>
                <a:lnTo>
                  <a:pt x="383898" y="7642225"/>
                </a:lnTo>
                <a:lnTo>
                  <a:pt x="365892" y="7588843"/>
                </a:lnTo>
                <a:lnTo>
                  <a:pt x="348294" y="7535274"/>
                </a:lnTo>
                <a:lnTo>
                  <a:pt x="331107" y="7481520"/>
                </a:lnTo>
                <a:lnTo>
                  <a:pt x="314331" y="7427583"/>
                </a:lnTo>
                <a:lnTo>
                  <a:pt x="297968" y="7373466"/>
                </a:lnTo>
                <a:lnTo>
                  <a:pt x="282022" y="7319169"/>
                </a:lnTo>
                <a:lnTo>
                  <a:pt x="266492" y="7264696"/>
                </a:lnTo>
                <a:lnTo>
                  <a:pt x="251382" y="7210046"/>
                </a:lnTo>
                <a:lnTo>
                  <a:pt x="236693" y="7155224"/>
                </a:lnTo>
                <a:lnTo>
                  <a:pt x="222426" y="7100229"/>
                </a:lnTo>
                <a:lnTo>
                  <a:pt x="208585" y="7045065"/>
                </a:lnTo>
                <a:lnTo>
                  <a:pt x="195170" y="6989733"/>
                </a:lnTo>
                <a:lnTo>
                  <a:pt x="182183" y="6934235"/>
                </a:lnTo>
                <a:lnTo>
                  <a:pt x="169627" y="6878572"/>
                </a:lnTo>
                <a:lnTo>
                  <a:pt x="157503" y="6822747"/>
                </a:lnTo>
                <a:lnTo>
                  <a:pt x="145812" y="6766761"/>
                </a:lnTo>
                <a:lnTo>
                  <a:pt x="134558" y="6710617"/>
                </a:lnTo>
                <a:lnTo>
                  <a:pt x="123741" y="6654316"/>
                </a:lnTo>
                <a:lnTo>
                  <a:pt x="113364" y="6597859"/>
                </a:lnTo>
                <a:lnTo>
                  <a:pt x="103428" y="6541250"/>
                </a:lnTo>
                <a:lnTo>
                  <a:pt x="93935" y="6484489"/>
                </a:lnTo>
                <a:lnTo>
                  <a:pt x="84888" y="6427578"/>
                </a:lnTo>
                <a:lnTo>
                  <a:pt x="76287" y="6370520"/>
                </a:lnTo>
                <a:lnTo>
                  <a:pt x="68135" y="6313316"/>
                </a:lnTo>
                <a:lnTo>
                  <a:pt x="60434" y="6255968"/>
                </a:lnTo>
                <a:lnTo>
                  <a:pt x="53185" y="6198478"/>
                </a:lnTo>
                <a:lnTo>
                  <a:pt x="46390" y="6140848"/>
                </a:lnTo>
                <a:lnTo>
                  <a:pt x="40052" y="6083079"/>
                </a:lnTo>
                <a:lnTo>
                  <a:pt x="34171" y="6025174"/>
                </a:lnTo>
                <a:lnTo>
                  <a:pt x="28750" y="5967134"/>
                </a:lnTo>
                <a:lnTo>
                  <a:pt x="23791" y="5908961"/>
                </a:lnTo>
                <a:lnTo>
                  <a:pt x="19296" y="5850657"/>
                </a:lnTo>
                <a:lnTo>
                  <a:pt x="15266" y="5792223"/>
                </a:lnTo>
                <a:lnTo>
                  <a:pt x="11703" y="5733663"/>
                </a:lnTo>
                <a:lnTo>
                  <a:pt x="8609" y="5674977"/>
                </a:lnTo>
                <a:lnTo>
                  <a:pt x="5986" y="5616167"/>
                </a:lnTo>
                <a:lnTo>
                  <a:pt x="3836" y="5557235"/>
                </a:lnTo>
                <a:lnTo>
                  <a:pt x="2160" y="5498184"/>
                </a:lnTo>
                <a:lnTo>
                  <a:pt x="961" y="5439014"/>
                </a:lnTo>
                <a:lnTo>
                  <a:pt x="240" y="5379728"/>
                </a:lnTo>
                <a:lnTo>
                  <a:pt x="0" y="5320328"/>
                </a:lnTo>
                <a:lnTo>
                  <a:pt x="240" y="5260928"/>
                </a:lnTo>
                <a:lnTo>
                  <a:pt x="961" y="5201642"/>
                </a:lnTo>
                <a:lnTo>
                  <a:pt x="2160" y="5142472"/>
                </a:lnTo>
                <a:lnTo>
                  <a:pt x="3836" y="5083420"/>
                </a:lnTo>
                <a:lnTo>
                  <a:pt x="5986" y="5024489"/>
                </a:lnTo>
                <a:lnTo>
                  <a:pt x="8609" y="4965679"/>
                </a:lnTo>
                <a:lnTo>
                  <a:pt x="11703" y="4906993"/>
                </a:lnTo>
                <a:lnTo>
                  <a:pt x="15266" y="4848432"/>
                </a:lnTo>
                <a:lnTo>
                  <a:pt x="19296" y="4789999"/>
                </a:lnTo>
                <a:lnTo>
                  <a:pt x="23791" y="4731695"/>
                </a:lnTo>
                <a:lnTo>
                  <a:pt x="28750" y="4673522"/>
                </a:lnTo>
                <a:lnTo>
                  <a:pt x="34171" y="4615482"/>
                </a:lnTo>
                <a:lnTo>
                  <a:pt x="40052" y="4557577"/>
                </a:lnTo>
                <a:lnTo>
                  <a:pt x="46390" y="4499808"/>
                </a:lnTo>
                <a:lnTo>
                  <a:pt x="53185" y="4442178"/>
                </a:lnTo>
                <a:lnTo>
                  <a:pt x="60434" y="4384688"/>
                </a:lnTo>
                <a:lnTo>
                  <a:pt x="68135" y="4327340"/>
                </a:lnTo>
                <a:lnTo>
                  <a:pt x="76287" y="4270136"/>
                </a:lnTo>
                <a:lnTo>
                  <a:pt x="84888" y="4213078"/>
                </a:lnTo>
                <a:lnTo>
                  <a:pt x="93935" y="4156167"/>
                </a:lnTo>
                <a:lnTo>
                  <a:pt x="103428" y="4099406"/>
                </a:lnTo>
                <a:lnTo>
                  <a:pt x="113364" y="4042797"/>
                </a:lnTo>
                <a:lnTo>
                  <a:pt x="123741" y="3986340"/>
                </a:lnTo>
                <a:lnTo>
                  <a:pt x="134558" y="3930039"/>
                </a:lnTo>
                <a:lnTo>
                  <a:pt x="145812" y="3873894"/>
                </a:lnTo>
                <a:lnTo>
                  <a:pt x="157503" y="3817909"/>
                </a:lnTo>
                <a:lnTo>
                  <a:pt x="169627" y="3762084"/>
                </a:lnTo>
                <a:lnTo>
                  <a:pt x="182183" y="3706421"/>
                </a:lnTo>
                <a:lnTo>
                  <a:pt x="195170" y="3650923"/>
                </a:lnTo>
                <a:lnTo>
                  <a:pt x="208585" y="3595591"/>
                </a:lnTo>
                <a:lnTo>
                  <a:pt x="222426" y="3540427"/>
                </a:lnTo>
                <a:lnTo>
                  <a:pt x="236693" y="3485432"/>
                </a:lnTo>
                <a:lnTo>
                  <a:pt x="251382" y="3430610"/>
                </a:lnTo>
                <a:lnTo>
                  <a:pt x="266492" y="3375960"/>
                </a:lnTo>
                <a:lnTo>
                  <a:pt x="282022" y="3321487"/>
                </a:lnTo>
                <a:lnTo>
                  <a:pt x="297968" y="3267190"/>
                </a:lnTo>
                <a:lnTo>
                  <a:pt x="314331" y="3213073"/>
                </a:lnTo>
                <a:lnTo>
                  <a:pt x="331107" y="3159136"/>
                </a:lnTo>
                <a:lnTo>
                  <a:pt x="348294" y="3105382"/>
                </a:lnTo>
                <a:lnTo>
                  <a:pt x="365892" y="3051813"/>
                </a:lnTo>
                <a:lnTo>
                  <a:pt x="383898" y="2998430"/>
                </a:lnTo>
                <a:lnTo>
                  <a:pt x="402310" y="2945236"/>
                </a:lnTo>
                <a:lnTo>
                  <a:pt x="421127" y="2892232"/>
                </a:lnTo>
                <a:lnTo>
                  <a:pt x="440346" y="2839420"/>
                </a:lnTo>
                <a:lnTo>
                  <a:pt x="459965" y="2786801"/>
                </a:lnTo>
                <a:lnTo>
                  <a:pt x="479984" y="2734379"/>
                </a:lnTo>
                <a:lnTo>
                  <a:pt x="500400" y="2682153"/>
                </a:lnTo>
                <a:lnTo>
                  <a:pt x="521211" y="2630128"/>
                </a:lnTo>
                <a:lnTo>
                  <a:pt x="542415" y="2578303"/>
                </a:lnTo>
                <a:lnTo>
                  <a:pt x="564011" y="2526682"/>
                </a:lnTo>
                <a:lnTo>
                  <a:pt x="585996" y="2475265"/>
                </a:lnTo>
                <a:lnTo>
                  <a:pt x="608369" y="2424055"/>
                </a:lnTo>
                <a:lnTo>
                  <a:pt x="631128" y="2373054"/>
                </a:lnTo>
                <a:lnTo>
                  <a:pt x="654271" y="2322264"/>
                </a:lnTo>
                <a:lnTo>
                  <a:pt x="677797" y="2271685"/>
                </a:lnTo>
                <a:lnTo>
                  <a:pt x="701703" y="2221321"/>
                </a:lnTo>
                <a:lnTo>
                  <a:pt x="725987" y="2171173"/>
                </a:lnTo>
                <a:lnTo>
                  <a:pt x="750648" y="2121243"/>
                </a:lnTo>
                <a:lnTo>
                  <a:pt x="775684" y="2071532"/>
                </a:lnTo>
                <a:lnTo>
                  <a:pt x="801093" y="2022043"/>
                </a:lnTo>
                <a:lnTo>
                  <a:pt x="826873" y="1972777"/>
                </a:lnTo>
                <a:lnTo>
                  <a:pt x="853023" y="1923737"/>
                </a:lnTo>
                <a:lnTo>
                  <a:pt x="879539" y="1874924"/>
                </a:lnTo>
                <a:lnTo>
                  <a:pt x="906422" y="1826339"/>
                </a:lnTo>
                <a:lnTo>
                  <a:pt x="933668" y="1777986"/>
                </a:lnTo>
                <a:lnTo>
                  <a:pt x="961277" y="1729865"/>
                </a:lnTo>
                <a:lnTo>
                  <a:pt x="989245" y="1681979"/>
                </a:lnTo>
                <a:lnTo>
                  <a:pt x="1017572" y="1634328"/>
                </a:lnTo>
                <a:lnTo>
                  <a:pt x="1046255" y="1586916"/>
                </a:lnTo>
                <a:lnTo>
                  <a:pt x="1075292" y="1539745"/>
                </a:lnTo>
                <a:lnTo>
                  <a:pt x="1104682" y="1492815"/>
                </a:lnTo>
                <a:lnTo>
                  <a:pt x="1134423" y="1446128"/>
                </a:lnTo>
                <a:lnTo>
                  <a:pt x="1164513" y="1399688"/>
                </a:lnTo>
                <a:lnTo>
                  <a:pt x="1194951" y="1353494"/>
                </a:lnTo>
                <a:lnTo>
                  <a:pt x="1225733" y="1307550"/>
                </a:lnTo>
                <a:lnTo>
                  <a:pt x="1256859" y="1261857"/>
                </a:lnTo>
                <a:lnTo>
                  <a:pt x="1288327" y="1216417"/>
                </a:lnTo>
                <a:lnTo>
                  <a:pt x="1320134" y="1171232"/>
                </a:lnTo>
                <a:lnTo>
                  <a:pt x="1352280" y="1126303"/>
                </a:lnTo>
                <a:lnTo>
                  <a:pt x="1384761" y="1081633"/>
                </a:lnTo>
                <a:lnTo>
                  <a:pt x="1417577" y="1037224"/>
                </a:lnTo>
                <a:lnTo>
                  <a:pt x="1450725" y="993076"/>
                </a:lnTo>
                <a:lnTo>
                  <a:pt x="1484203" y="949193"/>
                </a:lnTo>
                <a:lnTo>
                  <a:pt x="1518010" y="905575"/>
                </a:lnTo>
                <a:lnTo>
                  <a:pt x="1552144" y="862225"/>
                </a:lnTo>
                <a:lnTo>
                  <a:pt x="1586603" y="819145"/>
                </a:lnTo>
                <a:lnTo>
                  <a:pt x="1621386" y="776336"/>
                </a:lnTo>
                <a:lnTo>
                  <a:pt x="1656489" y="733800"/>
                </a:lnTo>
                <a:lnTo>
                  <a:pt x="1691912" y="691540"/>
                </a:lnTo>
                <a:lnTo>
                  <a:pt x="1727653" y="649556"/>
                </a:lnTo>
                <a:lnTo>
                  <a:pt x="1763709" y="607852"/>
                </a:lnTo>
                <a:lnTo>
                  <a:pt x="1800079" y="566428"/>
                </a:lnTo>
                <a:lnTo>
                  <a:pt x="1836761" y="525286"/>
                </a:lnTo>
                <a:lnTo>
                  <a:pt x="1873754" y="484429"/>
                </a:lnTo>
                <a:lnTo>
                  <a:pt x="1911055" y="443858"/>
                </a:lnTo>
                <a:lnTo>
                  <a:pt x="1948662" y="403575"/>
                </a:lnTo>
                <a:lnTo>
                  <a:pt x="1986574" y="363582"/>
                </a:lnTo>
                <a:lnTo>
                  <a:pt x="2024789" y="323881"/>
                </a:lnTo>
                <a:lnTo>
                  <a:pt x="2063305" y="284473"/>
                </a:lnTo>
                <a:lnTo>
                  <a:pt x="2102120" y="245361"/>
                </a:lnTo>
                <a:lnTo>
                  <a:pt x="2141232" y="206546"/>
                </a:lnTo>
                <a:lnTo>
                  <a:pt x="2180640" y="168030"/>
                </a:lnTo>
                <a:lnTo>
                  <a:pt x="2220341" y="129815"/>
                </a:lnTo>
                <a:lnTo>
                  <a:pt x="2260334" y="91903"/>
                </a:lnTo>
                <a:lnTo>
                  <a:pt x="2300617" y="54296"/>
                </a:lnTo>
                <a:lnTo>
                  <a:pt x="2341188" y="16995"/>
                </a:lnTo>
                <a:lnTo>
                  <a:pt x="2359959" y="0"/>
                </a:lnTo>
                <a:lnTo>
                  <a:pt x="5653245" y="0"/>
                </a:lnTo>
                <a:lnTo>
                  <a:pt x="5653245" y="10286999"/>
                </a:lnTo>
                <a:close/>
              </a:path>
            </a:pathLst>
          </a:custGeom>
          <a:solidFill>
            <a:srgbClr val="DAEFF4"/>
          </a:solidFill>
        </p:spPr>
        <p:txBody>
          <a:bodyPr wrap="square" lIns="0" tIns="0" rIns="0" bIns="0" rtlCol="0"/>
          <a:lstStyle/>
          <a:p>
            <a:endParaRPr/>
          </a:p>
        </p:txBody>
      </p:sp>
      <p:pic>
        <p:nvPicPr>
          <p:cNvPr id="4" name="Рисунок 3"/>
          <p:cNvPicPr>
            <a:picLocks noChangeAspect="1"/>
          </p:cNvPicPr>
          <p:nvPr/>
        </p:nvPicPr>
        <p:blipFill>
          <a:blip r:embed="rId2"/>
          <a:stretch>
            <a:fillRect/>
          </a:stretch>
        </p:blipFill>
        <p:spPr>
          <a:xfrm>
            <a:off x="13792200" y="6743700"/>
            <a:ext cx="3886200" cy="1143000"/>
          </a:xfrm>
          <a:prstGeom prst="rect">
            <a:avLst/>
          </a:prstGeom>
        </p:spPr>
      </p:pic>
      <p:pic>
        <p:nvPicPr>
          <p:cNvPr id="9" name="Рисунок 8"/>
          <p:cNvPicPr>
            <a:picLocks noChangeAspect="1"/>
          </p:cNvPicPr>
          <p:nvPr/>
        </p:nvPicPr>
        <p:blipFill>
          <a:blip r:embed="rId3"/>
          <a:stretch>
            <a:fillRect/>
          </a:stretch>
        </p:blipFill>
        <p:spPr>
          <a:xfrm>
            <a:off x="13716000" y="2171700"/>
            <a:ext cx="4419600" cy="4248150"/>
          </a:xfrm>
          <a:prstGeom prst="rect">
            <a:avLst/>
          </a:prstGeom>
        </p:spPr>
      </p:pic>
      <p:sp>
        <p:nvSpPr>
          <p:cNvPr id="6" name="TextBox 5">
            <a:extLst>
              <a:ext uri="{FF2B5EF4-FFF2-40B4-BE49-F238E27FC236}">
                <a16:creationId xmlns:a16="http://schemas.microsoft.com/office/drawing/2014/main" id="{13F6DC9C-132C-4C21-B1A0-10FE7534A413}"/>
              </a:ext>
            </a:extLst>
          </p:cNvPr>
          <p:cNvSpPr txBox="1"/>
          <p:nvPr/>
        </p:nvSpPr>
        <p:spPr>
          <a:xfrm>
            <a:off x="685800" y="419100"/>
            <a:ext cx="11796395" cy="2554545"/>
          </a:xfrm>
          <a:prstGeom prst="rect">
            <a:avLst/>
          </a:prstGeom>
          <a:noFill/>
        </p:spPr>
        <p:txBody>
          <a:bodyPr wrap="square">
            <a:spAutoFit/>
          </a:bodyPr>
          <a:lstStyle/>
          <a:p>
            <a:pPr algn="ctr"/>
            <a:r>
              <a:rPr lang="uk-UA" sz="4000" b="1" cap="all" dirty="0">
                <a:effectLst/>
                <a:latin typeface="Times New Roman" panose="02020603050405020304" pitchFamily="18" charset="0"/>
                <a:ea typeface="Times New Roman" panose="02020603050405020304" pitchFamily="18" charset="0"/>
              </a:rPr>
              <a:t>Європейський досвід підтримки інтелектуального капіталу та ефективні механізми його використання</a:t>
            </a:r>
            <a:endParaRPr lang="uk-UA" sz="4000" dirty="0"/>
          </a:p>
        </p:txBody>
      </p:sp>
      <p:pic>
        <p:nvPicPr>
          <p:cNvPr id="1026" name="Picture 2" descr="The 4 types of business resources which are crucial to Business">
            <a:extLst>
              <a:ext uri="{FF2B5EF4-FFF2-40B4-BE49-F238E27FC236}">
                <a16:creationId xmlns:a16="http://schemas.microsoft.com/office/drawing/2014/main" id="{0301162E-0899-4F38-9D5D-A430EF1D5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097" y="3162300"/>
            <a:ext cx="5257800" cy="37120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9A2E55D-EBCA-4B4E-BADD-85C8D3679D5D}"/>
              </a:ext>
            </a:extLst>
          </p:cNvPr>
          <p:cNvSpPr txBox="1"/>
          <p:nvPr/>
        </p:nvSpPr>
        <p:spPr>
          <a:xfrm>
            <a:off x="274392" y="7062962"/>
            <a:ext cx="12228195" cy="2677656"/>
          </a:xfrm>
          <a:prstGeom prst="rect">
            <a:avLst/>
          </a:prstGeom>
          <a:noFill/>
        </p:spPr>
        <p:txBody>
          <a:bodyPr wrap="square">
            <a:spAutoFit/>
          </a:bodyPr>
          <a:lstStyle/>
          <a:p>
            <a:pPr marL="532765" indent="450215" algn="ctr">
              <a:spcBef>
                <a:spcPts val="430"/>
              </a:spcBef>
              <a:spcAft>
                <a:spcPts val="0"/>
              </a:spcAft>
              <a:tabLst>
                <a:tab pos="540385" algn="l"/>
              </a:tabLst>
            </a:pPr>
            <a:r>
              <a:rPr lang="uk-UA" sz="2800" b="1" dirty="0">
                <a:effectLst/>
                <a:latin typeface="Times New Roman" panose="02020603050405020304" pitchFamily="18" charset="0"/>
                <a:ea typeface="Times New Roman" panose="02020603050405020304" pitchFamily="18" charset="0"/>
              </a:rPr>
              <a:t>Зміст:</a:t>
            </a:r>
            <a:endParaRPr lang="uk-UA" sz="2800" dirty="0">
              <a:effectLst/>
              <a:latin typeface="Times New Roman" panose="02020603050405020304" pitchFamily="18" charset="0"/>
              <a:ea typeface="Times New Roman" panose="02020603050405020304" pitchFamily="18" charset="0"/>
            </a:endParaRPr>
          </a:p>
          <a:p>
            <a:pPr marL="514350" lvl="0" indent="-514350" algn="just">
              <a:spcAft>
                <a:spcPts val="0"/>
              </a:spcAft>
              <a:buSzPts val="1450"/>
              <a:buFont typeface="+mj-lt"/>
              <a:buAutoNum type="arabicPeriod"/>
              <a:tabLst>
                <a:tab pos="630555" algn="l"/>
                <a:tab pos="1447800" algn="l"/>
                <a:tab pos="1448435" algn="l"/>
              </a:tabLst>
            </a:pPr>
            <a:r>
              <a:rPr lang="uk-UA" sz="2800" spc="-5" dirty="0">
                <a:effectLst/>
                <a:latin typeface="Times New Roman" panose="02020603050405020304" pitchFamily="18" charset="0"/>
                <a:ea typeface="Times New Roman" panose="02020603050405020304" pitchFamily="18" charset="0"/>
              </a:rPr>
              <a:t>Управління інтелектуальним капіталом та перспективи його адаптації в України.</a:t>
            </a:r>
          </a:p>
          <a:p>
            <a:pPr marL="514350" lvl="0" indent="-514350" algn="just">
              <a:spcAft>
                <a:spcPts val="0"/>
              </a:spcAft>
              <a:buSzPts val="1450"/>
              <a:buFont typeface="+mj-lt"/>
              <a:buAutoNum type="arabicPeriod"/>
              <a:tabLst>
                <a:tab pos="630555" algn="l"/>
                <a:tab pos="1447800" algn="l"/>
                <a:tab pos="1448435" algn="l"/>
              </a:tabLst>
            </a:pPr>
            <a:r>
              <a:rPr lang="uk-UA" sz="2800" spc="-5" dirty="0">
                <a:effectLst/>
                <a:latin typeface="Times New Roman" panose="02020603050405020304" pitchFamily="18" charset="0"/>
                <a:ea typeface="Times New Roman" panose="02020603050405020304" pitchFamily="18" charset="0"/>
              </a:rPr>
              <a:t>Проблеми людського капіталу в Україні внаслідок російської агресії 2022 р.</a:t>
            </a:r>
          </a:p>
          <a:p>
            <a:pPr marL="514350" lvl="0" indent="-514350" algn="just">
              <a:spcAft>
                <a:spcPts val="0"/>
              </a:spcAft>
              <a:buSzPts val="1450"/>
              <a:buFont typeface="+mj-lt"/>
              <a:buAutoNum type="arabicPeriod"/>
              <a:tabLst>
                <a:tab pos="630555" algn="l"/>
                <a:tab pos="1447800" algn="l"/>
                <a:tab pos="1448435" algn="l"/>
              </a:tabLst>
            </a:pPr>
            <a:r>
              <a:rPr lang="uk-UA" sz="2800" spc="-5" dirty="0">
                <a:effectLst/>
                <a:latin typeface="Times New Roman" panose="02020603050405020304" pitchFamily="18" charset="0"/>
                <a:ea typeface="Times New Roman" panose="02020603050405020304" pitchFamily="18" charset="0"/>
              </a:rPr>
              <a:t>Індекс розвитку людського потенціалу. </a:t>
            </a:r>
          </a:p>
          <a:p>
            <a:pPr marL="514350" lvl="0" indent="-514350" algn="just">
              <a:spcAft>
                <a:spcPts val="0"/>
              </a:spcAft>
              <a:buSzPts val="1450"/>
              <a:buFont typeface="+mj-lt"/>
              <a:buAutoNum type="arabicPeriod"/>
              <a:tabLst>
                <a:tab pos="630555" algn="l"/>
                <a:tab pos="1447800" algn="l"/>
                <a:tab pos="1448435" algn="l"/>
              </a:tabLst>
            </a:pPr>
            <a:r>
              <a:rPr lang="uk-UA" sz="2800" dirty="0">
                <a:effectLst/>
                <a:latin typeface="Times New Roman" panose="02020603050405020304" pitchFamily="18" charset="0"/>
                <a:ea typeface="Times New Roman" panose="02020603050405020304" pitchFamily="18" charset="0"/>
              </a:rPr>
              <a:t>Механізми оцінки інтелектуального капіталу організацій.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Номер слайда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1114425" indent="-428625">
              <a:defRPr>
                <a:solidFill>
                  <a:schemeClr val="tx1"/>
                </a:solidFill>
                <a:latin typeface="Arial" panose="020B0604020202020204" pitchFamily="34" charset="0"/>
              </a:defRPr>
            </a:lvl2pPr>
            <a:lvl3pPr marL="1714500" indent="-342900">
              <a:defRPr>
                <a:solidFill>
                  <a:schemeClr val="tx1"/>
                </a:solidFill>
                <a:latin typeface="Arial" panose="020B0604020202020204" pitchFamily="34" charset="0"/>
              </a:defRPr>
            </a:lvl3pPr>
            <a:lvl4pPr marL="2400300" indent="-342900">
              <a:defRPr>
                <a:solidFill>
                  <a:schemeClr val="tx1"/>
                </a:solidFill>
                <a:latin typeface="Arial" panose="020B0604020202020204" pitchFamily="34" charset="0"/>
              </a:defRPr>
            </a:lvl4pPr>
            <a:lvl5pPr marL="3086100" indent="-342900">
              <a:defRPr>
                <a:solidFill>
                  <a:schemeClr val="tx1"/>
                </a:solidFill>
                <a:latin typeface="Arial" panose="020B0604020202020204" pitchFamily="34" charset="0"/>
              </a:defRPr>
            </a:lvl5pPr>
            <a:lvl6pPr marL="3771900" indent="-342900" eaLnBrk="0" fontAlgn="base" hangingPunct="0">
              <a:spcBef>
                <a:spcPct val="0"/>
              </a:spcBef>
              <a:spcAft>
                <a:spcPct val="0"/>
              </a:spcAft>
              <a:defRPr>
                <a:solidFill>
                  <a:schemeClr val="tx1"/>
                </a:solidFill>
                <a:latin typeface="Arial" panose="020B0604020202020204" pitchFamily="34" charset="0"/>
              </a:defRPr>
            </a:lvl6pPr>
            <a:lvl7pPr marL="4457700" indent="-342900" eaLnBrk="0" fontAlgn="base" hangingPunct="0">
              <a:spcBef>
                <a:spcPct val="0"/>
              </a:spcBef>
              <a:spcAft>
                <a:spcPct val="0"/>
              </a:spcAft>
              <a:defRPr>
                <a:solidFill>
                  <a:schemeClr val="tx1"/>
                </a:solidFill>
                <a:latin typeface="Arial" panose="020B0604020202020204" pitchFamily="34" charset="0"/>
              </a:defRPr>
            </a:lvl7pPr>
            <a:lvl8pPr marL="5143500" indent="-342900" eaLnBrk="0" fontAlgn="base" hangingPunct="0">
              <a:spcBef>
                <a:spcPct val="0"/>
              </a:spcBef>
              <a:spcAft>
                <a:spcPct val="0"/>
              </a:spcAft>
              <a:defRPr>
                <a:solidFill>
                  <a:schemeClr val="tx1"/>
                </a:solidFill>
                <a:latin typeface="Arial" panose="020B0604020202020204" pitchFamily="34" charset="0"/>
              </a:defRPr>
            </a:lvl8pPr>
            <a:lvl9pPr marL="5829300" indent="-342900" eaLnBrk="0" fontAlgn="base" hangingPunct="0">
              <a:spcBef>
                <a:spcPct val="0"/>
              </a:spcBef>
              <a:spcAft>
                <a:spcPct val="0"/>
              </a:spcAft>
              <a:defRPr>
                <a:solidFill>
                  <a:schemeClr val="tx1"/>
                </a:solidFill>
                <a:latin typeface="Arial" panose="020B0604020202020204" pitchFamily="34" charset="0"/>
              </a:defRPr>
            </a:lvl9pPr>
          </a:lstStyle>
          <a:p>
            <a:fld id="{DA3F4610-3AF5-468A-A2B5-471198C2EBCD}" type="slidenum">
              <a:rPr lang="ru-RU" altLang="ru-RU">
                <a:solidFill>
                  <a:srgbClr val="FFFFFF"/>
                </a:solidFill>
              </a:rPr>
              <a:pPr/>
              <a:t>10</a:t>
            </a:fld>
            <a:endParaRPr lang="ru-RU" altLang="ru-RU">
              <a:solidFill>
                <a:srgbClr val="FFFFFF"/>
              </a:solidFill>
            </a:endParaRPr>
          </a:p>
        </p:txBody>
      </p:sp>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80"/>
            <a:ext cx="2438400" cy="2286000"/>
          </a:xfrm>
          <a:prstGeom prst="rect">
            <a:avLst/>
          </a:prstGeom>
        </p:spPr>
      </p:pic>
      <p:pic>
        <p:nvPicPr>
          <p:cNvPr id="18" name="Рисунок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6"/>
            <a:ext cx="2438400" cy="2286000"/>
          </a:xfrm>
          <a:prstGeom prst="rect">
            <a:avLst/>
          </a:prstGeom>
        </p:spPr>
      </p:pic>
      <p:pic>
        <p:nvPicPr>
          <p:cNvPr id="21" name="Рисунок 20"/>
          <p:cNvPicPr>
            <a:picLocks noChangeAspect="1"/>
          </p:cNvPicPr>
          <p:nvPr/>
        </p:nvPicPr>
        <p:blipFill>
          <a:blip r:embed="rId4"/>
          <a:stretch>
            <a:fillRect/>
          </a:stretch>
        </p:blipFill>
        <p:spPr>
          <a:xfrm>
            <a:off x="15621000" y="1409700"/>
            <a:ext cx="2634574" cy="1066800"/>
          </a:xfrm>
          <a:prstGeom prst="rect">
            <a:avLst/>
          </a:prstGeom>
        </p:spPr>
      </p:pic>
      <p:pic>
        <p:nvPicPr>
          <p:cNvPr id="3" name="Рисунок 2"/>
          <p:cNvPicPr>
            <a:picLocks noChangeAspect="1"/>
          </p:cNvPicPr>
          <p:nvPr/>
        </p:nvPicPr>
        <p:blipFill>
          <a:blip r:embed="rId5"/>
          <a:stretch>
            <a:fillRect/>
          </a:stretch>
        </p:blipFill>
        <p:spPr>
          <a:xfrm>
            <a:off x="15621000" y="-26751"/>
            <a:ext cx="2667000" cy="1266825"/>
          </a:xfrm>
          <a:prstGeom prst="rect">
            <a:avLst/>
          </a:prstGeom>
        </p:spPr>
      </p:pic>
      <p:pic>
        <p:nvPicPr>
          <p:cNvPr id="9218" name="Picture 2">
            <a:extLst>
              <a:ext uri="{FF2B5EF4-FFF2-40B4-BE49-F238E27FC236}">
                <a16:creationId xmlns:a16="http://schemas.microsoft.com/office/drawing/2014/main" id="{E8857562-A44A-4FCE-8602-3114ED3F21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790700"/>
            <a:ext cx="15620232" cy="80867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319F3D9-0AAF-44F5-924F-8351579FDADB}"/>
              </a:ext>
            </a:extLst>
          </p:cNvPr>
          <p:cNvSpPr txBox="1"/>
          <p:nvPr/>
        </p:nvSpPr>
        <p:spPr>
          <a:xfrm>
            <a:off x="3810000" y="237450"/>
            <a:ext cx="11658600" cy="923330"/>
          </a:xfrm>
          <a:prstGeom prst="rect">
            <a:avLst/>
          </a:prstGeom>
          <a:noFill/>
        </p:spPr>
        <p:txBody>
          <a:bodyPr wrap="square">
            <a:spAutoFit/>
          </a:bodyPr>
          <a:lstStyle/>
          <a:p>
            <a:r>
              <a:rPr lang="uk-UA" sz="5400" dirty="0">
                <a:latin typeface="Times New Roman" panose="02020603050405020304" pitchFamily="18" charset="0"/>
                <a:cs typeface="Times New Roman" panose="02020603050405020304" pitchFamily="18" charset="0"/>
              </a:rPr>
              <a:t>Індекс людського розвитку</a:t>
            </a:r>
            <a:r>
              <a:rPr lang="en-US" sz="5400" dirty="0">
                <a:latin typeface="Times New Roman" panose="02020603050405020304" pitchFamily="18" charset="0"/>
                <a:cs typeface="Times New Roman" panose="02020603050405020304" pitchFamily="18" charset="0"/>
              </a:rPr>
              <a:t> </a:t>
            </a:r>
            <a:r>
              <a:rPr lang="uk-UA" sz="5400" dirty="0">
                <a:latin typeface="Times New Roman" panose="02020603050405020304" pitchFamily="18" charset="0"/>
                <a:cs typeface="Times New Roman" panose="02020603050405020304" pitchFamily="18" charset="0"/>
              </a:rPr>
              <a:t>за 2022 р.</a:t>
            </a:r>
          </a:p>
        </p:txBody>
      </p:sp>
    </p:spTree>
    <p:extLst>
      <p:ext uri="{BB962C8B-B14F-4D97-AF65-F5344CB8AC3E}">
        <p14:creationId xmlns:p14="http://schemas.microsoft.com/office/powerpoint/2010/main" val="1564187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Номер слайда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1114425" indent="-428625">
              <a:defRPr>
                <a:solidFill>
                  <a:schemeClr val="tx1"/>
                </a:solidFill>
                <a:latin typeface="Arial" panose="020B0604020202020204" pitchFamily="34" charset="0"/>
              </a:defRPr>
            </a:lvl2pPr>
            <a:lvl3pPr marL="1714500" indent="-342900">
              <a:defRPr>
                <a:solidFill>
                  <a:schemeClr val="tx1"/>
                </a:solidFill>
                <a:latin typeface="Arial" panose="020B0604020202020204" pitchFamily="34" charset="0"/>
              </a:defRPr>
            </a:lvl3pPr>
            <a:lvl4pPr marL="2400300" indent="-342900">
              <a:defRPr>
                <a:solidFill>
                  <a:schemeClr val="tx1"/>
                </a:solidFill>
                <a:latin typeface="Arial" panose="020B0604020202020204" pitchFamily="34" charset="0"/>
              </a:defRPr>
            </a:lvl4pPr>
            <a:lvl5pPr marL="3086100" indent="-342900">
              <a:defRPr>
                <a:solidFill>
                  <a:schemeClr val="tx1"/>
                </a:solidFill>
                <a:latin typeface="Arial" panose="020B0604020202020204" pitchFamily="34" charset="0"/>
              </a:defRPr>
            </a:lvl5pPr>
            <a:lvl6pPr marL="3771900" indent="-342900" eaLnBrk="0" fontAlgn="base" hangingPunct="0">
              <a:spcBef>
                <a:spcPct val="0"/>
              </a:spcBef>
              <a:spcAft>
                <a:spcPct val="0"/>
              </a:spcAft>
              <a:defRPr>
                <a:solidFill>
                  <a:schemeClr val="tx1"/>
                </a:solidFill>
                <a:latin typeface="Arial" panose="020B0604020202020204" pitchFamily="34" charset="0"/>
              </a:defRPr>
            </a:lvl6pPr>
            <a:lvl7pPr marL="4457700" indent="-342900" eaLnBrk="0" fontAlgn="base" hangingPunct="0">
              <a:spcBef>
                <a:spcPct val="0"/>
              </a:spcBef>
              <a:spcAft>
                <a:spcPct val="0"/>
              </a:spcAft>
              <a:defRPr>
                <a:solidFill>
                  <a:schemeClr val="tx1"/>
                </a:solidFill>
                <a:latin typeface="Arial" panose="020B0604020202020204" pitchFamily="34" charset="0"/>
              </a:defRPr>
            </a:lvl7pPr>
            <a:lvl8pPr marL="5143500" indent="-342900" eaLnBrk="0" fontAlgn="base" hangingPunct="0">
              <a:spcBef>
                <a:spcPct val="0"/>
              </a:spcBef>
              <a:spcAft>
                <a:spcPct val="0"/>
              </a:spcAft>
              <a:defRPr>
                <a:solidFill>
                  <a:schemeClr val="tx1"/>
                </a:solidFill>
                <a:latin typeface="Arial" panose="020B0604020202020204" pitchFamily="34" charset="0"/>
              </a:defRPr>
            </a:lvl8pPr>
            <a:lvl9pPr marL="5829300" indent="-342900" eaLnBrk="0" fontAlgn="base" hangingPunct="0">
              <a:spcBef>
                <a:spcPct val="0"/>
              </a:spcBef>
              <a:spcAft>
                <a:spcPct val="0"/>
              </a:spcAft>
              <a:defRPr>
                <a:solidFill>
                  <a:schemeClr val="tx1"/>
                </a:solidFill>
                <a:latin typeface="Arial" panose="020B0604020202020204" pitchFamily="34" charset="0"/>
              </a:defRPr>
            </a:lvl9pPr>
          </a:lstStyle>
          <a:p>
            <a:fld id="{DA3F4610-3AF5-468A-A2B5-471198C2EBCD}" type="slidenum">
              <a:rPr lang="ru-RU" altLang="ru-RU">
                <a:solidFill>
                  <a:srgbClr val="FFFFFF"/>
                </a:solidFill>
              </a:rPr>
              <a:pPr/>
              <a:t>11</a:t>
            </a:fld>
            <a:endParaRPr lang="ru-RU" altLang="ru-RU">
              <a:solidFill>
                <a:srgbClr val="FFFFFF"/>
              </a:solidFill>
            </a:endParaRPr>
          </a:p>
        </p:txBody>
      </p:sp>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80"/>
            <a:ext cx="2438400" cy="2286000"/>
          </a:xfrm>
          <a:prstGeom prst="rect">
            <a:avLst/>
          </a:prstGeom>
        </p:spPr>
      </p:pic>
      <p:pic>
        <p:nvPicPr>
          <p:cNvPr id="18" name="Рисунок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6"/>
            <a:ext cx="2438400" cy="2286000"/>
          </a:xfrm>
          <a:prstGeom prst="rect">
            <a:avLst/>
          </a:prstGeom>
        </p:spPr>
      </p:pic>
      <p:pic>
        <p:nvPicPr>
          <p:cNvPr id="21" name="Рисунок 20"/>
          <p:cNvPicPr>
            <a:picLocks noChangeAspect="1"/>
          </p:cNvPicPr>
          <p:nvPr/>
        </p:nvPicPr>
        <p:blipFill>
          <a:blip r:embed="rId4"/>
          <a:stretch>
            <a:fillRect/>
          </a:stretch>
        </p:blipFill>
        <p:spPr>
          <a:xfrm>
            <a:off x="15621000" y="1409700"/>
            <a:ext cx="2634574" cy="1066800"/>
          </a:xfrm>
          <a:prstGeom prst="rect">
            <a:avLst/>
          </a:prstGeom>
        </p:spPr>
      </p:pic>
      <p:pic>
        <p:nvPicPr>
          <p:cNvPr id="3" name="Рисунок 2"/>
          <p:cNvPicPr>
            <a:picLocks noChangeAspect="1"/>
          </p:cNvPicPr>
          <p:nvPr/>
        </p:nvPicPr>
        <p:blipFill>
          <a:blip r:embed="rId5"/>
          <a:stretch>
            <a:fillRect/>
          </a:stretch>
        </p:blipFill>
        <p:spPr>
          <a:xfrm>
            <a:off x="15621000" y="-26751"/>
            <a:ext cx="2667000" cy="1266825"/>
          </a:xfrm>
          <a:prstGeom prst="rect">
            <a:avLst/>
          </a:prstGeom>
        </p:spPr>
      </p:pic>
      <p:sp>
        <p:nvSpPr>
          <p:cNvPr id="9" name="TextBox 8">
            <a:extLst>
              <a:ext uri="{FF2B5EF4-FFF2-40B4-BE49-F238E27FC236}">
                <a16:creationId xmlns:a16="http://schemas.microsoft.com/office/drawing/2014/main" id="{0319F3D9-0AAF-44F5-924F-8351579FDADB}"/>
              </a:ext>
            </a:extLst>
          </p:cNvPr>
          <p:cNvSpPr txBox="1"/>
          <p:nvPr/>
        </p:nvSpPr>
        <p:spPr>
          <a:xfrm>
            <a:off x="3810000" y="237450"/>
            <a:ext cx="11658600" cy="923330"/>
          </a:xfrm>
          <a:prstGeom prst="rect">
            <a:avLst/>
          </a:prstGeom>
          <a:noFill/>
        </p:spPr>
        <p:txBody>
          <a:bodyPr wrap="square">
            <a:spAutoFit/>
          </a:bodyPr>
          <a:lstStyle/>
          <a:p>
            <a:pPr algn="ctr"/>
            <a:r>
              <a:rPr lang="uk-UA" sz="5400" dirty="0">
                <a:latin typeface="Times New Roman" panose="02020603050405020304" pitchFamily="18" charset="0"/>
                <a:cs typeface="Times New Roman" panose="02020603050405020304" pitchFamily="18" charset="0"/>
              </a:rPr>
              <a:t>Індекс людського розвитку</a:t>
            </a:r>
          </a:p>
        </p:txBody>
      </p:sp>
      <p:pic>
        <p:nvPicPr>
          <p:cNvPr id="10" name="Рисунок 9">
            <a:extLst>
              <a:ext uri="{FF2B5EF4-FFF2-40B4-BE49-F238E27FC236}">
                <a16:creationId xmlns:a16="http://schemas.microsoft.com/office/drawing/2014/main" id="{D5357A21-4FCA-48D4-9C7F-A81CEFE37696}"/>
              </a:ext>
            </a:extLst>
          </p:cNvPr>
          <p:cNvPicPr/>
          <p:nvPr/>
        </p:nvPicPr>
        <p:blipFill>
          <a:blip r:embed="rId6"/>
          <a:stretch>
            <a:fillRect/>
          </a:stretch>
        </p:blipFill>
        <p:spPr>
          <a:xfrm>
            <a:off x="990600" y="2705100"/>
            <a:ext cx="6097588" cy="6437631"/>
          </a:xfrm>
          <a:prstGeom prst="rect">
            <a:avLst/>
          </a:prstGeom>
        </p:spPr>
      </p:pic>
      <p:pic>
        <p:nvPicPr>
          <p:cNvPr id="11" name="Рисунок 10">
            <a:extLst>
              <a:ext uri="{FF2B5EF4-FFF2-40B4-BE49-F238E27FC236}">
                <a16:creationId xmlns:a16="http://schemas.microsoft.com/office/drawing/2014/main" id="{DC4AA663-6125-4D5E-B529-B6A06DAD71FB}"/>
              </a:ext>
            </a:extLst>
          </p:cNvPr>
          <p:cNvPicPr/>
          <p:nvPr/>
        </p:nvPicPr>
        <p:blipFill>
          <a:blip r:embed="rId7"/>
          <a:stretch>
            <a:fillRect/>
          </a:stretch>
        </p:blipFill>
        <p:spPr>
          <a:xfrm>
            <a:off x="9510713" y="2705099"/>
            <a:ext cx="6719887" cy="6437631"/>
          </a:xfrm>
          <a:prstGeom prst="rect">
            <a:avLst/>
          </a:prstGeom>
        </p:spPr>
      </p:pic>
    </p:spTree>
    <p:extLst>
      <p:ext uri="{BB962C8B-B14F-4D97-AF65-F5344CB8AC3E}">
        <p14:creationId xmlns:p14="http://schemas.microsoft.com/office/powerpoint/2010/main" val="3668247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Номер слайда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900"/>
              </a:spcBef>
              <a:buClr>
                <a:schemeClr val="accent1"/>
              </a:buClr>
              <a:buSzPct val="70000"/>
              <a:buFont typeface="Wingdings" panose="05000000000000000000" pitchFamily="2" charset="2"/>
              <a:buChar char=""/>
              <a:defRPr sz="3600">
                <a:solidFill>
                  <a:schemeClr val="tx1"/>
                </a:solidFill>
                <a:latin typeface="Century Schoolbook" panose="02040604050505020304" pitchFamily="18" charset="0"/>
              </a:defRPr>
            </a:lvl1pPr>
            <a:lvl2pPr marL="1114425" indent="-428625">
              <a:spcBef>
                <a:spcPct val="20000"/>
              </a:spcBef>
              <a:buClr>
                <a:schemeClr val="accent1"/>
              </a:buClr>
              <a:buSzPct val="80000"/>
              <a:buFont typeface="Wingdings 2" panose="05020102010507070707" pitchFamily="18" charset="2"/>
              <a:buChar char=""/>
              <a:defRPr sz="3150">
                <a:solidFill>
                  <a:schemeClr val="tx1"/>
                </a:solidFill>
                <a:latin typeface="Century Schoolbook" panose="02040604050505020304" pitchFamily="18" charset="0"/>
              </a:defRPr>
            </a:lvl2pPr>
            <a:lvl3pPr marL="1714500" indent="-3429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2400300" indent="-3429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3086100" indent="-342900">
              <a:spcBef>
                <a:spcPct val="20000"/>
              </a:spcBef>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5pPr>
            <a:lvl6pPr marL="37719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6pPr>
            <a:lvl7pPr marL="44577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7pPr>
            <a:lvl8pPr marL="51435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8pPr>
            <a:lvl9pPr marL="58293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9pPr>
          </a:lstStyle>
          <a:p>
            <a:pPr>
              <a:spcBef>
                <a:spcPct val="0"/>
              </a:spcBef>
              <a:buClrTx/>
              <a:buSzTx/>
              <a:buFontTx/>
              <a:buNone/>
            </a:pPr>
            <a:fld id="{EB0FCD07-A328-4451-9504-16AC3A01EA78}" type="slidenum">
              <a:rPr lang="ru-RU" altLang="ru-RU" sz="2100">
                <a:latin typeface="Arial" panose="020B0604020202020204" pitchFamily="34" charset="0"/>
              </a:rPr>
              <a:pPr>
                <a:spcBef>
                  <a:spcPct val="0"/>
                </a:spcBef>
                <a:buClrTx/>
                <a:buSzTx/>
                <a:buFontTx/>
                <a:buNone/>
              </a:pPr>
              <a:t>12</a:t>
            </a:fld>
            <a:endParaRPr lang="ru-RU" altLang="ru-RU" sz="2100">
              <a:latin typeface="Arial" panose="020B0604020202020204" pitchFamily="34" charset="0"/>
            </a:endParaRPr>
          </a:p>
        </p:txBody>
      </p:sp>
      <p:pic>
        <p:nvPicPr>
          <p:cNvPr id="10" name="Рисунок 9"/>
          <p:cNvPicPr>
            <a:picLocks noChangeAspect="1"/>
          </p:cNvPicPr>
          <p:nvPr/>
        </p:nvPicPr>
        <p:blipFill>
          <a:blip r:embed="rId3"/>
          <a:stretch>
            <a:fillRect/>
          </a:stretch>
        </p:blipFill>
        <p:spPr>
          <a:xfrm>
            <a:off x="15621000" y="1409700"/>
            <a:ext cx="2667000" cy="990600"/>
          </a:xfrm>
          <a:prstGeom prst="rect">
            <a:avLst/>
          </a:prstGeom>
        </p:spPr>
      </p:pic>
      <p:pic>
        <p:nvPicPr>
          <p:cNvPr id="11" name="Рисунок 10"/>
          <p:cNvPicPr>
            <a:picLocks noChangeAspect="1"/>
          </p:cNvPicPr>
          <p:nvPr/>
        </p:nvPicPr>
        <p:blipFill>
          <a:blip r:embed="rId4"/>
          <a:stretch>
            <a:fillRect/>
          </a:stretch>
        </p:blipFill>
        <p:spPr>
          <a:xfrm>
            <a:off x="0" y="-12160"/>
            <a:ext cx="3048000" cy="2260060"/>
          </a:xfrm>
          <a:prstGeom prst="rect">
            <a:avLst/>
          </a:prstGeom>
        </p:spPr>
      </p:pic>
      <p:pic>
        <p:nvPicPr>
          <p:cNvPr id="3" name="Рисунок 2"/>
          <p:cNvPicPr>
            <a:picLocks noChangeAspect="1"/>
          </p:cNvPicPr>
          <p:nvPr/>
        </p:nvPicPr>
        <p:blipFill>
          <a:blip r:embed="rId5"/>
          <a:stretch>
            <a:fillRect/>
          </a:stretch>
        </p:blipFill>
        <p:spPr>
          <a:xfrm>
            <a:off x="15621000" y="0"/>
            <a:ext cx="2667000" cy="1266825"/>
          </a:xfrm>
          <a:prstGeom prst="rect">
            <a:avLst/>
          </a:prstGeom>
        </p:spPr>
      </p:pic>
      <p:sp>
        <p:nvSpPr>
          <p:cNvPr id="7" name="TextBox 6">
            <a:extLst>
              <a:ext uri="{FF2B5EF4-FFF2-40B4-BE49-F238E27FC236}">
                <a16:creationId xmlns:a16="http://schemas.microsoft.com/office/drawing/2014/main" id="{3B7368A5-1B28-446E-AD7A-CAADAD6B0A86}"/>
              </a:ext>
            </a:extLst>
          </p:cNvPr>
          <p:cNvSpPr txBox="1"/>
          <p:nvPr/>
        </p:nvSpPr>
        <p:spPr>
          <a:xfrm>
            <a:off x="2876550" y="543550"/>
            <a:ext cx="12954000" cy="1446550"/>
          </a:xfrm>
          <a:prstGeom prst="rect">
            <a:avLst/>
          </a:prstGeom>
          <a:noFill/>
        </p:spPr>
        <p:txBody>
          <a:bodyPr wrap="square">
            <a:spAutoFit/>
          </a:bodyPr>
          <a:lstStyle/>
          <a:p>
            <a:pPr algn="ctr"/>
            <a:r>
              <a:rPr lang="ru-RU" sz="4400" b="1" dirty="0" err="1">
                <a:latin typeface="Times New Roman" panose="02020603050405020304" pitchFamily="18" charset="0"/>
                <a:cs typeface="Times New Roman" panose="02020603050405020304" pitchFamily="18" charset="0"/>
              </a:rPr>
              <a:t>Механізми</a:t>
            </a:r>
            <a:r>
              <a:rPr lang="ru-RU" sz="4400" b="1" dirty="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оцінки</a:t>
            </a:r>
            <a:r>
              <a:rPr lang="ru-RU" sz="4400" b="1" dirty="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інтелектуального</a:t>
            </a:r>
            <a:r>
              <a:rPr lang="ru-RU" sz="4400" b="1" dirty="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капіталу</a:t>
            </a:r>
            <a:r>
              <a:rPr lang="ru-RU" sz="4400" b="1" dirty="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організацій</a:t>
            </a:r>
            <a:endParaRPr lang="uk-UA" sz="4400" b="1" dirty="0">
              <a:latin typeface="Times New Roman" panose="02020603050405020304" pitchFamily="18" charset="0"/>
              <a:cs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id="{6598B623-83C7-45F6-9DFA-01F979E26F68}"/>
              </a:ext>
            </a:extLst>
          </p:cNvPr>
          <p:cNvGraphicFramePr>
            <a:graphicFrameLocks noGrp="1"/>
          </p:cNvGraphicFramePr>
          <p:nvPr>
            <p:extLst>
              <p:ext uri="{D42A27DB-BD31-4B8C-83A1-F6EECF244321}">
                <p14:modId xmlns:p14="http://schemas.microsoft.com/office/powerpoint/2010/main" val="1667155874"/>
              </p:ext>
            </p:extLst>
          </p:nvPr>
        </p:nvGraphicFramePr>
        <p:xfrm>
          <a:off x="609600" y="2590972"/>
          <a:ext cx="17106901" cy="7505528"/>
        </p:xfrm>
        <a:graphic>
          <a:graphicData uri="http://schemas.openxmlformats.org/drawingml/2006/table">
            <a:tbl>
              <a:tblPr firstRow="1" firstCol="1" bandRow="1">
                <a:tableStyleId>{5C22544A-7EE6-4342-B048-85BDC9FD1C3A}</a:tableStyleId>
              </a:tblPr>
              <a:tblGrid>
                <a:gridCol w="4448445">
                  <a:extLst>
                    <a:ext uri="{9D8B030D-6E8A-4147-A177-3AD203B41FA5}">
                      <a16:colId xmlns:a16="http://schemas.microsoft.com/office/drawing/2014/main" val="3056959510"/>
                    </a:ext>
                  </a:extLst>
                </a:gridCol>
                <a:gridCol w="4448445">
                  <a:extLst>
                    <a:ext uri="{9D8B030D-6E8A-4147-A177-3AD203B41FA5}">
                      <a16:colId xmlns:a16="http://schemas.microsoft.com/office/drawing/2014/main" val="2986372994"/>
                    </a:ext>
                  </a:extLst>
                </a:gridCol>
                <a:gridCol w="8210011">
                  <a:extLst>
                    <a:ext uri="{9D8B030D-6E8A-4147-A177-3AD203B41FA5}">
                      <a16:colId xmlns:a16="http://schemas.microsoft.com/office/drawing/2014/main" val="1315152470"/>
                    </a:ext>
                  </a:extLst>
                </a:gridCol>
              </a:tblGrid>
              <a:tr h="584286">
                <a:tc>
                  <a:txBody>
                    <a:bodyPr/>
                    <a:lstStyle/>
                    <a:p>
                      <a:pPr algn="ctr">
                        <a:lnSpc>
                          <a:spcPct val="100000"/>
                        </a:lnSpc>
                        <a:spcAft>
                          <a:spcPts val="0"/>
                        </a:spcAft>
                        <a:tabLst>
                          <a:tab pos="540385" algn="l"/>
                          <a:tab pos="1447800" algn="l"/>
                          <a:tab pos="1448435" algn="l"/>
                        </a:tabLst>
                      </a:pPr>
                      <a:r>
                        <a:rPr lang="uk-UA" sz="2800" dirty="0">
                          <a:effectLst/>
                        </a:rPr>
                        <a:t>Назва методу</a:t>
                      </a:r>
                      <a:endParaRPr lang="uk-U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tabLst>
                          <a:tab pos="540385" algn="l"/>
                          <a:tab pos="1447800" algn="l"/>
                          <a:tab pos="1448435" algn="l"/>
                        </a:tabLst>
                      </a:pPr>
                      <a:r>
                        <a:rPr lang="uk-UA" sz="2800" dirty="0">
                          <a:effectLst/>
                        </a:rPr>
                        <a:t>Прихильник методу</a:t>
                      </a:r>
                      <a:endParaRPr lang="uk-U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tabLst>
                          <a:tab pos="540385" algn="l"/>
                          <a:tab pos="1447800" algn="l"/>
                          <a:tab pos="1448435" algn="l"/>
                        </a:tabLst>
                      </a:pPr>
                      <a:r>
                        <a:rPr lang="uk-UA" sz="2800">
                          <a:effectLst/>
                        </a:rPr>
                        <a:t>Коротка характеристика</a:t>
                      </a:r>
                      <a:endParaRPr lang="uk-U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4776284"/>
                  </a:ext>
                </a:extLst>
              </a:tr>
              <a:tr h="2138763">
                <a:tc>
                  <a:txBody>
                    <a:bodyPr/>
                    <a:lstStyle/>
                    <a:p>
                      <a:pPr algn="ctr">
                        <a:lnSpc>
                          <a:spcPct val="100000"/>
                        </a:lnSpc>
                        <a:spcAft>
                          <a:spcPts val="0"/>
                        </a:spcAft>
                        <a:tabLst>
                          <a:tab pos="540385" algn="l"/>
                          <a:tab pos="1447800" algn="l"/>
                          <a:tab pos="1448435" algn="l"/>
                        </a:tabLst>
                      </a:pPr>
                      <a:r>
                        <a:rPr lang="uk-UA" sz="2800" dirty="0">
                          <a:effectLst/>
                        </a:rPr>
                        <a:t>Технологічний брокер</a:t>
                      </a:r>
                      <a:endParaRPr lang="uk-U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tabLst>
                          <a:tab pos="540385" algn="l"/>
                          <a:tab pos="1447800" algn="l"/>
                          <a:tab pos="1448435" algn="l"/>
                        </a:tabLst>
                      </a:pPr>
                      <a:r>
                        <a:rPr lang="uk-UA" sz="2800" b="1" dirty="0" err="1">
                          <a:effectLst/>
                        </a:rPr>
                        <a:t>Брукінг</a:t>
                      </a:r>
                      <a:r>
                        <a:rPr lang="uk-UA" sz="2800" b="1" dirty="0">
                          <a:effectLst/>
                        </a:rPr>
                        <a:t> Е.</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tabLst>
                          <a:tab pos="540385" algn="l"/>
                          <a:tab pos="1447800" algn="l"/>
                          <a:tab pos="1448435" algn="l"/>
                        </a:tabLst>
                      </a:pPr>
                      <a:r>
                        <a:rPr lang="uk-UA" sz="3200" dirty="0">
                          <a:effectLst/>
                        </a:rPr>
                        <a:t>Діагностичний аналіз відповідей фірми на двадцять питань, що охоплюють основні компоненти інтелектуального капіталу</a:t>
                      </a:r>
                      <a:endParaRPr lang="uk-UA"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3201519"/>
                  </a:ext>
                </a:extLst>
              </a:tr>
              <a:tr h="1594160">
                <a:tc>
                  <a:txBody>
                    <a:bodyPr/>
                    <a:lstStyle/>
                    <a:p>
                      <a:pPr algn="ctr">
                        <a:lnSpc>
                          <a:spcPct val="100000"/>
                        </a:lnSpc>
                        <a:spcAft>
                          <a:spcPts val="0"/>
                        </a:spcAft>
                        <a:tabLst>
                          <a:tab pos="540385" algn="l"/>
                          <a:tab pos="1447800" algn="l"/>
                          <a:tab pos="1448435" algn="l"/>
                        </a:tabLst>
                      </a:pPr>
                      <a:r>
                        <a:rPr lang="uk-UA" sz="2800" dirty="0">
                          <a:effectLst/>
                        </a:rPr>
                        <a:t>Обліку і аудиту людських ресурсів (HRCA)</a:t>
                      </a:r>
                      <a:endParaRPr lang="uk-U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tabLst>
                          <a:tab pos="540385" algn="l"/>
                          <a:tab pos="1447800" algn="l"/>
                          <a:tab pos="1448435" algn="l"/>
                        </a:tabLst>
                      </a:pPr>
                      <a:r>
                        <a:rPr lang="uk-UA" sz="2800" b="1" dirty="0">
                          <a:effectLst/>
                        </a:rPr>
                        <a:t>Йохансон У. </a:t>
                      </a:r>
                      <a:r>
                        <a:rPr lang="uk-UA" sz="2800" b="1" dirty="0" err="1">
                          <a:effectLst/>
                        </a:rPr>
                        <a:t>Флемхольц</a:t>
                      </a:r>
                      <a:r>
                        <a:rPr lang="uk-UA" sz="2800" b="1" dirty="0">
                          <a:effectLst/>
                        </a:rPr>
                        <a:t> Е.</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tabLst>
                          <a:tab pos="540385" algn="l"/>
                          <a:tab pos="1447800" algn="l"/>
                          <a:tab pos="1448435" algn="l"/>
                        </a:tabLst>
                      </a:pPr>
                      <a:r>
                        <a:rPr lang="uk-UA" sz="3200" dirty="0">
                          <a:effectLst/>
                        </a:rPr>
                        <a:t>Розраховується прихований вплив витрат, пов'язаних з персоналом, які зменшують прибуток фірми.</a:t>
                      </a:r>
                      <a:endParaRPr lang="uk-UA"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6818408"/>
                  </a:ext>
                </a:extLst>
              </a:tr>
              <a:tr h="1049556">
                <a:tc>
                  <a:txBody>
                    <a:bodyPr/>
                    <a:lstStyle/>
                    <a:p>
                      <a:pPr algn="ctr">
                        <a:lnSpc>
                          <a:spcPct val="100000"/>
                        </a:lnSpc>
                        <a:spcAft>
                          <a:spcPts val="0"/>
                        </a:spcAft>
                        <a:tabLst>
                          <a:tab pos="540385" algn="l"/>
                          <a:tab pos="1447800" algn="l"/>
                          <a:tab pos="1448435" algn="l"/>
                        </a:tabLst>
                      </a:pPr>
                      <a:r>
                        <a:rPr lang="uk-UA" sz="2800" dirty="0">
                          <a:effectLst/>
                        </a:rPr>
                        <a:t>Цитування зважених патентів</a:t>
                      </a:r>
                      <a:endParaRPr lang="uk-U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tabLst>
                          <a:tab pos="540385" algn="l"/>
                          <a:tab pos="1447800" algn="l"/>
                          <a:tab pos="1448435" algn="l"/>
                        </a:tabLst>
                      </a:pPr>
                      <a:r>
                        <a:rPr lang="uk-UA" sz="2800" b="1" dirty="0">
                          <a:effectLst/>
                        </a:rPr>
                        <a:t>«</a:t>
                      </a:r>
                      <a:r>
                        <a:rPr lang="uk-UA" sz="2800" b="1" dirty="0" err="1">
                          <a:effectLst/>
                        </a:rPr>
                        <a:t>DowChemical</a:t>
                      </a:r>
                      <a:r>
                        <a:rPr lang="uk-UA" sz="2800" b="1" dirty="0">
                          <a:effectLst/>
                        </a:rPr>
                        <a:t>»</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tabLst>
                          <a:tab pos="540385" algn="l"/>
                          <a:tab pos="1447800" algn="l"/>
                          <a:tab pos="1448435" algn="l"/>
                        </a:tabLst>
                      </a:pPr>
                      <a:r>
                        <a:rPr lang="uk-UA" sz="3200" dirty="0">
                          <a:effectLst/>
                        </a:rPr>
                        <a:t>Фактор технології розраховується на основі патентів, розроблених фірмою.</a:t>
                      </a:r>
                      <a:endParaRPr lang="uk-UA"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5419080"/>
                  </a:ext>
                </a:extLst>
              </a:tr>
              <a:tr h="2138763">
                <a:tc>
                  <a:txBody>
                    <a:bodyPr/>
                    <a:lstStyle/>
                    <a:p>
                      <a:pPr algn="ctr">
                        <a:lnSpc>
                          <a:spcPct val="100000"/>
                        </a:lnSpc>
                        <a:spcAft>
                          <a:spcPts val="0"/>
                        </a:spcAft>
                        <a:tabLst>
                          <a:tab pos="540385" algn="l"/>
                          <a:tab pos="1447800" algn="l"/>
                          <a:tab pos="1448435" algn="l"/>
                        </a:tabLst>
                      </a:pPr>
                      <a:r>
                        <a:rPr lang="uk-UA" sz="2800" dirty="0">
                          <a:effectLst/>
                        </a:rPr>
                        <a:t>Облік майбутнього</a:t>
                      </a:r>
                      <a:r>
                        <a:rPr lang="en-US" sz="2800" dirty="0">
                          <a:effectLst/>
                        </a:rPr>
                        <a:t> </a:t>
                      </a:r>
                      <a:r>
                        <a:rPr lang="uk-UA" sz="2800" dirty="0">
                          <a:effectLst/>
                        </a:rPr>
                        <a:t>(AFTF)</a:t>
                      </a:r>
                      <a:endParaRPr lang="uk-U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tabLst>
                          <a:tab pos="540385" algn="l"/>
                          <a:tab pos="1447800" algn="l"/>
                          <a:tab pos="1448435" algn="l"/>
                        </a:tabLst>
                      </a:pPr>
                      <a:r>
                        <a:rPr lang="uk-UA" sz="2800" b="1" dirty="0" err="1">
                          <a:effectLst/>
                        </a:rPr>
                        <a:t>Неш</a:t>
                      </a:r>
                      <a:r>
                        <a:rPr lang="uk-UA" sz="2800" b="1" dirty="0">
                          <a:effectLst/>
                        </a:rPr>
                        <a:t> Д.</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tabLst>
                          <a:tab pos="540385" algn="l"/>
                          <a:tab pos="1447800" algn="l"/>
                          <a:tab pos="1448435" algn="l"/>
                        </a:tabLst>
                      </a:pPr>
                      <a:r>
                        <a:rPr lang="uk-UA" sz="3200" dirty="0">
                          <a:effectLst/>
                        </a:rPr>
                        <a:t>Система прогнозованих дисконтованих грошових потоків. Різниця між значенням AFTF в кінці та на початку періоду – це додана вартість за період.</a:t>
                      </a:r>
                      <a:endParaRPr lang="uk-UA"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8115992"/>
                  </a:ext>
                </a:extLst>
              </a:tr>
            </a:tbl>
          </a:graphicData>
        </a:graphic>
      </p:graphicFrame>
      <p:sp>
        <p:nvSpPr>
          <p:cNvPr id="12" name="TextBox 11">
            <a:extLst>
              <a:ext uri="{FF2B5EF4-FFF2-40B4-BE49-F238E27FC236}">
                <a16:creationId xmlns:a16="http://schemas.microsoft.com/office/drawing/2014/main" id="{20B5ABCC-1406-4D86-996C-E96AAD3AC293}"/>
              </a:ext>
            </a:extLst>
          </p:cNvPr>
          <p:cNvSpPr txBox="1"/>
          <p:nvPr/>
        </p:nvSpPr>
        <p:spPr>
          <a:xfrm>
            <a:off x="4648200" y="2100590"/>
            <a:ext cx="9925050" cy="523220"/>
          </a:xfrm>
          <a:prstGeom prst="rect">
            <a:avLst/>
          </a:prstGeom>
          <a:noFill/>
        </p:spPr>
        <p:txBody>
          <a:bodyPr wrap="square">
            <a:spAutoFit/>
          </a:bodyPr>
          <a:lstStyle/>
          <a:p>
            <a:r>
              <a:rPr lang="uk-UA" sz="2800" b="1" dirty="0">
                <a:effectLst/>
                <a:latin typeface="Times New Roman" panose="02020603050405020304" pitchFamily="18" charset="0"/>
                <a:ea typeface="Times New Roman" panose="02020603050405020304" pitchFamily="18" charset="0"/>
              </a:rPr>
              <a:t>Методи прямого вимірювання інтелектуального капіталу </a:t>
            </a:r>
            <a:endParaRPr lang="uk-UA" sz="2800" b="1" dirty="0"/>
          </a:p>
        </p:txBody>
      </p:sp>
    </p:spTree>
    <p:extLst>
      <p:ext uri="{BB962C8B-B14F-4D97-AF65-F5344CB8AC3E}">
        <p14:creationId xmlns:p14="http://schemas.microsoft.com/office/powerpoint/2010/main" val="3530250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Номер слайда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900"/>
              </a:spcBef>
              <a:buClr>
                <a:schemeClr val="accent1"/>
              </a:buClr>
              <a:buSzPct val="70000"/>
              <a:buFont typeface="Wingdings" panose="05000000000000000000" pitchFamily="2" charset="2"/>
              <a:buChar char=""/>
              <a:defRPr sz="3600">
                <a:solidFill>
                  <a:schemeClr val="tx1"/>
                </a:solidFill>
                <a:latin typeface="Century Schoolbook" panose="02040604050505020304" pitchFamily="18" charset="0"/>
              </a:defRPr>
            </a:lvl1pPr>
            <a:lvl2pPr marL="1114425" indent="-428625">
              <a:spcBef>
                <a:spcPct val="20000"/>
              </a:spcBef>
              <a:buClr>
                <a:schemeClr val="accent1"/>
              </a:buClr>
              <a:buSzPct val="80000"/>
              <a:buFont typeface="Wingdings 2" panose="05020102010507070707" pitchFamily="18" charset="2"/>
              <a:buChar char=""/>
              <a:defRPr sz="3150">
                <a:solidFill>
                  <a:schemeClr val="tx1"/>
                </a:solidFill>
                <a:latin typeface="Century Schoolbook" panose="02040604050505020304" pitchFamily="18" charset="0"/>
              </a:defRPr>
            </a:lvl2pPr>
            <a:lvl3pPr marL="1714500" indent="-3429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2400300" indent="-3429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3086100" indent="-342900">
              <a:spcBef>
                <a:spcPct val="20000"/>
              </a:spcBef>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5pPr>
            <a:lvl6pPr marL="37719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6pPr>
            <a:lvl7pPr marL="44577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7pPr>
            <a:lvl8pPr marL="51435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8pPr>
            <a:lvl9pPr marL="58293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9pPr>
          </a:lstStyle>
          <a:p>
            <a:pPr>
              <a:spcBef>
                <a:spcPct val="0"/>
              </a:spcBef>
              <a:buClrTx/>
              <a:buSzTx/>
              <a:buFontTx/>
              <a:buNone/>
            </a:pPr>
            <a:fld id="{EB0FCD07-A328-4451-9504-16AC3A01EA78}" type="slidenum">
              <a:rPr lang="ru-RU" altLang="ru-RU" sz="2100">
                <a:latin typeface="Arial" panose="020B0604020202020204" pitchFamily="34" charset="0"/>
              </a:rPr>
              <a:pPr>
                <a:spcBef>
                  <a:spcPct val="0"/>
                </a:spcBef>
                <a:buClrTx/>
                <a:buSzTx/>
                <a:buFontTx/>
                <a:buNone/>
              </a:pPr>
              <a:t>13</a:t>
            </a:fld>
            <a:endParaRPr lang="ru-RU" altLang="ru-RU" sz="2100">
              <a:latin typeface="Arial" panose="020B0604020202020204" pitchFamily="34" charset="0"/>
            </a:endParaRPr>
          </a:p>
        </p:txBody>
      </p:sp>
      <p:pic>
        <p:nvPicPr>
          <p:cNvPr id="10" name="Рисунок 9"/>
          <p:cNvPicPr>
            <a:picLocks noChangeAspect="1"/>
          </p:cNvPicPr>
          <p:nvPr/>
        </p:nvPicPr>
        <p:blipFill>
          <a:blip r:embed="rId3"/>
          <a:stretch>
            <a:fillRect/>
          </a:stretch>
        </p:blipFill>
        <p:spPr>
          <a:xfrm>
            <a:off x="15621000" y="1409700"/>
            <a:ext cx="2667000" cy="990600"/>
          </a:xfrm>
          <a:prstGeom prst="rect">
            <a:avLst/>
          </a:prstGeom>
        </p:spPr>
      </p:pic>
      <p:pic>
        <p:nvPicPr>
          <p:cNvPr id="11" name="Рисунок 10"/>
          <p:cNvPicPr>
            <a:picLocks noChangeAspect="1"/>
          </p:cNvPicPr>
          <p:nvPr/>
        </p:nvPicPr>
        <p:blipFill>
          <a:blip r:embed="rId4"/>
          <a:stretch>
            <a:fillRect/>
          </a:stretch>
        </p:blipFill>
        <p:spPr>
          <a:xfrm>
            <a:off x="0" y="-12160"/>
            <a:ext cx="3048000" cy="2260060"/>
          </a:xfrm>
          <a:prstGeom prst="rect">
            <a:avLst/>
          </a:prstGeom>
        </p:spPr>
      </p:pic>
      <p:pic>
        <p:nvPicPr>
          <p:cNvPr id="3" name="Рисунок 2"/>
          <p:cNvPicPr>
            <a:picLocks noChangeAspect="1"/>
          </p:cNvPicPr>
          <p:nvPr/>
        </p:nvPicPr>
        <p:blipFill>
          <a:blip r:embed="rId5"/>
          <a:stretch>
            <a:fillRect/>
          </a:stretch>
        </p:blipFill>
        <p:spPr>
          <a:xfrm>
            <a:off x="15621000" y="0"/>
            <a:ext cx="2667000" cy="1266825"/>
          </a:xfrm>
          <a:prstGeom prst="rect">
            <a:avLst/>
          </a:prstGeom>
        </p:spPr>
      </p:pic>
      <p:sp>
        <p:nvSpPr>
          <p:cNvPr id="7" name="TextBox 6">
            <a:extLst>
              <a:ext uri="{FF2B5EF4-FFF2-40B4-BE49-F238E27FC236}">
                <a16:creationId xmlns:a16="http://schemas.microsoft.com/office/drawing/2014/main" id="{3B7368A5-1B28-446E-AD7A-CAADAD6B0A86}"/>
              </a:ext>
            </a:extLst>
          </p:cNvPr>
          <p:cNvSpPr txBox="1"/>
          <p:nvPr/>
        </p:nvSpPr>
        <p:spPr>
          <a:xfrm>
            <a:off x="2876550" y="543550"/>
            <a:ext cx="12954000" cy="1446550"/>
          </a:xfrm>
          <a:prstGeom prst="rect">
            <a:avLst/>
          </a:prstGeom>
          <a:noFill/>
        </p:spPr>
        <p:txBody>
          <a:bodyPr wrap="square">
            <a:spAutoFit/>
          </a:bodyPr>
          <a:lstStyle/>
          <a:p>
            <a:pPr algn="ctr"/>
            <a:r>
              <a:rPr lang="ru-RU" sz="4400" b="1" dirty="0" err="1">
                <a:latin typeface="Times New Roman" panose="02020603050405020304" pitchFamily="18" charset="0"/>
                <a:cs typeface="Times New Roman" panose="02020603050405020304" pitchFamily="18" charset="0"/>
              </a:rPr>
              <a:t>Механізми</a:t>
            </a:r>
            <a:r>
              <a:rPr lang="ru-RU" sz="4400" b="1" dirty="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оцінки</a:t>
            </a:r>
            <a:r>
              <a:rPr lang="ru-RU" sz="4400" b="1" dirty="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інтелектуального</a:t>
            </a:r>
            <a:r>
              <a:rPr lang="ru-RU" sz="4400" b="1" dirty="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капіталу</a:t>
            </a:r>
            <a:r>
              <a:rPr lang="ru-RU" sz="4400" b="1" dirty="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організацій</a:t>
            </a:r>
            <a:endParaRPr lang="uk-UA" sz="44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0B5ABCC-1406-4D86-996C-E96AAD3AC293}"/>
              </a:ext>
            </a:extLst>
          </p:cNvPr>
          <p:cNvSpPr txBox="1"/>
          <p:nvPr/>
        </p:nvSpPr>
        <p:spPr>
          <a:xfrm>
            <a:off x="4648200" y="2100590"/>
            <a:ext cx="9925050" cy="1077218"/>
          </a:xfrm>
          <a:prstGeom prst="rect">
            <a:avLst/>
          </a:prstGeom>
          <a:noFill/>
        </p:spPr>
        <p:txBody>
          <a:bodyPr wrap="square">
            <a:spAutoFit/>
          </a:bodyPr>
          <a:lstStyle/>
          <a:p>
            <a:pPr algn="ctr"/>
            <a:r>
              <a:rPr lang="uk-UA" sz="3200" dirty="0">
                <a:effectLst/>
                <a:latin typeface="Times New Roman" panose="02020603050405020304" pitchFamily="18" charset="0"/>
                <a:ea typeface="Times New Roman" panose="02020603050405020304" pitchFamily="18" charset="0"/>
              </a:rPr>
              <a:t>Методи ринкової капіталізації (</a:t>
            </a:r>
            <a:r>
              <a:rPr lang="uk-UA" sz="3200" dirty="0" err="1">
                <a:effectLst/>
                <a:latin typeface="Times New Roman" panose="02020603050405020304" pitchFamily="18" charset="0"/>
                <a:ea typeface="Times New Roman" panose="02020603050405020304" pitchFamily="18" charset="0"/>
              </a:rPr>
              <a:t>Market</a:t>
            </a:r>
            <a:r>
              <a:rPr lang="uk-UA" sz="3200" dirty="0">
                <a:effectLst/>
                <a:latin typeface="Times New Roman" panose="02020603050405020304" pitchFamily="18" charset="0"/>
                <a:ea typeface="Times New Roman" panose="02020603050405020304" pitchFamily="18" charset="0"/>
              </a:rPr>
              <a:t> </a:t>
            </a:r>
            <a:r>
              <a:rPr lang="uk-UA" sz="3200" dirty="0" err="1">
                <a:effectLst/>
                <a:latin typeface="Times New Roman" panose="02020603050405020304" pitchFamily="18" charset="0"/>
                <a:ea typeface="Times New Roman" panose="02020603050405020304" pitchFamily="18" charset="0"/>
              </a:rPr>
              <a:t>Capitalization</a:t>
            </a:r>
            <a:r>
              <a:rPr lang="uk-UA" sz="3200" dirty="0">
                <a:effectLst/>
                <a:latin typeface="Times New Roman" panose="02020603050405020304" pitchFamily="18" charset="0"/>
                <a:ea typeface="Times New Roman" panose="02020603050405020304" pitchFamily="18" charset="0"/>
              </a:rPr>
              <a:t> </a:t>
            </a:r>
            <a:r>
              <a:rPr lang="uk-UA" sz="3200" dirty="0" err="1">
                <a:effectLst/>
                <a:latin typeface="Times New Roman" panose="02020603050405020304" pitchFamily="18" charset="0"/>
                <a:ea typeface="Times New Roman" panose="02020603050405020304" pitchFamily="18" charset="0"/>
              </a:rPr>
              <a:t>Methods</a:t>
            </a:r>
            <a:r>
              <a:rPr lang="uk-UA" sz="3200" dirty="0">
                <a:effectLst/>
                <a:latin typeface="Times New Roman" panose="02020603050405020304" pitchFamily="18" charset="0"/>
                <a:ea typeface="Times New Roman" panose="02020603050405020304" pitchFamily="18" charset="0"/>
              </a:rPr>
              <a:t> – MCM)</a:t>
            </a:r>
            <a:endParaRPr lang="uk-UA" sz="3200" b="1" dirty="0"/>
          </a:p>
        </p:txBody>
      </p:sp>
      <p:graphicFrame>
        <p:nvGraphicFramePr>
          <p:cNvPr id="2" name="Таблица 1">
            <a:extLst>
              <a:ext uri="{FF2B5EF4-FFF2-40B4-BE49-F238E27FC236}">
                <a16:creationId xmlns:a16="http://schemas.microsoft.com/office/drawing/2014/main" id="{E7790BAE-A662-4354-A791-7262A411F2AE}"/>
              </a:ext>
            </a:extLst>
          </p:cNvPr>
          <p:cNvGraphicFramePr>
            <a:graphicFrameLocks noGrp="1"/>
          </p:cNvGraphicFramePr>
          <p:nvPr>
            <p:extLst>
              <p:ext uri="{D42A27DB-BD31-4B8C-83A1-F6EECF244321}">
                <p14:modId xmlns:p14="http://schemas.microsoft.com/office/powerpoint/2010/main" val="153410006"/>
              </p:ext>
            </p:extLst>
          </p:nvPr>
        </p:nvGraphicFramePr>
        <p:xfrm>
          <a:off x="1143000" y="3288298"/>
          <a:ext cx="16230602" cy="6455153"/>
        </p:xfrm>
        <a:graphic>
          <a:graphicData uri="http://schemas.openxmlformats.org/drawingml/2006/table">
            <a:tbl>
              <a:tblPr firstRow="1" firstCol="1" bandRow="1">
                <a:tableStyleId>{5C22544A-7EE6-4342-B048-85BDC9FD1C3A}</a:tableStyleId>
              </a:tblPr>
              <a:tblGrid>
                <a:gridCol w="4220574">
                  <a:extLst>
                    <a:ext uri="{9D8B030D-6E8A-4147-A177-3AD203B41FA5}">
                      <a16:colId xmlns:a16="http://schemas.microsoft.com/office/drawing/2014/main" val="564716428"/>
                    </a:ext>
                  </a:extLst>
                </a:gridCol>
                <a:gridCol w="4220574">
                  <a:extLst>
                    <a:ext uri="{9D8B030D-6E8A-4147-A177-3AD203B41FA5}">
                      <a16:colId xmlns:a16="http://schemas.microsoft.com/office/drawing/2014/main" val="3361869865"/>
                    </a:ext>
                  </a:extLst>
                </a:gridCol>
                <a:gridCol w="7789454">
                  <a:extLst>
                    <a:ext uri="{9D8B030D-6E8A-4147-A177-3AD203B41FA5}">
                      <a16:colId xmlns:a16="http://schemas.microsoft.com/office/drawing/2014/main" val="1177345922"/>
                    </a:ext>
                  </a:extLst>
                </a:gridCol>
              </a:tblGrid>
              <a:tr h="511169">
                <a:tc>
                  <a:txBody>
                    <a:bodyPr/>
                    <a:lstStyle/>
                    <a:p>
                      <a:pPr algn="ctr">
                        <a:lnSpc>
                          <a:spcPct val="100000"/>
                        </a:lnSpc>
                        <a:spcAft>
                          <a:spcPts val="0"/>
                        </a:spcAft>
                        <a:tabLst>
                          <a:tab pos="540385" algn="l"/>
                          <a:tab pos="1447800" algn="l"/>
                          <a:tab pos="1448435" algn="l"/>
                        </a:tabLst>
                      </a:pPr>
                      <a:r>
                        <a:rPr lang="uk-UA" sz="2800" dirty="0">
                          <a:effectLst/>
                        </a:rPr>
                        <a:t>Назва методу</a:t>
                      </a:r>
                      <a:endParaRPr lang="uk-U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tabLst>
                          <a:tab pos="540385" algn="l"/>
                          <a:tab pos="1447800" algn="l"/>
                          <a:tab pos="1448435" algn="l"/>
                        </a:tabLst>
                      </a:pPr>
                      <a:r>
                        <a:rPr lang="uk-UA" sz="2800" dirty="0">
                          <a:effectLst/>
                        </a:rPr>
                        <a:t>Прихильник методу</a:t>
                      </a:r>
                      <a:endParaRPr lang="uk-U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tabLst>
                          <a:tab pos="540385" algn="l"/>
                          <a:tab pos="1447800" algn="l"/>
                          <a:tab pos="1448435" algn="l"/>
                        </a:tabLst>
                      </a:pPr>
                      <a:r>
                        <a:rPr lang="uk-UA" sz="2800" dirty="0">
                          <a:effectLst/>
                        </a:rPr>
                        <a:t>Коротка характеристика</a:t>
                      </a:r>
                      <a:endParaRPr lang="uk-U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3436215"/>
                  </a:ext>
                </a:extLst>
              </a:tr>
              <a:tr h="1613788">
                <a:tc>
                  <a:txBody>
                    <a:bodyPr/>
                    <a:lstStyle/>
                    <a:p>
                      <a:pPr algn="ctr">
                        <a:lnSpc>
                          <a:spcPct val="100000"/>
                        </a:lnSpc>
                        <a:spcAft>
                          <a:spcPts val="0"/>
                        </a:spcAft>
                        <a:tabLst>
                          <a:tab pos="540385" algn="l"/>
                          <a:tab pos="1447800" algn="l"/>
                          <a:tab pos="1448435" algn="l"/>
                        </a:tabLst>
                      </a:pPr>
                      <a:r>
                        <a:rPr lang="uk-UA" sz="2800" dirty="0">
                          <a:effectLst/>
                        </a:rPr>
                        <a:t>Вимірювання інвесторами ринкової вартості</a:t>
                      </a:r>
                      <a:endParaRPr lang="uk-U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tabLst>
                          <a:tab pos="540385" algn="l"/>
                          <a:tab pos="1447800" algn="l"/>
                          <a:tab pos="1448435" algn="l"/>
                        </a:tabLst>
                      </a:pPr>
                      <a:r>
                        <a:rPr lang="uk-UA" sz="2800" b="1" dirty="0">
                          <a:effectLst/>
                        </a:rPr>
                        <a:t>Стюарт</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0000"/>
                        </a:lnSpc>
                        <a:spcAft>
                          <a:spcPts val="0"/>
                        </a:spcAft>
                        <a:tabLst>
                          <a:tab pos="540385" algn="l"/>
                          <a:tab pos="1447800" algn="l"/>
                          <a:tab pos="1448435" algn="l"/>
                        </a:tabLst>
                      </a:pPr>
                      <a:r>
                        <a:rPr lang="uk-UA" sz="2800" dirty="0">
                          <a:effectLst/>
                        </a:rPr>
                        <a:t>Вважається, що справжня цінність компанії є її фондовою ринковою вартістю поділеною на матеріальні активи</a:t>
                      </a:r>
                      <a:endParaRPr lang="uk-U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8208370"/>
                  </a:ext>
                </a:extLst>
              </a:tr>
              <a:tr h="2165098">
                <a:tc>
                  <a:txBody>
                    <a:bodyPr/>
                    <a:lstStyle/>
                    <a:p>
                      <a:pPr algn="ctr">
                        <a:lnSpc>
                          <a:spcPct val="100000"/>
                        </a:lnSpc>
                        <a:spcAft>
                          <a:spcPts val="0"/>
                        </a:spcAft>
                        <a:tabLst>
                          <a:tab pos="540385" algn="l"/>
                          <a:tab pos="1447800" algn="l"/>
                          <a:tab pos="1448435" algn="l"/>
                        </a:tabLst>
                      </a:pPr>
                      <a:r>
                        <a:rPr lang="uk-UA" sz="2800" dirty="0">
                          <a:effectLst/>
                        </a:rPr>
                        <a:t>Коефіцієнт </a:t>
                      </a:r>
                      <a:r>
                        <a:rPr lang="uk-UA" sz="2800" dirty="0" err="1">
                          <a:effectLst/>
                        </a:rPr>
                        <a:t>Тобіна</a:t>
                      </a:r>
                      <a:endParaRPr lang="uk-U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tabLst>
                          <a:tab pos="540385" algn="l"/>
                          <a:tab pos="1447800" algn="l"/>
                          <a:tab pos="1448435" algn="l"/>
                        </a:tabLst>
                      </a:pPr>
                      <a:r>
                        <a:rPr lang="uk-UA" sz="2800" b="1" dirty="0">
                          <a:effectLst/>
                        </a:rPr>
                        <a:t>Джеймс </a:t>
                      </a:r>
                      <a:r>
                        <a:rPr lang="uk-UA" sz="2800" b="1" dirty="0" err="1">
                          <a:effectLst/>
                        </a:rPr>
                        <a:t>Тобін</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0000"/>
                        </a:lnSpc>
                        <a:spcAft>
                          <a:spcPts val="0"/>
                        </a:spcAft>
                        <a:tabLst>
                          <a:tab pos="540385" algn="l"/>
                          <a:tab pos="1447800" algn="l"/>
                          <a:tab pos="1448435" algn="l"/>
                        </a:tabLst>
                      </a:pPr>
                      <a:r>
                        <a:rPr lang="uk-UA" sz="2800" dirty="0">
                          <a:effectLst/>
                        </a:rPr>
                        <a:t>Визначає інвестиційну привабливість підприємства і розраховується як відношення ринкової капіталізації компанії до вартості її чистих активів</a:t>
                      </a:r>
                      <a:endParaRPr lang="uk-U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2140583"/>
                  </a:ext>
                </a:extLst>
              </a:tr>
              <a:tr h="2165098">
                <a:tc>
                  <a:txBody>
                    <a:bodyPr/>
                    <a:lstStyle/>
                    <a:p>
                      <a:pPr algn="ctr">
                        <a:lnSpc>
                          <a:spcPct val="100000"/>
                        </a:lnSpc>
                        <a:spcAft>
                          <a:spcPts val="0"/>
                        </a:spcAft>
                        <a:tabLst>
                          <a:tab pos="540385" algn="l"/>
                          <a:tab pos="1447800" algn="l"/>
                          <a:tab pos="1448435" algn="l"/>
                        </a:tabLst>
                      </a:pPr>
                      <a:r>
                        <a:rPr lang="uk-UA" sz="2800" dirty="0">
                          <a:effectLst/>
                        </a:rPr>
                        <a:t>Невидимий баланс</a:t>
                      </a:r>
                      <a:endParaRPr lang="uk-U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tabLst>
                          <a:tab pos="540385" algn="l"/>
                          <a:tab pos="1447800" algn="l"/>
                          <a:tab pos="1448435" algn="l"/>
                        </a:tabLst>
                      </a:pPr>
                      <a:r>
                        <a:rPr lang="uk-UA" sz="2800" b="1" dirty="0" err="1">
                          <a:effectLst/>
                        </a:rPr>
                        <a:t>Свейбі</a:t>
                      </a:r>
                      <a:r>
                        <a:rPr lang="uk-UA" sz="2800" b="1" dirty="0">
                          <a:effectLst/>
                        </a:rPr>
                        <a:t> Ерік</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0000"/>
                        </a:lnSpc>
                        <a:spcAft>
                          <a:spcPts val="0"/>
                        </a:spcAft>
                        <a:tabLst>
                          <a:tab pos="540385" algn="l"/>
                          <a:tab pos="1447800" algn="l"/>
                          <a:tab pos="1448435" algn="l"/>
                        </a:tabLst>
                      </a:pPr>
                      <a:r>
                        <a:rPr lang="uk-UA" sz="2800" dirty="0">
                          <a:effectLst/>
                        </a:rPr>
                        <a:t>Різниця між ринковою вартістю фірми та її чистою балансовою вартістю пояснюється трьома взаємопов'язаними «сім'ями» капіталу.</a:t>
                      </a:r>
                      <a:endParaRPr lang="uk-U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3720552"/>
                  </a:ext>
                </a:extLst>
              </a:tr>
            </a:tbl>
          </a:graphicData>
        </a:graphic>
      </p:graphicFrame>
    </p:spTree>
    <p:extLst>
      <p:ext uri="{BB962C8B-B14F-4D97-AF65-F5344CB8AC3E}">
        <p14:creationId xmlns:p14="http://schemas.microsoft.com/office/powerpoint/2010/main" val="1513230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Номер слайда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900"/>
              </a:spcBef>
              <a:buClr>
                <a:schemeClr val="accent1"/>
              </a:buClr>
              <a:buSzPct val="70000"/>
              <a:buFont typeface="Wingdings" panose="05000000000000000000" pitchFamily="2" charset="2"/>
              <a:buChar char=""/>
              <a:defRPr sz="3600">
                <a:solidFill>
                  <a:schemeClr val="tx1"/>
                </a:solidFill>
                <a:latin typeface="Century Schoolbook" panose="02040604050505020304" pitchFamily="18" charset="0"/>
              </a:defRPr>
            </a:lvl1pPr>
            <a:lvl2pPr marL="1114425" indent="-428625">
              <a:spcBef>
                <a:spcPct val="20000"/>
              </a:spcBef>
              <a:buClr>
                <a:schemeClr val="accent1"/>
              </a:buClr>
              <a:buSzPct val="80000"/>
              <a:buFont typeface="Wingdings 2" panose="05020102010507070707" pitchFamily="18" charset="2"/>
              <a:buChar char=""/>
              <a:defRPr sz="3150">
                <a:solidFill>
                  <a:schemeClr val="tx1"/>
                </a:solidFill>
                <a:latin typeface="Century Schoolbook" panose="02040604050505020304" pitchFamily="18" charset="0"/>
              </a:defRPr>
            </a:lvl2pPr>
            <a:lvl3pPr marL="1714500" indent="-3429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2400300" indent="-3429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3086100" indent="-342900">
              <a:spcBef>
                <a:spcPct val="20000"/>
              </a:spcBef>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5pPr>
            <a:lvl6pPr marL="37719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6pPr>
            <a:lvl7pPr marL="44577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7pPr>
            <a:lvl8pPr marL="51435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8pPr>
            <a:lvl9pPr marL="58293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9pPr>
          </a:lstStyle>
          <a:p>
            <a:pPr>
              <a:spcBef>
                <a:spcPct val="0"/>
              </a:spcBef>
              <a:buClrTx/>
              <a:buSzTx/>
              <a:buFontTx/>
              <a:buNone/>
            </a:pPr>
            <a:fld id="{EB0FCD07-A328-4451-9504-16AC3A01EA78}" type="slidenum">
              <a:rPr lang="ru-RU" altLang="ru-RU" sz="2100">
                <a:latin typeface="Arial" panose="020B0604020202020204" pitchFamily="34" charset="0"/>
              </a:rPr>
              <a:pPr>
                <a:spcBef>
                  <a:spcPct val="0"/>
                </a:spcBef>
                <a:buClrTx/>
                <a:buSzTx/>
                <a:buFontTx/>
                <a:buNone/>
              </a:pPr>
              <a:t>14</a:t>
            </a:fld>
            <a:endParaRPr lang="ru-RU" altLang="ru-RU" sz="2100">
              <a:latin typeface="Arial" panose="020B0604020202020204" pitchFamily="34" charset="0"/>
            </a:endParaRPr>
          </a:p>
        </p:txBody>
      </p:sp>
      <p:pic>
        <p:nvPicPr>
          <p:cNvPr id="10" name="Рисунок 9"/>
          <p:cNvPicPr>
            <a:picLocks noChangeAspect="1"/>
          </p:cNvPicPr>
          <p:nvPr/>
        </p:nvPicPr>
        <p:blipFill>
          <a:blip r:embed="rId3"/>
          <a:stretch>
            <a:fillRect/>
          </a:stretch>
        </p:blipFill>
        <p:spPr>
          <a:xfrm>
            <a:off x="15621000" y="1409700"/>
            <a:ext cx="2667000" cy="990600"/>
          </a:xfrm>
          <a:prstGeom prst="rect">
            <a:avLst/>
          </a:prstGeom>
        </p:spPr>
      </p:pic>
      <p:pic>
        <p:nvPicPr>
          <p:cNvPr id="11" name="Рисунок 10"/>
          <p:cNvPicPr>
            <a:picLocks noChangeAspect="1"/>
          </p:cNvPicPr>
          <p:nvPr/>
        </p:nvPicPr>
        <p:blipFill>
          <a:blip r:embed="rId4"/>
          <a:stretch>
            <a:fillRect/>
          </a:stretch>
        </p:blipFill>
        <p:spPr>
          <a:xfrm>
            <a:off x="0" y="-12160"/>
            <a:ext cx="3048000" cy="2260060"/>
          </a:xfrm>
          <a:prstGeom prst="rect">
            <a:avLst/>
          </a:prstGeom>
        </p:spPr>
      </p:pic>
      <p:pic>
        <p:nvPicPr>
          <p:cNvPr id="3" name="Рисунок 2"/>
          <p:cNvPicPr>
            <a:picLocks noChangeAspect="1"/>
          </p:cNvPicPr>
          <p:nvPr/>
        </p:nvPicPr>
        <p:blipFill>
          <a:blip r:embed="rId5"/>
          <a:stretch>
            <a:fillRect/>
          </a:stretch>
        </p:blipFill>
        <p:spPr>
          <a:xfrm>
            <a:off x="15621000" y="0"/>
            <a:ext cx="2667000" cy="1266825"/>
          </a:xfrm>
          <a:prstGeom prst="rect">
            <a:avLst/>
          </a:prstGeom>
        </p:spPr>
      </p:pic>
      <p:sp>
        <p:nvSpPr>
          <p:cNvPr id="7" name="TextBox 6">
            <a:extLst>
              <a:ext uri="{FF2B5EF4-FFF2-40B4-BE49-F238E27FC236}">
                <a16:creationId xmlns:a16="http://schemas.microsoft.com/office/drawing/2014/main" id="{3B7368A5-1B28-446E-AD7A-CAADAD6B0A86}"/>
              </a:ext>
            </a:extLst>
          </p:cNvPr>
          <p:cNvSpPr txBox="1"/>
          <p:nvPr/>
        </p:nvSpPr>
        <p:spPr>
          <a:xfrm>
            <a:off x="2876550" y="543550"/>
            <a:ext cx="12954000" cy="1446550"/>
          </a:xfrm>
          <a:prstGeom prst="rect">
            <a:avLst/>
          </a:prstGeom>
          <a:noFill/>
        </p:spPr>
        <p:txBody>
          <a:bodyPr wrap="square">
            <a:spAutoFit/>
          </a:bodyPr>
          <a:lstStyle/>
          <a:p>
            <a:pPr algn="ctr"/>
            <a:r>
              <a:rPr lang="ru-RU" sz="4400" b="1" dirty="0" err="1">
                <a:latin typeface="Times New Roman" panose="02020603050405020304" pitchFamily="18" charset="0"/>
                <a:cs typeface="Times New Roman" panose="02020603050405020304" pitchFamily="18" charset="0"/>
              </a:rPr>
              <a:t>Механізми</a:t>
            </a:r>
            <a:r>
              <a:rPr lang="ru-RU" sz="4400" b="1" dirty="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оцінки</a:t>
            </a:r>
            <a:r>
              <a:rPr lang="ru-RU" sz="4400" b="1" dirty="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інтелектуального</a:t>
            </a:r>
            <a:r>
              <a:rPr lang="ru-RU" sz="4400" b="1" dirty="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капіталу</a:t>
            </a:r>
            <a:r>
              <a:rPr lang="ru-RU" sz="4400" b="1" dirty="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організацій</a:t>
            </a:r>
            <a:endParaRPr lang="uk-UA" sz="44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0B5ABCC-1406-4D86-996C-E96AAD3AC293}"/>
              </a:ext>
            </a:extLst>
          </p:cNvPr>
          <p:cNvSpPr txBox="1"/>
          <p:nvPr/>
        </p:nvSpPr>
        <p:spPr>
          <a:xfrm>
            <a:off x="4648200" y="2100590"/>
            <a:ext cx="9925050" cy="1077218"/>
          </a:xfrm>
          <a:prstGeom prst="rect">
            <a:avLst/>
          </a:prstGeom>
          <a:noFill/>
        </p:spPr>
        <p:txBody>
          <a:bodyPr wrap="square">
            <a:spAutoFit/>
          </a:bodyPr>
          <a:lstStyle/>
          <a:p>
            <a:pPr algn="ctr"/>
            <a:r>
              <a:rPr lang="uk-UA" sz="3200" dirty="0">
                <a:effectLst/>
                <a:latin typeface="Times New Roman" panose="02020603050405020304" pitchFamily="18" charset="0"/>
                <a:ea typeface="Times New Roman" panose="02020603050405020304" pitchFamily="18" charset="0"/>
              </a:rPr>
              <a:t>Методи віддачі на активи (</a:t>
            </a:r>
            <a:r>
              <a:rPr lang="en-US" sz="3200" dirty="0">
                <a:effectLst/>
                <a:latin typeface="Times New Roman" panose="02020603050405020304" pitchFamily="18" charset="0"/>
                <a:ea typeface="Times New Roman" panose="02020603050405020304" pitchFamily="18" charset="0"/>
              </a:rPr>
              <a:t>Return on Assets methods – ROA)</a:t>
            </a:r>
            <a:endParaRPr lang="uk-UA" sz="3200" b="1" dirty="0"/>
          </a:p>
        </p:txBody>
      </p:sp>
      <p:graphicFrame>
        <p:nvGraphicFramePr>
          <p:cNvPr id="4" name="Таблица 3">
            <a:extLst>
              <a:ext uri="{FF2B5EF4-FFF2-40B4-BE49-F238E27FC236}">
                <a16:creationId xmlns:a16="http://schemas.microsoft.com/office/drawing/2014/main" id="{3ABD7B66-0522-49D9-B3B3-E1CB4D042ED5}"/>
              </a:ext>
            </a:extLst>
          </p:cNvPr>
          <p:cNvGraphicFramePr>
            <a:graphicFrameLocks noGrp="1"/>
          </p:cNvGraphicFramePr>
          <p:nvPr>
            <p:extLst>
              <p:ext uri="{D42A27DB-BD31-4B8C-83A1-F6EECF244321}">
                <p14:modId xmlns:p14="http://schemas.microsoft.com/office/powerpoint/2010/main" val="3831514335"/>
              </p:ext>
            </p:extLst>
          </p:nvPr>
        </p:nvGraphicFramePr>
        <p:xfrm>
          <a:off x="685800" y="3219718"/>
          <a:ext cx="17373600" cy="6389102"/>
        </p:xfrm>
        <a:graphic>
          <a:graphicData uri="http://schemas.openxmlformats.org/drawingml/2006/table">
            <a:tbl>
              <a:tblPr firstRow="1" firstCol="1" bandRow="1">
                <a:tableStyleId>{5C22544A-7EE6-4342-B048-85BDC9FD1C3A}</a:tableStyleId>
              </a:tblPr>
              <a:tblGrid>
                <a:gridCol w="4517797">
                  <a:extLst>
                    <a:ext uri="{9D8B030D-6E8A-4147-A177-3AD203B41FA5}">
                      <a16:colId xmlns:a16="http://schemas.microsoft.com/office/drawing/2014/main" val="3728525716"/>
                    </a:ext>
                  </a:extLst>
                </a:gridCol>
                <a:gridCol w="4517797">
                  <a:extLst>
                    <a:ext uri="{9D8B030D-6E8A-4147-A177-3AD203B41FA5}">
                      <a16:colId xmlns:a16="http://schemas.microsoft.com/office/drawing/2014/main" val="940140381"/>
                    </a:ext>
                  </a:extLst>
                </a:gridCol>
                <a:gridCol w="8338006">
                  <a:extLst>
                    <a:ext uri="{9D8B030D-6E8A-4147-A177-3AD203B41FA5}">
                      <a16:colId xmlns:a16="http://schemas.microsoft.com/office/drawing/2014/main" val="3002765476"/>
                    </a:ext>
                  </a:extLst>
                </a:gridCol>
              </a:tblGrid>
              <a:tr h="553184">
                <a:tc>
                  <a:txBody>
                    <a:bodyPr/>
                    <a:lstStyle/>
                    <a:p>
                      <a:pPr algn="ctr">
                        <a:lnSpc>
                          <a:spcPct val="100000"/>
                        </a:lnSpc>
                        <a:spcAft>
                          <a:spcPts val="0"/>
                        </a:spcAft>
                        <a:tabLst>
                          <a:tab pos="540385" algn="l"/>
                          <a:tab pos="1447800" algn="l"/>
                          <a:tab pos="1448435" algn="l"/>
                        </a:tabLst>
                      </a:pPr>
                      <a:r>
                        <a:rPr lang="uk-UA" sz="3200" dirty="0">
                          <a:effectLst/>
                        </a:rPr>
                        <a:t>Назва методу</a:t>
                      </a:r>
                      <a:endParaRPr lang="uk-UA"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tabLst>
                          <a:tab pos="540385" algn="l"/>
                          <a:tab pos="1447800" algn="l"/>
                          <a:tab pos="1448435" algn="l"/>
                        </a:tabLst>
                      </a:pPr>
                      <a:r>
                        <a:rPr lang="uk-UA" sz="3200" dirty="0">
                          <a:effectLst/>
                        </a:rPr>
                        <a:t>Прихильник методу</a:t>
                      </a:r>
                      <a:endParaRPr lang="uk-UA"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tabLst>
                          <a:tab pos="540385" algn="l"/>
                          <a:tab pos="1447800" algn="l"/>
                          <a:tab pos="1448435" algn="l"/>
                        </a:tabLst>
                      </a:pPr>
                      <a:r>
                        <a:rPr lang="uk-UA" sz="3200" dirty="0">
                          <a:effectLst/>
                        </a:rPr>
                        <a:t>Коротка характеристика</a:t>
                      </a:r>
                      <a:endParaRPr lang="uk-UA"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5386728"/>
                  </a:ext>
                </a:extLst>
              </a:tr>
              <a:tr h="1746431">
                <a:tc>
                  <a:txBody>
                    <a:bodyPr/>
                    <a:lstStyle/>
                    <a:p>
                      <a:pPr algn="ctr">
                        <a:lnSpc>
                          <a:spcPct val="100000"/>
                        </a:lnSpc>
                        <a:spcAft>
                          <a:spcPts val="0"/>
                        </a:spcAft>
                        <a:tabLst>
                          <a:tab pos="540385" algn="l"/>
                          <a:tab pos="1447800" algn="l"/>
                          <a:tab pos="1448435" algn="l"/>
                        </a:tabLst>
                      </a:pPr>
                      <a:r>
                        <a:rPr lang="uk-UA" sz="3200" dirty="0">
                          <a:effectLst/>
                        </a:rPr>
                        <a:t>Економічна додана вартість (EVA)</a:t>
                      </a:r>
                      <a:endParaRPr lang="uk-UA"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tabLst>
                          <a:tab pos="540385" algn="l"/>
                          <a:tab pos="1447800" algn="l"/>
                          <a:tab pos="1448435" algn="l"/>
                        </a:tabLst>
                      </a:pPr>
                      <a:r>
                        <a:rPr lang="uk-UA" sz="3200" b="1" dirty="0">
                          <a:effectLst/>
                        </a:rPr>
                        <a:t>Стерн М. Стюарт Р.</a:t>
                      </a:r>
                      <a:endPar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0000"/>
                        </a:lnSpc>
                        <a:spcAft>
                          <a:spcPts val="0"/>
                        </a:spcAft>
                        <a:tabLst>
                          <a:tab pos="540385" algn="l"/>
                          <a:tab pos="1447800" algn="l"/>
                          <a:tab pos="1448435" algn="l"/>
                        </a:tabLst>
                      </a:pPr>
                      <a:r>
                        <a:rPr lang="uk-UA" sz="3200">
                          <a:effectLst/>
                        </a:rPr>
                        <a:t>Розраховується шляхом коригування чистого прибутку фірми з витратами, пов'язаними з нематеріальними матеріалами.</a:t>
                      </a:r>
                      <a:endParaRPr lang="uk-UA"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4048588"/>
                  </a:ext>
                </a:extLst>
              </a:tr>
              <a:tr h="1746431">
                <a:tc>
                  <a:txBody>
                    <a:bodyPr/>
                    <a:lstStyle/>
                    <a:p>
                      <a:pPr algn="ctr">
                        <a:lnSpc>
                          <a:spcPct val="100000"/>
                        </a:lnSpc>
                        <a:spcAft>
                          <a:spcPts val="0"/>
                        </a:spcAft>
                        <a:tabLst>
                          <a:tab pos="540385" algn="l"/>
                          <a:tab pos="1447800" algn="l"/>
                          <a:tab pos="1448435" algn="l"/>
                        </a:tabLst>
                      </a:pPr>
                      <a:r>
                        <a:rPr lang="uk-UA" sz="3200" dirty="0">
                          <a:effectLst/>
                        </a:rPr>
                        <a:t>Дохід з капіталу знань</a:t>
                      </a:r>
                      <a:endParaRPr lang="uk-UA"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tabLst>
                          <a:tab pos="540385" algn="l"/>
                          <a:tab pos="1447800" algn="l"/>
                          <a:tab pos="1448435" algn="l"/>
                        </a:tabLst>
                      </a:pPr>
                      <a:r>
                        <a:rPr lang="uk-UA" sz="3200" b="1" dirty="0">
                          <a:effectLst/>
                        </a:rPr>
                        <a:t>Лев Б.</a:t>
                      </a:r>
                      <a:endPar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0000"/>
                        </a:lnSpc>
                        <a:spcAft>
                          <a:spcPts val="0"/>
                        </a:spcAft>
                        <a:tabLst>
                          <a:tab pos="540385" algn="l"/>
                          <a:tab pos="1447800" algn="l"/>
                          <a:tab pos="1448435" algn="l"/>
                        </a:tabLst>
                      </a:pPr>
                      <a:r>
                        <a:rPr lang="uk-UA" sz="3200">
                          <a:effectLst/>
                        </a:rPr>
                        <a:t>Відношення кількісної оцінки нематеріальних активів з фінансовим показниками підприємства.</a:t>
                      </a:r>
                      <a:endParaRPr lang="uk-UA"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3121391"/>
                  </a:ext>
                </a:extLst>
              </a:tr>
              <a:tr h="2343056">
                <a:tc>
                  <a:txBody>
                    <a:bodyPr/>
                    <a:lstStyle/>
                    <a:p>
                      <a:pPr algn="ctr">
                        <a:lnSpc>
                          <a:spcPct val="100000"/>
                        </a:lnSpc>
                        <a:spcAft>
                          <a:spcPts val="0"/>
                        </a:spcAft>
                        <a:tabLst>
                          <a:tab pos="540385" algn="l"/>
                          <a:tab pos="1447800" algn="l"/>
                          <a:tab pos="1448435" algn="l"/>
                        </a:tabLst>
                      </a:pPr>
                      <a:r>
                        <a:rPr lang="uk-UA" sz="3200" dirty="0">
                          <a:effectLst/>
                        </a:rPr>
                        <a:t>Коефіцієнт доданої цінності від інтелектуального капіталу (VAIC)</a:t>
                      </a:r>
                      <a:endParaRPr lang="uk-UA"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tabLst>
                          <a:tab pos="540385" algn="l"/>
                          <a:tab pos="1447800" algn="l"/>
                          <a:tab pos="1448435" algn="l"/>
                        </a:tabLst>
                      </a:pPr>
                      <a:r>
                        <a:rPr lang="uk-UA" sz="3200" b="1" dirty="0" err="1">
                          <a:effectLst/>
                        </a:rPr>
                        <a:t>Пулік</a:t>
                      </a:r>
                      <a:r>
                        <a:rPr lang="uk-UA" sz="3200" b="1" dirty="0">
                          <a:effectLst/>
                        </a:rPr>
                        <a:t> А</a:t>
                      </a:r>
                      <a:endPar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0000"/>
                        </a:lnSpc>
                        <a:spcAft>
                          <a:spcPts val="0"/>
                        </a:spcAft>
                        <a:tabLst>
                          <a:tab pos="540385" algn="l"/>
                          <a:tab pos="1447800" algn="l"/>
                          <a:tab pos="1448435" algn="l"/>
                        </a:tabLst>
                      </a:pPr>
                      <a:r>
                        <a:rPr lang="uk-UA" sz="3200" dirty="0">
                          <a:effectLst/>
                        </a:rPr>
                        <a:t>Формула , базована на трьох компонент</a:t>
                      </a:r>
                      <a:r>
                        <a:rPr lang="ru-RU" sz="3200" dirty="0">
                          <a:effectLst/>
                        </a:rPr>
                        <a:t>ах</a:t>
                      </a:r>
                      <a:r>
                        <a:rPr lang="uk-UA" sz="3200" dirty="0">
                          <a:effectLst/>
                        </a:rPr>
                        <a:t>: ефективність використання капіталу (CEE), ефективність людського капіталу (HCE) та ефективність структурного капіталу (SCE).</a:t>
                      </a:r>
                      <a:endParaRPr lang="uk-UA"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8093204"/>
                  </a:ext>
                </a:extLst>
              </a:tr>
            </a:tbl>
          </a:graphicData>
        </a:graphic>
      </p:graphicFrame>
    </p:spTree>
    <p:extLst>
      <p:ext uri="{BB962C8B-B14F-4D97-AF65-F5344CB8AC3E}">
        <p14:creationId xmlns:p14="http://schemas.microsoft.com/office/powerpoint/2010/main" val="2211914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Номер слайда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900"/>
              </a:spcBef>
              <a:buClr>
                <a:schemeClr val="accent1"/>
              </a:buClr>
              <a:buSzPct val="70000"/>
              <a:buFont typeface="Wingdings" panose="05000000000000000000" pitchFamily="2" charset="2"/>
              <a:buChar char=""/>
              <a:defRPr sz="3600">
                <a:solidFill>
                  <a:schemeClr val="tx1"/>
                </a:solidFill>
                <a:latin typeface="Century Schoolbook" panose="02040604050505020304" pitchFamily="18" charset="0"/>
              </a:defRPr>
            </a:lvl1pPr>
            <a:lvl2pPr marL="1114425" indent="-428625">
              <a:spcBef>
                <a:spcPct val="20000"/>
              </a:spcBef>
              <a:buClr>
                <a:schemeClr val="accent1"/>
              </a:buClr>
              <a:buSzPct val="80000"/>
              <a:buFont typeface="Wingdings 2" panose="05020102010507070707" pitchFamily="18" charset="2"/>
              <a:buChar char=""/>
              <a:defRPr sz="3150">
                <a:solidFill>
                  <a:schemeClr val="tx1"/>
                </a:solidFill>
                <a:latin typeface="Century Schoolbook" panose="02040604050505020304" pitchFamily="18" charset="0"/>
              </a:defRPr>
            </a:lvl2pPr>
            <a:lvl3pPr marL="1714500" indent="-3429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2400300" indent="-3429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3086100" indent="-342900">
              <a:spcBef>
                <a:spcPct val="20000"/>
              </a:spcBef>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5pPr>
            <a:lvl6pPr marL="37719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6pPr>
            <a:lvl7pPr marL="44577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7pPr>
            <a:lvl8pPr marL="51435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8pPr>
            <a:lvl9pPr marL="58293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9pPr>
          </a:lstStyle>
          <a:p>
            <a:pPr>
              <a:spcBef>
                <a:spcPct val="0"/>
              </a:spcBef>
              <a:buClrTx/>
              <a:buSzTx/>
              <a:buFontTx/>
              <a:buNone/>
            </a:pPr>
            <a:fld id="{EB0FCD07-A328-4451-9504-16AC3A01EA78}" type="slidenum">
              <a:rPr lang="ru-RU" altLang="ru-RU" sz="2100">
                <a:latin typeface="Arial" panose="020B0604020202020204" pitchFamily="34" charset="0"/>
              </a:rPr>
              <a:pPr>
                <a:spcBef>
                  <a:spcPct val="0"/>
                </a:spcBef>
                <a:buClrTx/>
                <a:buSzTx/>
                <a:buFontTx/>
                <a:buNone/>
              </a:pPr>
              <a:t>15</a:t>
            </a:fld>
            <a:endParaRPr lang="ru-RU" altLang="ru-RU" sz="2100">
              <a:latin typeface="Arial" panose="020B0604020202020204" pitchFamily="34" charset="0"/>
            </a:endParaRPr>
          </a:p>
        </p:txBody>
      </p:sp>
      <p:pic>
        <p:nvPicPr>
          <p:cNvPr id="10" name="Рисунок 9"/>
          <p:cNvPicPr>
            <a:picLocks noChangeAspect="1"/>
          </p:cNvPicPr>
          <p:nvPr/>
        </p:nvPicPr>
        <p:blipFill>
          <a:blip r:embed="rId3"/>
          <a:stretch>
            <a:fillRect/>
          </a:stretch>
        </p:blipFill>
        <p:spPr>
          <a:xfrm>
            <a:off x="15621000" y="1409700"/>
            <a:ext cx="2667000" cy="990600"/>
          </a:xfrm>
          <a:prstGeom prst="rect">
            <a:avLst/>
          </a:prstGeom>
        </p:spPr>
      </p:pic>
      <p:pic>
        <p:nvPicPr>
          <p:cNvPr id="11" name="Рисунок 10"/>
          <p:cNvPicPr>
            <a:picLocks noChangeAspect="1"/>
          </p:cNvPicPr>
          <p:nvPr/>
        </p:nvPicPr>
        <p:blipFill>
          <a:blip r:embed="rId4"/>
          <a:stretch>
            <a:fillRect/>
          </a:stretch>
        </p:blipFill>
        <p:spPr>
          <a:xfrm>
            <a:off x="0" y="-12160"/>
            <a:ext cx="3048000" cy="2260060"/>
          </a:xfrm>
          <a:prstGeom prst="rect">
            <a:avLst/>
          </a:prstGeom>
        </p:spPr>
      </p:pic>
      <p:pic>
        <p:nvPicPr>
          <p:cNvPr id="3" name="Рисунок 2"/>
          <p:cNvPicPr>
            <a:picLocks noChangeAspect="1"/>
          </p:cNvPicPr>
          <p:nvPr/>
        </p:nvPicPr>
        <p:blipFill>
          <a:blip r:embed="rId5"/>
          <a:stretch>
            <a:fillRect/>
          </a:stretch>
        </p:blipFill>
        <p:spPr>
          <a:xfrm>
            <a:off x="15621000" y="0"/>
            <a:ext cx="2667000" cy="1266825"/>
          </a:xfrm>
          <a:prstGeom prst="rect">
            <a:avLst/>
          </a:prstGeom>
        </p:spPr>
      </p:pic>
      <p:sp>
        <p:nvSpPr>
          <p:cNvPr id="7" name="TextBox 6">
            <a:extLst>
              <a:ext uri="{FF2B5EF4-FFF2-40B4-BE49-F238E27FC236}">
                <a16:creationId xmlns:a16="http://schemas.microsoft.com/office/drawing/2014/main" id="{3B7368A5-1B28-446E-AD7A-CAADAD6B0A86}"/>
              </a:ext>
            </a:extLst>
          </p:cNvPr>
          <p:cNvSpPr txBox="1"/>
          <p:nvPr/>
        </p:nvSpPr>
        <p:spPr>
          <a:xfrm>
            <a:off x="2838450" y="216575"/>
            <a:ext cx="12954000" cy="1446550"/>
          </a:xfrm>
          <a:prstGeom prst="rect">
            <a:avLst/>
          </a:prstGeom>
          <a:noFill/>
        </p:spPr>
        <p:txBody>
          <a:bodyPr wrap="square">
            <a:spAutoFit/>
          </a:bodyPr>
          <a:lstStyle/>
          <a:p>
            <a:pPr algn="ctr"/>
            <a:r>
              <a:rPr lang="ru-RU" sz="4400" b="1" dirty="0" err="1">
                <a:latin typeface="Times New Roman" panose="02020603050405020304" pitchFamily="18" charset="0"/>
                <a:cs typeface="Times New Roman" panose="02020603050405020304" pitchFamily="18" charset="0"/>
              </a:rPr>
              <a:t>Механізми</a:t>
            </a:r>
            <a:r>
              <a:rPr lang="ru-RU" sz="4400" b="1" dirty="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оцінки</a:t>
            </a:r>
            <a:r>
              <a:rPr lang="ru-RU" sz="4400" b="1" dirty="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інтелектуального</a:t>
            </a:r>
            <a:r>
              <a:rPr lang="ru-RU" sz="4400" b="1" dirty="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капіталу</a:t>
            </a:r>
            <a:r>
              <a:rPr lang="ru-RU" sz="4400" b="1" dirty="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організацій</a:t>
            </a:r>
            <a:endParaRPr lang="uk-UA" sz="44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0B5ABCC-1406-4D86-996C-E96AAD3AC293}"/>
              </a:ext>
            </a:extLst>
          </p:cNvPr>
          <p:cNvSpPr txBox="1"/>
          <p:nvPr/>
        </p:nvSpPr>
        <p:spPr>
          <a:xfrm>
            <a:off x="4476750" y="1655802"/>
            <a:ext cx="9925050" cy="584775"/>
          </a:xfrm>
          <a:prstGeom prst="rect">
            <a:avLst/>
          </a:prstGeom>
          <a:noFill/>
        </p:spPr>
        <p:txBody>
          <a:bodyPr wrap="square">
            <a:spAutoFit/>
          </a:bodyPr>
          <a:lstStyle/>
          <a:p>
            <a:pPr algn="ctr"/>
            <a:r>
              <a:rPr lang="uk-UA" sz="3200" dirty="0">
                <a:effectLst/>
                <a:latin typeface="Times New Roman" panose="02020603050405020304" pitchFamily="18" charset="0"/>
                <a:ea typeface="Times New Roman" panose="02020603050405020304" pitchFamily="18" charset="0"/>
              </a:rPr>
              <a:t>Методи підрахунку очок (</a:t>
            </a:r>
            <a:r>
              <a:rPr lang="en-US" sz="3200" dirty="0">
                <a:effectLst/>
                <a:latin typeface="Times New Roman" panose="02020603050405020304" pitchFamily="18" charset="0"/>
                <a:ea typeface="Times New Roman" panose="02020603050405020304" pitchFamily="18" charset="0"/>
              </a:rPr>
              <a:t>Scorecard Methods – SC)</a:t>
            </a:r>
            <a:endParaRPr lang="uk-UA" sz="3200" b="1" dirty="0"/>
          </a:p>
        </p:txBody>
      </p:sp>
      <p:graphicFrame>
        <p:nvGraphicFramePr>
          <p:cNvPr id="2" name="Таблица 1">
            <a:extLst>
              <a:ext uri="{FF2B5EF4-FFF2-40B4-BE49-F238E27FC236}">
                <a16:creationId xmlns:a16="http://schemas.microsoft.com/office/drawing/2014/main" id="{F706855D-0819-4A30-8576-1434C103A48B}"/>
              </a:ext>
            </a:extLst>
          </p:cNvPr>
          <p:cNvGraphicFramePr>
            <a:graphicFrameLocks noGrp="1"/>
          </p:cNvGraphicFramePr>
          <p:nvPr>
            <p:extLst>
              <p:ext uri="{D42A27DB-BD31-4B8C-83A1-F6EECF244321}">
                <p14:modId xmlns:p14="http://schemas.microsoft.com/office/powerpoint/2010/main" val="501968350"/>
              </p:ext>
            </p:extLst>
          </p:nvPr>
        </p:nvGraphicFramePr>
        <p:xfrm>
          <a:off x="152400" y="2441213"/>
          <a:ext cx="17754600" cy="7811621"/>
        </p:xfrm>
        <a:graphic>
          <a:graphicData uri="http://schemas.openxmlformats.org/drawingml/2006/table">
            <a:tbl>
              <a:tblPr firstRow="1" firstCol="1" bandRow="1">
                <a:tableStyleId>{5C22544A-7EE6-4342-B048-85BDC9FD1C3A}</a:tableStyleId>
              </a:tblPr>
              <a:tblGrid>
                <a:gridCol w="2332172">
                  <a:extLst>
                    <a:ext uri="{9D8B030D-6E8A-4147-A177-3AD203B41FA5}">
                      <a16:colId xmlns:a16="http://schemas.microsoft.com/office/drawing/2014/main" val="4154044779"/>
                    </a:ext>
                  </a:extLst>
                </a:gridCol>
                <a:gridCol w="3460642">
                  <a:extLst>
                    <a:ext uri="{9D8B030D-6E8A-4147-A177-3AD203B41FA5}">
                      <a16:colId xmlns:a16="http://schemas.microsoft.com/office/drawing/2014/main" val="3702637418"/>
                    </a:ext>
                  </a:extLst>
                </a:gridCol>
                <a:gridCol w="11961786">
                  <a:extLst>
                    <a:ext uri="{9D8B030D-6E8A-4147-A177-3AD203B41FA5}">
                      <a16:colId xmlns:a16="http://schemas.microsoft.com/office/drawing/2014/main" val="1585200757"/>
                    </a:ext>
                  </a:extLst>
                </a:gridCol>
              </a:tblGrid>
              <a:tr h="383985">
                <a:tc>
                  <a:txBody>
                    <a:bodyPr/>
                    <a:lstStyle/>
                    <a:p>
                      <a:pPr>
                        <a:lnSpc>
                          <a:spcPct val="100000"/>
                        </a:lnSpc>
                        <a:spcAft>
                          <a:spcPts val="0"/>
                        </a:spcAft>
                        <a:tabLst>
                          <a:tab pos="540385" algn="l"/>
                          <a:tab pos="1447800" algn="l"/>
                          <a:tab pos="1448435" algn="l"/>
                        </a:tabLst>
                      </a:pPr>
                      <a:r>
                        <a:rPr lang="uk-UA" sz="2600">
                          <a:effectLst/>
                        </a:rPr>
                        <a:t>Назва методу</a:t>
                      </a:r>
                      <a:endParaRPr lang="uk-UA"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tabLst>
                          <a:tab pos="540385" algn="l"/>
                          <a:tab pos="1447800" algn="l"/>
                          <a:tab pos="1448435" algn="l"/>
                        </a:tabLst>
                      </a:pPr>
                      <a:r>
                        <a:rPr lang="uk-UA" sz="2600">
                          <a:effectLst/>
                        </a:rPr>
                        <a:t>Прихильник методу</a:t>
                      </a:r>
                      <a:endParaRPr lang="uk-UA"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tabLst>
                          <a:tab pos="540385" algn="l"/>
                          <a:tab pos="1447800" algn="l"/>
                          <a:tab pos="1448435" algn="l"/>
                        </a:tabLst>
                      </a:pPr>
                      <a:r>
                        <a:rPr lang="uk-UA" sz="2600" dirty="0">
                          <a:effectLst/>
                        </a:rPr>
                        <a:t>Коротка характеристика</a:t>
                      </a:r>
                      <a:endParaRPr lang="uk-UA"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01917435"/>
                  </a:ext>
                </a:extLst>
              </a:tr>
              <a:tr h="1151954">
                <a:tc>
                  <a:txBody>
                    <a:bodyPr/>
                    <a:lstStyle/>
                    <a:p>
                      <a:pPr>
                        <a:lnSpc>
                          <a:spcPct val="100000"/>
                        </a:lnSpc>
                        <a:spcAft>
                          <a:spcPts val="0"/>
                        </a:spcAft>
                        <a:tabLst>
                          <a:tab pos="540385" algn="l"/>
                          <a:tab pos="1447800" algn="l"/>
                          <a:tab pos="1448435" algn="l"/>
                        </a:tabLst>
                      </a:pPr>
                      <a:r>
                        <a:rPr lang="uk-UA" sz="2600" dirty="0">
                          <a:effectLst/>
                        </a:rPr>
                        <a:t>Збалансована система показників</a:t>
                      </a:r>
                      <a:endParaRPr lang="uk-UA"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tabLst>
                          <a:tab pos="540385" algn="l"/>
                          <a:tab pos="1447800" algn="l"/>
                          <a:tab pos="1448435" algn="l"/>
                        </a:tabLst>
                      </a:pPr>
                      <a:r>
                        <a:rPr lang="uk-UA" sz="2600">
                          <a:effectLst/>
                        </a:rPr>
                        <a:t>Каплан Р., Нортон Д.</a:t>
                      </a:r>
                      <a:endParaRPr lang="uk-UA"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tabLst>
                          <a:tab pos="540385" algn="l"/>
                          <a:tab pos="1447800" algn="l"/>
                          <a:tab pos="1448435" algn="l"/>
                        </a:tabLst>
                      </a:pPr>
                      <a:r>
                        <a:rPr lang="uk-UA" sz="2600">
                          <a:effectLst/>
                        </a:rPr>
                        <a:t>Найпопулярніша система вимірювання. Охоплює 4 напрямки перспектив: фінансова, споживацька, навчання та внутрішнього процесу</a:t>
                      </a:r>
                      <a:endParaRPr lang="uk-UA"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6653970"/>
                  </a:ext>
                </a:extLst>
              </a:tr>
              <a:tr h="843851">
                <a:tc>
                  <a:txBody>
                    <a:bodyPr/>
                    <a:lstStyle/>
                    <a:p>
                      <a:pPr>
                        <a:lnSpc>
                          <a:spcPct val="100000"/>
                        </a:lnSpc>
                        <a:spcAft>
                          <a:spcPts val="0"/>
                        </a:spcAft>
                        <a:tabLst>
                          <a:tab pos="540385" algn="l"/>
                          <a:tab pos="1447800" algn="l"/>
                          <a:tab pos="1448435" algn="l"/>
                        </a:tabLst>
                      </a:pPr>
                      <a:r>
                        <a:rPr lang="uk-UA" sz="2600">
                          <a:effectLst/>
                        </a:rPr>
                        <a:t>Метод Скандії</a:t>
                      </a:r>
                      <a:endParaRPr lang="uk-UA"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tabLst>
                          <a:tab pos="540385" algn="l"/>
                          <a:tab pos="1447800" algn="l"/>
                          <a:tab pos="1448435" algn="l"/>
                        </a:tabLst>
                      </a:pPr>
                      <a:r>
                        <a:rPr lang="uk-UA" sz="2600">
                          <a:effectLst/>
                        </a:rPr>
                        <a:t>Едвінсон, Малон</a:t>
                      </a:r>
                      <a:endParaRPr lang="uk-UA"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tabLst>
                          <a:tab pos="540385" algn="l"/>
                          <a:tab pos="1447800" algn="l"/>
                          <a:tab pos="1448435" algn="l"/>
                        </a:tabLst>
                      </a:pPr>
                      <a:r>
                        <a:rPr lang="uk-UA" sz="2600" dirty="0">
                          <a:effectLst/>
                        </a:rPr>
                        <a:t>Аналіз 164 метричних показників (91 інтелектуального капіталу та 73 ринкових). Принесла страховій компанії </a:t>
                      </a:r>
                      <a:r>
                        <a:rPr lang="uk-UA" sz="2600" dirty="0" err="1">
                          <a:effectLst/>
                        </a:rPr>
                        <a:t>Scandia</a:t>
                      </a:r>
                      <a:r>
                        <a:rPr lang="uk-UA" sz="2600" dirty="0">
                          <a:effectLst/>
                        </a:rPr>
                        <a:t> популярність.</a:t>
                      </a:r>
                      <a:endParaRPr lang="uk-UA"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39384861"/>
                  </a:ext>
                </a:extLst>
              </a:tr>
              <a:tr h="1151954">
                <a:tc>
                  <a:txBody>
                    <a:bodyPr/>
                    <a:lstStyle/>
                    <a:p>
                      <a:pPr>
                        <a:lnSpc>
                          <a:spcPct val="100000"/>
                        </a:lnSpc>
                        <a:spcAft>
                          <a:spcPts val="0"/>
                        </a:spcAft>
                        <a:tabLst>
                          <a:tab pos="540385" algn="l"/>
                          <a:tab pos="1447800" algn="l"/>
                          <a:tab pos="1448435" algn="l"/>
                        </a:tabLst>
                      </a:pPr>
                      <a:r>
                        <a:rPr lang="uk-UA" sz="2600">
                          <a:effectLst/>
                        </a:rPr>
                        <a:t>Індекс інтелектуального капіталу</a:t>
                      </a:r>
                      <a:endParaRPr lang="uk-UA"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tabLst>
                          <a:tab pos="540385" algn="l"/>
                          <a:tab pos="1447800" algn="l"/>
                          <a:tab pos="1448435" algn="l"/>
                        </a:tabLst>
                      </a:pPr>
                      <a:r>
                        <a:rPr lang="uk-UA" sz="2600">
                          <a:effectLst/>
                        </a:rPr>
                        <a:t>Русс Д, Русс Г, Драгонетті Н.К., Едвінсон Л.</a:t>
                      </a:r>
                      <a:endParaRPr lang="uk-UA"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tabLst>
                          <a:tab pos="540385" algn="l"/>
                          <a:tab pos="1447800" algn="l"/>
                          <a:tab pos="1448435" algn="l"/>
                        </a:tabLst>
                      </a:pPr>
                      <a:r>
                        <a:rPr lang="uk-UA" sz="2600">
                          <a:effectLst/>
                        </a:rPr>
                        <a:t>Об'єднує всі окремі показники, що представляють інтелектуальні властивості та компоненти, в єдиний індекс. Зміни в індексі потім пов'язані зі зміною ринкової оцінки фірми.</a:t>
                      </a:r>
                      <a:endParaRPr lang="uk-UA"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72547354"/>
                  </a:ext>
                </a:extLst>
              </a:tr>
              <a:tr h="1151954">
                <a:tc>
                  <a:txBody>
                    <a:bodyPr/>
                    <a:lstStyle/>
                    <a:p>
                      <a:pPr>
                        <a:lnSpc>
                          <a:spcPct val="100000"/>
                        </a:lnSpc>
                        <a:spcAft>
                          <a:spcPts val="0"/>
                        </a:spcAft>
                        <a:tabLst>
                          <a:tab pos="540385" algn="l"/>
                          <a:tab pos="1447800" algn="l"/>
                          <a:tab pos="1448435" algn="l"/>
                        </a:tabLst>
                      </a:pPr>
                      <a:r>
                        <a:rPr lang="uk-UA" sz="2600">
                          <a:effectLst/>
                        </a:rPr>
                        <a:t>Бізнес IQ</a:t>
                      </a:r>
                      <a:endParaRPr lang="uk-UA"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tabLst>
                          <a:tab pos="540385" algn="l"/>
                          <a:tab pos="1447800" algn="l"/>
                          <a:tab pos="1448435" algn="l"/>
                        </a:tabLst>
                      </a:pPr>
                      <a:r>
                        <a:rPr lang="uk-UA" sz="2600">
                          <a:effectLst/>
                        </a:rPr>
                        <a:t>Сандвік Р.</a:t>
                      </a:r>
                      <a:endParaRPr lang="uk-UA"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tabLst>
                          <a:tab pos="540385" algn="l"/>
                          <a:tab pos="1447800" algn="l"/>
                          <a:tab pos="1448435" algn="l"/>
                        </a:tabLst>
                      </a:pPr>
                      <a:r>
                        <a:rPr lang="uk-UA" sz="2600" dirty="0">
                          <a:effectLst/>
                        </a:rPr>
                        <a:t>Поєднання чотирьох індексів; Індекс ідентичності, індекс людського капіталу, індекс капіталу знань, індекс репутації. Розроблений у Норвегії консалтинговою компанією </a:t>
                      </a:r>
                      <a:r>
                        <a:rPr lang="uk-UA" sz="2600" dirty="0" err="1">
                          <a:effectLst/>
                        </a:rPr>
                        <a:t>Humankapital-gruppen</a:t>
                      </a:r>
                      <a:r>
                        <a:rPr lang="uk-UA" sz="2600" dirty="0">
                          <a:effectLst/>
                        </a:rPr>
                        <a:t>.</a:t>
                      </a:r>
                      <a:endParaRPr lang="uk-UA"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17402660"/>
                  </a:ext>
                </a:extLst>
              </a:tr>
              <a:tr h="1535939">
                <a:tc>
                  <a:txBody>
                    <a:bodyPr/>
                    <a:lstStyle/>
                    <a:p>
                      <a:pPr>
                        <a:lnSpc>
                          <a:spcPct val="100000"/>
                        </a:lnSpc>
                        <a:spcAft>
                          <a:spcPts val="0"/>
                        </a:spcAft>
                        <a:tabLst>
                          <a:tab pos="540385" algn="l"/>
                          <a:tab pos="1447800" algn="l"/>
                          <a:tab pos="1448435" algn="l"/>
                        </a:tabLst>
                      </a:pPr>
                      <a:r>
                        <a:rPr lang="uk-UA" sz="2600">
                          <a:effectLst/>
                        </a:rPr>
                        <a:t>Керівництво Meritum</a:t>
                      </a:r>
                      <a:endParaRPr lang="uk-UA"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tabLst>
                          <a:tab pos="540385" algn="l"/>
                          <a:tab pos="1447800" algn="l"/>
                          <a:tab pos="1448435" algn="l"/>
                        </a:tabLst>
                      </a:pPr>
                      <a:r>
                        <a:rPr lang="uk-UA" sz="2600">
                          <a:effectLst/>
                        </a:rPr>
                        <a:t>Мерітум Г.</a:t>
                      </a:r>
                      <a:endParaRPr lang="uk-UA"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tabLst>
                          <a:tab pos="540385" algn="l"/>
                          <a:tab pos="1447800" algn="l"/>
                          <a:tab pos="1448435" algn="l"/>
                        </a:tabLst>
                      </a:pPr>
                      <a:r>
                        <a:rPr lang="uk-UA" sz="2600">
                          <a:effectLst/>
                        </a:rPr>
                        <a:t>Науково-дослідний проєкт, який фінансується ЄС, який створив основу для управління та розкриття нематеріальних активів у 3 етапи: 1) визначити стратегічні цілі, 2) визначити нематеріальні ресурси, 3) дії щодо розвитку нематеріальних ресурсів.</a:t>
                      </a:r>
                      <a:endParaRPr lang="uk-UA"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7529965"/>
                  </a:ext>
                </a:extLst>
              </a:tr>
              <a:tr h="1420410">
                <a:tc>
                  <a:txBody>
                    <a:bodyPr/>
                    <a:lstStyle/>
                    <a:p>
                      <a:pPr>
                        <a:lnSpc>
                          <a:spcPct val="100000"/>
                        </a:lnSpc>
                        <a:spcAft>
                          <a:spcPts val="0"/>
                        </a:spcAft>
                        <a:tabLst>
                          <a:tab pos="540385" algn="l"/>
                          <a:tab pos="1447800" algn="l"/>
                          <a:tab pos="1448435" algn="l"/>
                        </a:tabLst>
                      </a:pPr>
                      <a:r>
                        <a:rPr lang="uk-UA" sz="2600">
                          <a:effectLst/>
                        </a:rPr>
                        <a:t>Оцінка активів знань</a:t>
                      </a:r>
                      <a:endParaRPr lang="uk-UA"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tabLst>
                          <a:tab pos="540385" algn="l"/>
                          <a:tab pos="1447800" algn="l"/>
                          <a:tab pos="1448435" algn="l"/>
                        </a:tabLst>
                      </a:pPr>
                      <a:r>
                        <a:rPr lang="uk-UA" sz="2600" dirty="0" err="1">
                          <a:effectLst/>
                        </a:rPr>
                        <a:t>Шіума</a:t>
                      </a:r>
                      <a:r>
                        <a:rPr lang="uk-UA" sz="2600" dirty="0">
                          <a:effectLst/>
                        </a:rPr>
                        <a:t> К., Мар Л.</a:t>
                      </a:r>
                      <a:endParaRPr lang="uk-UA"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tabLst>
                          <a:tab pos="540385" algn="l"/>
                          <a:tab pos="1447800" algn="l"/>
                          <a:tab pos="1448435" algn="l"/>
                        </a:tabLst>
                      </a:pPr>
                      <a:r>
                        <a:rPr lang="uk-UA" sz="2600" dirty="0">
                          <a:effectLst/>
                        </a:rPr>
                        <a:t>Метод оцінювання шести аспектів знань можливостей організації за чотири етапи. 1) Визначте основні активи знань. 2) Визначте ключові процеси знань. 3) Планувати дії щодо процесів знань. 4) Впровадити та контролювати вдосконалення</a:t>
                      </a:r>
                      <a:endParaRPr lang="uk-UA"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0054493"/>
                  </a:ext>
                </a:extLst>
              </a:tr>
            </a:tbl>
          </a:graphicData>
        </a:graphic>
      </p:graphicFrame>
    </p:spTree>
    <p:extLst>
      <p:ext uri="{BB962C8B-B14F-4D97-AF65-F5344CB8AC3E}">
        <p14:creationId xmlns:p14="http://schemas.microsoft.com/office/powerpoint/2010/main" val="870814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09195" y="0"/>
            <a:ext cx="5653405" cy="10287000"/>
          </a:xfrm>
          <a:custGeom>
            <a:avLst/>
            <a:gdLst/>
            <a:ahLst/>
            <a:cxnLst/>
            <a:rect l="l" t="t" r="r" b="b"/>
            <a:pathLst>
              <a:path w="5653405" h="10287000">
                <a:moveTo>
                  <a:pt x="5653245" y="10286999"/>
                </a:moveTo>
                <a:lnTo>
                  <a:pt x="1996128" y="10286999"/>
                </a:lnTo>
                <a:lnTo>
                  <a:pt x="1986574" y="10277074"/>
                </a:lnTo>
                <a:lnTo>
                  <a:pt x="1948662" y="10237081"/>
                </a:lnTo>
                <a:lnTo>
                  <a:pt x="1911055" y="10196798"/>
                </a:lnTo>
                <a:lnTo>
                  <a:pt x="1873754" y="10156227"/>
                </a:lnTo>
                <a:lnTo>
                  <a:pt x="1836761" y="10115370"/>
                </a:lnTo>
                <a:lnTo>
                  <a:pt x="1800079" y="10074228"/>
                </a:lnTo>
                <a:lnTo>
                  <a:pt x="1763709" y="10032804"/>
                </a:lnTo>
                <a:lnTo>
                  <a:pt x="1727653" y="9991100"/>
                </a:lnTo>
                <a:lnTo>
                  <a:pt x="1691912" y="9949116"/>
                </a:lnTo>
                <a:lnTo>
                  <a:pt x="1656489" y="9906856"/>
                </a:lnTo>
                <a:lnTo>
                  <a:pt x="1621386" y="9864320"/>
                </a:lnTo>
                <a:lnTo>
                  <a:pt x="1586603" y="9821511"/>
                </a:lnTo>
                <a:lnTo>
                  <a:pt x="1552144" y="9778431"/>
                </a:lnTo>
                <a:lnTo>
                  <a:pt x="1518010" y="9735081"/>
                </a:lnTo>
                <a:lnTo>
                  <a:pt x="1484203" y="9691463"/>
                </a:lnTo>
                <a:lnTo>
                  <a:pt x="1450725" y="9647580"/>
                </a:lnTo>
                <a:lnTo>
                  <a:pt x="1417577" y="9603432"/>
                </a:lnTo>
                <a:lnTo>
                  <a:pt x="1384761" y="9559023"/>
                </a:lnTo>
                <a:lnTo>
                  <a:pt x="1352280" y="9514353"/>
                </a:lnTo>
                <a:lnTo>
                  <a:pt x="1320134" y="9469424"/>
                </a:lnTo>
                <a:lnTo>
                  <a:pt x="1288327" y="9424239"/>
                </a:lnTo>
                <a:lnTo>
                  <a:pt x="1256859" y="9378799"/>
                </a:lnTo>
                <a:lnTo>
                  <a:pt x="1225733" y="9333106"/>
                </a:lnTo>
                <a:lnTo>
                  <a:pt x="1194951" y="9287162"/>
                </a:lnTo>
                <a:lnTo>
                  <a:pt x="1164513" y="9240968"/>
                </a:lnTo>
                <a:lnTo>
                  <a:pt x="1134423" y="9194528"/>
                </a:lnTo>
                <a:lnTo>
                  <a:pt x="1104682" y="9147841"/>
                </a:lnTo>
                <a:lnTo>
                  <a:pt x="1075292" y="9100911"/>
                </a:lnTo>
                <a:lnTo>
                  <a:pt x="1046255" y="9053739"/>
                </a:lnTo>
                <a:lnTo>
                  <a:pt x="1017572" y="9006328"/>
                </a:lnTo>
                <a:lnTo>
                  <a:pt x="989245" y="8958677"/>
                </a:lnTo>
                <a:lnTo>
                  <a:pt x="961277" y="8910791"/>
                </a:lnTo>
                <a:lnTo>
                  <a:pt x="933668" y="8862670"/>
                </a:lnTo>
                <a:lnTo>
                  <a:pt x="906422" y="8814317"/>
                </a:lnTo>
                <a:lnTo>
                  <a:pt x="879539" y="8765732"/>
                </a:lnTo>
                <a:lnTo>
                  <a:pt x="853023" y="8716919"/>
                </a:lnTo>
                <a:lnTo>
                  <a:pt x="826873" y="8667879"/>
                </a:lnTo>
                <a:lnTo>
                  <a:pt x="801093" y="8618613"/>
                </a:lnTo>
                <a:lnTo>
                  <a:pt x="775684" y="8569124"/>
                </a:lnTo>
                <a:lnTo>
                  <a:pt x="750648" y="8519413"/>
                </a:lnTo>
                <a:lnTo>
                  <a:pt x="725987" y="8469483"/>
                </a:lnTo>
                <a:lnTo>
                  <a:pt x="701703" y="8419335"/>
                </a:lnTo>
                <a:lnTo>
                  <a:pt x="677797" y="8368971"/>
                </a:lnTo>
                <a:lnTo>
                  <a:pt x="654271" y="8318392"/>
                </a:lnTo>
                <a:lnTo>
                  <a:pt x="631128" y="8267602"/>
                </a:lnTo>
                <a:lnTo>
                  <a:pt x="608369" y="8216601"/>
                </a:lnTo>
                <a:lnTo>
                  <a:pt x="585996" y="8165391"/>
                </a:lnTo>
                <a:lnTo>
                  <a:pt x="564011" y="8113974"/>
                </a:lnTo>
                <a:lnTo>
                  <a:pt x="542415" y="8062353"/>
                </a:lnTo>
                <a:lnTo>
                  <a:pt x="521211" y="8010528"/>
                </a:lnTo>
                <a:lnTo>
                  <a:pt x="500400" y="7958503"/>
                </a:lnTo>
                <a:lnTo>
                  <a:pt x="479984" y="7906277"/>
                </a:lnTo>
                <a:lnTo>
                  <a:pt x="459965" y="7853855"/>
                </a:lnTo>
                <a:lnTo>
                  <a:pt x="440346" y="7801236"/>
                </a:lnTo>
                <a:lnTo>
                  <a:pt x="421127" y="7748424"/>
                </a:lnTo>
                <a:lnTo>
                  <a:pt x="402310" y="7695420"/>
                </a:lnTo>
                <a:lnTo>
                  <a:pt x="383898" y="7642225"/>
                </a:lnTo>
                <a:lnTo>
                  <a:pt x="365892" y="7588843"/>
                </a:lnTo>
                <a:lnTo>
                  <a:pt x="348294" y="7535274"/>
                </a:lnTo>
                <a:lnTo>
                  <a:pt x="331107" y="7481520"/>
                </a:lnTo>
                <a:lnTo>
                  <a:pt x="314331" y="7427583"/>
                </a:lnTo>
                <a:lnTo>
                  <a:pt x="297968" y="7373466"/>
                </a:lnTo>
                <a:lnTo>
                  <a:pt x="282022" y="7319169"/>
                </a:lnTo>
                <a:lnTo>
                  <a:pt x="266492" y="7264696"/>
                </a:lnTo>
                <a:lnTo>
                  <a:pt x="251382" y="7210046"/>
                </a:lnTo>
                <a:lnTo>
                  <a:pt x="236693" y="7155224"/>
                </a:lnTo>
                <a:lnTo>
                  <a:pt x="222426" y="7100229"/>
                </a:lnTo>
                <a:lnTo>
                  <a:pt x="208585" y="7045065"/>
                </a:lnTo>
                <a:lnTo>
                  <a:pt x="195170" y="6989733"/>
                </a:lnTo>
                <a:lnTo>
                  <a:pt x="182183" y="6934235"/>
                </a:lnTo>
                <a:lnTo>
                  <a:pt x="169627" y="6878572"/>
                </a:lnTo>
                <a:lnTo>
                  <a:pt x="157503" y="6822747"/>
                </a:lnTo>
                <a:lnTo>
                  <a:pt x="145812" y="6766761"/>
                </a:lnTo>
                <a:lnTo>
                  <a:pt x="134558" y="6710617"/>
                </a:lnTo>
                <a:lnTo>
                  <a:pt x="123741" y="6654316"/>
                </a:lnTo>
                <a:lnTo>
                  <a:pt x="113364" y="6597859"/>
                </a:lnTo>
                <a:lnTo>
                  <a:pt x="103428" y="6541250"/>
                </a:lnTo>
                <a:lnTo>
                  <a:pt x="93935" y="6484489"/>
                </a:lnTo>
                <a:lnTo>
                  <a:pt x="84888" y="6427578"/>
                </a:lnTo>
                <a:lnTo>
                  <a:pt x="76287" y="6370520"/>
                </a:lnTo>
                <a:lnTo>
                  <a:pt x="68135" y="6313316"/>
                </a:lnTo>
                <a:lnTo>
                  <a:pt x="60434" y="6255968"/>
                </a:lnTo>
                <a:lnTo>
                  <a:pt x="53185" y="6198478"/>
                </a:lnTo>
                <a:lnTo>
                  <a:pt x="46390" y="6140848"/>
                </a:lnTo>
                <a:lnTo>
                  <a:pt x="40052" y="6083079"/>
                </a:lnTo>
                <a:lnTo>
                  <a:pt x="34171" y="6025174"/>
                </a:lnTo>
                <a:lnTo>
                  <a:pt x="28750" y="5967134"/>
                </a:lnTo>
                <a:lnTo>
                  <a:pt x="23791" y="5908961"/>
                </a:lnTo>
                <a:lnTo>
                  <a:pt x="19296" y="5850657"/>
                </a:lnTo>
                <a:lnTo>
                  <a:pt x="15266" y="5792223"/>
                </a:lnTo>
                <a:lnTo>
                  <a:pt x="11703" y="5733663"/>
                </a:lnTo>
                <a:lnTo>
                  <a:pt x="8609" y="5674977"/>
                </a:lnTo>
                <a:lnTo>
                  <a:pt x="5986" y="5616167"/>
                </a:lnTo>
                <a:lnTo>
                  <a:pt x="3836" y="5557235"/>
                </a:lnTo>
                <a:lnTo>
                  <a:pt x="2160" y="5498184"/>
                </a:lnTo>
                <a:lnTo>
                  <a:pt x="961" y="5439014"/>
                </a:lnTo>
                <a:lnTo>
                  <a:pt x="240" y="5379728"/>
                </a:lnTo>
                <a:lnTo>
                  <a:pt x="0" y="5320328"/>
                </a:lnTo>
                <a:lnTo>
                  <a:pt x="240" y="5260928"/>
                </a:lnTo>
                <a:lnTo>
                  <a:pt x="961" y="5201642"/>
                </a:lnTo>
                <a:lnTo>
                  <a:pt x="2160" y="5142472"/>
                </a:lnTo>
                <a:lnTo>
                  <a:pt x="3836" y="5083420"/>
                </a:lnTo>
                <a:lnTo>
                  <a:pt x="5986" y="5024489"/>
                </a:lnTo>
                <a:lnTo>
                  <a:pt x="8609" y="4965679"/>
                </a:lnTo>
                <a:lnTo>
                  <a:pt x="11703" y="4906993"/>
                </a:lnTo>
                <a:lnTo>
                  <a:pt x="15266" y="4848432"/>
                </a:lnTo>
                <a:lnTo>
                  <a:pt x="19296" y="4789999"/>
                </a:lnTo>
                <a:lnTo>
                  <a:pt x="23791" y="4731695"/>
                </a:lnTo>
                <a:lnTo>
                  <a:pt x="28750" y="4673522"/>
                </a:lnTo>
                <a:lnTo>
                  <a:pt x="34171" y="4615482"/>
                </a:lnTo>
                <a:lnTo>
                  <a:pt x="40052" y="4557577"/>
                </a:lnTo>
                <a:lnTo>
                  <a:pt x="46390" y="4499808"/>
                </a:lnTo>
                <a:lnTo>
                  <a:pt x="53185" y="4442178"/>
                </a:lnTo>
                <a:lnTo>
                  <a:pt x="60434" y="4384688"/>
                </a:lnTo>
                <a:lnTo>
                  <a:pt x="68135" y="4327340"/>
                </a:lnTo>
                <a:lnTo>
                  <a:pt x="76287" y="4270136"/>
                </a:lnTo>
                <a:lnTo>
                  <a:pt x="84888" y="4213078"/>
                </a:lnTo>
                <a:lnTo>
                  <a:pt x="93935" y="4156167"/>
                </a:lnTo>
                <a:lnTo>
                  <a:pt x="103428" y="4099406"/>
                </a:lnTo>
                <a:lnTo>
                  <a:pt x="113364" y="4042797"/>
                </a:lnTo>
                <a:lnTo>
                  <a:pt x="123741" y="3986340"/>
                </a:lnTo>
                <a:lnTo>
                  <a:pt x="134558" y="3930039"/>
                </a:lnTo>
                <a:lnTo>
                  <a:pt x="145812" y="3873894"/>
                </a:lnTo>
                <a:lnTo>
                  <a:pt x="157503" y="3817909"/>
                </a:lnTo>
                <a:lnTo>
                  <a:pt x="169627" y="3762084"/>
                </a:lnTo>
                <a:lnTo>
                  <a:pt x="182183" y="3706421"/>
                </a:lnTo>
                <a:lnTo>
                  <a:pt x="195170" y="3650923"/>
                </a:lnTo>
                <a:lnTo>
                  <a:pt x="208585" y="3595591"/>
                </a:lnTo>
                <a:lnTo>
                  <a:pt x="222426" y="3540427"/>
                </a:lnTo>
                <a:lnTo>
                  <a:pt x="236693" y="3485432"/>
                </a:lnTo>
                <a:lnTo>
                  <a:pt x="251382" y="3430610"/>
                </a:lnTo>
                <a:lnTo>
                  <a:pt x="266492" y="3375960"/>
                </a:lnTo>
                <a:lnTo>
                  <a:pt x="282022" y="3321487"/>
                </a:lnTo>
                <a:lnTo>
                  <a:pt x="297968" y="3267190"/>
                </a:lnTo>
                <a:lnTo>
                  <a:pt x="314331" y="3213073"/>
                </a:lnTo>
                <a:lnTo>
                  <a:pt x="331107" y="3159136"/>
                </a:lnTo>
                <a:lnTo>
                  <a:pt x="348294" y="3105382"/>
                </a:lnTo>
                <a:lnTo>
                  <a:pt x="365892" y="3051813"/>
                </a:lnTo>
                <a:lnTo>
                  <a:pt x="383898" y="2998430"/>
                </a:lnTo>
                <a:lnTo>
                  <a:pt x="402310" y="2945236"/>
                </a:lnTo>
                <a:lnTo>
                  <a:pt x="421127" y="2892232"/>
                </a:lnTo>
                <a:lnTo>
                  <a:pt x="440346" y="2839420"/>
                </a:lnTo>
                <a:lnTo>
                  <a:pt x="459965" y="2786801"/>
                </a:lnTo>
                <a:lnTo>
                  <a:pt x="479984" y="2734379"/>
                </a:lnTo>
                <a:lnTo>
                  <a:pt x="500400" y="2682153"/>
                </a:lnTo>
                <a:lnTo>
                  <a:pt x="521211" y="2630128"/>
                </a:lnTo>
                <a:lnTo>
                  <a:pt x="542415" y="2578303"/>
                </a:lnTo>
                <a:lnTo>
                  <a:pt x="564011" y="2526682"/>
                </a:lnTo>
                <a:lnTo>
                  <a:pt x="585996" y="2475265"/>
                </a:lnTo>
                <a:lnTo>
                  <a:pt x="608369" y="2424055"/>
                </a:lnTo>
                <a:lnTo>
                  <a:pt x="631128" y="2373054"/>
                </a:lnTo>
                <a:lnTo>
                  <a:pt x="654271" y="2322264"/>
                </a:lnTo>
                <a:lnTo>
                  <a:pt x="677797" y="2271685"/>
                </a:lnTo>
                <a:lnTo>
                  <a:pt x="701703" y="2221321"/>
                </a:lnTo>
                <a:lnTo>
                  <a:pt x="725987" y="2171173"/>
                </a:lnTo>
                <a:lnTo>
                  <a:pt x="750648" y="2121243"/>
                </a:lnTo>
                <a:lnTo>
                  <a:pt x="775684" y="2071532"/>
                </a:lnTo>
                <a:lnTo>
                  <a:pt x="801093" y="2022043"/>
                </a:lnTo>
                <a:lnTo>
                  <a:pt x="826873" y="1972777"/>
                </a:lnTo>
                <a:lnTo>
                  <a:pt x="853023" y="1923737"/>
                </a:lnTo>
                <a:lnTo>
                  <a:pt x="879539" y="1874924"/>
                </a:lnTo>
                <a:lnTo>
                  <a:pt x="906422" y="1826339"/>
                </a:lnTo>
                <a:lnTo>
                  <a:pt x="933668" y="1777986"/>
                </a:lnTo>
                <a:lnTo>
                  <a:pt x="961277" y="1729865"/>
                </a:lnTo>
                <a:lnTo>
                  <a:pt x="989245" y="1681979"/>
                </a:lnTo>
                <a:lnTo>
                  <a:pt x="1017572" y="1634328"/>
                </a:lnTo>
                <a:lnTo>
                  <a:pt x="1046255" y="1586916"/>
                </a:lnTo>
                <a:lnTo>
                  <a:pt x="1075292" y="1539745"/>
                </a:lnTo>
                <a:lnTo>
                  <a:pt x="1104682" y="1492815"/>
                </a:lnTo>
                <a:lnTo>
                  <a:pt x="1134423" y="1446128"/>
                </a:lnTo>
                <a:lnTo>
                  <a:pt x="1164513" y="1399688"/>
                </a:lnTo>
                <a:lnTo>
                  <a:pt x="1194951" y="1353494"/>
                </a:lnTo>
                <a:lnTo>
                  <a:pt x="1225733" y="1307550"/>
                </a:lnTo>
                <a:lnTo>
                  <a:pt x="1256859" y="1261857"/>
                </a:lnTo>
                <a:lnTo>
                  <a:pt x="1288327" y="1216417"/>
                </a:lnTo>
                <a:lnTo>
                  <a:pt x="1320134" y="1171232"/>
                </a:lnTo>
                <a:lnTo>
                  <a:pt x="1352280" y="1126303"/>
                </a:lnTo>
                <a:lnTo>
                  <a:pt x="1384761" y="1081633"/>
                </a:lnTo>
                <a:lnTo>
                  <a:pt x="1417577" y="1037224"/>
                </a:lnTo>
                <a:lnTo>
                  <a:pt x="1450725" y="993076"/>
                </a:lnTo>
                <a:lnTo>
                  <a:pt x="1484203" y="949193"/>
                </a:lnTo>
                <a:lnTo>
                  <a:pt x="1518010" y="905575"/>
                </a:lnTo>
                <a:lnTo>
                  <a:pt x="1552144" y="862225"/>
                </a:lnTo>
                <a:lnTo>
                  <a:pt x="1586603" y="819145"/>
                </a:lnTo>
                <a:lnTo>
                  <a:pt x="1621386" y="776336"/>
                </a:lnTo>
                <a:lnTo>
                  <a:pt x="1656489" y="733800"/>
                </a:lnTo>
                <a:lnTo>
                  <a:pt x="1691912" y="691540"/>
                </a:lnTo>
                <a:lnTo>
                  <a:pt x="1727653" y="649556"/>
                </a:lnTo>
                <a:lnTo>
                  <a:pt x="1763709" y="607852"/>
                </a:lnTo>
                <a:lnTo>
                  <a:pt x="1800079" y="566428"/>
                </a:lnTo>
                <a:lnTo>
                  <a:pt x="1836761" y="525286"/>
                </a:lnTo>
                <a:lnTo>
                  <a:pt x="1873754" y="484429"/>
                </a:lnTo>
                <a:lnTo>
                  <a:pt x="1911055" y="443858"/>
                </a:lnTo>
                <a:lnTo>
                  <a:pt x="1948662" y="403575"/>
                </a:lnTo>
                <a:lnTo>
                  <a:pt x="1986574" y="363582"/>
                </a:lnTo>
                <a:lnTo>
                  <a:pt x="2024789" y="323881"/>
                </a:lnTo>
                <a:lnTo>
                  <a:pt x="2063305" y="284473"/>
                </a:lnTo>
                <a:lnTo>
                  <a:pt x="2102120" y="245361"/>
                </a:lnTo>
                <a:lnTo>
                  <a:pt x="2141232" y="206546"/>
                </a:lnTo>
                <a:lnTo>
                  <a:pt x="2180640" y="168030"/>
                </a:lnTo>
                <a:lnTo>
                  <a:pt x="2220341" y="129815"/>
                </a:lnTo>
                <a:lnTo>
                  <a:pt x="2260334" y="91903"/>
                </a:lnTo>
                <a:lnTo>
                  <a:pt x="2300617" y="54296"/>
                </a:lnTo>
                <a:lnTo>
                  <a:pt x="2341188" y="16995"/>
                </a:lnTo>
                <a:lnTo>
                  <a:pt x="2359959" y="0"/>
                </a:lnTo>
                <a:lnTo>
                  <a:pt x="5653245" y="0"/>
                </a:lnTo>
                <a:lnTo>
                  <a:pt x="5653245" y="10286999"/>
                </a:lnTo>
                <a:close/>
              </a:path>
            </a:pathLst>
          </a:custGeom>
          <a:solidFill>
            <a:srgbClr val="DAEFF4"/>
          </a:solidFill>
        </p:spPr>
        <p:txBody>
          <a:bodyPr wrap="square" lIns="0" tIns="0" rIns="0" bIns="0" rtlCol="0"/>
          <a:lstStyle/>
          <a:p>
            <a:endParaRPr/>
          </a:p>
        </p:txBody>
      </p:sp>
      <p:pic>
        <p:nvPicPr>
          <p:cNvPr id="4" name="Рисунок 3"/>
          <p:cNvPicPr>
            <a:picLocks noChangeAspect="1"/>
          </p:cNvPicPr>
          <p:nvPr/>
        </p:nvPicPr>
        <p:blipFill>
          <a:blip r:embed="rId3"/>
          <a:stretch>
            <a:fillRect/>
          </a:stretch>
        </p:blipFill>
        <p:spPr>
          <a:xfrm>
            <a:off x="13792200" y="6743700"/>
            <a:ext cx="3886200" cy="1143000"/>
          </a:xfrm>
          <a:prstGeom prst="rect">
            <a:avLst/>
          </a:prstGeom>
        </p:spPr>
      </p:pic>
      <p:pic>
        <p:nvPicPr>
          <p:cNvPr id="9" name="Рисунок 8"/>
          <p:cNvPicPr>
            <a:picLocks noChangeAspect="1"/>
          </p:cNvPicPr>
          <p:nvPr/>
        </p:nvPicPr>
        <p:blipFill>
          <a:blip r:embed="rId4"/>
          <a:stretch>
            <a:fillRect/>
          </a:stretch>
        </p:blipFill>
        <p:spPr>
          <a:xfrm>
            <a:off x="13716000" y="2171700"/>
            <a:ext cx="4419600" cy="4248150"/>
          </a:xfrm>
          <a:prstGeom prst="rect">
            <a:avLst/>
          </a:prstGeom>
        </p:spPr>
      </p:pic>
      <p:sp>
        <p:nvSpPr>
          <p:cNvPr id="6" name="TextBox 5">
            <a:extLst>
              <a:ext uri="{FF2B5EF4-FFF2-40B4-BE49-F238E27FC236}">
                <a16:creationId xmlns:a16="http://schemas.microsoft.com/office/drawing/2014/main" id="{13F6DC9C-132C-4C21-B1A0-10FE7534A413}"/>
              </a:ext>
            </a:extLst>
          </p:cNvPr>
          <p:cNvSpPr txBox="1"/>
          <p:nvPr/>
        </p:nvSpPr>
        <p:spPr>
          <a:xfrm>
            <a:off x="685800" y="419100"/>
            <a:ext cx="11796395" cy="1323439"/>
          </a:xfrm>
          <a:prstGeom prst="rect">
            <a:avLst/>
          </a:prstGeom>
          <a:noFill/>
        </p:spPr>
        <p:txBody>
          <a:bodyPr wrap="square">
            <a:spAutoFit/>
          </a:bodyPr>
          <a:lstStyle/>
          <a:p>
            <a:pPr algn="ctr"/>
            <a:r>
              <a:rPr lang="ru-RU" sz="4000" b="1" cap="all" dirty="0" err="1">
                <a:effectLst/>
                <a:latin typeface="Times New Roman" panose="02020603050405020304" pitchFamily="18" charset="0"/>
                <a:ea typeface="Times New Roman" panose="02020603050405020304" pitchFamily="18" charset="0"/>
              </a:rPr>
              <a:t>Вибірка</a:t>
            </a:r>
            <a:r>
              <a:rPr lang="ru-RU" sz="4000" b="1" cap="all" dirty="0">
                <a:effectLst/>
                <a:latin typeface="Times New Roman" panose="02020603050405020304" pitchFamily="18" charset="0"/>
                <a:ea typeface="Times New Roman" panose="02020603050405020304" pitchFamily="18" charset="0"/>
              </a:rPr>
              <a:t> </a:t>
            </a:r>
            <a:r>
              <a:rPr lang="ru-RU" sz="4000" b="1" cap="all" dirty="0" err="1">
                <a:effectLst/>
                <a:latin typeface="Times New Roman" panose="02020603050405020304" pitchFamily="18" charset="0"/>
                <a:ea typeface="Times New Roman" panose="02020603050405020304" pitchFamily="18" charset="0"/>
              </a:rPr>
              <a:t>методів</a:t>
            </a:r>
            <a:r>
              <a:rPr lang="ru-RU" sz="4000" b="1" cap="all" dirty="0">
                <a:effectLst/>
                <a:latin typeface="Times New Roman" panose="02020603050405020304" pitchFamily="18" charset="0"/>
                <a:ea typeface="Times New Roman" panose="02020603050405020304" pitchFamily="18" charset="0"/>
              </a:rPr>
              <a:t> </a:t>
            </a:r>
            <a:r>
              <a:rPr lang="ru-RU" sz="4000" b="1" cap="all" dirty="0" err="1">
                <a:effectLst/>
                <a:latin typeface="Times New Roman" panose="02020603050405020304" pitchFamily="18" charset="0"/>
                <a:ea typeface="Times New Roman" panose="02020603050405020304" pitchFamily="18" charset="0"/>
              </a:rPr>
              <a:t>оцінки</a:t>
            </a:r>
            <a:r>
              <a:rPr lang="ru-RU" sz="4000" b="1" cap="all" dirty="0">
                <a:effectLst/>
                <a:latin typeface="Times New Roman" panose="02020603050405020304" pitchFamily="18" charset="0"/>
                <a:ea typeface="Times New Roman" panose="02020603050405020304" pitchFamily="18" charset="0"/>
              </a:rPr>
              <a:t> </a:t>
            </a:r>
            <a:r>
              <a:rPr lang="ru-RU" sz="4000" b="1" cap="all" dirty="0" err="1">
                <a:effectLst/>
                <a:latin typeface="Times New Roman" panose="02020603050405020304" pitchFamily="18" charset="0"/>
                <a:ea typeface="Times New Roman" panose="02020603050405020304" pitchFamily="18" charset="0"/>
              </a:rPr>
              <a:t>інтелектуального</a:t>
            </a:r>
            <a:r>
              <a:rPr lang="ru-RU" sz="4000" b="1" cap="all" dirty="0">
                <a:effectLst/>
                <a:latin typeface="Times New Roman" panose="02020603050405020304" pitchFamily="18" charset="0"/>
                <a:ea typeface="Times New Roman" panose="02020603050405020304" pitchFamily="18" charset="0"/>
              </a:rPr>
              <a:t> </a:t>
            </a:r>
            <a:r>
              <a:rPr lang="ru-RU" sz="4000" b="1" cap="all" dirty="0" err="1">
                <a:effectLst/>
                <a:latin typeface="Times New Roman" panose="02020603050405020304" pitchFamily="18" charset="0"/>
                <a:ea typeface="Times New Roman" panose="02020603050405020304" pitchFamily="18" charset="0"/>
              </a:rPr>
              <a:t>капіталу</a:t>
            </a:r>
            <a:endParaRPr lang="ru-RU" sz="4000" b="1" cap="all" dirty="0">
              <a:effectLst/>
              <a:latin typeface="Times New Roman" panose="02020603050405020304" pitchFamily="18" charset="0"/>
              <a:ea typeface="Times New Roman" panose="02020603050405020304" pitchFamily="18" charset="0"/>
            </a:endParaRPr>
          </a:p>
        </p:txBody>
      </p:sp>
      <p:pic>
        <p:nvPicPr>
          <p:cNvPr id="8" name="Рисунок 7">
            <a:extLst>
              <a:ext uri="{FF2B5EF4-FFF2-40B4-BE49-F238E27FC236}">
                <a16:creationId xmlns:a16="http://schemas.microsoft.com/office/drawing/2014/main" id="{D0B29335-EB8D-494D-87CF-4C618CB533DA}"/>
              </a:ext>
            </a:extLst>
          </p:cNvPr>
          <p:cNvPicPr/>
          <p:nvPr/>
        </p:nvPicPr>
        <p:blipFill>
          <a:blip r:embed="rId5">
            <a:extLst>
              <a:ext uri="{28A0092B-C50C-407E-A947-70E740481C1C}">
                <a14:useLocalDpi xmlns:a14="http://schemas.microsoft.com/office/drawing/2010/main" val="0"/>
              </a:ext>
            </a:extLst>
          </a:blip>
          <a:stretch>
            <a:fillRect/>
          </a:stretch>
        </p:blipFill>
        <p:spPr>
          <a:xfrm>
            <a:off x="304800" y="2019300"/>
            <a:ext cx="12139295" cy="6858000"/>
          </a:xfrm>
          <a:prstGeom prst="rect">
            <a:avLst/>
          </a:prstGeom>
        </p:spPr>
      </p:pic>
    </p:spTree>
    <p:extLst>
      <p:ext uri="{BB962C8B-B14F-4D97-AF65-F5344CB8AC3E}">
        <p14:creationId xmlns:p14="http://schemas.microsoft.com/office/powerpoint/2010/main" val="1507033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Номер слайда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900"/>
              </a:spcBef>
              <a:buClr>
                <a:schemeClr val="accent1"/>
              </a:buClr>
              <a:buSzPct val="70000"/>
              <a:buFont typeface="Wingdings" panose="05000000000000000000" pitchFamily="2" charset="2"/>
              <a:buChar char=""/>
              <a:defRPr sz="3600">
                <a:solidFill>
                  <a:schemeClr val="tx1"/>
                </a:solidFill>
                <a:latin typeface="Century Schoolbook" panose="02040604050505020304" pitchFamily="18" charset="0"/>
              </a:defRPr>
            </a:lvl1pPr>
            <a:lvl2pPr marL="1114425" indent="-428625">
              <a:spcBef>
                <a:spcPct val="20000"/>
              </a:spcBef>
              <a:buClr>
                <a:schemeClr val="accent1"/>
              </a:buClr>
              <a:buSzPct val="80000"/>
              <a:buFont typeface="Wingdings 2" panose="05020102010507070707" pitchFamily="18" charset="2"/>
              <a:buChar char=""/>
              <a:defRPr sz="3150">
                <a:solidFill>
                  <a:schemeClr val="tx1"/>
                </a:solidFill>
                <a:latin typeface="Century Schoolbook" panose="02040604050505020304" pitchFamily="18" charset="0"/>
              </a:defRPr>
            </a:lvl2pPr>
            <a:lvl3pPr marL="1714500" indent="-3429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2400300" indent="-3429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3086100" indent="-342900">
              <a:spcBef>
                <a:spcPct val="20000"/>
              </a:spcBef>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5pPr>
            <a:lvl6pPr marL="37719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6pPr>
            <a:lvl7pPr marL="44577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7pPr>
            <a:lvl8pPr marL="51435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8pPr>
            <a:lvl9pPr marL="58293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9pPr>
          </a:lstStyle>
          <a:p>
            <a:pPr>
              <a:spcBef>
                <a:spcPct val="0"/>
              </a:spcBef>
              <a:buClrTx/>
              <a:buSzTx/>
              <a:buFontTx/>
              <a:buNone/>
            </a:pPr>
            <a:fld id="{1677F8B2-D4A9-47FF-910A-8B1A7E5519B9}" type="slidenum">
              <a:rPr lang="ru-RU" altLang="ru-RU" sz="2100">
                <a:latin typeface="Arial" panose="020B0604020202020204" pitchFamily="34" charset="0"/>
              </a:rPr>
              <a:pPr>
                <a:spcBef>
                  <a:spcPct val="0"/>
                </a:spcBef>
                <a:buClrTx/>
                <a:buSzTx/>
                <a:buFontTx/>
                <a:buNone/>
              </a:pPr>
              <a:t>17</a:t>
            </a:fld>
            <a:endParaRPr lang="ru-RU" altLang="ru-RU" sz="2100">
              <a:latin typeface="Arial" panose="020B0604020202020204"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80"/>
            <a:ext cx="2438400" cy="2286000"/>
          </a:xfrm>
          <a:prstGeom prst="rect">
            <a:avLst/>
          </a:prstGeom>
        </p:spPr>
      </p:pic>
      <p:pic>
        <p:nvPicPr>
          <p:cNvPr id="9" name="Рисунок 8"/>
          <p:cNvPicPr>
            <a:picLocks noChangeAspect="1"/>
          </p:cNvPicPr>
          <p:nvPr/>
        </p:nvPicPr>
        <p:blipFill>
          <a:blip r:embed="rId4"/>
          <a:stretch>
            <a:fillRect/>
          </a:stretch>
        </p:blipFill>
        <p:spPr>
          <a:xfrm>
            <a:off x="15621000" y="1409700"/>
            <a:ext cx="2667000" cy="1066800"/>
          </a:xfrm>
          <a:prstGeom prst="rect">
            <a:avLst/>
          </a:prstGeom>
        </p:spPr>
      </p:pic>
      <p:pic>
        <p:nvPicPr>
          <p:cNvPr id="3" name="Рисунок 2"/>
          <p:cNvPicPr>
            <a:picLocks noChangeAspect="1"/>
          </p:cNvPicPr>
          <p:nvPr/>
        </p:nvPicPr>
        <p:blipFill>
          <a:blip r:embed="rId5"/>
          <a:stretch>
            <a:fillRect/>
          </a:stretch>
        </p:blipFill>
        <p:spPr>
          <a:xfrm>
            <a:off x="15621000" y="12160"/>
            <a:ext cx="2667000" cy="1266825"/>
          </a:xfrm>
          <a:prstGeom prst="rect">
            <a:avLst/>
          </a:prstGeom>
        </p:spPr>
      </p:pic>
      <p:sp>
        <p:nvSpPr>
          <p:cNvPr id="7" name="TextBox 6">
            <a:extLst>
              <a:ext uri="{FF2B5EF4-FFF2-40B4-BE49-F238E27FC236}">
                <a16:creationId xmlns:a16="http://schemas.microsoft.com/office/drawing/2014/main" id="{7B6033F2-9B60-4572-9A09-09B095F6D454}"/>
              </a:ext>
            </a:extLst>
          </p:cNvPr>
          <p:cNvSpPr txBox="1"/>
          <p:nvPr/>
        </p:nvSpPr>
        <p:spPr>
          <a:xfrm>
            <a:off x="4800600" y="829548"/>
            <a:ext cx="9144000" cy="1323439"/>
          </a:xfrm>
          <a:prstGeom prst="rect">
            <a:avLst/>
          </a:prstGeom>
          <a:noFill/>
        </p:spPr>
        <p:txBody>
          <a:bodyPr wrap="square">
            <a:spAutoFit/>
          </a:bodyPr>
          <a:lstStyle/>
          <a:p>
            <a:pPr algn="ctr"/>
            <a:r>
              <a:rPr lang="uk-UA" sz="4000" b="1" dirty="0">
                <a:effectLst/>
                <a:latin typeface="Times New Roman" panose="02020603050405020304" pitchFamily="18" charset="0"/>
                <a:ea typeface="Times New Roman" panose="02020603050405020304" pitchFamily="18" charset="0"/>
              </a:rPr>
              <a:t>Вибірка методів оцінки інтелектуального капіталу</a:t>
            </a:r>
            <a:endParaRPr lang="uk-UA" sz="4000" b="1" dirty="0"/>
          </a:p>
        </p:txBody>
      </p:sp>
      <p:pic>
        <p:nvPicPr>
          <p:cNvPr id="14338" name="Picture 2" descr="Тобин, Джеймс Tobin James (1918 — 2002)">
            <a:extLst>
              <a:ext uri="{FF2B5EF4-FFF2-40B4-BE49-F238E27FC236}">
                <a16:creationId xmlns:a16="http://schemas.microsoft.com/office/drawing/2014/main" id="{346B8595-E1D7-4314-A861-B05A11455F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107" y="3233234"/>
            <a:ext cx="4099493" cy="4267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BD34206-C19C-4306-A555-94DBF874815B}"/>
              </a:ext>
            </a:extLst>
          </p:cNvPr>
          <p:cNvSpPr txBox="1"/>
          <p:nvPr/>
        </p:nvSpPr>
        <p:spPr>
          <a:xfrm>
            <a:off x="5562600" y="3211245"/>
            <a:ext cx="11430000" cy="4031873"/>
          </a:xfrm>
          <a:prstGeom prst="rect">
            <a:avLst/>
          </a:prstGeom>
          <a:noFill/>
        </p:spPr>
        <p:txBody>
          <a:bodyPr wrap="square">
            <a:spAutoFit/>
          </a:bodyPr>
          <a:lstStyle/>
          <a:p>
            <a:pPr indent="450215" algn="just">
              <a:spcAft>
                <a:spcPts val="0"/>
              </a:spcAft>
              <a:tabLst>
                <a:tab pos="540385" algn="l"/>
                <a:tab pos="1447800" algn="l"/>
                <a:tab pos="1448435" algn="l"/>
              </a:tabLst>
            </a:pPr>
            <a:r>
              <a:rPr lang="uk-UA" sz="3200" dirty="0">
                <a:effectLst/>
                <a:latin typeface="Times New Roman" panose="02020603050405020304" pitchFamily="18" charset="0"/>
                <a:ea typeface="Times New Roman" panose="02020603050405020304" pitchFamily="18" charset="0"/>
              </a:rPr>
              <a:t>У своїй практичній діяльності багато західних компаній застосовують такий показник як </a:t>
            </a:r>
            <a:r>
              <a:rPr lang="uk-UA" sz="3200" b="1" dirty="0">
                <a:effectLst/>
                <a:latin typeface="Times New Roman" panose="02020603050405020304" pitchFamily="18" charset="0"/>
                <a:ea typeface="Times New Roman" panose="02020603050405020304" pitchFamily="18" charset="0"/>
              </a:rPr>
              <a:t>коефіцієнт </a:t>
            </a:r>
            <a:r>
              <a:rPr lang="uk-UA" sz="3200" b="1" dirty="0" err="1">
                <a:effectLst/>
                <a:latin typeface="Times New Roman" panose="02020603050405020304" pitchFamily="18" charset="0"/>
                <a:ea typeface="Times New Roman" panose="02020603050405020304" pitchFamily="18" charset="0"/>
              </a:rPr>
              <a:t>Тобіна</a:t>
            </a:r>
            <a:r>
              <a:rPr lang="uk-UA" sz="3200" b="1" dirty="0">
                <a:effectLst/>
                <a:latin typeface="Times New Roman" panose="02020603050405020304" pitchFamily="18" charset="0"/>
                <a:ea typeface="Times New Roman" panose="02020603050405020304" pitchFamily="18" charset="0"/>
              </a:rPr>
              <a:t> (Q)</a:t>
            </a:r>
            <a:r>
              <a:rPr lang="uk-UA" sz="3200" dirty="0">
                <a:effectLst/>
                <a:latin typeface="Times New Roman" panose="02020603050405020304" pitchFamily="18" charset="0"/>
                <a:ea typeface="Times New Roman" panose="02020603050405020304" pitchFamily="18" charset="0"/>
              </a:rPr>
              <a:t>, він має явні переваги перед іншими. Спочатку даний коефіцієнт не розглядався як спосіб вимірювання інтелектуального капіталу, але виявився досить ефективним для цього і вважається більш надійним, ніж різниця між ринковою капіталізацією і балансовою вартістю. Коефіцієнт </a:t>
            </a:r>
            <a:r>
              <a:rPr lang="uk-UA" sz="3200" dirty="0" err="1">
                <a:effectLst/>
                <a:latin typeface="Times New Roman" panose="02020603050405020304" pitchFamily="18" charset="0"/>
                <a:ea typeface="Times New Roman" panose="02020603050405020304" pitchFamily="18" charset="0"/>
              </a:rPr>
              <a:t>Тобіна</a:t>
            </a:r>
            <a:r>
              <a:rPr lang="uk-UA" sz="3200" dirty="0">
                <a:effectLst/>
                <a:latin typeface="Times New Roman" panose="02020603050405020304" pitchFamily="18" charset="0"/>
                <a:ea typeface="Times New Roman" panose="02020603050405020304" pitchFamily="18" charset="0"/>
              </a:rPr>
              <a:t> (Q) визначається як відношення ринкової вартості фірми до балансової вартості</a:t>
            </a:r>
          </a:p>
        </p:txBody>
      </p:sp>
      <p:sp>
        <p:nvSpPr>
          <p:cNvPr id="13" name="TextBox 12">
            <a:extLst>
              <a:ext uri="{FF2B5EF4-FFF2-40B4-BE49-F238E27FC236}">
                <a16:creationId xmlns:a16="http://schemas.microsoft.com/office/drawing/2014/main" id="{16AC5FA4-288C-4B29-9C10-0A01427BB5D3}"/>
              </a:ext>
            </a:extLst>
          </p:cNvPr>
          <p:cNvSpPr txBox="1"/>
          <p:nvPr/>
        </p:nvSpPr>
        <p:spPr>
          <a:xfrm>
            <a:off x="5105400" y="7243118"/>
            <a:ext cx="13182599" cy="2585323"/>
          </a:xfrm>
          <a:prstGeom prst="rect">
            <a:avLst/>
          </a:prstGeom>
          <a:noFill/>
        </p:spPr>
        <p:txBody>
          <a:bodyPr wrap="square">
            <a:spAutoFit/>
          </a:bodyPr>
          <a:lstStyle/>
          <a:p>
            <a:pPr indent="450215" algn="ctr">
              <a:lnSpc>
                <a:spcPct val="150000"/>
              </a:lnSpc>
              <a:spcAft>
                <a:spcPts val="0"/>
              </a:spcAft>
              <a:tabLst>
                <a:tab pos="540385" algn="l"/>
                <a:tab pos="1447800" algn="l"/>
                <a:tab pos="1448435" algn="l"/>
              </a:tabLst>
            </a:pPr>
            <a:r>
              <a:rPr lang="uk-UA" sz="4400" b="1" dirty="0">
                <a:effectLst/>
                <a:latin typeface="Times New Roman" panose="02020603050405020304" pitchFamily="18" charset="0"/>
                <a:ea typeface="Times New Roman" panose="02020603050405020304" pitchFamily="18" charset="0"/>
              </a:rPr>
              <a:t>Q = Р / Б, </a:t>
            </a:r>
            <a:endParaRPr lang="uk-UA" sz="4400" b="1" dirty="0">
              <a:latin typeface="Times New Roman" panose="02020603050405020304" pitchFamily="18" charset="0"/>
              <a:ea typeface="Times New Roman" panose="02020603050405020304" pitchFamily="18" charset="0"/>
            </a:endParaRPr>
          </a:p>
          <a:p>
            <a:pPr indent="95250">
              <a:spcAft>
                <a:spcPts val="0"/>
              </a:spcAft>
              <a:tabLst>
                <a:tab pos="539750" algn="l"/>
                <a:tab pos="990600" algn="l"/>
                <a:tab pos="1447800" algn="l"/>
              </a:tabLst>
            </a:pPr>
            <a:r>
              <a:rPr lang="uk-UA" sz="3200" dirty="0">
                <a:effectLst/>
                <a:latin typeface="Times New Roman" panose="02020603050405020304" pitchFamily="18" charset="0"/>
                <a:ea typeface="Times New Roman" panose="02020603050405020304" pitchFamily="18" charset="0"/>
              </a:rPr>
              <a:t>де P – ринкова вартість компанії (ринкова капіталізація); </a:t>
            </a:r>
          </a:p>
          <a:p>
            <a:pPr algn="just">
              <a:spcAft>
                <a:spcPts val="0"/>
              </a:spcAft>
              <a:tabLst>
                <a:tab pos="540385" algn="l"/>
                <a:tab pos="1447800" algn="l"/>
                <a:tab pos="1448435" algn="l"/>
              </a:tabLst>
            </a:pPr>
            <a:r>
              <a:rPr lang="uk-UA" sz="3200" dirty="0">
                <a:effectLst/>
                <a:latin typeface="Times New Roman" panose="02020603050405020304" pitchFamily="18" charset="0"/>
                <a:ea typeface="Times New Roman" panose="02020603050405020304" pitchFamily="18" charset="0"/>
              </a:rPr>
              <a:t>Б – балансова вартість компанії (сумарні активи по балансу за вирахуванням нематеріальних активів та зобов'язань).</a:t>
            </a:r>
          </a:p>
        </p:txBody>
      </p:sp>
    </p:spTree>
    <p:extLst>
      <p:ext uri="{BB962C8B-B14F-4D97-AF65-F5344CB8AC3E}">
        <p14:creationId xmlns:p14="http://schemas.microsoft.com/office/powerpoint/2010/main" val="2320003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stretch>
            <a:fillRect/>
          </a:stretch>
        </p:blipFill>
        <p:spPr>
          <a:xfrm>
            <a:off x="15621000" y="1485900"/>
            <a:ext cx="2667000" cy="1066800"/>
          </a:xfrm>
          <a:prstGeom prst="rect">
            <a:avLst/>
          </a:prstGeom>
        </p:spPr>
      </p:pic>
      <p:pic>
        <p:nvPicPr>
          <p:cNvPr id="11" name="Рисунок 10"/>
          <p:cNvPicPr>
            <a:picLocks noChangeAspect="1"/>
          </p:cNvPicPr>
          <p:nvPr/>
        </p:nvPicPr>
        <p:blipFill>
          <a:blip r:embed="rId4"/>
          <a:stretch>
            <a:fillRect/>
          </a:stretch>
        </p:blipFill>
        <p:spPr>
          <a:xfrm>
            <a:off x="0" y="7296"/>
            <a:ext cx="2514600" cy="2545404"/>
          </a:xfrm>
          <a:prstGeom prst="rect">
            <a:avLst/>
          </a:prstGeom>
        </p:spPr>
      </p:pic>
      <p:pic>
        <p:nvPicPr>
          <p:cNvPr id="5" name="Рисунок 4"/>
          <p:cNvPicPr>
            <a:picLocks noChangeAspect="1"/>
          </p:cNvPicPr>
          <p:nvPr/>
        </p:nvPicPr>
        <p:blipFill>
          <a:blip r:embed="rId5"/>
          <a:stretch>
            <a:fillRect/>
          </a:stretch>
        </p:blipFill>
        <p:spPr>
          <a:xfrm>
            <a:off x="15621000" y="4053"/>
            <a:ext cx="2667000" cy="1266825"/>
          </a:xfrm>
          <a:prstGeom prst="rect">
            <a:avLst/>
          </a:prstGeom>
        </p:spPr>
      </p:pic>
      <p:sp>
        <p:nvSpPr>
          <p:cNvPr id="6" name="TextBox 5">
            <a:extLst>
              <a:ext uri="{FF2B5EF4-FFF2-40B4-BE49-F238E27FC236}">
                <a16:creationId xmlns:a16="http://schemas.microsoft.com/office/drawing/2014/main" id="{EF8C1344-E7B9-408D-A74E-2308F0C2FCFE}"/>
              </a:ext>
            </a:extLst>
          </p:cNvPr>
          <p:cNvSpPr txBox="1"/>
          <p:nvPr/>
        </p:nvSpPr>
        <p:spPr>
          <a:xfrm>
            <a:off x="2971800" y="209049"/>
            <a:ext cx="12268200" cy="2123658"/>
          </a:xfrm>
          <a:prstGeom prst="rect">
            <a:avLst/>
          </a:prstGeom>
          <a:noFill/>
        </p:spPr>
        <p:txBody>
          <a:bodyPr wrap="square">
            <a:spAutoFit/>
          </a:bodyPr>
          <a:lstStyle/>
          <a:p>
            <a:pPr algn="just"/>
            <a:r>
              <a:rPr lang="uk-UA" sz="4400" dirty="0"/>
              <a:t>В сучасних умовах господарювання інтелектуальні ресурси компанії стають одним з головних ресурсів підприємницької діяльності !</a:t>
            </a:r>
          </a:p>
        </p:txBody>
      </p:sp>
      <p:pic>
        <p:nvPicPr>
          <p:cNvPr id="2050" name="Picture 2" descr="Food firms can't ignore intellectual resources">
            <a:extLst>
              <a:ext uri="{FF2B5EF4-FFF2-40B4-BE49-F238E27FC236}">
                <a16:creationId xmlns:a16="http://schemas.microsoft.com/office/drawing/2014/main" id="{B18589A6-A531-4143-B466-3DCD6AAB63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009900"/>
            <a:ext cx="6477000" cy="64583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873FE76-98B5-47D2-A3E5-5EAE45ABABE4}"/>
              </a:ext>
            </a:extLst>
          </p:cNvPr>
          <p:cNvSpPr txBox="1"/>
          <p:nvPr/>
        </p:nvSpPr>
        <p:spPr>
          <a:xfrm>
            <a:off x="7239000" y="3145912"/>
            <a:ext cx="10515600" cy="6740307"/>
          </a:xfrm>
          <a:prstGeom prst="rect">
            <a:avLst/>
          </a:prstGeom>
          <a:noFill/>
        </p:spPr>
        <p:txBody>
          <a:bodyPr wrap="square">
            <a:spAutoFit/>
          </a:bodyPr>
          <a:lstStyle/>
          <a:p>
            <a:pPr algn="just"/>
            <a:r>
              <a:rPr lang="uk-UA" sz="3600" b="1" i="1" dirty="0">
                <a:solidFill>
                  <a:srgbClr val="212121"/>
                </a:solidFill>
                <a:effectLst/>
                <a:latin typeface="Arial" panose="020B0604020202020204" pitchFamily="34" charset="0"/>
                <a:cs typeface="Arial" panose="020B0604020202020204" pitchFamily="34" charset="0"/>
              </a:rPr>
              <a:t>Інтелектуальний капітал </a:t>
            </a:r>
            <a:r>
              <a:rPr lang="uk-UA" sz="3600" b="0" i="1" dirty="0">
                <a:solidFill>
                  <a:srgbClr val="212121"/>
                </a:solidFill>
                <a:effectLst/>
                <a:latin typeface="Arial" panose="020B0604020202020204" pitchFamily="34" charset="0"/>
                <a:cs typeface="Arial" panose="020B0604020202020204" pitchFamily="34" charset="0"/>
              </a:rPr>
              <a:t>— </a:t>
            </a:r>
            <a:r>
              <a:rPr lang="uk-UA" sz="3600" b="0" i="1" dirty="0">
                <a:solidFill>
                  <a:srgbClr val="212121"/>
                </a:solidFill>
                <a:effectLst/>
                <a:latin typeface="Century Gothic" panose="020B0502020202020204" pitchFamily="34" charset="0"/>
                <a:cs typeface="Arial" panose="020B0604020202020204" pitchFamily="34" charset="0"/>
              </a:rPr>
              <a:t>це знання про людські ресурси організації, які можна використовувати для заробляння грошей, або будь-яка інша інформація чи знання, які забезпечують організації конкурентну перевагу. Іншими словами, це актив компанії, оскільки це інформаційний ресурс, який компанія може використовувати для отримання прибутку, залучення клієнтів, створення нового продукту, вдосконалення існуючих продуктів або покращення бізнесу.</a:t>
            </a:r>
            <a:endParaRPr lang="uk-UA" sz="360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186093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15855274" y="1409700"/>
            <a:ext cx="2400300" cy="838200"/>
          </a:xfrm>
          <a:prstGeom prst="rect">
            <a:avLst/>
          </a:prstGeom>
        </p:spPr>
      </p:pic>
      <p:pic>
        <p:nvPicPr>
          <p:cNvPr id="33" name="Рисунок 32"/>
          <p:cNvPicPr>
            <a:picLocks noChangeAspect="1"/>
          </p:cNvPicPr>
          <p:nvPr/>
        </p:nvPicPr>
        <p:blipFill>
          <a:blip r:embed="rId4"/>
          <a:stretch>
            <a:fillRect/>
          </a:stretch>
        </p:blipFill>
        <p:spPr>
          <a:xfrm>
            <a:off x="27562" y="0"/>
            <a:ext cx="2791838" cy="2400300"/>
          </a:xfrm>
          <a:prstGeom prst="rect">
            <a:avLst/>
          </a:prstGeom>
        </p:spPr>
      </p:pic>
      <p:pic>
        <p:nvPicPr>
          <p:cNvPr id="11" name="Рисунок 10"/>
          <p:cNvPicPr>
            <a:picLocks noChangeAspect="1"/>
          </p:cNvPicPr>
          <p:nvPr/>
        </p:nvPicPr>
        <p:blipFill>
          <a:blip r:embed="rId5"/>
          <a:stretch>
            <a:fillRect/>
          </a:stretch>
        </p:blipFill>
        <p:spPr>
          <a:xfrm>
            <a:off x="15796909" y="-10538"/>
            <a:ext cx="2476500" cy="1266825"/>
          </a:xfrm>
          <a:prstGeom prst="rect">
            <a:avLst/>
          </a:prstGeom>
        </p:spPr>
      </p:pic>
      <p:pic>
        <p:nvPicPr>
          <p:cNvPr id="6" name="Рисунок 5">
            <a:extLst>
              <a:ext uri="{FF2B5EF4-FFF2-40B4-BE49-F238E27FC236}">
                <a16:creationId xmlns:a16="http://schemas.microsoft.com/office/drawing/2014/main" id="{F504493F-0F29-486A-A112-83EC2FCA69C1}"/>
              </a:ext>
            </a:extLst>
          </p:cNvPr>
          <p:cNvPicPr>
            <a:picLocks noChangeAspect="1"/>
          </p:cNvPicPr>
          <p:nvPr/>
        </p:nvPicPr>
        <p:blipFill rotWithShape="1">
          <a:blip r:embed="rId6">
            <a:extLst>
              <a:ext uri="{28A0092B-C50C-407E-A947-70E740481C1C}">
                <a14:useLocalDpi xmlns:a14="http://schemas.microsoft.com/office/drawing/2010/main" val="0"/>
              </a:ext>
            </a:extLst>
          </a:blip>
          <a:srcRect l="7871" r="6751" b="9653"/>
          <a:stretch/>
        </p:blipFill>
        <p:spPr>
          <a:xfrm>
            <a:off x="762000" y="3086100"/>
            <a:ext cx="10745679" cy="6324600"/>
          </a:xfrm>
          <a:prstGeom prst="rect">
            <a:avLst/>
          </a:prstGeom>
        </p:spPr>
      </p:pic>
      <p:sp>
        <p:nvSpPr>
          <p:cNvPr id="12" name="TextBox 11">
            <a:extLst>
              <a:ext uri="{FF2B5EF4-FFF2-40B4-BE49-F238E27FC236}">
                <a16:creationId xmlns:a16="http://schemas.microsoft.com/office/drawing/2014/main" id="{B7F6BF46-3E95-49AA-B0D1-790E6FA9766A}"/>
              </a:ext>
            </a:extLst>
          </p:cNvPr>
          <p:cNvSpPr txBox="1"/>
          <p:nvPr/>
        </p:nvSpPr>
        <p:spPr>
          <a:xfrm>
            <a:off x="4648200" y="505361"/>
            <a:ext cx="10136079" cy="1323439"/>
          </a:xfrm>
          <a:prstGeom prst="rect">
            <a:avLst/>
          </a:prstGeom>
          <a:noFill/>
        </p:spPr>
        <p:txBody>
          <a:bodyPr wrap="square">
            <a:spAutoFit/>
          </a:bodyPr>
          <a:lstStyle/>
          <a:p>
            <a:pPr algn="ctr"/>
            <a:r>
              <a:rPr lang="uk-UA" sz="4000" b="1" cap="all" dirty="0">
                <a:latin typeface="Times New Roman" panose="02020603050405020304" pitchFamily="18" charset="0"/>
              </a:rPr>
              <a:t>Складові інтелектуального капіталу</a:t>
            </a:r>
          </a:p>
        </p:txBody>
      </p:sp>
      <p:sp>
        <p:nvSpPr>
          <p:cNvPr id="14" name="TextBox 13">
            <a:extLst>
              <a:ext uri="{FF2B5EF4-FFF2-40B4-BE49-F238E27FC236}">
                <a16:creationId xmlns:a16="http://schemas.microsoft.com/office/drawing/2014/main" id="{11E6C46F-0E87-4180-A178-72E6D0CF8CA1}"/>
              </a:ext>
            </a:extLst>
          </p:cNvPr>
          <p:cNvSpPr txBox="1"/>
          <p:nvPr/>
        </p:nvSpPr>
        <p:spPr>
          <a:xfrm>
            <a:off x="11963400" y="3771900"/>
            <a:ext cx="5943600" cy="4524315"/>
          </a:xfrm>
          <a:prstGeom prst="rect">
            <a:avLst/>
          </a:prstGeom>
          <a:noFill/>
        </p:spPr>
        <p:txBody>
          <a:bodyPr wrap="square">
            <a:spAutoFit/>
          </a:bodyPr>
          <a:lstStyle/>
          <a:p>
            <a:pPr marL="742950" indent="-742950" algn="l">
              <a:buFont typeface="+mj-lt"/>
              <a:buAutoNum type="arabicPeriod"/>
            </a:pPr>
            <a:r>
              <a:rPr lang="uk-UA" sz="3600" b="1" i="0" dirty="0">
                <a:solidFill>
                  <a:srgbClr val="0C4E54"/>
                </a:solidFill>
                <a:effectLst/>
                <a:latin typeface="poppins"/>
              </a:rPr>
              <a:t>Людський капітал</a:t>
            </a:r>
          </a:p>
          <a:p>
            <a:pPr marL="742950" indent="-742950" algn="l">
              <a:buFont typeface="+mj-lt"/>
              <a:buAutoNum type="arabicPeriod"/>
            </a:pPr>
            <a:endParaRPr lang="uk-UA" sz="3600" b="1" i="0" dirty="0">
              <a:solidFill>
                <a:srgbClr val="0C4E54"/>
              </a:solidFill>
              <a:effectLst/>
              <a:latin typeface="poppins"/>
            </a:endParaRPr>
          </a:p>
          <a:p>
            <a:pPr marL="742950" indent="-742950" algn="l">
              <a:buFont typeface="+mj-lt"/>
              <a:buAutoNum type="arabicPeriod"/>
            </a:pPr>
            <a:r>
              <a:rPr lang="uk-UA" sz="3600" b="1" i="0" dirty="0">
                <a:solidFill>
                  <a:srgbClr val="0C4E54"/>
                </a:solidFill>
                <a:effectLst/>
                <a:latin typeface="poppins"/>
              </a:rPr>
              <a:t>Споживчий (клієнтський) капітал</a:t>
            </a:r>
          </a:p>
          <a:p>
            <a:pPr marL="742950" indent="-742950" algn="l">
              <a:buFont typeface="+mj-lt"/>
              <a:buAutoNum type="arabicPeriod"/>
            </a:pPr>
            <a:endParaRPr lang="uk-UA" sz="3600" b="1" i="0" dirty="0">
              <a:solidFill>
                <a:srgbClr val="0C4E54"/>
              </a:solidFill>
              <a:effectLst/>
              <a:latin typeface="poppins"/>
            </a:endParaRPr>
          </a:p>
          <a:p>
            <a:pPr marL="742950" indent="-742950">
              <a:buFont typeface="+mj-lt"/>
              <a:buAutoNum type="arabicPeriod"/>
            </a:pPr>
            <a:r>
              <a:rPr lang="uk-UA" sz="3600" b="1" i="0" dirty="0">
                <a:solidFill>
                  <a:srgbClr val="0C4E54"/>
                </a:solidFill>
                <a:effectLst/>
                <a:latin typeface="poppins"/>
              </a:rPr>
              <a:t>Структурний капітал (Організаційний капітал)</a:t>
            </a:r>
          </a:p>
          <a:p>
            <a:pPr algn="l"/>
            <a:endParaRPr lang="uk-UA" sz="3600" b="1" i="0" dirty="0">
              <a:solidFill>
                <a:srgbClr val="0C4E54"/>
              </a:solidFill>
              <a:effectLst/>
              <a:latin typeface="poppin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Номер слайда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1114425" indent="-428625">
              <a:defRPr>
                <a:solidFill>
                  <a:schemeClr val="tx1"/>
                </a:solidFill>
                <a:latin typeface="Arial" panose="020B0604020202020204" pitchFamily="34" charset="0"/>
              </a:defRPr>
            </a:lvl2pPr>
            <a:lvl3pPr marL="1714500" indent="-342900">
              <a:defRPr>
                <a:solidFill>
                  <a:schemeClr val="tx1"/>
                </a:solidFill>
                <a:latin typeface="Arial" panose="020B0604020202020204" pitchFamily="34" charset="0"/>
              </a:defRPr>
            </a:lvl3pPr>
            <a:lvl4pPr marL="2400300" indent="-342900">
              <a:defRPr>
                <a:solidFill>
                  <a:schemeClr val="tx1"/>
                </a:solidFill>
                <a:latin typeface="Arial" panose="020B0604020202020204" pitchFamily="34" charset="0"/>
              </a:defRPr>
            </a:lvl4pPr>
            <a:lvl5pPr marL="3086100" indent="-342900">
              <a:defRPr>
                <a:solidFill>
                  <a:schemeClr val="tx1"/>
                </a:solidFill>
                <a:latin typeface="Arial" panose="020B0604020202020204" pitchFamily="34" charset="0"/>
              </a:defRPr>
            </a:lvl5pPr>
            <a:lvl6pPr marL="3771900" indent="-342900" eaLnBrk="0" fontAlgn="base" hangingPunct="0">
              <a:spcBef>
                <a:spcPct val="0"/>
              </a:spcBef>
              <a:spcAft>
                <a:spcPct val="0"/>
              </a:spcAft>
              <a:defRPr>
                <a:solidFill>
                  <a:schemeClr val="tx1"/>
                </a:solidFill>
                <a:latin typeface="Arial" panose="020B0604020202020204" pitchFamily="34" charset="0"/>
              </a:defRPr>
            </a:lvl6pPr>
            <a:lvl7pPr marL="4457700" indent="-342900" eaLnBrk="0" fontAlgn="base" hangingPunct="0">
              <a:spcBef>
                <a:spcPct val="0"/>
              </a:spcBef>
              <a:spcAft>
                <a:spcPct val="0"/>
              </a:spcAft>
              <a:defRPr>
                <a:solidFill>
                  <a:schemeClr val="tx1"/>
                </a:solidFill>
                <a:latin typeface="Arial" panose="020B0604020202020204" pitchFamily="34" charset="0"/>
              </a:defRPr>
            </a:lvl7pPr>
            <a:lvl8pPr marL="5143500" indent="-342900" eaLnBrk="0" fontAlgn="base" hangingPunct="0">
              <a:spcBef>
                <a:spcPct val="0"/>
              </a:spcBef>
              <a:spcAft>
                <a:spcPct val="0"/>
              </a:spcAft>
              <a:defRPr>
                <a:solidFill>
                  <a:schemeClr val="tx1"/>
                </a:solidFill>
                <a:latin typeface="Arial" panose="020B0604020202020204" pitchFamily="34" charset="0"/>
              </a:defRPr>
            </a:lvl8pPr>
            <a:lvl9pPr marL="5829300" indent="-342900" eaLnBrk="0" fontAlgn="base" hangingPunct="0">
              <a:spcBef>
                <a:spcPct val="0"/>
              </a:spcBef>
              <a:spcAft>
                <a:spcPct val="0"/>
              </a:spcAft>
              <a:defRPr>
                <a:solidFill>
                  <a:schemeClr val="tx1"/>
                </a:solidFill>
                <a:latin typeface="Arial" panose="020B0604020202020204" pitchFamily="34" charset="0"/>
              </a:defRPr>
            </a:lvl9pPr>
          </a:lstStyle>
          <a:p>
            <a:fld id="{7440D215-FBF9-4952-8C78-5A9D78A137DB}" type="slidenum">
              <a:rPr lang="ru-RU" altLang="ru-RU">
                <a:solidFill>
                  <a:srgbClr val="FFFFFF"/>
                </a:solidFill>
              </a:rPr>
              <a:pPr/>
              <a:t>4</a:t>
            </a:fld>
            <a:endParaRPr lang="ru-RU" altLang="ru-RU">
              <a:solidFill>
                <a:srgbClr val="FFFFFF"/>
              </a:solidFill>
            </a:endParaRPr>
          </a:p>
        </p:txBody>
      </p:sp>
      <p:pic>
        <p:nvPicPr>
          <p:cNvPr id="16" name="Рисунок 15"/>
          <p:cNvPicPr>
            <a:picLocks noChangeAspect="1"/>
          </p:cNvPicPr>
          <p:nvPr/>
        </p:nvPicPr>
        <p:blipFill>
          <a:blip r:embed="rId3"/>
          <a:stretch>
            <a:fillRect/>
          </a:stretch>
        </p:blipFill>
        <p:spPr>
          <a:xfrm>
            <a:off x="15621000" y="1409700"/>
            <a:ext cx="2634574" cy="1066800"/>
          </a:xfrm>
          <a:prstGeom prst="rect">
            <a:avLst/>
          </a:prstGeom>
        </p:spPr>
      </p:pic>
      <p:pic>
        <p:nvPicPr>
          <p:cNvPr id="17" name="Рисунок 16"/>
          <p:cNvPicPr>
            <a:picLocks noChangeAspect="1"/>
          </p:cNvPicPr>
          <p:nvPr/>
        </p:nvPicPr>
        <p:blipFill>
          <a:blip r:embed="rId4"/>
          <a:stretch>
            <a:fillRect/>
          </a:stretch>
        </p:blipFill>
        <p:spPr>
          <a:xfrm>
            <a:off x="0" y="0"/>
            <a:ext cx="2895600" cy="2171700"/>
          </a:xfrm>
          <a:prstGeom prst="rect">
            <a:avLst/>
          </a:prstGeom>
        </p:spPr>
      </p:pic>
      <p:pic>
        <p:nvPicPr>
          <p:cNvPr id="7" name="Рисунок 6"/>
          <p:cNvPicPr>
            <a:picLocks noChangeAspect="1"/>
          </p:cNvPicPr>
          <p:nvPr/>
        </p:nvPicPr>
        <p:blipFill>
          <a:blip r:embed="rId5"/>
          <a:stretch>
            <a:fillRect/>
          </a:stretch>
        </p:blipFill>
        <p:spPr>
          <a:xfrm>
            <a:off x="15621000" y="5674"/>
            <a:ext cx="2632953" cy="1266825"/>
          </a:xfrm>
          <a:prstGeom prst="rect">
            <a:avLst/>
          </a:prstGeom>
        </p:spPr>
      </p:pic>
      <p:pic>
        <p:nvPicPr>
          <p:cNvPr id="4098" name="Picture 2" descr="What is human capital? Definition and meaning - Market Business News">
            <a:extLst>
              <a:ext uri="{FF2B5EF4-FFF2-40B4-BE49-F238E27FC236}">
                <a16:creationId xmlns:a16="http://schemas.microsoft.com/office/drawing/2014/main" id="{06BA0351-F85C-4CD7-83DF-221EC9C726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086100"/>
            <a:ext cx="7315200" cy="55043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A677F70-1C02-47E1-A62C-FF63115717E2}"/>
              </a:ext>
            </a:extLst>
          </p:cNvPr>
          <p:cNvSpPr txBox="1"/>
          <p:nvPr/>
        </p:nvSpPr>
        <p:spPr>
          <a:xfrm>
            <a:off x="6111096" y="588818"/>
            <a:ext cx="6294408" cy="707886"/>
          </a:xfrm>
          <a:prstGeom prst="rect">
            <a:avLst/>
          </a:prstGeom>
          <a:noFill/>
        </p:spPr>
        <p:txBody>
          <a:bodyPr wrap="square">
            <a:spAutoFit/>
          </a:bodyPr>
          <a:lstStyle/>
          <a:p>
            <a:pPr algn="ctr"/>
            <a:r>
              <a:rPr lang="uk-UA" sz="4000" b="1" cap="all" dirty="0">
                <a:latin typeface="Times New Roman" panose="02020603050405020304" pitchFamily="18" charset="0"/>
              </a:rPr>
              <a:t>Людський капітал</a:t>
            </a:r>
          </a:p>
        </p:txBody>
      </p:sp>
      <p:sp>
        <p:nvSpPr>
          <p:cNvPr id="9" name="TextBox 8">
            <a:extLst>
              <a:ext uri="{FF2B5EF4-FFF2-40B4-BE49-F238E27FC236}">
                <a16:creationId xmlns:a16="http://schemas.microsoft.com/office/drawing/2014/main" id="{9415786B-02D4-4488-AFDF-AB539897FECC}"/>
              </a:ext>
            </a:extLst>
          </p:cNvPr>
          <p:cNvSpPr txBox="1"/>
          <p:nvPr/>
        </p:nvSpPr>
        <p:spPr>
          <a:xfrm>
            <a:off x="8305800" y="3771900"/>
            <a:ext cx="8797047" cy="3970318"/>
          </a:xfrm>
          <a:prstGeom prst="rect">
            <a:avLst/>
          </a:prstGeom>
          <a:noFill/>
        </p:spPr>
        <p:txBody>
          <a:bodyPr wrap="square">
            <a:spAutoFit/>
          </a:bodyPr>
          <a:lstStyle/>
          <a:p>
            <a:pPr algn="just"/>
            <a:r>
              <a:rPr lang="uk-UA" sz="3600" b="1" i="1" dirty="0">
                <a:solidFill>
                  <a:srgbClr val="212121"/>
                </a:solidFill>
                <a:effectLst/>
                <a:latin typeface="Arial" panose="020B0604020202020204" pitchFamily="34" charset="0"/>
                <a:cs typeface="Arial" panose="020B0604020202020204" pitchFamily="34" charset="0"/>
              </a:rPr>
              <a:t>Безпосередньо оцінити людський капітал у грошовій формі неможливо. Проте бізнес зазвичай вимірює цінність людського капіталу як поточну вартість майбутньої заробітної плати людини.</a:t>
            </a:r>
            <a:endParaRPr lang="uk-UA" sz="360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648434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12700"/>
            <a:ext cx="8208645" cy="10287000"/>
          </a:xfrm>
          <a:custGeom>
            <a:avLst/>
            <a:gdLst/>
            <a:ahLst/>
            <a:cxnLst/>
            <a:rect l="l" t="t" r="r" b="b"/>
            <a:pathLst>
              <a:path w="8208645" h="10287000">
                <a:moveTo>
                  <a:pt x="6199159" y="10286999"/>
                </a:moveTo>
                <a:lnTo>
                  <a:pt x="0" y="10286999"/>
                </a:lnTo>
                <a:lnTo>
                  <a:pt x="0" y="0"/>
                </a:lnTo>
                <a:lnTo>
                  <a:pt x="5862948" y="0"/>
                </a:lnTo>
                <a:lnTo>
                  <a:pt x="8208149" y="5306942"/>
                </a:lnTo>
                <a:lnTo>
                  <a:pt x="8207908" y="5366366"/>
                </a:lnTo>
                <a:lnTo>
                  <a:pt x="8207187" y="5425652"/>
                </a:lnTo>
                <a:lnTo>
                  <a:pt x="8205988" y="5484821"/>
                </a:lnTo>
                <a:lnTo>
                  <a:pt x="8204312" y="5543873"/>
                </a:lnTo>
                <a:lnTo>
                  <a:pt x="8202162" y="5602804"/>
                </a:lnTo>
                <a:lnTo>
                  <a:pt x="8199539" y="5661614"/>
                </a:lnTo>
                <a:lnTo>
                  <a:pt x="8196445" y="5720300"/>
                </a:lnTo>
                <a:lnTo>
                  <a:pt x="8192883" y="5778861"/>
                </a:lnTo>
                <a:lnTo>
                  <a:pt x="8188852" y="5837294"/>
                </a:lnTo>
                <a:lnTo>
                  <a:pt x="8184357" y="5895598"/>
                </a:lnTo>
                <a:lnTo>
                  <a:pt x="8179398" y="5953771"/>
                </a:lnTo>
                <a:lnTo>
                  <a:pt x="8173977" y="6011811"/>
                </a:lnTo>
                <a:lnTo>
                  <a:pt x="8168097" y="6069717"/>
                </a:lnTo>
                <a:lnTo>
                  <a:pt x="8161758" y="6127485"/>
                </a:lnTo>
                <a:lnTo>
                  <a:pt x="8154963" y="6185116"/>
                </a:lnTo>
                <a:lnTo>
                  <a:pt x="8147714" y="6242606"/>
                </a:lnTo>
                <a:lnTo>
                  <a:pt x="8140013" y="6299954"/>
                </a:lnTo>
                <a:lnTo>
                  <a:pt x="8131861" y="6357158"/>
                </a:lnTo>
                <a:lnTo>
                  <a:pt x="8123260" y="6414216"/>
                </a:lnTo>
                <a:lnTo>
                  <a:pt x="8114213" y="6471126"/>
                </a:lnTo>
                <a:lnTo>
                  <a:pt x="8104720" y="6527887"/>
                </a:lnTo>
                <a:lnTo>
                  <a:pt x="8094784" y="6584497"/>
                </a:lnTo>
                <a:lnTo>
                  <a:pt x="8084407" y="6640953"/>
                </a:lnTo>
                <a:lnTo>
                  <a:pt x="8073590" y="6697255"/>
                </a:lnTo>
                <a:lnTo>
                  <a:pt x="8062336" y="6753399"/>
                </a:lnTo>
                <a:lnTo>
                  <a:pt x="8050646" y="6809385"/>
                </a:lnTo>
                <a:lnTo>
                  <a:pt x="8038521" y="6865210"/>
                </a:lnTo>
                <a:lnTo>
                  <a:pt x="8025965" y="6920872"/>
                </a:lnTo>
                <a:lnTo>
                  <a:pt x="8012978" y="6976371"/>
                </a:lnTo>
                <a:lnTo>
                  <a:pt x="7999563" y="7031703"/>
                </a:lnTo>
                <a:lnTo>
                  <a:pt x="7985722" y="7086867"/>
                </a:lnTo>
                <a:lnTo>
                  <a:pt x="7971456" y="7141861"/>
                </a:lnTo>
                <a:lnTo>
                  <a:pt x="7956766" y="7196684"/>
                </a:lnTo>
                <a:lnTo>
                  <a:pt x="7941656" y="7251333"/>
                </a:lnTo>
                <a:lnTo>
                  <a:pt x="7926127" y="7305807"/>
                </a:lnTo>
                <a:lnTo>
                  <a:pt x="7910180" y="7360103"/>
                </a:lnTo>
                <a:lnTo>
                  <a:pt x="7893817" y="7414221"/>
                </a:lnTo>
                <a:lnTo>
                  <a:pt x="7877042" y="7468157"/>
                </a:lnTo>
                <a:lnTo>
                  <a:pt x="7859854" y="7521911"/>
                </a:lnTo>
                <a:lnTo>
                  <a:pt x="7842256" y="7575480"/>
                </a:lnTo>
                <a:lnTo>
                  <a:pt x="7824250" y="7628863"/>
                </a:lnTo>
                <a:lnTo>
                  <a:pt x="7805838" y="7682057"/>
                </a:lnTo>
                <a:lnTo>
                  <a:pt x="7787022" y="7735062"/>
                </a:lnTo>
                <a:lnTo>
                  <a:pt x="7767803" y="7787874"/>
                </a:lnTo>
                <a:lnTo>
                  <a:pt x="7748183" y="7840492"/>
                </a:lnTo>
                <a:lnTo>
                  <a:pt x="7728164" y="7892915"/>
                </a:lnTo>
                <a:lnTo>
                  <a:pt x="7707748" y="7945140"/>
                </a:lnTo>
                <a:lnTo>
                  <a:pt x="7686938" y="7997166"/>
                </a:lnTo>
                <a:lnTo>
                  <a:pt x="7665733" y="8048990"/>
                </a:lnTo>
                <a:lnTo>
                  <a:pt x="7644138" y="8100612"/>
                </a:lnTo>
                <a:lnTo>
                  <a:pt x="7622152" y="8152028"/>
                </a:lnTo>
                <a:lnTo>
                  <a:pt x="7599779" y="8203238"/>
                </a:lnTo>
                <a:lnTo>
                  <a:pt x="7577020" y="8254239"/>
                </a:lnTo>
                <a:lnTo>
                  <a:pt x="7553877" y="8305030"/>
                </a:lnTo>
                <a:lnTo>
                  <a:pt x="7530352" y="8355608"/>
                </a:lnTo>
                <a:lnTo>
                  <a:pt x="7506446" y="8405972"/>
                </a:lnTo>
                <a:lnTo>
                  <a:pt x="7482161" y="8456121"/>
                </a:lnTo>
                <a:lnTo>
                  <a:pt x="7457500" y="8506051"/>
                </a:lnTo>
                <a:lnTo>
                  <a:pt x="7432464" y="8555761"/>
                </a:lnTo>
                <a:lnTo>
                  <a:pt x="7407055" y="8605250"/>
                </a:lnTo>
                <a:lnTo>
                  <a:pt x="7381275" y="8654516"/>
                </a:lnTo>
                <a:lnTo>
                  <a:pt x="7355126" y="8703556"/>
                </a:lnTo>
                <a:lnTo>
                  <a:pt x="7328609" y="8752370"/>
                </a:lnTo>
                <a:lnTo>
                  <a:pt x="7301726" y="8800954"/>
                </a:lnTo>
                <a:lnTo>
                  <a:pt x="7274480" y="8849308"/>
                </a:lnTo>
                <a:lnTo>
                  <a:pt x="7246872" y="8897429"/>
                </a:lnTo>
                <a:lnTo>
                  <a:pt x="7218903" y="8945315"/>
                </a:lnTo>
                <a:lnTo>
                  <a:pt x="7190577" y="8992965"/>
                </a:lnTo>
                <a:lnTo>
                  <a:pt x="7161894" y="9040377"/>
                </a:lnTo>
                <a:lnTo>
                  <a:pt x="7132856" y="9087549"/>
                </a:lnTo>
                <a:lnTo>
                  <a:pt x="7103466" y="9134479"/>
                </a:lnTo>
                <a:lnTo>
                  <a:pt x="7073725" y="9181165"/>
                </a:lnTo>
                <a:lnTo>
                  <a:pt x="7043635" y="9227606"/>
                </a:lnTo>
                <a:lnTo>
                  <a:pt x="7013198" y="9273799"/>
                </a:lnTo>
                <a:lnTo>
                  <a:pt x="6982415" y="9319743"/>
                </a:lnTo>
                <a:lnTo>
                  <a:pt x="6951289" y="9365436"/>
                </a:lnTo>
                <a:lnTo>
                  <a:pt x="6919821" y="9410876"/>
                </a:lnTo>
                <a:lnTo>
                  <a:pt x="6888014" y="9456062"/>
                </a:lnTo>
                <a:lnTo>
                  <a:pt x="6855869" y="9500990"/>
                </a:lnTo>
                <a:lnTo>
                  <a:pt x="6823387" y="9545660"/>
                </a:lnTo>
                <a:lnTo>
                  <a:pt x="6790572" y="9590070"/>
                </a:lnTo>
                <a:lnTo>
                  <a:pt x="6757424" y="9634217"/>
                </a:lnTo>
                <a:lnTo>
                  <a:pt x="6723945" y="9678101"/>
                </a:lnTo>
                <a:lnTo>
                  <a:pt x="6690138" y="9721718"/>
                </a:lnTo>
                <a:lnTo>
                  <a:pt x="6656004" y="9765068"/>
                </a:lnTo>
                <a:lnTo>
                  <a:pt x="6621545" y="9808149"/>
                </a:lnTo>
                <a:lnTo>
                  <a:pt x="6586763" y="9850958"/>
                </a:lnTo>
                <a:lnTo>
                  <a:pt x="6551659" y="9893493"/>
                </a:lnTo>
                <a:lnTo>
                  <a:pt x="6516236" y="9935754"/>
                </a:lnTo>
                <a:lnTo>
                  <a:pt x="6480496" y="9977737"/>
                </a:lnTo>
                <a:lnTo>
                  <a:pt x="6444439" y="10019442"/>
                </a:lnTo>
                <a:lnTo>
                  <a:pt x="6408069" y="10060866"/>
                </a:lnTo>
                <a:lnTo>
                  <a:pt x="6371387" y="10102007"/>
                </a:lnTo>
                <a:lnTo>
                  <a:pt x="6334395" y="10142865"/>
                </a:lnTo>
                <a:lnTo>
                  <a:pt x="6297094" y="10183436"/>
                </a:lnTo>
                <a:lnTo>
                  <a:pt x="6259486" y="10223718"/>
                </a:lnTo>
                <a:lnTo>
                  <a:pt x="6221574" y="10263711"/>
                </a:lnTo>
                <a:lnTo>
                  <a:pt x="6199159" y="10286999"/>
                </a:lnTo>
                <a:close/>
              </a:path>
              <a:path w="8208645" h="10287000">
                <a:moveTo>
                  <a:pt x="8208149" y="5306942"/>
                </a:moveTo>
                <a:lnTo>
                  <a:pt x="5862948" y="0"/>
                </a:lnTo>
                <a:lnTo>
                  <a:pt x="5866961" y="3632"/>
                </a:lnTo>
                <a:lnTo>
                  <a:pt x="5907531" y="40933"/>
                </a:lnTo>
                <a:lnTo>
                  <a:pt x="5947814" y="78541"/>
                </a:lnTo>
                <a:lnTo>
                  <a:pt x="5987807" y="116453"/>
                </a:lnTo>
                <a:lnTo>
                  <a:pt x="6027509" y="154667"/>
                </a:lnTo>
                <a:lnTo>
                  <a:pt x="6066916" y="193183"/>
                </a:lnTo>
                <a:lnTo>
                  <a:pt x="6106029" y="231998"/>
                </a:lnTo>
                <a:lnTo>
                  <a:pt x="6144844" y="271111"/>
                </a:lnTo>
                <a:lnTo>
                  <a:pt x="6183359" y="310518"/>
                </a:lnTo>
                <a:lnTo>
                  <a:pt x="6221574" y="350220"/>
                </a:lnTo>
                <a:lnTo>
                  <a:pt x="6259486" y="390213"/>
                </a:lnTo>
                <a:lnTo>
                  <a:pt x="6297094" y="430495"/>
                </a:lnTo>
                <a:lnTo>
                  <a:pt x="6334395" y="471066"/>
                </a:lnTo>
                <a:lnTo>
                  <a:pt x="6371387" y="511924"/>
                </a:lnTo>
                <a:lnTo>
                  <a:pt x="6408069" y="553065"/>
                </a:lnTo>
                <a:lnTo>
                  <a:pt x="6444439" y="594489"/>
                </a:lnTo>
                <a:lnTo>
                  <a:pt x="6480496" y="636194"/>
                </a:lnTo>
                <a:lnTo>
                  <a:pt x="6516236" y="678177"/>
                </a:lnTo>
                <a:lnTo>
                  <a:pt x="6551659" y="720438"/>
                </a:lnTo>
                <a:lnTo>
                  <a:pt x="6586763" y="762973"/>
                </a:lnTo>
                <a:lnTo>
                  <a:pt x="6621545" y="805782"/>
                </a:lnTo>
                <a:lnTo>
                  <a:pt x="6656004" y="848863"/>
                </a:lnTo>
                <a:lnTo>
                  <a:pt x="6690138" y="892213"/>
                </a:lnTo>
                <a:lnTo>
                  <a:pt x="6723945" y="935830"/>
                </a:lnTo>
                <a:lnTo>
                  <a:pt x="6757424" y="979714"/>
                </a:lnTo>
                <a:lnTo>
                  <a:pt x="6790572" y="1023861"/>
                </a:lnTo>
                <a:lnTo>
                  <a:pt x="6823387" y="1068271"/>
                </a:lnTo>
                <a:lnTo>
                  <a:pt x="6855869" y="1112941"/>
                </a:lnTo>
                <a:lnTo>
                  <a:pt x="6888014" y="1157869"/>
                </a:lnTo>
                <a:lnTo>
                  <a:pt x="6919821" y="1203055"/>
                </a:lnTo>
                <a:lnTo>
                  <a:pt x="6951289" y="1248495"/>
                </a:lnTo>
                <a:lnTo>
                  <a:pt x="6982415" y="1294188"/>
                </a:lnTo>
                <a:lnTo>
                  <a:pt x="7013198" y="1340132"/>
                </a:lnTo>
                <a:lnTo>
                  <a:pt x="7043635" y="1386325"/>
                </a:lnTo>
                <a:lnTo>
                  <a:pt x="7073725" y="1432766"/>
                </a:lnTo>
                <a:lnTo>
                  <a:pt x="7103466" y="1479452"/>
                </a:lnTo>
                <a:lnTo>
                  <a:pt x="7132856" y="1526382"/>
                </a:lnTo>
                <a:lnTo>
                  <a:pt x="7161894" y="1573554"/>
                </a:lnTo>
                <a:lnTo>
                  <a:pt x="7190577" y="1620966"/>
                </a:lnTo>
                <a:lnTo>
                  <a:pt x="7218903" y="1668616"/>
                </a:lnTo>
                <a:lnTo>
                  <a:pt x="7246872" y="1716502"/>
                </a:lnTo>
                <a:lnTo>
                  <a:pt x="7274480" y="1764623"/>
                </a:lnTo>
                <a:lnTo>
                  <a:pt x="7301726" y="1812977"/>
                </a:lnTo>
                <a:lnTo>
                  <a:pt x="7328609" y="1861561"/>
                </a:lnTo>
                <a:lnTo>
                  <a:pt x="7355126" y="1910375"/>
                </a:lnTo>
                <a:lnTo>
                  <a:pt x="7381275" y="1959415"/>
                </a:lnTo>
                <a:lnTo>
                  <a:pt x="7407055" y="2008681"/>
                </a:lnTo>
                <a:lnTo>
                  <a:pt x="7432464" y="2058170"/>
                </a:lnTo>
                <a:lnTo>
                  <a:pt x="7457500" y="2107880"/>
                </a:lnTo>
                <a:lnTo>
                  <a:pt x="7482161" y="2157810"/>
                </a:lnTo>
                <a:lnTo>
                  <a:pt x="7506446" y="2207959"/>
                </a:lnTo>
                <a:lnTo>
                  <a:pt x="7530352" y="2258323"/>
                </a:lnTo>
                <a:lnTo>
                  <a:pt x="7553877" y="2308901"/>
                </a:lnTo>
                <a:lnTo>
                  <a:pt x="7577020" y="2359692"/>
                </a:lnTo>
                <a:lnTo>
                  <a:pt x="7599779" y="2410693"/>
                </a:lnTo>
                <a:lnTo>
                  <a:pt x="7622152" y="2461903"/>
                </a:lnTo>
                <a:lnTo>
                  <a:pt x="7644138" y="2513319"/>
                </a:lnTo>
                <a:lnTo>
                  <a:pt x="7665733" y="2564941"/>
                </a:lnTo>
                <a:lnTo>
                  <a:pt x="7686938" y="2616765"/>
                </a:lnTo>
                <a:lnTo>
                  <a:pt x="7707748" y="2668791"/>
                </a:lnTo>
                <a:lnTo>
                  <a:pt x="7728164" y="2721016"/>
                </a:lnTo>
                <a:lnTo>
                  <a:pt x="7748183" y="2773439"/>
                </a:lnTo>
                <a:lnTo>
                  <a:pt x="7767803" y="2826057"/>
                </a:lnTo>
                <a:lnTo>
                  <a:pt x="7787022" y="2878869"/>
                </a:lnTo>
                <a:lnTo>
                  <a:pt x="7805838" y="2931874"/>
                </a:lnTo>
                <a:lnTo>
                  <a:pt x="7824250" y="2985068"/>
                </a:lnTo>
                <a:lnTo>
                  <a:pt x="7842256" y="3038451"/>
                </a:lnTo>
                <a:lnTo>
                  <a:pt x="7859854" y="3092020"/>
                </a:lnTo>
                <a:lnTo>
                  <a:pt x="7877042" y="3145774"/>
                </a:lnTo>
                <a:lnTo>
                  <a:pt x="7893817" y="3199710"/>
                </a:lnTo>
                <a:lnTo>
                  <a:pt x="7910180" y="3253828"/>
                </a:lnTo>
                <a:lnTo>
                  <a:pt x="7926127" y="3308124"/>
                </a:lnTo>
                <a:lnTo>
                  <a:pt x="7941656" y="3362598"/>
                </a:lnTo>
                <a:lnTo>
                  <a:pt x="7956766" y="3417247"/>
                </a:lnTo>
                <a:lnTo>
                  <a:pt x="7971456" y="3472070"/>
                </a:lnTo>
                <a:lnTo>
                  <a:pt x="7985722" y="3527064"/>
                </a:lnTo>
                <a:lnTo>
                  <a:pt x="7999563" y="3582228"/>
                </a:lnTo>
                <a:lnTo>
                  <a:pt x="8012978" y="3637560"/>
                </a:lnTo>
                <a:lnTo>
                  <a:pt x="8025965" y="3693059"/>
                </a:lnTo>
                <a:lnTo>
                  <a:pt x="8038521" y="3748721"/>
                </a:lnTo>
                <a:lnTo>
                  <a:pt x="8050646" y="3804546"/>
                </a:lnTo>
                <a:lnTo>
                  <a:pt x="8062336" y="3860532"/>
                </a:lnTo>
                <a:lnTo>
                  <a:pt x="8073590" y="3916676"/>
                </a:lnTo>
                <a:lnTo>
                  <a:pt x="8084407" y="3972978"/>
                </a:lnTo>
                <a:lnTo>
                  <a:pt x="8094784" y="4029434"/>
                </a:lnTo>
                <a:lnTo>
                  <a:pt x="8104720" y="4086044"/>
                </a:lnTo>
                <a:lnTo>
                  <a:pt x="8114213" y="4142805"/>
                </a:lnTo>
                <a:lnTo>
                  <a:pt x="8123260" y="4199715"/>
                </a:lnTo>
                <a:lnTo>
                  <a:pt x="8131861" y="4256773"/>
                </a:lnTo>
                <a:lnTo>
                  <a:pt x="8140013" y="4313977"/>
                </a:lnTo>
                <a:lnTo>
                  <a:pt x="8147714" y="4371325"/>
                </a:lnTo>
                <a:lnTo>
                  <a:pt x="8154963" y="4428815"/>
                </a:lnTo>
                <a:lnTo>
                  <a:pt x="8161758" y="4486445"/>
                </a:lnTo>
                <a:lnTo>
                  <a:pt x="8168097" y="4544214"/>
                </a:lnTo>
                <a:lnTo>
                  <a:pt x="8173977" y="4602120"/>
                </a:lnTo>
                <a:lnTo>
                  <a:pt x="8179398" y="4660160"/>
                </a:lnTo>
                <a:lnTo>
                  <a:pt x="8184357" y="4718333"/>
                </a:lnTo>
                <a:lnTo>
                  <a:pt x="8188852" y="4776637"/>
                </a:lnTo>
                <a:lnTo>
                  <a:pt x="8192883" y="4835070"/>
                </a:lnTo>
                <a:lnTo>
                  <a:pt x="8196445" y="4893631"/>
                </a:lnTo>
                <a:lnTo>
                  <a:pt x="8199539" y="4952317"/>
                </a:lnTo>
                <a:lnTo>
                  <a:pt x="8202162" y="5011126"/>
                </a:lnTo>
                <a:lnTo>
                  <a:pt x="8204312" y="5070058"/>
                </a:lnTo>
                <a:lnTo>
                  <a:pt x="8205988" y="5129110"/>
                </a:lnTo>
                <a:lnTo>
                  <a:pt x="8207187" y="5188279"/>
                </a:lnTo>
                <a:lnTo>
                  <a:pt x="8207908" y="5247565"/>
                </a:lnTo>
                <a:lnTo>
                  <a:pt x="8208149" y="5306942"/>
                </a:lnTo>
                <a:close/>
              </a:path>
              <a:path w="8208645" h="10287000">
                <a:moveTo>
                  <a:pt x="8208149" y="5306942"/>
                </a:moveTo>
                <a:lnTo>
                  <a:pt x="8207908" y="5247565"/>
                </a:lnTo>
                <a:lnTo>
                  <a:pt x="8207187" y="5188279"/>
                </a:lnTo>
                <a:lnTo>
                  <a:pt x="8205988" y="5129110"/>
                </a:lnTo>
                <a:lnTo>
                  <a:pt x="8204312" y="5070058"/>
                </a:lnTo>
                <a:lnTo>
                  <a:pt x="8202162" y="5011126"/>
                </a:lnTo>
                <a:lnTo>
                  <a:pt x="8199539" y="4952317"/>
                </a:lnTo>
                <a:lnTo>
                  <a:pt x="8196445" y="4893631"/>
                </a:lnTo>
                <a:lnTo>
                  <a:pt x="8192883" y="4835070"/>
                </a:lnTo>
                <a:lnTo>
                  <a:pt x="8188852" y="4776637"/>
                </a:lnTo>
                <a:lnTo>
                  <a:pt x="8184357" y="4718333"/>
                </a:lnTo>
                <a:lnTo>
                  <a:pt x="8179398" y="4660160"/>
                </a:lnTo>
                <a:lnTo>
                  <a:pt x="8173977" y="4602120"/>
                </a:lnTo>
                <a:lnTo>
                  <a:pt x="8168097" y="4544214"/>
                </a:lnTo>
                <a:lnTo>
                  <a:pt x="8161758" y="4486445"/>
                </a:lnTo>
                <a:lnTo>
                  <a:pt x="8154963" y="4428815"/>
                </a:lnTo>
                <a:lnTo>
                  <a:pt x="8147714" y="4371325"/>
                </a:lnTo>
                <a:lnTo>
                  <a:pt x="8140013" y="4313977"/>
                </a:lnTo>
                <a:lnTo>
                  <a:pt x="8131861" y="4256773"/>
                </a:lnTo>
                <a:lnTo>
                  <a:pt x="8123260" y="4199715"/>
                </a:lnTo>
                <a:lnTo>
                  <a:pt x="8114213" y="4142805"/>
                </a:lnTo>
                <a:lnTo>
                  <a:pt x="8104720" y="4086044"/>
                </a:lnTo>
                <a:lnTo>
                  <a:pt x="8094784" y="4029434"/>
                </a:lnTo>
                <a:lnTo>
                  <a:pt x="8084407" y="3972978"/>
                </a:lnTo>
                <a:lnTo>
                  <a:pt x="8073590" y="3916676"/>
                </a:lnTo>
                <a:lnTo>
                  <a:pt x="8062336" y="3860532"/>
                </a:lnTo>
                <a:lnTo>
                  <a:pt x="8050646" y="3804546"/>
                </a:lnTo>
                <a:lnTo>
                  <a:pt x="8038521" y="3748721"/>
                </a:lnTo>
                <a:lnTo>
                  <a:pt x="8025965" y="3693059"/>
                </a:lnTo>
                <a:lnTo>
                  <a:pt x="8012978" y="3637560"/>
                </a:lnTo>
                <a:lnTo>
                  <a:pt x="7999563" y="3582228"/>
                </a:lnTo>
                <a:lnTo>
                  <a:pt x="7985722" y="3527064"/>
                </a:lnTo>
                <a:lnTo>
                  <a:pt x="7971456" y="3472070"/>
                </a:lnTo>
                <a:lnTo>
                  <a:pt x="7956766" y="3417247"/>
                </a:lnTo>
                <a:lnTo>
                  <a:pt x="7941656" y="3362598"/>
                </a:lnTo>
                <a:lnTo>
                  <a:pt x="7926127" y="3308124"/>
                </a:lnTo>
                <a:lnTo>
                  <a:pt x="7910180" y="3253828"/>
                </a:lnTo>
                <a:lnTo>
                  <a:pt x="7893817" y="3199710"/>
                </a:lnTo>
                <a:lnTo>
                  <a:pt x="7877042" y="3145774"/>
                </a:lnTo>
                <a:lnTo>
                  <a:pt x="7859854" y="3092020"/>
                </a:lnTo>
                <a:lnTo>
                  <a:pt x="7842256" y="3038451"/>
                </a:lnTo>
                <a:lnTo>
                  <a:pt x="7824250" y="2985068"/>
                </a:lnTo>
                <a:lnTo>
                  <a:pt x="7805838" y="2931874"/>
                </a:lnTo>
                <a:lnTo>
                  <a:pt x="7787022" y="2878869"/>
                </a:lnTo>
                <a:lnTo>
                  <a:pt x="7767803" y="2826057"/>
                </a:lnTo>
                <a:lnTo>
                  <a:pt x="7748183" y="2773439"/>
                </a:lnTo>
                <a:lnTo>
                  <a:pt x="7728164" y="2721016"/>
                </a:lnTo>
                <a:lnTo>
                  <a:pt x="7707748" y="2668791"/>
                </a:lnTo>
                <a:lnTo>
                  <a:pt x="7686938" y="2616765"/>
                </a:lnTo>
                <a:lnTo>
                  <a:pt x="7665733" y="2564941"/>
                </a:lnTo>
                <a:lnTo>
                  <a:pt x="7644138" y="2513319"/>
                </a:lnTo>
                <a:lnTo>
                  <a:pt x="7622152" y="2461903"/>
                </a:lnTo>
                <a:lnTo>
                  <a:pt x="7599779" y="2410693"/>
                </a:lnTo>
                <a:lnTo>
                  <a:pt x="7577020" y="2359692"/>
                </a:lnTo>
                <a:lnTo>
                  <a:pt x="7553877" y="2308901"/>
                </a:lnTo>
                <a:lnTo>
                  <a:pt x="7530352" y="2258323"/>
                </a:lnTo>
                <a:lnTo>
                  <a:pt x="7506446" y="2207959"/>
                </a:lnTo>
                <a:lnTo>
                  <a:pt x="7482161" y="2157810"/>
                </a:lnTo>
                <a:lnTo>
                  <a:pt x="7457500" y="2107880"/>
                </a:lnTo>
                <a:lnTo>
                  <a:pt x="7432464" y="2058170"/>
                </a:lnTo>
                <a:lnTo>
                  <a:pt x="7407055" y="2008681"/>
                </a:lnTo>
                <a:lnTo>
                  <a:pt x="7381275" y="1959415"/>
                </a:lnTo>
                <a:lnTo>
                  <a:pt x="7355126" y="1910375"/>
                </a:lnTo>
                <a:lnTo>
                  <a:pt x="7328609" y="1861561"/>
                </a:lnTo>
                <a:lnTo>
                  <a:pt x="7301726" y="1812977"/>
                </a:lnTo>
                <a:lnTo>
                  <a:pt x="7274480" y="1764623"/>
                </a:lnTo>
                <a:lnTo>
                  <a:pt x="7246872" y="1716502"/>
                </a:lnTo>
                <a:lnTo>
                  <a:pt x="7218903" y="1668616"/>
                </a:lnTo>
                <a:lnTo>
                  <a:pt x="7190577" y="1620966"/>
                </a:lnTo>
                <a:lnTo>
                  <a:pt x="7161894" y="1573554"/>
                </a:lnTo>
                <a:lnTo>
                  <a:pt x="7132856" y="1526382"/>
                </a:lnTo>
                <a:lnTo>
                  <a:pt x="7103466" y="1479452"/>
                </a:lnTo>
                <a:lnTo>
                  <a:pt x="7073725" y="1432766"/>
                </a:lnTo>
                <a:lnTo>
                  <a:pt x="7043635" y="1386325"/>
                </a:lnTo>
                <a:lnTo>
                  <a:pt x="7013198" y="1340132"/>
                </a:lnTo>
                <a:lnTo>
                  <a:pt x="6982415" y="1294188"/>
                </a:lnTo>
                <a:lnTo>
                  <a:pt x="6951289" y="1248495"/>
                </a:lnTo>
                <a:lnTo>
                  <a:pt x="6919821" y="1203055"/>
                </a:lnTo>
                <a:lnTo>
                  <a:pt x="6888014" y="1157869"/>
                </a:lnTo>
                <a:lnTo>
                  <a:pt x="6855869" y="1112941"/>
                </a:lnTo>
                <a:lnTo>
                  <a:pt x="6823387" y="1068271"/>
                </a:lnTo>
                <a:lnTo>
                  <a:pt x="6790572" y="1023861"/>
                </a:lnTo>
                <a:lnTo>
                  <a:pt x="6757424" y="979714"/>
                </a:lnTo>
                <a:lnTo>
                  <a:pt x="6723945" y="935830"/>
                </a:lnTo>
                <a:lnTo>
                  <a:pt x="6690138" y="892213"/>
                </a:lnTo>
                <a:lnTo>
                  <a:pt x="6656004" y="848863"/>
                </a:lnTo>
                <a:lnTo>
                  <a:pt x="6621545" y="805782"/>
                </a:lnTo>
                <a:lnTo>
                  <a:pt x="6586763" y="762973"/>
                </a:lnTo>
                <a:lnTo>
                  <a:pt x="6551659" y="720438"/>
                </a:lnTo>
                <a:lnTo>
                  <a:pt x="6516236" y="678177"/>
                </a:lnTo>
                <a:lnTo>
                  <a:pt x="6480496" y="636194"/>
                </a:lnTo>
                <a:lnTo>
                  <a:pt x="6444439" y="594489"/>
                </a:lnTo>
                <a:lnTo>
                  <a:pt x="6408069" y="553065"/>
                </a:lnTo>
                <a:lnTo>
                  <a:pt x="6371387" y="511924"/>
                </a:lnTo>
                <a:lnTo>
                  <a:pt x="6334395" y="471066"/>
                </a:lnTo>
                <a:lnTo>
                  <a:pt x="6297094" y="430495"/>
                </a:lnTo>
                <a:lnTo>
                  <a:pt x="6259486" y="390213"/>
                </a:lnTo>
                <a:lnTo>
                  <a:pt x="6221574" y="350220"/>
                </a:lnTo>
                <a:lnTo>
                  <a:pt x="6183359" y="310518"/>
                </a:lnTo>
                <a:lnTo>
                  <a:pt x="6144844" y="271111"/>
                </a:lnTo>
                <a:lnTo>
                  <a:pt x="6106029" y="231998"/>
                </a:lnTo>
                <a:lnTo>
                  <a:pt x="6066916" y="193183"/>
                </a:lnTo>
                <a:lnTo>
                  <a:pt x="6027509" y="154667"/>
                </a:lnTo>
                <a:lnTo>
                  <a:pt x="5987807" y="116453"/>
                </a:lnTo>
                <a:lnTo>
                  <a:pt x="5947814" y="78541"/>
                </a:lnTo>
                <a:lnTo>
                  <a:pt x="5907531" y="40933"/>
                </a:lnTo>
                <a:lnTo>
                  <a:pt x="5866961" y="3632"/>
                </a:lnTo>
                <a:lnTo>
                  <a:pt x="5862948" y="0"/>
                </a:lnTo>
                <a:lnTo>
                  <a:pt x="8208149" y="0"/>
                </a:lnTo>
                <a:lnTo>
                  <a:pt x="8208149" y="5306942"/>
                </a:lnTo>
                <a:close/>
              </a:path>
            </a:pathLst>
          </a:custGeom>
          <a:solidFill>
            <a:srgbClr val="7DB0DA"/>
          </a:solidFill>
        </p:spPr>
        <p:txBody>
          <a:bodyPr wrap="square" lIns="0" tIns="0" rIns="0" bIns="0" rtlCol="0"/>
          <a:lstStyle/>
          <a:p>
            <a:endParaRPr/>
          </a:p>
        </p:txBody>
      </p:sp>
      <p:pic>
        <p:nvPicPr>
          <p:cNvPr id="17" name="Рисунок 16"/>
          <p:cNvPicPr>
            <a:picLocks noChangeAspect="1"/>
          </p:cNvPicPr>
          <p:nvPr/>
        </p:nvPicPr>
        <p:blipFill>
          <a:blip r:embed="rId3"/>
          <a:stretch>
            <a:fillRect/>
          </a:stretch>
        </p:blipFill>
        <p:spPr>
          <a:xfrm>
            <a:off x="15621000" y="1752600"/>
            <a:ext cx="2667000" cy="990600"/>
          </a:xfrm>
          <a:prstGeom prst="rect">
            <a:avLst/>
          </a:prstGeom>
        </p:spPr>
      </p:pic>
      <p:pic>
        <p:nvPicPr>
          <p:cNvPr id="18" name="Рисунок 17"/>
          <p:cNvPicPr>
            <a:picLocks noChangeAspect="1"/>
          </p:cNvPicPr>
          <p:nvPr/>
        </p:nvPicPr>
        <p:blipFill>
          <a:blip r:embed="rId4"/>
          <a:stretch>
            <a:fillRect/>
          </a:stretch>
        </p:blipFill>
        <p:spPr>
          <a:xfrm>
            <a:off x="0" y="0"/>
            <a:ext cx="2590800" cy="2247900"/>
          </a:xfrm>
          <a:prstGeom prst="rect">
            <a:avLst/>
          </a:prstGeom>
        </p:spPr>
      </p:pic>
      <p:pic>
        <p:nvPicPr>
          <p:cNvPr id="6" name="Рисунок 5"/>
          <p:cNvPicPr>
            <a:picLocks noChangeAspect="1"/>
          </p:cNvPicPr>
          <p:nvPr/>
        </p:nvPicPr>
        <p:blipFill>
          <a:blip r:embed="rId5"/>
          <a:stretch>
            <a:fillRect/>
          </a:stretch>
        </p:blipFill>
        <p:spPr>
          <a:xfrm>
            <a:off x="15621000" y="0"/>
            <a:ext cx="2667000" cy="1266825"/>
          </a:xfrm>
          <a:prstGeom prst="rect">
            <a:avLst/>
          </a:prstGeom>
        </p:spPr>
      </p:pic>
      <p:sp>
        <p:nvSpPr>
          <p:cNvPr id="7" name="TextBox 6">
            <a:extLst>
              <a:ext uri="{FF2B5EF4-FFF2-40B4-BE49-F238E27FC236}">
                <a16:creationId xmlns:a16="http://schemas.microsoft.com/office/drawing/2014/main" id="{810269C1-9915-433F-AA52-209A35B2E972}"/>
              </a:ext>
            </a:extLst>
          </p:cNvPr>
          <p:cNvSpPr txBox="1"/>
          <p:nvPr/>
        </p:nvSpPr>
        <p:spPr>
          <a:xfrm>
            <a:off x="838200" y="4275941"/>
            <a:ext cx="6294408" cy="1323439"/>
          </a:xfrm>
          <a:prstGeom prst="rect">
            <a:avLst/>
          </a:prstGeom>
          <a:noFill/>
        </p:spPr>
        <p:txBody>
          <a:bodyPr wrap="square">
            <a:spAutoFit/>
          </a:bodyPr>
          <a:lstStyle/>
          <a:p>
            <a:pPr algn="ctr"/>
            <a:r>
              <a:rPr lang="uk-UA" sz="4000" b="1" cap="all" dirty="0">
                <a:latin typeface="Times New Roman" panose="02020603050405020304" pitchFamily="18" charset="0"/>
              </a:rPr>
              <a:t>Людський капітал</a:t>
            </a:r>
          </a:p>
          <a:p>
            <a:pPr algn="ctr"/>
            <a:r>
              <a:rPr lang="uk-UA" sz="4000" b="1" cap="all" dirty="0">
                <a:latin typeface="Times New Roman" panose="02020603050405020304" pitchFamily="18" charset="0"/>
              </a:rPr>
              <a:t>України</a:t>
            </a:r>
          </a:p>
        </p:txBody>
      </p:sp>
      <p:pic>
        <p:nvPicPr>
          <p:cNvPr id="4" name="Рисунок 3">
            <a:extLst>
              <a:ext uri="{FF2B5EF4-FFF2-40B4-BE49-F238E27FC236}">
                <a16:creationId xmlns:a16="http://schemas.microsoft.com/office/drawing/2014/main" id="{BFAD5CBD-DF0A-45E2-AB3C-86D3631BCEF3}"/>
              </a:ext>
            </a:extLst>
          </p:cNvPr>
          <p:cNvPicPr>
            <a:picLocks noChangeAspect="1"/>
          </p:cNvPicPr>
          <p:nvPr/>
        </p:nvPicPr>
        <p:blipFill>
          <a:blip r:embed="rId6"/>
          <a:stretch>
            <a:fillRect/>
          </a:stretch>
        </p:blipFill>
        <p:spPr>
          <a:xfrm>
            <a:off x="8382000" y="3044945"/>
            <a:ext cx="9748509" cy="5867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Номер слайда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1114425" indent="-428625">
              <a:defRPr>
                <a:solidFill>
                  <a:schemeClr val="tx1"/>
                </a:solidFill>
                <a:latin typeface="Arial" panose="020B0604020202020204" pitchFamily="34" charset="0"/>
              </a:defRPr>
            </a:lvl2pPr>
            <a:lvl3pPr marL="1714500" indent="-342900">
              <a:defRPr>
                <a:solidFill>
                  <a:schemeClr val="tx1"/>
                </a:solidFill>
                <a:latin typeface="Arial" panose="020B0604020202020204" pitchFamily="34" charset="0"/>
              </a:defRPr>
            </a:lvl3pPr>
            <a:lvl4pPr marL="2400300" indent="-342900">
              <a:defRPr>
                <a:solidFill>
                  <a:schemeClr val="tx1"/>
                </a:solidFill>
                <a:latin typeface="Arial" panose="020B0604020202020204" pitchFamily="34" charset="0"/>
              </a:defRPr>
            </a:lvl4pPr>
            <a:lvl5pPr marL="3086100" indent="-342900">
              <a:defRPr>
                <a:solidFill>
                  <a:schemeClr val="tx1"/>
                </a:solidFill>
                <a:latin typeface="Arial" panose="020B0604020202020204" pitchFamily="34" charset="0"/>
              </a:defRPr>
            </a:lvl5pPr>
            <a:lvl6pPr marL="3771900" indent="-342900" eaLnBrk="0" fontAlgn="base" hangingPunct="0">
              <a:spcBef>
                <a:spcPct val="0"/>
              </a:spcBef>
              <a:spcAft>
                <a:spcPct val="0"/>
              </a:spcAft>
              <a:defRPr>
                <a:solidFill>
                  <a:schemeClr val="tx1"/>
                </a:solidFill>
                <a:latin typeface="Arial" panose="020B0604020202020204" pitchFamily="34" charset="0"/>
              </a:defRPr>
            </a:lvl6pPr>
            <a:lvl7pPr marL="4457700" indent="-342900" eaLnBrk="0" fontAlgn="base" hangingPunct="0">
              <a:spcBef>
                <a:spcPct val="0"/>
              </a:spcBef>
              <a:spcAft>
                <a:spcPct val="0"/>
              </a:spcAft>
              <a:defRPr>
                <a:solidFill>
                  <a:schemeClr val="tx1"/>
                </a:solidFill>
                <a:latin typeface="Arial" panose="020B0604020202020204" pitchFamily="34" charset="0"/>
              </a:defRPr>
            </a:lvl7pPr>
            <a:lvl8pPr marL="5143500" indent="-342900" eaLnBrk="0" fontAlgn="base" hangingPunct="0">
              <a:spcBef>
                <a:spcPct val="0"/>
              </a:spcBef>
              <a:spcAft>
                <a:spcPct val="0"/>
              </a:spcAft>
              <a:defRPr>
                <a:solidFill>
                  <a:schemeClr val="tx1"/>
                </a:solidFill>
                <a:latin typeface="Arial" panose="020B0604020202020204" pitchFamily="34" charset="0"/>
              </a:defRPr>
            </a:lvl8pPr>
            <a:lvl9pPr marL="5829300" indent="-342900" eaLnBrk="0" fontAlgn="base" hangingPunct="0">
              <a:spcBef>
                <a:spcPct val="0"/>
              </a:spcBef>
              <a:spcAft>
                <a:spcPct val="0"/>
              </a:spcAft>
              <a:defRPr>
                <a:solidFill>
                  <a:schemeClr val="tx1"/>
                </a:solidFill>
                <a:latin typeface="Arial" panose="020B0604020202020204" pitchFamily="34" charset="0"/>
              </a:defRPr>
            </a:lvl9pPr>
          </a:lstStyle>
          <a:p>
            <a:fld id="{7440D215-FBF9-4952-8C78-5A9D78A137DB}" type="slidenum">
              <a:rPr lang="ru-RU" altLang="ru-RU">
                <a:solidFill>
                  <a:srgbClr val="FFFFFF"/>
                </a:solidFill>
              </a:rPr>
              <a:pPr/>
              <a:t>6</a:t>
            </a:fld>
            <a:endParaRPr lang="ru-RU" altLang="ru-RU">
              <a:solidFill>
                <a:srgbClr val="FFFFFF"/>
              </a:solidFill>
            </a:endParaRPr>
          </a:p>
        </p:txBody>
      </p:sp>
      <p:pic>
        <p:nvPicPr>
          <p:cNvPr id="16" name="Рисунок 15"/>
          <p:cNvPicPr>
            <a:picLocks noChangeAspect="1"/>
          </p:cNvPicPr>
          <p:nvPr/>
        </p:nvPicPr>
        <p:blipFill>
          <a:blip r:embed="rId3"/>
          <a:stretch>
            <a:fillRect/>
          </a:stretch>
        </p:blipFill>
        <p:spPr>
          <a:xfrm>
            <a:off x="15621000" y="1409700"/>
            <a:ext cx="2634574" cy="1066800"/>
          </a:xfrm>
          <a:prstGeom prst="rect">
            <a:avLst/>
          </a:prstGeom>
        </p:spPr>
      </p:pic>
      <p:pic>
        <p:nvPicPr>
          <p:cNvPr id="17" name="Рисунок 16"/>
          <p:cNvPicPr>
            <a:picLocks noChangeAspect="1"/>
          </p:cNvPicPr>
          <p:nvPr/>
        </p:nvPicPr>
        <p:blipFill>
          <a:blip r:embed="rId4"/>
          <a:stretch>
            <a:fillRect/>
          </a:stretch>
        </p:blipFill>
        <p:spPr>
          <a:xfrm>
            <a:off x="0" y="0"/>
            <a:ext cx="2895600" cy="2171700"/>
          </a:xfrm>
          <a:prstGeom prst="rect">
            <a:avLst/>
          </a:prstGeom>
        </p:spPr>
      </p:pic>
      <p:pic>
        <p:nvPicPr>
          <p:cNvPr id="7" name="Рисунок 6"/>
          <p:cNvPicPr>
            <a:picLocks noChangeAspect="1"/>
          </p:cNvPicPr>
          <p:nvPr/>
        </p:nvPicPr>
        <p:blipFill>
          <a:blip r:embed="rId5"/>
          <a:stretch>
            <a:fillRect/>
          </a:stretch>
        </p:blipFill>
        <p:spPr>
          <a:xfrm>
            <a:off x="15621000" y="5674"/>
            <a:ext cx="2632953" cy="1266825"/>
          </a:xfrm>
          <a:prstGeom prst="rect">
            <a:avLst/>
          </a:prstGeom>
        </p:spPr>
      </p:pic>
      <p:sp>
        <p:nvSpPr>
          <p:cNvPr id="8" name="TextBox 7">
            <a:extLst>
              <a:ext uri="{FF2B5EF4-FFF2-40B4-BE49-F238E27FC236}">
                <a16:creationId xmlns:a16="http://schemas.microsoft.com/office/drawing/2014/main" id="{1A677F70-1C02-47E1-A62C-FF63115717E2}"/>
              </a:ext>
            </a:extLst>
          </p:cNvPr>
          <p:cNvSpPr txBox="1"/>
          <p:nvPr/>
        </p:nvSpPr>
        <p:spPr>
          <a:xfrm>
            <a:off x="6111096" y="588818"/>
            <a:ext cx="7604904" cy="707886"/>
          </a:xfrm>
          <a:prstGeom prst="rect">
            <a:avLst/>
          </a:prstGeom>
          <a:noFill/>
        </p:spPr>
        <p:txBody>
          <a:bodyPr wrap="square">
            <a:spAutoFit/>
          </a:bodyPr>
          <a:lstStyle/>
          <a:p>
            <a:pPr algn="ctr"/>
            <a:r>
              <a:rPr lang="uk-UA" sz="4000" b="1" cap="all" dirty="0">
                <a:latin typeface="Times New Roman" panose="02020603050405020304" pitchFamily="18" charset="0"/>
              </a:rPr>
              <a:t>Організаційний капітал</a:t>
            </a:r>
          </a:p>
        </p:txBody>
      </p:sp>
      <p:sp>
        <p:nvSpPr>
          <p:cNvPr id="9" name="TextBox 8">
            <a:extLst>
              <a:ext uri="{FF2B5EF4-FFF2-40B4-BE49-F238E27FC236}">
                <a16:creationId xmlns:a16="http://schemas.microsoft.com/office/drawing/2014/main" id="{9415786B-02D4-4488-AFDF-AB539897FECC}"/>
              </a:ext>
            </a:extLst>
          </p:cNvPr>
          <p:cNvSpPr txBox="1"/>
          <p:nvPr/>
        </p:nvSpPr>
        <p:spPr>
          <a:xfrm>
            <a:off x="10286999" y="3924300"/>
            <a:ext cx="7795261" cy="3970318"/>
          </a:xfrm>
          <a:prstGeom prst="rect">
            <a:avLst/>
          </a:prstGeom>
          <a:noFill/>
        </p:spPr>
        <p:txBody>
          <a:bodyPr wrap="square">
            <a:spAutoFit/>
          </a:bodyPr>
          <a:lstStyle/>
          <a:p>
            <a:pPr algn="just"/>
            <a:r>
              <a:rPr lang="uk-UA" sz="3600" b="1" i="1" dirty="0">
                <a:solidFill>
                  <a:srgbClr val="212121"/>
                </a:solidFill>
                <a:effectLst/>
                <a:latin typeface="Arial" panose="020B0604020202020204" pitchFamily="34" charset="0"/>
                <a:cs typeface="Arial" panose="020B0604020202020204" pitchFamily="34" charset="0"/>
              </a:rPr>
              <a:t>Організаційний капітал - це вид капіталу, який  складається з елементів, які відповідають на питання: що та як мають робити працівники  для підвищення прибутку організації.</a:t>
            </a:r>
            <a:endParaRPr lang="uk-UA" sz="3600" dirty="0">
              <a:latin typeface="Century Gothic" panose="020B0502020202020204" pitchFamily="34" charset="0"/>
              <a:cs typeface="Arial" panose="020B0604020202020204" pitchFamily="34" charset="0"/>
            </a:endParaRPr>
          </a:p>
        </p:txBody>
      </p:sp>
      <p:pic>
        <p:nvPicPr>
          <p:cNvPr id="6148" name="Picture 4" descr="Patente - Gebrausmuster - Patentstrategie - Cosmacon">
            <a:extLst>
              <a:ext uri="{FF2B5EF4-FFF2-40B4-BE49-F238E27FC236}">
                <a16:creationId xmlns:a16="http://schemas.microsoft.com/office/drawing/2014/main" id="{0ECCD1D6-7758-4FFF-BDF3-7CF7F57BE8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839" y="3573233"/>
            <a:ext cx="3276600" cy="208638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Електронні послуги">
            <a:extLst>
              <a:ext uri="{FF2B5EF4-FFF2-40B4-BE49-F238E27FC236}">
                <a16:creationId xmlns:a16="http://schemas.microsoft.com/office/drawing/2014/main" id="{7220F78A-2D89-4146-AFE4-D4D4FD77092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4789" y="6134100"/>
            <a:ext cx="3401709" cy="208638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Легалізація програмного забезпечення - IKCM">
            <a:extLst>
              <a:ext uri="{FF2B5EF4-FFF2-40B4-BE49-F238E27FC236}">
                <a16:creationId xmlns:a16="http://schemas.microsoft.com/office/drawing/2014/main" id="{5FD17CBB-C346-4DFE-993E-146916CC19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3861177"/>
            <a:ext cx="5962207" cy="397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362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Номер слайда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1114425" indent="-428625">
              <a:defRPr>
                <a:solidFill>
                  <a:schemeClr val="tx1"/>
                </a:solidFill>
                <a:latin typeface="Arial" panose="020B0604020202020204" pitchFamily="34" charset="0"/>
              </a:defRPr>
            </a:lvl2pPr>
            <a:lvl3pPr marL="1714500" indent="-342900">
              <a:defRPr>
                <a:solidFill>
                  <a:schemeClr val="tx1"/>
                </a:solidFill>
                <a:latin typeface="Arial" panose="020B0604020202020204" pitchFamily="34" charset="0"/>
              </a:defRPr>
            </a:lvl3pPr>
            <a:lvl4pPr marL="2400300" indent="-342900">
              <a:defRPr>
                <a:solidFill>
                  <a:schemeClr val="tx1"/>
                </a:solidFill>
                <a:latin typeface="Arial" panose="020B0604020202020204" pitchFamily="34" charset="0"/>
              </a:defRPr>
            </a:lvl4pPr>
            <a:lvl5pPr marL="3086100" indent="-342900">
              <a:defRPr>
                <a:solidFill>
                  <a:schemeClr val="tx1"/>
                </a:solidFill>
                <a:latin typeface="Arial" panose="020B0604020202020204" pitchFamily="34" charset="0"/>
              </a:defRPr>
            </a:lvl5pPr>
            <a:lvl6pPr marL="3771900" indent="-342900" eaLnBrk="0" fontAlgn="base" hangingPunct="0">
              <a:spcBef>
                <a:spcPct val="0"/>
              </a:spcBef>
              <a:spcAft>
                <a:spcPct val="0"/>
              </a:spcAft>
              <a:defRPr>
                <a:solidFill>
                  <a:schemeClr val="tx1"/>
                </a:solidFill>
                <a:latin typeface="Arial" panose="020B0604020202020204" pitchFamily="34" charset="0"/>
              </a:defRPr>
            </a:lvl6pPr>
            <a:lvl7pPr marL="4457700" indent="-342900" eaLnBrk="0" fontAlgn="base" hangingPunct="0">
              <a:spcBef>
                <a:spcPct val="0"/>
              </a:spcBef>
              <a:spcAft>
                <a:spcPct val="0"/>
              </a:spcAft>
              <a:defRPr>
                <a:solidFill>
                  <a:schemeClr val="tx1"/>
                </a:solidFill>
                <a:latin typeface="Arial" panose="020B0604020202020204" pitchFamily="34" charset="0"/>
              </a:defRPr>
            </a:lvl7pPr>
            <a:lvl8pPr marL="5143500" indent="-342900" eaLnBrk="0" fontAlgn="base" hangingPunct="0">
              <a:spcBef>
                <a:spcPct val="0"/>
              </a:spcBef>
              <a:spcAft>
                <a:spcPct val="0"/>
              </a:spcAft>
              <a:defRPr>
                <a:solidFill>
                  <a:schemeClr val="tx1"/>
                </a:solidFill>
                <a:latin typeface="Arial" panose="020B0604020202020204" pitchFamily="34" charset="0"/>
              </a:defRPr>
            </a:lvl8pPr>
            <a:lvl9pPr marL="5829300" indent="-342900" eaLnBrk="0" fontAlgn="base" hangingPunct="0">
              <a:spcBef>
                <a:spcPct val="0"/>
              </a:spcBef>
              <a:spcAft>
                <a:spcPct val="0"/>
              </a:spcAft>
              <a:defRPr>
                <a:solidFill>
                  <a:schemeClr val="tx1"/>
                </a:solidFill>
                <a:latin typeface="Arial" panose="020B0604020202020204" pitchFamily="34" charset="0"/>
              </a:defRPr>
            </a:lvl9pPr>
          </a:lstStyle>
          <a:p>
            <a:fld id="{7440D215-FBF9-4952-8C78-5A9D78A137DB}" type="slidenum">
              <a:rPr lang="ru-RU" altLang="ru-RU">
                <a:solidFill>
                  <a:srgbClr val="FFFFFF"/>
                </a:solidFill>
              </a:rPr>
              <a:pPr/>
              <a:t>7</a:t>
            </a:fld>
            <a:endParaRPr lang="ru-RU" altLang="ru-RU">
              <a:solidFill>
                <a:srgbClr val="FFFFFF"/>
              </a:solidFill>
            </a:endParaRPr>
          </a:p>
        </p:txBody>
      </p:sp>
      <p:pic>
        <p:nvPicPr>
          <p:cNvPr id="16" name="Рисунок 15"/>
          <p:cNvPicPr>
            <a:picLocks noChangeAspect="1"/>
          </p:cNvPicPr>
          <p:nvPr/>
        </p:nvPicPr>
        <p:blipFill>
          <a:blip r:embed="rId3"/>
          <a:stretch>
            <a:fillRect/>
          </a:stretch>
        </p:blipFill>
        <p:spPr>
          <a:xfrm>
            <a:off x="15621000" y="1409700"/>
            <a:ext cx="2634574" cy="1066800"/>
          </a:xfrm>
          <a:prstGeom prst="rect">
            <a:avLst/>
          </a:prstGeom>
        </p:spPr>
      </p:pic>
      <p:pic>
        <p:nvPicPr>
          <p:cNvPr id="17" name="Рисунок 16"/>
          <p:cNvPicPr>
            <a:picLocks noChangeAspect="1"/>
          </p:cNvPicPr>
          <p:nvPr/>
        </p:nvPicPr>
        <p:blipFill>
          <a:blip r:embed="rId4"/>
          <a:stretch>
            <a:fillRect/>
          </a:stretch>
        </p:blipFill>
        <p:spPr>
          <a:xfrm>
            <a:off x="0" y="0"/>
            <a:ext cx="2895600" cy="2171700"/>
          </a:xfrm>
          <a:prstGeom prst="rect">
            <a:avLst/>
          </a:prstGeom>
        </p:spPr>
      </p:pic>
      <p:pic>
        <p:nvPicPr>
          <p:cNvPr id="7" name="Рисунок 6"/>
          <p:cNvPicPr>
            <a:picLocks noChangeAspect="1"/>
          </p:cNvPicPr>
          <p:nvPr/>
        </p:nvPicPr>
        <p:blipFill>
          <a:blip r:embed="rId5"/>
          <a:stretch>
            <a:fillRect/>
          </a:stretch>
        </p:blipFill>
        <p:spPr>
          <a:xfrm>
            <a:off x="15621000" y="5674"/>
            <a:ext cx="2632953" cy="1266825"/>
          </a:xfrm>
          <a:prstGeom prst="rect">
            <a:avLst/>
          </a:prstGeom>
        </p:spPr>
      </p:pic>
      <p:sp>
        <p:nvSpPr>
          <p:cNvPr id="8" name="TextBox 7">
            <a:extLst>
              <a:ext uri="{FF2B5EF4-FFF2-40B4-BE49-F238E27FC236}">
                <a16:creationId xmlns:a16="http://schemas.microsoft.com/office/drawing/2014/main" id="{1A677F70-1C02-47E1-A62C-FF63115717E2}"/>
              </a:ext>
            </a:extLst>
          </p:cNvPr>
          <p:cNvSpPr txBox="1"/>
          <p:nvPr/>
        </p:nvSpPr>
        <p:spPr>
          <a:xfrm>
            <a:off x="6111096" y="588818"/>
            <a:ext cx="7604904" cy="1323439"/>
          </a:xfrm>
          <a:prstGeom prst="rect">
            <a:avLst/>
          </a:prstGeom>
          <a:noFill/>
        </p:spPr>
        <p:txBody>
          <a:bodyPr wrap="square">
            <a:spAutoFit/>
          </a:bodyPr>
          <a:lstStyle/>
          <a:p>
            <a:pPr algn="ctr"/>
            <a:r>
              <a:rPr lang="uk-UA" sz="4000" b="1" cap="all" dirty="0">
                <a:latin typeface="Times New Roman" panose="02020603050405020304" pitchFamily="18" charset="0"/>
              </a:rPr>
              <a:t>Споживчий капітал (клієнтський)</a:t>
            </a:r>
          </a:p>
        </p:txBody>
      </p:sp>
      <p:pic>
        <p:nvPicPr>
          <p:cNvPr id="7170" name="Picture 2" descr="Human Capital and Structural Capital linked with Relational Capital |  Download Scientific Diagram">
            <a:extLst>
              <a:ext uri="{FF2B5EF4-FFF2-40B4-BE49-F238E27FC236}">
                <a16:creationId xmlns:a16="http://schemas.microsoft.com/office/drawing/2014/main" id="{38169778-6F08-43ED-8DBA-5792032F0A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695575"/>
            <a:ext cx="8622682" cy="640937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 Business Guide to Reputation Score - Reputation">
            <a:extLst>
              <a:ext uri="{FF2B5EF4-FFF2-40B4-BE49-F238E27FC236}">
                <a16:creationId xmlns:a16="http://schemas.microsoft.com/office/drawing/2014/main" id="{48A11AEC-B030-4A30-89A6-E8C3CAA3BA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48399" y="3415682"/>
            <a:ext cx="3606227" cy="202850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Бесплатная проверка торговой марки по базе в режиме онлайн.">
            <a:extLst>
              <a:ext uri="{FF2B5EF4-FFF2-40B4-BE49-F238E27FC236}">
                <a16:creationId xmlns:a16="http://schemas.microsoft.com/office/drawing/2014/main" id="{C1CD99F0-6488-4F79-AA4F-E9757E78E7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48399" y="5444183"/>
            <a:ext cx="3606227" cy="240415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8486A46-863B-4D13-9FE2-8486AF4B6AAD}"/>
              </a:ext>
            </a:extLst>
          </p:cNvPr>
          <p:cNvSpPr txBox="1"/>
          <p:nvPr/>
        </p:nvSpPr>
        <p:spPr>
          <a:xfrm>
            <a:off x="9875448" y="4704780"/>
            <a:ext cx="3657600" cy="2800767"/>
          </a:xfrm>
          <a:prstGeom prst="rect">
            <a:avLst/>
          </a:prstGeom>
          <a:noFill/>
        </p:spPr>
        <p:txBody>
          <a:bodyPr wrap="square">
            <a:spAutoFit/>
          </a:bodyPr>
          <a:lstStyle/>
          <a:p>
            <a:pPr algn="ctr"/>
            <a:r>
              <a:rPr lang="uk-UA" sz="4400" b="1" i="0" dirty="0">
                <a:solidFill>
                  <a:srgbClr val="333333"/>
                </a:solidFill>
                <a:effectLst/>
                <a:latin typeface="Times New Roman" panose="02020603050405020304" pitchFamily="18" charset="0"/>
              </a:rPr>
              <a:t>цінність, яку становлять відносини з клієнтами</a:t>
            </a:r>
            <a:endParaRPr lang="uk-UA" sz="4400" b="1" dirty="0"/>
          </a:p>
        </p:txBody>
      </p:sp>
      <p:pic>
        <p:nvPicPr>
          <p:cNvPr id="7178" name="Picture 10" descr="Грамотный потребитель » Мангистауское областное общество по защите прав  потребителей">
            <a:extLst>
              <a:ext uri="{FF2B5EF4-FFF2-40B4-BE49-F238E27FC236}">
                <a16:creationId xmlns:a16="http://schemas.microsoft.com/office/drawing/2014/main" id="{C716AD86-0765-400F-996B-34D0CAD654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48399" y="7841539"/>
            <a:ext cx="3660540" cy="243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518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900"/>
              </a:spcBef>
              <a:buClr>
                <a:schemeClr val="accent1"/>
              </a:buClr>
              <a:buSzPct val="70000"/>
              <a:buFont typeface="Wingdings" panose="05000000000000000000" pitchFamily="2" charset="2"/>
              <a:buChar char=""/>
              <a:defRPr sz="3600">
                <a:solidFill>
                  <a:schemeClr val="tx1"/>
                </a:solidFill>
                <a:latin typeface="Century Schoolbook" panose="02040604050505020304" pitchFamily="18" charset="0"/>
              </a:defRPr>
            </a:lvl1pPr>
            <a:lvl2pPr marL="1114425" indent="-428625">
              <a:spcBef>
                <a:spcPct val="20000"/>
              </a:spcBef>
              <a:buClr>
                <a:schemeClr val="accent1"/>
              </a:buClr>
              <a:buSzPct val="80000"/>
              <a:buFont typeface="Wingdings 2" panose="05020102010507070707" pitchFamily="18" charset="2"/>
              <a:buChar char=""/>
              <a:defRPr sz="3150">
                <a:solidFill>
                  <a:schemeClr val="tx1"/>
                </a:solidFill>
                <a:latin typeface="Century Schoolbook" panose="02040604050505020304" pitchFamily="18" charset="0"/>
              </a:defRPr>
            </a:lvl2pPr>
            <a:lvl3pPr marL="1714500" indent="-3429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2400300" indent="-3429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3086100" indent="-342900">
              <a:spcBef>
                <a:spcPct val="20000"/>
              </a:spcBef>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5pPr>
            <a:lvl6pPr marL="37719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6pPr>
            <a:lvl7pPr marL="44577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7pPr>
            <a:lvl8pPr marL="51435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8pPr>
            <a:lvl9pPr marL="5829300" indent="-342900" eaLnBrk="0" fontAlgn="base" hangingPunct="0">
              <a:spcBef>
                <a:spcPct val="20000"/>
              </a:spcBef>
              <a:spcAft>
                <a:spcPct val="0"/>
              </a:spcAft>
              <a:buClr>
                <a:srgbClr val="BDCAE9"/>
              </a:buClr>
              <a:buSzPct val="68000"/>
              <a:buFont typeface="Wingdings 2" panose="05020102010507070707" pitchFamily="18" charset="2"/>
              <a:buChar char=""/>
              <a:defRPr sz="2400">
                <a:solidFill>
                  <a:schemeClr val="tx1"/>
                </a:solidFill>
                <a:latin typeface="Century Schoolbook" panose="02040604050505020304" pitchFamily="18" charset="0"/>
              </a:defRPr>
            </a:lvl9pPr>
          </a:lstStyle>
          <a:p>
            <a:pPr>
              <a:spcBef>
                <a:spcPct val="0"/>
              </a:spcBef>
              <a:buClrTx/>
              <a:buSzTx/>
              <a:buFontTx/>
              <a:buNone/>
            </a:pPr>
            <a:fld id="{10CF6690-1350-4486-A733-27C78A237AD2}" type="slidenum">
              <a:rPr lang="ru-RU" altLang="ru-RU" sz="2100">
                <a:latin typeface="Arial" panose="020B0604020202020204" pitchFamily="34" charset="0"/>
              </a:rPr>
              <a:pPr>
                <a:spcBef>
                  <a:spcPct val="0"/>
                </a:spcBef>
                <a:buClrTx/>
                <a:buSzTx/>
                <a:buFontTx/>
                <a:buNone/>
              </a:pPr>
              <a:t>8</a:t>
            </a:fld>
            <a:endParaRPr lang="ru-RU" altLang="ru-RU" sz="2100">
              <a:latin typeface="Arial" panose="020B0604020202020204" pitchFamily="34" charset="0"/>
            </a:endParaRPr>
          </a:p>
        </p:txBody>
      </p:sp>
      <p:pic>
        <p:nvPicPr>
          <p:cNvPr id="13" name="Рисунок 12"/>
          <p:cNvPicPr>
            <a:picLocks noChangeAspect="1"/>
          </p:cNvPicPr>
          <p:nvPr/>
        </p:nvPicPr>
        <p:blipFill>
          <a:blip r:embed="rId3"/>
          <a:stretch>
            <a:fillRect/>
          </a:stretch>
        </p:blipFill>
        <p:spPr>
          <a:xfrm>
            <a:off x="15621000" y="1409700"/>
            <a:ext cx="2667000" cy="1066800"/>
          </a:xfrm>
          <a:prstGeom prst="rect">
            <a:avLst/>
          </a:prstGeom>
        </p:spPr>
      </p:pic>
      <p:pic>
        <p:nvPicPr>
          <p:cNvPr id="2" name="Рисунок 1"/>
          <p:cNvPicPr>
            <a:picLocks noChangeAspect="1"/>
          </p:cNvPicPr>
          <p:nvPr/>
        </p:nvPicPr>
        <p:blipFill>
          <a:blip r:embed="rId4"/>
          <a:stretch>
            <a:fillRect/>
          </a:stretch>
        </p:blipFill>
        <p:spPr>
          <a:xfrm>
            <a:off x="15621000" y="0"/>
            <a:ext cx="2667000" cy="1266825"/>
          </a:xfrm>
          <a:prstGeom prst="rect">
            <a:avLst/>
          </a:prstGeom>
        </p:spPr>
      </p:pic>
      <p:pic>
        <p:nvPicPr>
          <p:cNvPr id="14" name="Рисунок 13"/>
          <p:cNvPicPr>
            <a:picLocks noChangeAspect="1"/>
          </p:cNvPicPr>
          <p:nvPr/>
        </p:nvPicPr>
        <p:blipFill>
          <a:blip r:embed="rId5"/>
          <a:stretch>
            <a:fillRect/>
          </a:stretch>
        </p:blipFill>
        <p:spPr>
          <a:xfrm>
            <a:off x="0" y="0"/>
            <a:ext cx="2590800" cy="2247900"/>
          </a:xfrm>
          <a:prstGeom prst="rect">
            <a:avLst/>
          </a:prstGeom>
        </p:spPr>
      </p:pic>
      <p:sp>
        <p:nvSpPr>
          <p:cNvPr id="7" name="TextBox 6">
            <a:extLst>
              <a:ext uri="{FF2B5EF4-FFF2-40B4-BE49-F238E27FC236}">
                <a16:creationId xmlns:a16="http://schemas.microsoft.com/office/drawing/2014/main" id="{9606451A-C5A8-4448-B8F5-CA608ECCF1DB}"/>
              </a:ext>
            </a:extLst>
          </p:cNvPr>
          <p:cNvSpPr txBox="1"/>
          <p:nvPr/>
        </p:nvSpPr>
        <p:spPr>
          <a:xfrm>
            <a:off x="3810000" y="633412"/>
            <a:ext cx="11087100" cy="1938992"/>
          </a:xfrm>
          <a:prstGeom prst="rect">
            <a:avLst/>
          </a:prstGeom>
          <a:noFill/>
        </p:spPr>
        <p:txBody>
          <a:bodyPr wrap="square">
            <a:spAutoFit/>
          </a:bodyPr>
          <a:lstStyle/>
          <a:p>
            <a:pPr algn="ctr"/>
            <a:r>
              <a:rPr lang="uk-UA" sz="4000" b="1" dirty="0">
                <a:effectLst/>
                <a:latin typeface="Times New Roman" panose="02020603050405020304" pitchFamily="18" charset="0"/>
                <a:ea typeface="Times New Roman" panose="02020603050405020304" pitchFamily="18" charset="0"/>
              </a:rPr>
              <a:t>Поширеним індикатором розвитку людського капіталу в розвинених країнах Європ</a:t>
            </a:r>
            <a:r>
              <a:rPr lang="uk-UA" sz="4000" b="1" dirty="0">
                <a:latin typeface="Times New Roman" panose="02020603050405020304" pitchFamily="18" charset="0"/>
                <a:ea typeface="Times New Roman" panose="02020603050405020304" pitchFamily="18" charset="0"/>
              </a:rPr>
              <a:t>и</a:t>
            </a:r>
            <a:r>
              <a:rPr lang="uk-UA" sz="4000" b="1" dirty="0">
                <a:effectLst/>
                <a:latin typeface="Times New Roman" panose="02020603050405020304" pitchFamily="18" charset="0"/>
                <a:ea typeface="Times New Roman" panose="02020603050405020304" pitchFamily="18" charset="0"/>
              </a:rPr>
              <a:t>  є  аналіз рівня безробіття й зайнятість населення</a:t>
            </a:r>
            <a:endParaRPr lang="uk-UA" sz="4000" b="1" dirty="0"/>
          </a:p>
        </p:txBody>
      </p:sp>
      <p:pic>
        <p:nvPicPr>
          <p:cNvPr id="8194" name="Picture 2" descr="Безработица в Украине - Госстат опубликовал статистику безработних в  Украине - Новости Украины - ZN.ua">
            <a:extLst>
              <a:ext uri="{FF2B5EF4-FFF2-40B4-BE49-F238E27FC236}">
                <a16:creationId xmlns:a16="http://schemas.microsoft.com/office/drawing/2014/main" id="{2E8C80EE-F75B-4EC8-8D7B-9361600F3D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8470" y="4870768"/>
            <a:ext cx="4399123" cy="29498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83B4BE8-D869-4BFD-A4FE-28FD4029E363}"/>
              </a:ext>
            </a:extLst>
          </p:cNvPr>
          <p:cNvSpPr txBox="1"/>
          <p:nvPr/>
        </p:nvSpPr>
        <p:spPr>
          <a:xfrm>
            <a:off x="8267701" y="3390900"/>
            <a:ext cx="9563099" cy="646331"/>
          </a:xfrm>
          <a:prstGeom prst="rect">
            <a:avLst/>
          </a:prstGeom>
          <a:noFill/>
        </p:spPr>
        <p:txBody>
          <a:bodyPr wrap="square">
            <a:spAutoFit/>
          </a:bodyPr>
          <a:lstStyle/>
          <a:p>
            <a:pPr algn="just"/>
            <a:endParaRPr lang="uk-UA" sz="3600" dirty="0"/>
          </a:p>
        </p:txBody>
      </p:sp>
      <p:pic>
        <p:nvPicPr>
          <p:cNvPr id="8196" name="Picture 4" descr="Мільйони українців втратили роботу через війну. Звідки вони беруть гроші на  життя? | Економічна правда">
            <a:extLst>
              <a:ext uri="{FF2B5EF4-FFF2-40B4-BE49-F238E27FC236}">
                <a16:creationId xmlns:a16="http://schemas.microsoft.com/office/drawing/2014/main" id="{0CF1F231-13D5-4B75-A174-5BD5CA9079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17593" y="2943371"/>
            <a:ext cx="6804660" cy="680466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Мільйони українців втратили роботу через війну. Звідки вони беруть гроші на  життя? | Економічна правда">
            <a:extLst>
              <a:ext uri="{FF2B5EF4-FFF2-40B4-BE49-F238E27FC236}">
                <a16:creationId xmlns:a16="http://schemas.microsoft.com/office/drawing/2014/main" id="{E89C9EFA-F227-4EE4-8F73-6AADE5032C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491" y="2810828"/>
            <a:ext cx="6804660" cy="680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574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1114425" indent="-428625">
              <a:defRPr>
                <a:solidFill>
                  <a:schemeClr val="tx1"/>
                </a:solidFill>
                <a:latin typeface="Arial" panose="020B0604020202020204" pitchFamily="34" charset="0"/>
              </a:defRPr>
            </a:lvl2pPr>
            <a:lvl3pPr marL="1714500" indent="-342900">
              <a:defRPr>
                <a:solidFill>
                  <a:schemeClr val="tx1"/>
                </a:solidFill>
                <a:latin typeface="Arial" panose="020B0604020202020204" pitchFamily="34" charset="0"/>
              </a:defRPr>
            </a:lvl3pPr>
            <a:lvl4pPr marL="2400300" indent="-342900">
              <a:defRPr>
                <a:solidFill>
                  <a:schemeClr val="tx1"/>
                </a:solidFill>
                <a:latin typeface="Arial" panose="020B0604020202020204" pitchFamily="34" charset="0"/>
              </a:defRPr>
            </a:lvl4pPr>
            <a:lvl5pPr marL="3086100" indent="-342900">
              <a:defRPr>
                <a:solidFill>
                  <a:schemeClr val="tx1"/>
                </a:solidFill>
                <a:latin typeface="Arial" panose="020B0604020202020204" pitchFamily="34" charset="0"/>
              </a:defRPr>
            </a:lvl5pPr>
            <a:lvl6pPr marL="3771900" indent="-342900" eaLnBrk="0" fontAlgn="base" hangingPunct="0">
              <a:spcBef>
                <a:spcPct val="0"/>
              </a:spcBef>
              <a:spcAft>
                <a:spcPct val="0"/>
              </a:spcAft>
              <a:defRPr>
                <a:solidFill>
                  <a:schemeClr val="tx1"/>
                </a:solidFill>
                <a:latin typeface="Arial" panose="020B0604020202020204" pitchFamily="34" charset="0"/>
              </a:defRPr>
            </a:lvl6pPr>
            <a:lvl7pPr marL="4457700" indent="-342900" eaLnBrk="0" fontAlgn="base" hangingPunct="0">
              <a:spcBef>
                <a:spcPct val="0"/>
              </a:spcBef>
              <a:spcAft>
                <a:spcPct val="0"/>
              </a:spcAft>
              <a:defRPr>
                <a:solidFill>
                  <a:schemeClr val="tx1"/>
                </a:solidFill>
                <a:latin typeface="Arial" panose="020B0604020202020204" pitchFamily="34" charset="0"/>
              </a:defRPr>
            </a:lvl7pPr>
            <a:lvl8pPr marL="5143500" indent="-342900" eaLnBrk="0" fontAlgn="base" hangingPunct="0">
              <a:spcBef>
                <a:spcPct val="0"/>
              </a:spcBef>
              <a:spcAft>
                <a:spcPct val="0"/>
              </a:spcAft>
              <a:defRPr>
                <a:solidFill>
                  <a:schemeClr val="tx1"/>
                </a:solidFill>
                <a:latin typeface="Arial" panose="020B0604020202020204" pitchFamily="34" charset="0"/>
              </a:defRPr>
            </a:lvl8pPr>
            <a:lvl9pPr marL="5829300" indent="-342900" eaLnBrk="0" fontAlgn="base" hangingPunct="0">
              <a:spcBef>
                <a:spcPct val="0"/>
              </a:spcBef>
              <a:spcAft>
                <a:spcPct val="0"/>
              </a:spcAft>
              <a:defRPr>
                <a:solidFill>
                  <a:schemeClr val="tx1"/>
                </a:solidFill>
                <a:latin typeface="Arial" panose="020B0604020202020204" pitchFamily="34" charset="0"/>
              </a:defRPr>
            </a:lvl9pPr>
          </a:lstStyle>
          <a:p>
            <a:fld id="{C4CA0D7D-42B4-48E6-BA53-ACB5EDB55437}" type="slidenum">
              <a:rPr lang="ru-RU" altLang="ru-RU">
                <a:solidFill>
                  <a:srgbClr val="FFFFFF"/>
                </a:solidFill>
              </a:rPr>
              <a:pPr/>
              <a:t>9</a:t>
            </a:fld>
            <a:endParaRPr lang="ru-RU" altLang="ru-RU">
              <a:solidFill>
                <a:srgbClr val="FFFFFF"/>
              </a:solidFill>
            </a:endParaRPr>
          </a:p>
        </p:txBody>
      </p:sp>
      <p:pic>
        <p:nvPicPr>
          <p:cNvPr id="34" name="Рисунок 33"/>
          <p:cNvPicPr>
            <a:picLocks noChangeAspect="1"/>
          </p:cNvPicPr>
          <p:nvPr/>
        </p:nvPicPr>
        <p:blipFill>
          <a:blip r:embed="rId3"/>
          <a:stretch>
            <a:fillRect/>
          </a:stretch>
        </p:blipFill>
        <p:spPr>
          <a:xfrm>
            <a:off x="15621000" y="1409700"/>
            <a:ext cx="2634574" cy="1066800"/>
          </a:xfrm>
          <a:prstGeom prst="rect">
            <a:avLst/>
          </a:prstGeom>
        </p:spPr>
      </p:pic>
      <p:pic>
        <p:nvPicPr>
          <p:cNvPr id="35" name="Рисунок 34"/>
          <p:cNvPicPr>
            <a:picLocks noChangeAspect="1"/>
          </p:cNvPicPr>
          <p:nvPr/>
        </p:nvPicPr>
        <p:blipFill>
          <a:blip r:embed="rId4"/>
          <a:stretch>
            <a:fillRect/>
          </a:stretch>
        </p:blipFill>
        <p:spPr>
          <a:xfrm>
            <a:off x="6485" y="0"/>
            <a:ext cx="2812915" cy="2400300"/>
          </a:xfrm>
          <a:prstGeom prst="rect">
            <a:avLst/>
          </a:prstGeom>
        </p:spPr>
      </p:pic>
      <p:pic>
        <p:nvPicPr>
          <p:cNvPr id="2" name="Рисунок 1"/>
          <p:cNvPicPr>
            <a:picLocks noChangeAspect="1"/>
          </p:cNvPicPr>
          <p:nvPr/>
        </p:nvPicPr>
        <p:blipFill>
          <a:blip r:embed="rId5"/>
          <a:stretch>
            <a:fillRect/>
          </a:stretch>
        </p:blipFill>
        <p:spPr>
          <a:xfrm>
            <a:off x="15621000" y="0"/>
            <a:ext cx="2654030" cy="1266825"/>
          </a:xfrm>
          <a:prstGeom prst="rect">
            <a:avLst/>
          </a:prstGeom>
        </p:spPr>
      </p:pic>
      <p:pic>
        <p:nvPicPr>
          <p:cNvPr id="6" name="Рисунок 5">
            <a:extLst>
              <a:ext uri="{FF2B5EF4-FFF2-40B4-BE49-F238E27FC236}">
                <a16:creationId xmlns:a16="http://schemas.microsoft.com/office/drawing/2014/main" id="{75C93F33-696B-47FA-B554-8F7D9DAA26AB}"/>
              </a:ext>
            </a:extLst>
          </p:cNvPr>
          <p:cNvPicPr/>
          <p:nvPr/>
        </p:nvPicPr>
        <p:blipFill>
          <a:blip r:embed="rId6">
            <a:extLst>
              <a:ext uri="{28A0092B-C50C-407E-A947-70E740481C1C}">
                <a14:useLocalDpi xmlns:a14="http://schemas.microsoft.com/office/drawing/2010/main" val="0"/>
              </a:ext>
            </a:extLst>
          </a:blip>
          <a:stretch>
            <a:fillRect/>
          </a:stretch>
        </p:blipFill>
        <p:spPr>
          <a:xfrm>
            <a:off x="5115560" y="1883409"/>
            <a:ext cx="9362440" cy="8194219"/>
          </a:xfrm>
          <a:prstGeom prst="rect">
            <a:avLst/>
          </a:prstGeom>
        </p:spPr>
      </p:pic>
      <p:sp>
        <p:nvSpPr>
          <p:cNvPr id="8" name="TextBox 7">
            <a:extLst>
              <a:ext uri="{FF2B5EF4-FFF2-40B4-BE49-F238E27FC236}">
                <a16:creationId xmlns:a16="http://schemas.microsoft.com/office/drawing/2014/main" id="{639167B3-9D57-456F-ACCE-40CEBA4DB680}"/>
              </a:ext>
            </a:extLst>
          </p:cNvPr>
          <p:cNvSpPr txBox="1"/>
          <p:nvPr/>
        </p:nvSpPr>
        <p:spPr>
          <a:xfrm>
            <a:off x="3504565" y="209371"/>
            <a:ext cx="11887199" cy="1200329"/>
          </a:xfrm>
          <a:prstGeom prst="rect">
            <a:avLst/>
          </a:prstGeom>
          <a:noFill/>
        </p:spPr>
        <p:txBody>
          <a:bodyPr wrap="square">
            <a:spAutoFit/>
          </a:bodyPr>
          <a:lstStyle/>
          <a:p>
            <a:pPr algn="ctr"/>
            <a:r>
              <a:rPr lang="uk-UA" sz="3600" b="1" dirty="0">
                <a:effectLst/>
                <a:latin typeface="Times New Roman" panose="02020603050405020304" pitchFamily="18" charset="0"/>
                <a:ea typeface="Times New Roman" panose="02020603050405020304" pitchFamily="18" charset="0"/>
              </a:rPr>
              <a:t>Механізми імплементації європейського досвіду в управлінні  та  розвитку інтелектуального   капіталу</a:t>
            </a:r>
            <a:endParaRPr lang="uk-UA" sz="3600" b="1" dirty="0"/>
          </a:p>
        </p:txBody>
      </p:sp>
    </p:spTree>
    <p:extLst>
      <p:ext uri="{BB962C8B-B14F-4D97-AF65-F5344CB8AC3E}">
        <p14:creationId xmlns:p14="http://schemas.microsoft.com/office/powerpoint/2010/main" val="454089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1148</TotalTime>
  <Words>3641</Words>
  <Application>Microsoft Office PowerPoint</Application>
  <PresentationFormat>Произвольный</PresentationFormat>
  <Paragraphs>243</Paragraphs>
  <Slides>17</Slides>
  <Notes>16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17</vt:i4>
      </vt:variant>
    </vt:vector>
  </HeadingPairs>
  <TitlesOfParts>
    <vt:vector size="26" baseType="lpstr">
      <vt:lpstr>-apple-system</vt:lpstr>
      <vt:lpstr>Arial</vt:lpstr>
      <vt:lpstr>Calibri</vt:lpstr>
      <vt:lpstr>Century Gothic</vt:lpstr>
      <vt:lpstr>poppins</vt:lpstr>
      <vt:lpstr>Söhne</vt:lpstr>
      <vt:lpstr>Times New Roman</vt:lpstr>
      <vt:lpstr>Times New Roman CYR</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Синий 3D Иллюстрация Угадайте Слово Игра Забавная Презентация</dc:title>
  <dc:creator>Анна Переверзева</dc:creator>
  <cp:keywords>DAFOzrdB0ZU,BAFOzcqcGwU</cp:keywords>
  <cp:lastModifiedBy>CyberFan</cp:lastModifiedBy>
  <cp:revision>73</cp:revision>
  <dcterms:created xsi:type="dcterms:W3CDTF">2022-10-12T06:18:39Z</dcterms:created>
  <dcterms:modified xsi:type="dcterms:W3CDTF">2023-09-26T22:45:13Z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2022-10-12T00:00:00Z</vt:filetime>
  </property>
  <property fmtid="{D5CDD505-2E9C-101B-9397-08002B2CF9AE}" pid="3" name="Creator">
    <vt:lpwstr>Canva</vt:lpwstr>
  </property>
  <property fmtid="{D5CDD505-2E9C-101B-9397-08002B2CF9AE}" pid="4" name="LastSaved">
    <vt:filetime>2022-10-12T00:00:00Z</vt:filetime>
  </property>
</Properties>
</file>