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0" r:id="rId24"/>
    <p:sldId id="281" r:id="rId25"/>
    <p:sldId id="282" r:id="rId26"/>
    <p:sldId id="283"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57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5F90577-906B-48B1-A2C1-6E2255DBB72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3118045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5F90577-906B-48B1-A2C1-6E2255DBB72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3844338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5F90577-906B-48B1-A2C1-6E2255DBB72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2817779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5F90577-906B-48B1-A2C1-6E2255DBB72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2074351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5F90577-906B-48B1-A2C1-6E2255DBB72C}"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391307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5F90577-906B-48B1-A2C1-6E2255DBB72C}"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1644392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5F90577-906B-48B1-A2C1-6E2255DBB72C}" type="datetimeFigureOut">
              <a:rPr lang="ru-RU" smtClean="0"/>
              <a:t>17.01.2022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978107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5F90577-906B-48B1-A2C1-6E2255DBB72C}" type="datetimeFigureOut">
              <a:rPr lang="ru-RU" smtClean="0"/>
              <a:t>17.01.2022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3476709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5F90577-906B-48B1-A2C1-6E2255DBB72C}" type="datetimeFigureOut">
              <a:rPr lang="ru-RU" smtClean="0"/>
              <a:t>17.01.2022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13970006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5F90577-906B-48B1-A2C1-6E2255DBB72C}"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28658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5F90577-906B-48B1-A2C1-6E2255DBB72C}"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2855E98-90A5-4CD1-A732-F0FE319CC2BA}" type="slidenum">
              <a:rPr lang="ru-RU" smtClean="0"/>
              <a:t>‹#›</a:t>
            </a:fld>
            <a:endParaRPr lang="ru-RU"/>
          </a:p>
        </p:txBody>
      </p:sp>
    </p:spTree>
    <p:extLst>
      <p:ext uri="{BB962C8B-B14F-4D97-AF65-F5344CB8AC3E}">
        <p14:creationId xmlns:p14="http://schemas.microsoft.com/office/powerpoint/2010/main" val="4280757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F90577-906B-48B1-A2C1-6E2255DBB72C}" type="datetimeFigureOut">
              <a:rPr lang="ru-RU" smtClean="0"/>
              <a:t>17.01.2022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55E98-90A5-4CD1-A732-F0FE319CC2BA}" type="slidenum">
              <a:rPr lang="ru-RU" smtClean="0"/>
              <a:t>‹#›</a:t>
            </a:fld>
            <a:endParaRPr lang="ru-RU"/>
          </a:p>
        </p:txBody>
      </p:sp>
    </p:spTree>
    <p:extLst>
      <p:ext uri="{BB962C8B-B14F-4D97-AF65-F5344CB8AC3E}">
        <p14:creationId xmlns:p14="http://schemas.microsoft.com/office/powerpoint/2010/main" val="239837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980729"/>
            <a:ext cx="7772400" cy="2619722"/>
          </a:xfrm>
        </p:spPr>
        <p:txBody>
          <a:bodyPr>
            <a:normAutofit fontScale="90000"/>
          </a:bodyPr>
          <a:lstStyle/>
          <a:p>
            <a:r>
              <a:rPr lang="uk-UA" dirty="0"/>
              <a:t>1.3. Особливості використання «розумних» технологій у виробничій, організаційно-економічній і соціальній сферах діяльності металургійних підприємств</a:t>
            </a:r>
            <a:endParaRPr lang="ru-RU" dirty="0"/>
          </a:p>
        </p:txBody>
      </p:sp>
    </p:spTree>
    <p:extLst>
      <p:ext uri="{BB962C8B-B14F-4D97-AF65-F5344CB8AC3E}">
        <p14:creationId xmlns:p14="http://schemas.microsoft.com/office/powerpoint/2010/main" val="2432435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92696"/>
            <a:ext cx="8496944" cy="6048672"/>
          </a:xfrm>
        </p:spPr>
        <p:txBody>
          <a:bodyPr>
            <a:normAutofit fontScale="70000" lnSpcReduction="20000"/>
          </a:bodyPr>
          <a:lstStyle/>
          <a:p>
            <a:pPr marL="0" indent="452438" algn="just">
              <a:buNone/>
            </a:pPr>
            <a:r>
              <a:rPr lang="uk-UA" dirty="0"/>
              <a:t>Цю групу технологій розглядають як одну із стратегічних для освоєння передусім в аерокосмічній і оборонній галузях. Очікується, що найбільший ефект може бути одержаний у космічній індустрії (сопла, деталі та вузли рідинних ракетних двигунів); літакобудуванні (</a:t>
            </a:r>
            <a:r>
              <a:rPr lang="uk-UA" dirty="0" err="1"/>
              <a:t>складнопрофільні</a:t>
            </a:r>
            <a:r>
              <a:rPr lang="uk-UA" dirty="0"/>
              <a:t> деталі газотурбінних двигунів, компресорів); енергетичному машинобудуванні (фасонні вироби з високолегованих сталей); медицині, особливо в хірургії та стоматології (створення протезів та імплантатів); виготовленні інструментів для обробки пластикових виробів і деталей, одержуваних інжекційним формуванням; автомобільній і транспортній промисловості (деталі двигунів внутрішнього згоряння, конструкційні деталі); виробництві товарів народного споживання. Однак ця технологія наразі є дорожчою за традиційне </a:t>
            </a:r>
            <a:r>
              <a:rPr lang="uk-UA" dirty="0" err="1"/>
              <a:t>металовиробництво</a:t>
            </a:r>
            <a:r>
              <a:rPr lang="uk-UA" dirty="0"/>
              <a:t> через високу вартість порошків і самих 3D-принтерів та має низку обмежень щодо використовуваних матеріалів унаслідок жорстких вимог до поверхні та структури часток застосовуваних порошків, коливань якості готових виробів, розмірів друкованих деталей. Проте вже у 2030­-2035 рр. обсяг ринку тривимірного друку у металургії може сягнути 10 </a:t>
            </a:r>
            <a:r>
              <a:rPr lang="uk-UA" dirty="0" err="1"/>
              <a:t>млрд</a:t>
            </a:r>
            <a:r>
              <a:rPr lang="uk-UA" dirty="0"/>
              <a:t> дол. у результаті швидкого розвитку технологій та більш глибокого включення галузі в освоєння та впровадження «розумних» технологій;</a:t>
            </a:r>
            <a:endParaRPr lang="ru-RU" dirty="0"/>
          </a:p>
        </p:txBody>
      </p:sp>
    </p:spTree>
    <p:extLst>
      <p:ext uri="{BB962C8B-B14F-4D97-AF65-F5344CB8AC3E}">
        <p14:creationId xmlns:p14="http://schemas.microsoft.com/office/powerpoint/2010/main" val="2750091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16632"/>
            <a:ext cx="8352928" cy="6552728"/>
          </a:xfrm>
        </p:spPr>
        <p:txBody>
          <a:bodyPr>
            <a:normAutofit/>
          </a:bodyPr>
          <a:lstStyle/>
          <a:p>
            <a:pPr marL="0" indent="452438" algn="just">
              <a:buNone/>
            </a:pPr>
            <a:r>
              <a:rPr lang="uk-UA" b="1" i="1" dirty="0"/>
              <a:t>розробка нових продуктів та матеріалів</a:t>
            </a:r>
            <a:r>
              <a:rPr lang="uk-UA" dirty="0"/>
              <a:t>, коли клієнту пропонується навіть не товар, а комплексне рішення - комбінація нових матеріалів (сплавів) з унікальними властивостями, технічні інженерні рішення щодо застосування нових сплавів у конкретних виробах. Пришвидшеними темпами відбувається розвиток та впровадження металургійних нанотехнологій, які особливого значення набувають у медицині, електроніці, хімічній промисловості</a:t>
            </a:r>
            <a:r>
              <a:rPr lang="uk-UA" dirty="0" smtClean="0"/>
              <a:t>.</a:t>
            </a:r>
            <a:endParaRPr lang="ru-RU" dirty="0"/>
          </a:p>
        </p:txBody>
      </p:sp>
    </p:spTree>
    <p:extLst>
      <p:ext uri="{BB962C8B-B14F-4D97-AF65-F5344CB8AC3E}">
        <p14:creationId xmlns:p14="http://schemas.microsoft.com/office/powerpoint/2010/main" val="2519553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363272" cy="6264696"/>
          </a:xfrm>
        </p:spPr>
        <p:txBody>
          <a:bodyPr/>
          <a:lstStyle/>
          <a:p>
            <a:pPr marL="0" indent="542925" algn="just">
              <a:buNone/>
            </a:pPr>
            <a:r>
              <a:rPr lang="uk-UA" dirty="0"/>
              <a:t>Найбільш швидкими темпами впровадження «розумних» технологій відбувається в</a:t>
            </a:r>
            <a:r>
              <a:rPr lang="uk-UA" i="1" dirty="0"/>
              <a:t> </a:t>
            </a:r>
            <a:r>
              <a:rPr lang="uk-UA" b="1" i="1" dirty="0"/>
              <a:t>організаційно-економічній сфері</a:t>
            </a:r>
            <a:r>
              <a:rPr lang="uk-UA" b="1" dirty="0"/>
              <a:t> </a:t>
            </a:r>
            <a:r>
              <a:rPr lang="uk-UA" dirty="0"/>
              <a:t>діяльності </a:t>
            </a:r>
            <a:r>
              <a:rPr lang="uk-UA" dirty="0" err="1"/>
              <a:t>метпідприємств</a:t>
            </a:r>
            <a:r>
              <a:rPr lang="uk-UA" dirty="0"/>
              <a:t>, оскільки воно пов'язане з нижчими капіталовкладеннями та займає значно менше часу (часто не більше двох років).</a:t>
            </a:r>
            <a:endParaRPr lang="ru-RU" dirty="0"/>
          </a:p>
          <a:p>
            <a:pPr marL="0" indent="0" algn="just">
              <a:buNone/>
            </a:pPr>
            <a:endParaRPr lang="ru-RU" dirty="0"/>
          </a:p>
        </p:txBody>
      </p:sp>
    </p:spTree>
    <p:extLst>
      <p:ext uri="{BB962C8B-B14F-4D97-AF65-F5344CB8AC3E}">
        <p14:creationId xmlns:p14="http://schemas.microsoft.com/office/powerpoint/2010/main" val="5673000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uk-UA" dirty="0"/>
              <a:t>Основними напрямами </a:t>
            </a:r>
            <a:r>
              <a:rPr lang="uk-UA" dirty="0" err="1"/>
              <a:t>смартизації</a:t>
            </a:r>
            <a:r>
              <a:rPr lang="uk-UA" dirty="0"/>
              <a:t> в цій сфері є такі</a:t>
            </a:r>
            <a:r>
              <a:rPr lang="uk-UA" dirty="0" smtClean="0"/>
              <a:t>:</a:t>
            </a:r>
            <a:endParaRPr lang="ru-RU" dirty="0"/>
          </a:p>
        </p:txBody>
      </p:sp>
      <p:sp>
        <p:nvSpPr>
          <p:cNvPr id="3" name="Объект 2"/>
          <p:cNvSpPr>
            <a:spLocks noGrp="1"/>
          </p:cNvSpPr>
          <p:nvPr>
            <p:ph idx="1"/>
          </p:nvPr>
        </p:nvSpPr>
        <p:spPr>
          <a:xfrm>
            <a:off x="323528" y="1268760"/>
            <a:ext cx="8640960" cy="5400600"/>
          </a:xfrm>
        </p:spPr>
        <p:txBody>
          <a:bodyPr>
            <a:normAutofit fontScale="77500" lnSpcReduction="20000"/>
          </a:bodyPr>
          <a:lstStyle/>
          <a:p>
            <a:pPr marL="0" indent="0" algn="just">
              <a:buNone/>
            </a:pPr>
            <a:r>
              <a:rPr lang="uk-UA" b="1" dirty="0"/>
              <a:t>1. </a:t>
            </a:r>
            <a:r>
              <a:rPr lang="uk-UA" b="1" dirty="0" err="1"/>
              <a:t>Цифровізація</a:t>
            </a:r>
            <a:r>
              <a:rPr lang="uk-UA" b="1" dirty="0"/>
              <a:t> продукції, послуг та всієї бізнес-моделі </a:t>
            </a:r>
            <a:r>
              <a:rPr lang="uk-UA" dirty="0"/>
              <a:t>- ключова складова даного процесу, яка являє собою «насичення фізичного світу електронно-цифровими пристроями, засобами, системами та налагодження електронно-комунікаційного обміну між ними, що фактично уможливлює інтегральну взаємодію віртуального та фізичного, тобто створює </a:t>
            </a:r>
            <a:r>
              <a:rPr lang="uk-UA" dirty="0" err="1"/>
              <a:t>кіберфізичний</a:t>
            </a:r>
            <a:r>
              <a:rPr lang="uk-UA" dirty="0"/>
              <a:t> простір». </a:t>
            </a:r>
            <a:r>
              <a:rPr lang="uk-UA" dirty="0" err="1"/>
              <a:t>Цифровізація</a:t>
            </a:r>
            <a:r>
              <a:rPr lang="uk-UA" dirty="0"/>
              <a:t> у металургії відбувається на основі використання датчиків (вібраційних, оптичних, звукових), сенсорів, великих даних, хмарних технологій, візуалізації та ін., поєднаних за допомогою </a:t>
            </a:r>
            <a:r>
              <a:rPr lang="uk-UA" dirty="0" err="1"/>
              <a:t>інтернету</a:t>
            </a:r>
            <a:r>
              <a:rPr lang="uk-UA" dirty="0"/>
              <a:t> речей, завдяки чому до інформації мають централізований доступ усі підрозділи підприємства або підприємств, що входять до великої корпорації. При цьому будь-яка програмна або апаратна система, розроблена всередині компанії або придбана у постачальника, має бути стандартною і здатною підключатися до іншого обладнання незалежно від частоти оновлень</a:t>
            </a:r>
            <a:r>
              <a:rPr lang="uk-UA" dirty="0" smtClean="0"/>
              <a:t>.</a:t>
            </a:r>
            <a:endParaRPr lang="ru-RU" dirty="0"/>
          </a:p>
        </p:txBody>
      </p:sp>
    </p:spTree>
    <p:extLst>
      <p:ext uri="{BB962C8B-B14F-4D97-AF65-F5344CB8AC3E}">
        <p14:creationId xmlns:p14="http://schemas.microsoft.com/office/powerpoint/2010/main" val="3316712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496944" cy="6336704"/>
          </a:xfrm>
        </p:spPr>
        <p:txBody>
          <a:bodyPr>
            <a:normAutofit fontScale="70000" lnSpcReduction="20000"/>
          </a:bodyPr>
          <a:lstStyle/>
          <a:p>
            <a:pPr marL="0" indent="452438" algn="just">
              <a:buNone/>
            </a:pPr>
            <a:r>
              <a:rPr lang="uk-UA" dirty="0"/>
              <a:t>Завдяки </a:t>
            </a:r>
            <a:r>
              <a:rPr lang="uk-UA" dirty="0" err="1"/>
              <a:t>діджиталізації</a:t>
            </a:r>
            <a:r>
              <a:rPr lang="uk-UA" dirty="0"/>
              <a:t> відбулося значне збільшення обсягу прямих </a:t>
            </a:r>
            <a:r>
              <a:rPr lang="uk-UA" dirty="0" err="1"/>
              <a:t>онлайн-продажів</a:t>
            </a:r>
            <a:r>
              <a:rPr lang="uk-UA" dirty="0"/>
              <a:t> металопродукції, тоді як раніше збут здійснювався здебільшого через </a:t>
            </a:r>
            <a:r>
              <a:rPr lang="uk-UA" dirty="0" err="1"/>
              <a:t>трейдерів</a:t>
            </a:r>
            <a:r>
              <a:rPr lang="uk-UA" dirty="0"/>
              <a:t> або конкретному споживачеві лише великими партіями. Управління рахунками, запасами та закупівлею сировини і запчастин також відбувається в режимі реального часу, що дозволяє обрати найкращий варіант за ціною та способом транспортування і зменшити тим самим площу складських приміщень, скоротити час доставки, диференціювати постачальників тощо.</a:t>
            </a:r>
            <a:endParaRPr lang="ru-RU" dirty="0"/>
          </a:p>
          <a:p>
            <a:pPr marL="0" indent="452438" algn="just">
              <a:buNone/>
            </a:pPr>
            <a:r>
              <a:rPr lang="uk-UA" dirty="0"/>
              <a:t>Металургійні компанії широко впроваджують ERP-системи (</a:t>
            </a:r>
            <a:r>
              <a:rPr lang="uk-UA" dirty="0" err="1"/>
              <a:t>Enterprise</a:t>
            </a:r>
            <a:r>
              <a:rPr lang="uk-UA" dirty="0"/>
              <a:t> </a:t>
            </a:r>
            <a:r>
              <a:rPr lang="uk-UA" dirty="0" err="1"/>
              <a:t>Resource</a:t>
            </a:r>
            <a:r>
              <a:rPr lang="uk-UA" dirty="0"/>
              <a:t> </a:t>
            </a:r>
            <a:r>
              <a:rPr lang="uk-UA" dirty="0" err="1"/>
              <a:t>Planning</a:t>
            </a:r>
            <a:r>
              <a:rPr lang="uk-UA" dirty="0"/>
              <a:t> - управління ресурсами підприємства). На практиці прикладом їх діяльності є реєстрація заявки в реєстрі замовлень, яка переходить на стадію технічної експертизи і потім видається у виробництво з конкретними термінами. Далі починаються стадії виробничого планування, деталізації завантаження, розподілу ресурсів тощо. Усе це абсолютно прозоро та взаємопов'язано, тобто йдеться про наскрізне планування, виконання та контроль у єдиному інформаційному полі</a:t>
            </a:r>
            <a:r>
              <a:rPr lang="uk-UA" dirty="0" smtClean="0"/>
              <a:t>.</a:t>
            </a:r>
          </a:p>
          <a:p>
            <a:pPr marL="0" indent="452438" algn="just">
              <a:buNone/>
            </a:pPr>
            <a:r>
              <a:rPr lang="uk-UA" dirty="0"/>
              <a:t>За даними </a:t>
            </a:r>
            <a:r>
              <a:rPr lang="uk-UA" dirty="0" err="1"/>
              <a:t>McKinsey</a:t>
            </a:r>
            <a:r>
              <a:rPr lang="uk-UA" dirty="0"/>
              <a:t> </a:t>
            </a:r>
            <a:r>
              <a:rPr lang="uk-UA" dirty="0" err="1"/>
              <a:t>global</a:t>
            </a:r>
            <a:r>
              <a:rPr lang="uk-UA" dirty="0"/>
              <a:t> </a:t>
            </a:r>
            <a:r>
              <a:rPr lang="uk-UA" dirty="0" err="1"/>
              <a:t>institute</a:t>
            </a:r>
            <a:r>
              <a:rPr lang="uk-UA" dirty="0"/>
              <a:t>, усе більшу цінність порівняно з фізичним продуктом набуватиме ефективність збору та використання даних, тоді як позиція компанії на кривій витрат уже не буде вирішальним чинником її конкурентоспроможності. </a:t>
            </a:r>
            <a:endParaRPr lang="ru-RU" dirty="0"/>
          </a:p>
        </p:txBody>
      </p:sp>
    </p:spTree>
    <p:extLst>
      <p:ext uri="{BB962C8B-B14F-4D97-AF65-F5344CB8AC3E}">
        <p14:creationId xmlns:p14="http://schemas.microsoft.com/office/powerpoint/2010/main" val="1832715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435280" cy="6408712"/>
          </a:xfrm>
        </p:spPr>
        <p:txBody>
          <a:bodyPr>
            <a:normAutofit fontScale="85000" lnSpcReduction="10000"/>
          </a:bodyPr>
          <a:lstStyle/>
          <a:p>
            <a:pPr marL="0" indent="542925" algn="just">
              <a:buNone/>
            </a:pPr>
            <a:r>
              <a:rPr lang="uk-UA" b="1" dirty="0"/>
              <a:t>2. Використання </a:t>
            </a:r>
            <a:r>
              <a:rPr lang="uk-UA" b="1" dirty="0" err="1"/>
              <a:t>предиктивної</a:t>
            </a:r>
            <a:r>
              <a:rPr lang="uk-UA" b="1" dirty="0"/>
              <a:t> аналітики</a:t>
            </a:r>
            <a:r>
              <a:rPr lang="uk-UA" dirty="0"/>
              <a:t>, націленої на запобігання виникненню негативних ситуацій (наприклад, поламок або простоїв устаткування), яка стає реальністю завдяки застосуванню цифрових двійників, великих даних, хмарних технологій тощо. На думку керівника проекту </a:t>
            </a:r>
            <a:r>
              <a:rPr lang="uk-UA" dirty="0" err="1"/>
              <a:t>Smart</a:t>
            </a:r>
            <a:r>
              <a:rPr lang="uk-UA" dirty="0"/>
              <a:t> </a:t>
            </a:r>
            <a:r>
              <a:rPr lang="uk-UA" dirty="0" err="1"/>
              <a:t>Factory</a:t>
            </a:r>
            <a:r>
              <a:rPr lang="uk-UA" dirty="0"/>
              <a:t> однієї з найбільших металургійних компаній світу - південнокорейської «POSCO», «дані дозволяють точно визначити, в якій саме операції та в якому місці стався дефект продукту. У яку зміну, у який день і за яких умов». І хоча набори даних про сталеплавильні процеси були доступними раніше, саме технології четвертої промислової революції відкривають нові можливості, що дозволяють виробникам по-різному збирати більше даних із безлічі інтелектуальних датчиків та інтелектуальних систем, які обмінюються інформацією по локальній мережі.</a:t>
            </a:r>
            <a:endParaRPr lang="ru-RU" dirty="0"/>
          </a:p>
        </p:txBody>
      </p:sp>
    </p:spTree>
    <p:extLst>
      <p:ext uri="{BB962C8B-B14F-4D97-AF65-F5344CB8AC3E}">
        <p14:creationId xmlns:p14="http://schemas.microsoft.com/office/powerpoint/2010/main" val="874868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91264" cy="6336704"/>
          </a:xfrm>
        </p:spPr>
        <p:txBody>
          <a:bodyPr>
            <a:normAutofit fontScale="92500" lnSpcReduction="20000"/>
          </a:bodyPr>
          <a:lstStyle/>
          <a:p>
            <a:pPr marL="0" lvl="0" indent="452438" algn="just">
              <a:buNone/>
            </a:pPr>
            <a:r>
              <a:rPr lang="uk-UA" b="1" dirty="0" smtClean="0"/>
              <a:t>3. Зростаюча </a:t>
            </a:r>
            <a:r>
              <a:rPr lang="uk-UA" b="1" dirty="0" err="1"/>
              <a:t>клієнтоорієнтованість</a:t>
            </a:r>
            <a:r>
              <a:rPr lang="uk-UA" b="1" dirty="0"/>
              <a:t>, </a:t>
            </a:r>
            <a:r>
              <a:rPr lang="uk-UA" dirty="0"/>
              <a:t>яка означає відмову від роботи металургійних підприємств «на вал», коли продукція поставлялася великими партіями або безпосередньо споживачам, або на склади дистриб'юторів, та переорієнтацію на виконання найдрібніших замовлень клієнтів із розширенням продуктового портфеля, включаючи унікальну специфікацію для кожного споживача, з наступним </a:t>
            </a:r>
            <a:r>
              <a:rPr lang="uk-UA" dirty="0" err="1"/>
              <a:t>післяпродажним</a:t>
            </a:r>
            <a:r>
              <a:rPr lang="uk-UA" dirty="0"/>
              <a:t> обслуговуванням. Виробники та клієнти постійно перебувають на зв'язку в режимі реального часу завдяки новим </a:t>
            </a:r>
            <a:r>
              <a:rPr lang="uk-UA" dirty="0" err="1"/>
              <a:t>онлайн-платформам</a:t>
            </a:r>
            <a:r>
              <a:rPr lang="uk-UA" dirty="0"/>
              <a:t>, що дозволяють споживачам відстежувати виконання замовлення та інші сервіси, а виробникам - збирати інформацію про вподобання та вимоги покупців - як нинішніх, так і потенційних.</a:t>
            </a:r>
            <a:endParaRPr lang="ru-RU" dirty="0"/>
          </a:p>
          <a:p>
            <a:endParaRPr lang="ru-RU" dirty="0"/>
          </a:p>
        </p:txBody>
      </p:sp>
    </p:spTree>
    <p:extLst>
      <p:ext uri="{BB962C8B-B14F-4D97-AF65-F5344CB8AC3E}">
        <p14:creationId xmlns:p14="http://schemas.microsoft.com/office/powerpoint/2010/main" val="2716180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91264" cy="6192688"/>
          </a:xfrm>
        </p:spPr>
        <p:txBody>
          <a:bodyPr>
            <a:normAutofit fontScale="92500"/>
          </a:bodyPr>
          <a:lstStyle/>
          <a:p>
            <a:pPr marL="0" lvl="0" indent="452438" algn="just">
              <a:buNone/>
            </a:pPr>
            <a:r>
              <a:rPr lang="uk-UA" b="1" dirty="0" smtClean="0"/>
              <a:t>4. Зміни </a:t>
            </a:r>
            <a:r>
              <a:rPr lang="uk-UA" b="1" dirty="0"/>
              <a:t>в корпоративному управлінні та організаційній структурі компаній </a:t>
            </a:r>
            <a:r>
              <a:rPr lang="uk-UA" dirty="0"/>
              <a:t>із винесенням та агрегуванням деяких функцій (фінанси, IT-сектор, ремонтні роботи, управління персоналом, закупками, збутом тощо) в окремих підрозділах, при якому відбувається чітке розподілення сфер відповідальності по управлінській вертикалі, що виключає дублювання та наявність «сірих зон». Необхідною умовою є визнання майбутніх змін і серйозне ставлення до них уже зараз з боку як власників та менеджменту </a:t>
            </a:r>
            <a:r>
              <a:rPr lang="uk-UA" dirty="0" err="1"/>
              <a:t>метпідприємств</a:t>
            </a:r>
            <a:r>
              <a:rPr lang="uk-UA" dirty="0"/>
              <a:t>, так і представників органів державної влади.</a:t>
            </a:r>
            <a:endParaRPr lang="ru-RU" dirty="0"/>
          </a:p>
        </p:txBody>
      </p:sp>
    </p:spTree>
    <p:extLst>
      <p:ext uri="{BB962C8B-B14F-4D97-AF65-F5344CB8AC3E}">
        <p14:creationId xmlns:p14="http://schemas.microsoft.com/office/powerpoint/2010/main" val="2230696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29600" cy="4525963"/>
          </a:xfrm>
        </p:spPr>
        <p:txBody>
          <a:bodyPr/>
          <a:lstStyle/>
          <a:p>
            <a:pPr marL="0" lvl="0" indent="452438" algn="just">
              <a:buNone/>
            </a:pPr>
            <a:r>
              <a:rPr lang="uk-UA" b="1" dirty="0" smtClean="0"/>
              <a:t>5 Прискорення </a:t>
            </a:r>
            <a:r>
              <a:rPr lang="uk-UA" b="1" dirty="0"/>
              <a:t>горизонтальної та вертикальної інтеграції </a:t>
            </a:r>
            <a:r>
              <a:rPr lang="uk-UA" dirty="0"/>
              <a:t>ланцюжків створення вартості внаслідок посилення прямої співпраці між усіма контрагентами з мінімізацією впливу посередників</a:t>
            </a:r>
            <a:r>
              <a:rPr lang="uk-UA" dirty="0" smtClean="0"/>
              <a:t>.</a:t>
            </a:r>
            <a:endParaRPr lang="ru-RU" dirty="0"/>
          </a:p>
        </p:txBody>
      </p:sp>
    </p:spTree>
    <p:extLst>
      <p:ext uri="{BB962C8B-B14F-4D97-AF65-F5344CB8AC3E}">
        <p14:creationId xmlns:p14="http://schemas.microsoft.com/office/powerpoint/2010/main" val="1122085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363272" cy="6336704"/>
          </a:xfrm>
        </p:spPr>
        <p:txBody>
          <a:bodyPr>
            <a:normAutofit/>
          </a:bodyPr>
          <a:lstStyle/>
          <a:p>
            <a:pPr marL="0" indent="452438" algn="just">
              <a:buNone/>
            </a:pPr>
            <a:r>
              <a:rPr lang="uk-UA" dirty="0" err="1"/>
              <a:t>Смартизація</a:t>
            </a:r>
            <a:r>
              <a:rPr lang="uk-UA" dirty="0"/>
              <a:t> в</a:t>
            </a:r>
            <a:r>
              <a:rPr lang="uk-UA" i="1" dirty="0"/>
              <a:t> </a:t>
            </a:r>
            <a:r>
              <a:rPr lang="uk-UA" b="1" i="1" dirty="0"/>
              <a:t>соціальній сфері</a:t>
            </a:r>
            <a:r>
              <a:rPr lang="uk-UA" b="1" dirty="0"/>
              <a:t> </a:t>
            </a:r>
            <a:r>
              <a:rPr lang="uk-UA" dirty="0"/>
              <a:t>діяльності металургійних підприємств відбувається швидше, ніж у виробничій, проте повільніше, ніж в організаційно-економічній, унаслідок проблематичності безапеляційного сприйняття новітніх технологій абсолютно всіма працівниками в усіх підрозділах компанії, які побоюються (слід зауважити, що небезпідставно) або втратити роботу, або суттєво змінити діяльність під натиском «розумних» машин</a:t>
            </a:r>
            <a:r>
              <a:rPr lang="uk-UA" dirty="0" smtClean="0"/>
              <a:t>.</a:t>
            </a:r>
            <a:endParaRPr lang="ru-RU" dirty="0"/>
          </a:p>
        </p:txBody>
      </p:sp>
    </p:spTree>
    <p:extLst>
      <p:ext uri="{BB962C8B-B14F-4D97-AF65-F5344CB8AC3E}">
        <p14:creationId xmlns:p14="http://schemas.microsoft.com/office/powerpoint/2010/main" val="2448731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435280" cy="6408712"/>
          </a:xfrm>
        </p:spPr>
        <p:txBody>
          <a:bodyPr>
            <a:normAutofit fontScale="85000" lnSpcReduction="10000"/>
          </a:bodyPr>
          <a:lstStyle/>
          <a:p>
            <a:pPr marL="0" indent="452438" algn="just">
              <a:buNone/>
            </a:pPr>
            <a:r>
              <a:rPr lang="uk-UA" dirty="0"/>
              <a:t>У процесі розвитку металургійної </a:t>
            </a:r>
            <a:r>
              <a:rPr lang="uk-UA" dirty="0" err="1"/>
              <a:t>смарт-промисловості</a:t>
            </a:r>
            <a:r>
              <a:rPr lang="uk-UA" dirty="0"/>
              <a:t> ядром виступають новітні </a:t>
            </a:r>
            <a:r>
              <a:rPr lang="uk-UA" dirty="0" err="1"/>
              <a:t>діджитал-технології</a:t>
            </a:r>
            <a:r>
              <a:rPr lang="uk-UA" dirty="0"/>
              <a:t>, за допомогою яких відбуваються «</a:t>
            </a:r>
            <a:r>
              <a:rPr lang="uk-UA" dirty="0" err="1"/>
              <a:t>цифровізація</a:t>
            </a:r>
            <a:r>
              <a:rPr lang="uk-UA" dirty="0"/>
              <a:t> та інтеграція вертикального і горизонтального ланцюжків створення доданої вартості, </a:t>
            </a:r>
            <a:r>
              <a:rPr lang="uk-UA" dirty="0" err="1"/>
              <a:t>цифровізація</a:t>
            </a:r>
            <a:r>
              <a:rPr lang="uk-UA" dirty="0"/>
              <a:t> пропонованих товарів та послуг, з'являються нові бізнес-моделі та платформи взаємодії з клієнтами». До них належать IoT-платформи (</a:t>
            </a:r>
            <a:r>
              <a:rPr lang="uk-UA" dirty="0" err="1"/>
              <a:t>IoT</a:t>
            </a:r>
            <a:r>
              <a:rPr lang="uk-UA" dirty="0"/>
              <a:t> - Internet </a:t>
            </a:r>
            <a:r>
              <a:rPr lang="uk-UA" dirty="0" err="1"/>
              <a:t>of</a:t>
            </a:r>
            <a:r>
              <a:rPr lang="uk-UA" dirty="0"/>
              <a:t> </a:t>
            </a:r>
            <a:r>
              <a:rPr lang="uk-UA" dirty="0" err="1"/>
              <a:t>Things</a:t>
            </a:r>
            <a:r>
              <a:rPr lang="uk-UA" dirty="0"/>
              <a:t> - </a:t>
            </a:r>
            <a:r>
              <a:rPr lang="uk-UA" dirty="0" err="1"/>
              <a:t>інтернет</a:t>
            </a:r>
            <a:r>
              <a:rPr lang="uk-UA" dirty="0"/>
              <a:t> речей), аналіз великих даних, хмарні технології, візуалізація, інтелектуальні датчики, мобільні пристрої, «розумні» машини та механізми, адитивні технології (3D- друк) та ін., які забезпечують просунуті інтерфейси для взаємодії людини і машини, багаторівневу взаємодію з клієнтами, збір клієнтської інформації, перевірку достовірності та виявлення фактів шахрайства тощо.</a:t>
            </a:r>
            <a:endParaRPr lang="ru-RU" dirty="0"/>
          </a:p>
          <a:p>
            <a:endParaRPr lang="ru-RU" dirty="0"/>
          </a:p>
        </p:txBody>
      </p:sp>
    </p:spTree>
    <p:extLst>
      <p:ext uri="{BB962C8B-B14F-4D97-AF65-F5344CB8AC3E}">
        <p14:creationId xmlns:p14="http://schemas.microsoft.com/office/powerpoint/2010/main" val="3176775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0591" y="188640"/>
            <a:ext cx="8229600" cy="792088"/>
          </a:xfrm>
        </p:spPr>
        <p:txBody>
          <a:bodyPr>
            <a:normAutofit fontScale="90000"/>
          </a:bodyPr>
          <a:lstStyle/>
          <a:p>
            <a:r>
              <a:rPr lang="uk-UA" sz="2400" b="1" dirty="0"/>
              <a:t>Особливості впровадження </a:t>
            </a:r>
            <a:r>
              <a:rPr lang="uk-UA" sz="2400" b="1" dirty="0" err="1"/>
              <a:t>смарт-рішень</a:t>
            </a:r>
            <a:r>
              <a:rPr lang="uk-UA" sz="2400" b="1" dirty="0"/>
              <a:t> у цій сфері полягають у такому</a:t>
            </a:r>
            <a:r>
              <a:rPr lang="uk-UA" sz="2400" b="1" dirty="0" smtClean="0"/>
              <a:t>:</a:t>
            </a:r>
            <a:endParaRPr lang="ru-RU" sz="2400" b="1" dirty="0"/>
          </a:p>
        </p:txBody>
      </p:sp>
      <p:sp>
        <p:nvSpPr>
          <p:cNvPr id="3" name="Объект 2"/>
          <p:cNvSpPr>
            <a:spLocks noGrp="1"/>
          </p:cNvSpPr>
          <p:nvPr>
            <p:ph idx="1"/>
          </p:nvPr>
        </p:nvSpPr>
        <p:spPr>
          <a:xfrm>
            <a:off x="323527" y="1011840"/>
            <a:ext cx="8396663" cy="5657520"/>
          </a:xfrm>
        </p:spPr>
        <p:txBody>
          <a:bodyPr>
            <a:normAutofit fontScale="92500" lnSpcReduction="10000"/>
          </a:bodyPr>
          <a:lstStyle/>
          <a:p>
            <a:pPr algn="just"/>
            <a:r>
              <a:rPr lang="uk-UA" dirty="0"/>
              <a:t>безперервний розвиток цифрової культури, рівень якої наразі є недостатнім для всеосяжного використання розумних технологій;</a:t>
            </a:r>
            <a:endParaRPr lang="ru-RU" dirty="0"/>
          </a:p>
          <a:p>
            <a:pPr algn="just"/>
            <a:r>
              <a:rPr lang="uk-UA" dirty="0"/>
              <a:t>підвищення персональної відповідальності за прийняття рішень унаслідок посилення горизонтальної інтеграції по всьому ланцюжку створення вартості;</a:t>
            </a:r>
            <a:endParaRPr lang="ru-RU" dirty="0"/>
          </a:p>
          <a:p>
            <a:pPr algn="just"/>
            <a:r>
              <a:rPr lang="uk-UA" dirty="0"/>
              <a:t>посилення безпеки та поліпшення умов праці, особливо на виробництві, у результаті використання спеціального обладнання та зменшення фізичної присутності працівників на небезпечних ділянках.</a:t>
            </a:r>
            <a:endParaRPr lang="ru-RU" dirty="0"/>
          </a:p>
        </p:txBody>
      </p:sp>
    </p:spTree>
    <p:extLst>
      <p:ext uri="{BB962C8B-B14F-4D97-AF65-F5344CB8AC3E}">
        <p14:creationId xmlns:p14="http://schemas.microsoft.com/office/powerpoint/2010/main" val="4068034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91264" cy="6264696"/>
          </a:xfrm>
        </p:spPr>
        <p:txBody>
          <a:bodyPr>
            <a:normAutofit fontScale="92500" lnSpcReduction="10000"/>
          </a:bodyPr>
          <a:lstStyle/>
          <a:p>
            <a:pPr marL="0" indent="452438" algn="just">
              <a:buNone/>
            </a:pPr>
            <a:r>
              <a:rPr lang="uk-UA" dirty="0"/>
              <a:t>На думку багатьох фахівців великих металургійних компаній, </a:t>
            </a:r>
            <a:r>
              <a:rPr lang="uk-UA" dirty="0" err="1"/>
              <a:t>смартизація</a:t>
            </a:r>
            <a:r>
              <a:rPr lang="uk-UA" dirty="0"/>
              <a:t> викличе не скорочення зайнятості, а скоріше, зміни на ринку праці, що потребуватиме перезавантаження системи освіти та необхідності навчити людей не опиратися постійним змінам на підприємстві, а виступати з ініціативами, потім беручи участь у їх упровадженні, оскільки саме працівники є «рушійною силою прогресу». За словами керівника проекту </a:t>
            </a:r>
            <a:r>
              <a:rPr lang="uk-UA" dirty="0" err="1"/>
              <a:t>Smart</a:t>
            </a:r>
            <a:r>
              <a:rPr lang="uk-UA" dirty="0"/>
              <a:t> </a:t>
            </a:r>
            <a:r>
              <a:rPr lang="uk-UA" dirty="0" err="1"/>
              <a:t>Factory</a:t>
            </a:r>
            <a:r>
              <a:rPr lang="uk-UA" dirty="0"/>
              <a:t> компанії «POSCO», «більша частина великого ноу-хау прихована «всередині» операторів або інженерів, і керівництво компанії намагається вивести ці знання з їх голови і кодифікувати у щось, що можна назвати «інтелектом».</a:t>
            </a:r>
            <a:endParaRPr lang="ru-RU" dirty="0"/>
          </a:p>
          <a:p>
            <a:endParaRPr lang="ru-RU" dirty="0"/>
          </a:p>
        </p:txBody>
      </p:sp>
    </p:spTree>
    <p:extLst>
      <p:ext uri="{BB962C8B-B14F-4D97-AF65-F5344CB8AC3E}">
        <p14:creationId xmlns:p14="http://schemas.microsoft.com/office/powerpoint/2010/main" val="1128901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435280" cy="6336704"/>
          </a:xfrm>
        </p:spPr>
        <p:txBody>
          <a:bodyPr>
            <a:normAutofit fontScale="77500" lnSpcReduction="20000"/>
          </a:bodyPr>
          <a:lstStyle/>
          <a:p>
            <a:pPr marL="0" indent="452438" algn="just">
              <a:buNone/>
            </a:pPr>
            <a:r>
              <a:rPr lang="uk-UA" dirty="0"/>
              <a:t>«У найближчому майбутньому будуть затребуваними </a:t>
            </a:r>
            <a:r>
              <a:rPr lang="uk-UA" dirty="0" smtClean="0"/>
              <a:t>інженери-металурги </a:t>
            </a:r>
            <a:r>
              <a:rPr lang="uk-UA" dirty="0"/>
              <a:t>не тільки зі знанням теоретичних основ процесу, але і з чітким розумінням бізнес-системи, а також інженери-програмісти - творці того самого штучного інтелекту, який керуватиме всіма процесами ідеального заводу. ... Можуть бути затребувані універсали, тобто люди, здатні виконувати одночасно функції, скажімо, слюсаря, електрика, механіка, зварника. Таких людей мало, але вони явно будуть потрібні. Безумовно, зростатиме попит на </a:t>
            </a:r>
            <a:r>
              <a:rPr lang="uk-UA" dirty="0" err="1"/>
              <a:t>мехатроніків</a:t>
            </a:r>
            <a:r>
              <a:rPr lang="uk-UA" dirty="0"/>
              <a:t> - інженерів, здатних з'єднати механічні вузли металургійних агрегатів з електротехнічними й електронними компонентами і потім змусити їх злагоджено працювати за спеціально написаними комп’ютерними програмами».</a:t>
            </a:r>
            <a:endParaRPr lang="ru-RU" dirty="0"/>
          </a:p>
          <a:p>
            <a:pPr marL="0" indent="452438" algn="just">
              <a:buNone/>
            </a:pPr>
            <a:r>
              <a:rPr lang="uk-UA" dirty="0"/>
              <a:t>«Навчання на робочому місці стане найбільш дієвою формою освіти, і виробничий майданчик перетвориться на основний освітній інститут. А в традиційних навчальних закладах можна досягти ефекту присутності на виробництві з використанням інструментів віртуальної реальності</a:t>
            </a:r>
            <a:r>
              <a:rPr lang="uk-UA" dirty="0" smtClean="0"/>
              <a:t>».</a:t>
            </a:r>
            <a:endParaRPr lang="ru-RU" dirty="0"/>
          </a:p>
        </p:txBody>
      </p:sp>
    </p:spTree>
    <p:extLst>
      <p:ext uri="{BB962C8B-B14F-4D97-AF65-F5344CB8AC3E}">
        <p14:creationId xmlns:p14="http://schemas.microsoft.com/office/powerpoint/2010/main" val="6122533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uk-UA" dirty="0"/>
              <a:t>Основні наслідки </a:t>
            </a:r>
            <a:r>
              <a:rPr lang="uk-UA" dirty="0" err="1"/>
              <a:t>смартизації</a:t>
            </a:r>
            <a:r>
              <a:rPr lang="uk-UA" dirty="0"/>
              <a:t> металургійної </a:t>
            </a:r>
            <a:r>
              <a:rPr lang="uk-UA" dirty="0" smtClean="0"/>
              <a:t>промисловості</a:t>
            </a:r>
            <a:endParaRPr lang="ru-RU" dirty="0"/>
          </a:p>
        </p:txBody>
      </p:sp>
      <p:sp>
        <p:nvSpPr>
          <p:cNvPr id="3" name="Объект 2"/>
          <p:cNvSpPr>
            <a:spLocks noGrp="1"/>
          </p:cNvSpPr>
          <p:nvPr>
            <p:ph idx="1"/>
          </p:nvPr>
        </p:nvSpPr>
        <p:spPr>
          <a:xfrm>
            <a:off x="457200" y="1052736"/>
            <a:ext cx="8435280" cy="5688632"/>
          </a:xfrm>
        </p:spPr>
        <p:txBody>
          <a:bodyPr>
            <a:normAutofit fontScale="70000" lnSpcReduction="20000"/>
          </a:bodyPr>
          <a:lstStyle/>
          <a:p>
            <a:pPr marL="0" indent="0">
              <a:buNone/>
            </a:pPr>
            <a:r>
              <a:rPr lang="uk-UA" b="1" i="1" u="sng" dirty="0"/>
              <a:t>Позитивні:</a:t>
            </a:r>
            <a:endParaRPr lang="ru-RU" b="1" i="1" u="sng" dirty="0"/>
          </a:p>
          <a:p>
            <a:r>
              <a:rPr lang="uk-UA" dirty="0"/>
              <a:t>підвищення ефективності та конкурентоспроможності галузі за рахунок поліпшення якості продукції, зниження витрат (особливо внаслідок скорочення </a:t>
            </a:r>
            <a:r>
              <a:rPr lang="uk-UA" dirty="0" err="1"/>
              <a:t>енерго-</a:t>
            </a:r>
            <a:r>
              <a:rPr lang="uk-UA" dirty="0"/>
              <a:t> та </a:t>
            </a:r>
            <a:r>
              <a:rPr lang="uk-UA" dirty="0" err="1"/>
              <a:t>ресурсоємності</a:t>
            </a:r>
            <a:r>
              <a:rPr lang="uk-UA" dirty="0"/>
              <a:t>), зростання екологічності виробництва (у результаті поліпшення якості вхідної сировини та готової продукції, розвитку згідно з концепцією циркулярної економіки), зниження травматизму (через широке використання машинної праці на небезпечних ділянках);</a:t>
            </a:r>
            <a:endParaRPr lang="ru-RU" dirty="0"/>
          </a:p>
          <a:p>
            <a:r>
              <a:rPr lang="uk-UA" dirty="0"/>
              <a:t>зменшення кількості помилок, викликаних людським фактором, у результаті збільшення обсягу та переліку операцій з обробки даних, виконуваних за допомогою штучного інтелекту;</a:t>
            </a:r>
            <a:endParaRPr lang="ru-RU" dirty="0"/>
          </a:p>
          <a:p>
            <a:r>
              <a:rPr lang="uk-UA" dirty="0"/>
              <a:t>кардинальна переорієнтація на запити клієнтів, відштовхування від портфеля замовлень при налаштуванні виробництва;</a:t>
            </a:r>
            <a:endParaRPr lang="ru-RU" dirty="0"/>
          </a:p>
          <a:p>
            <a:r>
              <a:rPr lang="uk-UA" dirty="0"/>
              <a:t>більша синхронізація з іншими видами діяльності та суспільством через поглиблення участі всіх контрагентів у процесі створення, споживання та утилізації металопродукції (часто в режимі реального часу</a:t>
            </a:r>
            <a:r>
              <a:rPr lang="uk-UA" dirty="0" smtClean="0"/>
              <a:t>).</a:t>
            </a:r>
            <a:endParaRPr lang="ru-RU" dirty="0"/>
          </a:p>
        </p:txBody>
      </p:sp>
    </p:spTree>
    <p:extLst>
      <p:ext uri="{BB962C8B-B14F-4D97-AF65-F5344CB8AC3E}">
        <p14:creationId xmlns:p14="http://schemas.microsoft.com/office/powerpoint/2010/main" val="609242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435280" cy="6264696"/>
          </a:xfrm>
        </p:spPr>
        <p:txBody>
          <a:bodyPr>
            <a:normAutofit fontScale="70000" lnSpcReduction="20000"/>
          </a:bodyPr>
          <a:lstStyle/>
          <a:p>
            <a:pPr marL="0" indent="0" algn="just">
              <a:buNone/>
            </a:pPr>
            <a:r>
              <a:rPr lang="uk-UA" b="1" i="1" u="sng" dirty="0"/>
              <a:t>Негативні</a:t>
            </a:r>
            <a:r>
              <a:rPr lang="uk-UA" b="1" i="1" u="sng" dirty="0"/>
              <a:t>:</a:t>
            </a:r>
            <a:endParaRPr lang="ru-RU" b="1" i="1" u="sng" dirty="0"/>
          </a:p>
          <a:p>
            <a:pPr algn="just"/>
            <a:r>
              <a:rPr lang="uk-UA" dirty="0"/>
              <a:t>збільшення труднощів при збереженні й експлуатації великих даних унаслідок зростання кількості кібернетичних загроз, можливих помилок працівників, відповідальних за розробку програмного забезпечення та первинний збір точних даних і введення інформації в систему, можливого зосередження важелів управління в невеликій кількості компаній, відповідальних за розробку й обслуговування </a:t>
            </a:r>
            <a:r>
              <a:rPr lang="uk-UA" dirty="0" err="1"/>
              <a:t>смарт-технологій</a:t>
            </a:r>
            <a:r>
              <a:rPr lang="uk-UA" dirty="0"/>
              <a:t>;</a:t>
            </a:r>
            <a:endParaRPr lang="ru-RU" dirty="0"/>
          </a:p>
          <a:p>
            <a:pPr algn="just"/>
            <a:r>
              <a:rPr lang="uk-UA" dirty="0"/>
              <a:t>недостатня гнучкість реагування при виникненні позаштатних та </a:t>
            </a:r>
            <a:r>
              <a:rPr lang="uk-UA" dirty="0" err="1"/>
              <a:t>форс-</a:t>
            </a:r>
            <a:r>
              <a:rPr lang="uk-UA" dirty="0"/>
              <a:t> мажорних ситуацій через те, що використовувані автоматизовані системи управління, навіть якщо вони здатні до самонавчання, не можуть адекватно та </a:t>
            </a:r>
            <a:r>
              <a:rPr lang="uk-UA" dirty="0" err="1"/>
              <a:t>креативно</a:t>
            </a:r>
            <a:r>
              <a:rPr lang="uk-UA" dirty="0"/>
              <a:t> відповідати абсолютно на всі виклики;</a:t>
            </a:r>
            <a:endParaRPr lang="ru-RU" dirty="0"/>
          </a:p>
          <a:p>
            <a:pPr algn="just"/>
            <a:r>
              <a:rPr lang="uk-UA" dirty="0"/>
              <a:t>революційні зміни в чисельності, структурі та необхідній професійній підготовці робочої сили, що призводять до значного вивільнення кваліфікованих металургійних працівників, які не можуть знайти своє місце на сучасному ринку праці. Це ускладнюється недостатньою кількістю комплексних централізованих програм адаптації та перекваліфікації робітників.</a:t>
            </a:r>
            <a:endParaRPr lang="ru-RU" dirty="0"/>
          </a:p>
          <a:p>
            <a:pPr algn="just"/>
            <a:endParaRPr lang="ru-RU" dirty="0"/>
          </a:p>
        </p:txBody>
      </p:sp>
    </p:spTree>
    <p:extLst>
      <p:ext uri="{BB962C8B-B14F-4D97-AF65-F5344CB8AC3E}">
        <p14:creationId xmlns:p14="http://schemas.microsoft.com/office/powerpoint/2010/main" val="3858932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363272" cy="6264696"/>
          </a:xfrm>
        </p:spPr>
        <p:txBody>
          <a:bodyPr>
            <a:normAutofit fontScale="85000" lnSpcReduction="20000"/>
          </a:bodyPr>
          <a:lstStyle/>
          <a:p>
            <a:pPr marL="0" indent="452438" algn="just">
              <a:buNone/>
            </a:pPr>
            <a:r>
              <a:rPr lang="uk-UA" dirty="0"/>
              <a:t>Слід зауважити, що розподіл наслідків розбудови металургійних </a:t>
            </a:r>
            <a:r>
              <a:rPr lang="uk-UA" dirty="0" smtClean="0"/>
              <a:t>смарт-виробництв </a:t>
            </a:r>
            <a:r>
              <a:rPr lang="uk-UA" dirty="0"/>
              <a:t>на позитивні та негативні є досить умовним, особливо якщо розглядати їх у коротко- та довгостроковій перспективі. Так, соціальна напруженість від змін на ринку праці через упровадження «розумних» технологій, що обов'язково виникне в короткостроковій перспективі, у довгостроковій підштовхне подальший розвиток інновацій та зменшить опір змінам, тоді як кібернетичні загрози з часом, навпаки, лише загострюватимуться. Крім того, перелічені наслідки здебільшого не є унікальними для металургійної промисловості та притаманні більшості галузей, а також економіці та суспільству загалом, однак від цього не стають менш значущими.</a:t>
            </a:r>
            <a:endParaRPr lang="ru-RU" dirty="0"/>
          </a:p>
          <a:p>
            <a:pPr marL="0" indent="452438" algn="just">
              <a:buNone/>
            </a:pPr>
            <a:r>
              <a:rPr lang="uk-UA" dirty="0"/>
              <a:t>Узагальнену логічну схему становлення металургійних </a:t>
            </a:r>
            <a:r>
              <a:rPr lang="uk-UA" dirty="0" smtClean="0"/>
              <a:t>смарт-виробництв </a:t>
            </a:r>
            <a:r>
              <a:rPr lang="uk-UA" dirty="0"/>
              <a:t>у світі наведено на рис. 8</a:t>
            </a:r>
            <a:r>
              <a:rPr lang="uk-UA" dirty="0" smtClean="0"/>
              <a:t>.</a:t>
            </a:r>
            <a:endParaRPr lang="ru-RU" dirty="0"/>
          </a:p>
        </p:txBody>
      </p:sp>
    </p:spTree>
    <p:extLst>
      <p:ext uri="{BB962C8B-B14F-4D97-AF65-F5344CB8AC3E}">
        <p14:creationId xmlns:p14="http://schemas.microsoft.com/office/powerpoint/2010/main" val="67052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4350" y="19488"/>
            <a:ext cx="8229600" cy="745216"/>
          </a:xfrm>
        </p:spPr>
        <p:txBody>
          <a:bodyPr>
            <a:noAutofit/>
          </a:bodyPr>
          <a:lstStyle/>
          <a:p>
            <a:r>
              <a:rPr lang="uk-UA" sz="2400" dirty="0"/>
              <a:t>Становлення металургійних смарт-виробництв у світі: особливості, напрями, </a:t>
            </a:r>
            <a:r>
              <a:rPr lang="uk-UA" sz="2400" dirty="0" smtClean="0"/>
              <a:t>наслідки</a:t>
            </a:r>
            <a:endParaRPr lang="ru-RU" sz="2400" dirty="0"/>
          </a:p>
        </p:txBody>
      </p:sp>
      <p:pic>
        <p:nvPicPr>
          <p:cNvPr id="5" name="Рисунок 4" descr="image8"/>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64704"/>
            <a:ext cx="9258300" cy="6015509"/>
          </a:xfrm>
          <a:prstGeom prst="rect">
            <a:avLst/>
          </a:prstGeom>
          <a:noFill/>
          <a:ln>
            <a:noFill/>
          </a:ln>
        </p:spPr>
      </p:pic>
    </p:spTree>
    <p:extLst>
      <p:ext uri="{BB962C8B-B14F-4D97-AF65-F5344CB8AC3E}">
        <p14:creationId xmlns:p14="http://schemas.microsoft.com/office/powerpoint/2010/main" val="3719089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88640"/>
            <a:ext cx="8424936" cy="6408712"/>
          </a:xfrm>
        </p:spPr>
        <p:txBody>
          <a:bodyPr>
            <a:normAutofit fontScale="77500" lnSpcReduction="20000"/>
          </a:bodyPr>
          <a:lstStyle/>
          <a:p>
            <a:pPr marL="0" indent="452438" algn="just">
              <a:buNone/>
            </a:pPr>
            <a:r>
              <a:rPr lang="uk-UA" dirty="0"/>
              <a:t>Широке впровадження цих технологій стало можливим завдяки зниженню їх вартості. Так, «</a:t>
            </a:r>
            <a:r>
              <a:rPr lang="uk-UA" dirty="0" err="1"/>
              <a:t>...вартість</a:t>
            </a:r>
            <a:r>
              <a:rPr lang="uk-UA" dirty="0"/>
              <a:t> </a:t>
            </a:r>
            <a:r>
              <a:rPr lang="uk-UA" dirty="0" err="1"/>
              <a:t>дрону</a:t>
            </a:r>
            <a:r>
              <a:rPr lang="uk-UA" dirty="0"/>
              <a:t> у 2007 р. становила майже 100 тис. дол., до 2013 р. впавши до 700 дол. Навіть вартість промислових роботів зменшилася з більш ніж 500 тис. дол. у 2007 р. до 20 тис. дол. у 2014 р. Більше того, коли ці цифрові технології використовуються разом, вони генерують «комбінаторні ефекти», які підвищують їх можливості у геометричній прогресії, і набагато більше, ніж якщо б кожен був використаний окремо. Дані комбінаторні ефекти є додатковою причиною для прийняття організаціями цифрових технологій».</a:t>
            </a:r>
            <a:endParaRPr lang="ru-RU" dirty="0"/>
          </a:p>
          <a:p>
            <a:pPr marL="0" indent="452438" algn="just">
              <a:buNone/>
            </a:pPr>
            <a:r>
              <a:rPr lang="uk-UA" dirty="0"/>
              <a:t>Перелічені технології не є унікальними тільки для металургії внаслідок «розмивання» меж між різними видами діяльності й усіма сферами суспільного життя, широко використовуючись в інших галузях, проте мають свої особливості, дію яких доцільно дослідити окремо у виробничій, організаційно-економічній та соціальній сферах діяльності металургійних підприємств (хоч такий розподіл є досить умовним) унаслідок існування розбіжностей у процесі опанування ними новітніх технологій.</a:t>
            </a:r>
            <a:endParaRPr lang="ru-RU" dirty="0"/>
          </a:p>
          <a:p>
            <a:pPr marL="0" indent="0" algn="just">
              <a:buNone/>
            </a:pPr>
            <a:endParaRPr lang="ru-RU" dirty="0"/>
          </a:p>
        </p:txBody>
      </p:sp>
    </p:spTree>
    <p:extLst>
      <p:ext uri="{BB962C8B-B14F-4D97-AF65-F5344CB8AC3E}">
        <p14:creationId xmlns:p14="http://schemas.microsoft.com/office/powerpoint/2010/main" val="3620554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352928" cy="6120680"/>
          </a:xfrm>
        </p:spPr>
        <p:txBody>
          <a:bodyPr>
            <a:normAutofit lnSpcReduction="10000"/>
          </a:bodyPr>
          <a:lstStyle/>
          <a:p>
            <a:pPr marL="0" indent="452438" algn="just">
              <a:buNone/>
            </a:pPr>
            <a:r>
              <a:rPr lang="uk-UA" dirty="0"/>
              <a:t>Розробка та впровадження </a:t>
            </a:r>
            <a:r>
              <a:rPr lang="uk-UA" dirty="0" err="1"/>
              <a:t>смарт-рішень</a:t>
            </a:r>
            <a:r>
              <a:rPr lang="uk-UA" i="1" dirty="0"/>
              <a:t> у </a:t>
            </a:r>
            <a:r>
              <a:rPr lang="uk-UA" b="1" i="1" dirty="0"/>
              <a:t>виробничій сфері </a:t>
            </a:r>
            <a:r>
              <a:rPr lang="uk-UA" dirty="0"/>
              <a:t>розвиваються набагато повільніше, ніж в інших сферах діяльності, через необхідність дуже великих капіталовкладень та значного проміжку часу для вдосконалення, а тим більше здійснення принципово нових інноваційних відкриттів щодо металургійного процесу, який технологічно є досить стабільним. Оскільки саме цю сферу діяльності для металургії можна вважати принциповою та основоположною, доцільно розглянути її більш докладно.</a:t>
            </a:r>
            <a:endParaRPr lang="ru-RU" dirty="0"/>
          </a:p>
          <a:p>
            <a:endParaRPr lang="ru-RU" dirty="0"/>
          </a:p>
        </p:txBody>
      </p:sp>
    </p:spTree>
    <p:extLst>
      <p:ext uri="{BB962C8B-B14F-4D97-AF65-F5344CB8AC3E}">
        <p14:creationId xmlns:p14="http://schemas.microsoft.com/office/powerpoint/2010/main" val="953704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80920" cy="6264696"/>
          </a:xfrm>
        </p:spPr>
        <p:txBody>
          <a:bodyPr>
            <a:normAutofit fontScale="85000" lnSpcReduction="20000"/>
          </a:bodyPr>
          <a:lstStyle/>
          <a:p>
            <a:pPr marL="0" indent="452438" algn="just">
              <a:buNone/>
            </a:pPr>
            <a:r>
              <a:rPr lang="uk-UA" dirty="0"/>
              <a:t>Основними прикладами </a:t>
            </a:r>
            <a:r>
              <a:rPr lang="uk-UA" dirty="0" err="1"/>
              <a:t>смарт-рішень</a:t>
            </a:r>
            <a:r>
              <a:rPr lang="uk-UA" dirty="0"/>
              <a:t> у </a:t>
            </a:r>
            <a:r>
              <a:rPr lang="uk-UA" dirty="0" err="1"/>
              <a:t>металовиробництві</a:t>
            </a:r>
            <a:r>
              <a:rPr lang="uk-UA" dirty="0"/>
              <a:t> на сьогоднішній день виступають:</a:t>
            </a:r>
            <a:endParaRPr lang="ru-RU" dirty="0"/>
          </a:p>
          <a:p>
            <a:pPr marL="0" indent="452438" algn="just">
              <a:buNone/>
            </a:pPr>
            <a:r>
              <a:rPr lang="uk-UA" b="1" i="1" dirty="0" err="1"/>
              <a:t>інтернет</a:t>
            </a:r>
            <a:r>
              <a:rPr lang="uk-UA" b="1" i="1" dirty="0"/>
              <a:t> речей - </a:t>
            </a:r>
            <a:r>
              <a:rPr lang="uk-UA" dirty="0"/>
              <a:t>дозволяє управляти виробничим процесом у режимі реального часу та зв'язувати воєдино всі його частини на великій території, дистанційно керувати роботою будь-якого пристрою та обладнання, підключених до єдиної системи. Особливе значення для металургійної галузі </a:t>
            </a:r>
            <a:r>
              <a:rPr lang="uk-UA" dirty="0" err="1"/>
              <a:t>IoT</a:t>
            </a:r>
            <a:r>
              <a:rPr lang="uk-UA" dirty="0"/>
              <a:t> має при видобуванні первинних ресурсів, наприклад, у гірничорудній промисловості, основні потужності якої розташовані, як правило, на досить великій відстані від власне металургійного підприємства. Перешкодою може виступати відсутність стабільного інтернет-зв'язку в багатьох куточках планети, проте останні розробки в галузі супутникового зв'язку найближчим часом можуть дозволити забезпечити інтернет-покриття на 80% території Землі</a:t>
            </a:r>
            <a:r>
              <a:rPr lang="uk-UA" dirty="0" smtClean="0"/>
              <a:t>;</a:t>
            </a:r>
            <a:endParaRPr lang="ru-RU" dirty="0"/>
          </a:p>
        </p:txBody>
      </p:sp>
    </p:spTree>
    <p:extLst>
      <p:ext uri="{BB962C8B-B14F-4D97-AF65-F5344CB8AC3E}">
        <p14:creationId xmlns:p14="http://schemas.microsoft.com/office/powerpoint/2010/main" val="412673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640960" cy="6525344"/>
          </a:xfrm>
        </p:spPr>
        <p:txBody>
          <a:bodyPr>
            <a:normAutofit fontScale="77500" lnSpcReduction="20000"/>
          </a:bodyPr>
          <a:lstStyle/>
          <a:p>
            <a:pPr marL="0" indent="452438" algn="just">
              <a:buNone/>
            </a:pPr>
            <a:r>
              <a:rPr lang="uk-UA" b="1" i="1" dirty="0" err="1"/>
              <a:t>смарт-пристрої</a:t>
            </a:r>
            <a:r>
              <a:rPr lang="uk-UA" b="1" i="1" dirty="0"/>
              <a:t> (датчики, сенсори, лічильники) - </a:t>
            </a:r>
            <a:r>
              <a:rPr lang="uk-UA" dirty="0"/>
              <a:t>контролюють та оптимізують роботу обладнання, дозволяючи точно й оперативно визначити, скільки сировини споживається в тій чи іншій печі, якими бувають відхилення від нормативів витрат, які причини їх викликають, який рівень споживання тощо. Датчики збирають величезний масив інформації, яка потім інтерпретується штучним інтелектом, оптимізуючи виробничу лінію та створюючи синергетичний ефект. Наприклад, виробники сталі встановлюють інтелектуальні лічильники та інші датчики, щоб скоротити викиди CO2 і зменшити витрачену енергію. Зазвичай заводи генерують багато власної електроенергії, використовуючи газ зі своїх печей і процесів прокатки. Тим не менш більшість також використовує велику кількість енергії з мережі, яку вони завжди намагаються зменшити. Різні марки сталі потребують різної кількості енергії, і датчики тепер здатні точно вимірювати, які марки сталі є найбільш енергоємними. Виробники можуть потім аналізувати ціни на енергію для позиціонування певних марок сталі на виробничій лінії, щоб вони вироблялися, коли потужність є найдешевшою</a:t>
            </a:r>
            <a:r>
              <a:rPr lang="uk-UA" dirty="0" smtClean="0"/>
              <a:t>;</a:t>
            </a:r>
            <a:endParaRPr lang="ru-RU" dirty="0"/>
          </a:p>
        </p:txBody>
      </p:sp>
    </p:spTree>
    <p:extLst>
      <p:ext uri="{BB962C8B-B14F-4D97-AF65-F5344CB8AC3E}">
        <p14:creationId xmlns:p14="http://schemas.microsoft.com/office/powerpoint/2010/main" val="3949407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80920" cy="6264696"/>
          </a:xfrm>
        </p:spPr>
        <p:txBody>
          <a:bodyPr>
            <a:normAutofit fontScale="85000" lnSpcReduction="20000"/>
          </a:bodyPr>
          <a:lstStyle/>
          <a:p>
            <a:pPr marL="0" indent="0" algn="just">
              <a:buNone/>
            </a:pPr>
            <a:r>
              <a:rPr lang="uk-UA" b="1" i="1" dirty="0"/>
              <a:t>інтелектуальне моделювання та візуалізація процесів</a:t>
            </a:r>
            <a:r>
              <a:rPr lang="uk-UA" dirty="0"/>
              <a:t>, що відбуваються всередині устаткування на основі даних, отриманих за допомогою сучасних датчиків, застосування концепції цифрових двійників. Особливого значення дана концепція набуває при аналізі процесів у «закритих» агрегатах - доменних і сталеплавильних печах. Наприклад, доменні печі мають постійно завантажуватися шарами коксу та агломерату, що чергуються, ці шари забезпечують рівномірно ефективний потік газу. До недавнього часу топографічні й температурні порушення було важко ідентифікувати. Австрійський завод </a:t>
            </a:r>
            <a:r>
              <a:rPr lang="uk-UA" dirty="0" err="1"/>
              <a:t>Voestalpine</a:t>
            </a:r>
            <a:r>
              <a:rPr lang="uk-UA" dirty="0"/>
              <a:t>, використовуючи 3D-радіолокацію, зміг розробити всеосяжну модель процесу завантаження, яка включає вимірювання умов у доменній печі в режимі реального часу, що привело до більшого виходу чавуну і зменшення викидів</a:t>
            </a:r>
            <a:r>
              <a:rPr lang="uk-UA" dirty="0" smtClean="0"/>
              <a:t>;</a:t>
            </a:r>
            <a:endParaRPr lang="ru-RU" dirty="0"/>
          </a:p>
        </p:txBody>
      </p:sp>
    </p:spTree>
    <p:extLst>
      <p:ext uri="{BB962C8B-B14F-4D97-AF65-F5344CB8AC3E}">
        <p14:creationId xmlns:p14="http://schemas.microsoft.com/office/powerpoint/2010/main" val="2427891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332656"/>
            <a:ext cx="8352928" cy="6408712"/>
          </a:xfrm>
        </p:spPr>
        <p:txBody>
          <a:bodyPr>
            <a:normAutofit fontScale="85000" lnSpcReduction="20000"/>
          </a:bodyPr>
          <a:lstStyle/>
          <a:p>
            <a:pPr marL="0" indent="0" algn="just">
              <a:buNone/>
            </a:pPr>
            <a:r>
              <a:rPr lang="uk-UA" b="1" dirty="0"/>
              <a:t>роботизація</a:t>
            </a:r>
            <a:r>
              <a:rPr lang="uk-UA" dirty="0"/>
              <a:t> - роботи можуть використовуватися при дефіциті робочої сили та на небезпечних ділянках виробництва. У металургії рівень роботизації поступається іншим галузям, наприклад, автомобільній, проте роботи знаходять застосування при відборі проб рідкої сталі, контролі її рівня і вимірюванні температури у плавильних агрегатах, скачуванні шлаку, нанесенні та знятті вогнетривких покриттів. Технології безпілотних літальних апаратів використовуються для перевірки важкодоступних районів заводу, а також геодезії та планування гірничих робіт. У перспективі вся наземна, кранова техніка, буде безпілотною і під управлінням штучного інтелекту. Технічно це розв'язуване завдання; технології, засновані на порошковій металургії (в основному 3D-друк, у перспективі технології 4D та MIM), - належать до адитивних (</a:t>
            </a:r>
            <a:r>
              <a:rPr lang="uk-UA" dirty="0" err="1"/>
              <a:t>Additive</a:t>
            </a:r>
            <a:r>
              <a:rPr lang="uk-UA" dirty="0"/>
              <a:t> </a:t>
            </a:r>
            <a:r>
              <a:rPr lang="uk-UA" dirty="0" err="1"/>
              <a:t>Manufacturing</a:t>
            </a:r>
            <a:r>
              <a:rPr lang="uk-UA" dirty="0"/>
              <a:t> - АМ), головною відмінністю яких є додавання необхідного, а не прибирання зайвого. </a:t>
            </a:r>
            <a:endParaRPr lang="ru-RU" dirty="0"/>
          </a:p>
        </p:txBody>
      </p:sp>
    </p:spTree>
    <p:extLst>
      <p:ext uri="{BB962C8B-B14F-4D97-AF65-F5344CB8AC3E}">
        <p14:creationId xmlns:p14="http://schemas.microsoft.com/office/powerpoint/2010/main" val="654640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424936" cy="6192688"/>
          </a:xfrm>
        </p:spPr>
        <p:txBody>
          <a:bodyPr>
            <a:normAutofit fontScale="92500"/>
          </a:bodyPr>
          <a:lstStyle/>
          <a:p>
            <a:pPr marL="0" indent="542925" algn="just">
              <a:buNone/>
            </a:pPr>
            <a:r>
              <a:rPr lang="uk-UA" dirty="0"/>
              <a:t>Вони виступають одними з найбільш прогресивних технологій виробництва готових металевих виробів (для виробництва порошків у будь-якому разі спочатку необхідно виплавити метал), що дозволяють задовольняти індивідуальні потреби клієнтів, роздруковуючи унікальну продукцію безпосередньо на місці, де вона використовуватиметься, та відрізняються більш коротким ланцюжком створення вартості. Металургійні АМ іноді виділяють особливою абревіатурою DMF - </a:t>
            </a:r>
            <a:r>
              <a:rPr lang="uk-UA" dirty="0" err="1"/>
              <a:t>Direct</a:t>
            </a:r>
            <a:r>
              <a:rPr lang="uk-UA" dirty="0"/>
              <a:t> </a:t>
            </a:r>
            <a:r>
              <a:rPr lang="uk-UA" dirty="0" err="1"/>
              <a:t>Metal</a:t>
            </a:r>
            <a:r>
              <a:rPr lang="uk-UA" dirty="0"/>
              <a:t> </a:t>
            </a:r>
            <a:r>
              <a:rPr lang="uk-UA" dirty="0" err="1"/>
              <a:t>Fabrication</a:t>
            </a:r>
            <a:r>
              <a:rPr lang="uk-UA" dirty="0"/>
              <a:t> - пряме «вирощування» з металевих порошків. </a:t>
            </a:r>
            <a:endParaRPr lang="ru-RU" dirty="0"/>
          </a:p>
        </p:txBody>
      </p:sp>
    </p:spTree>
    <p:extLst>
      <p:ext uri="{BB962C8B-B14F-4D97-AF65-F5344CB8AC3E}">
        <p14:creationId xmlns:p14="http://schemas.microsoft.com/office/powerpoint/2010/main" val="264506926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2651</Words>
  <Application>Microsoft Office PowerPoint</Application>
  <PresentationFormat>Экран (4:3)</PresentationFormat>
  <Paragraphs>44</Paragraphs>
  <Slides>26</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26</vt:i4>
      </vt:variant>
    </vt:vector>
  </HeadingPairs>
  <TitlesOfParts>
    <vt:vector size="29" baseType="lpstr">
      <vt:lpstr>Arial</vt:lpstr>
      <vt:lpstr>Calibri</vt:lpstr>
      <vt:lpstr>Тема Office</vt:lpstr>
      <vt:lpstr>1.3. Особливості використання «розумних» технологій у виробничій, організаційно-економічній і соціальній сферах діяльності металургійних підприємств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Основними напрямами смартизації в цій сфері є такі: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Особливості впровадження смарт-рішень у цій сфері полягають у такому:</vt:lpstr>
      <vt:lpstr>Презентация PowerPoint</vt:lpstr>
      <vt:lpstr>Презентация PowerPoint</vt:lpstr>
      <vt:lpstr>Основні наслідки смартизації металургійної промисловості</vt:lpstr>
      <vt:lpstr>Презентация PowerPoint</vt:lpstr>
      <vt:lpstr>Презентация PowerPoint</vt:lpstr>
      <vt:lpstr>Становлення металургійних смарт-виробництв у світі: особливості, напрями, наслідки</vt:lpstr>
    </vt:vector>
  </TitlesOfParts>
  <Company>Krokoz™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МЧМ</dc:creator>
  <cp:lastModifiedBy>nazarkirichenko08@gmail.com</cp:lastModifiedBy>
  <cp:revision>6</cp:revision>
  <dcterms:created xsi:type="dcterms:W3CDTF">2022-01-14T11:52:20Z</dcterms:created>
  <dcterms:modified xsi:type="dcterms:W3CDTF">2022-01-17T16:26:46Z</dcterms:modified>
</cp:coreProperties>
</file>