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58" r:id="rId4"/>
    <p:sldId id="265" r:id="rId5"/>
    <p:sldId id="270" r:id="rId6"/>
    <p:sldId id="271" r:id="rId7"/>
    <p:sldId id="272" r:id="rId8"/>
    <p:sldId id="260" r:id="rId9"/>
    <p:sldId id="261" r:id="rId10"/>
    <p:sldId id="263" r:id="rId11"/>
    <p:sldId id="264" r:id="rId12"/>
    <p:sldId id="266" r:id="rId13"/>
    <p:sldId id="280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55" autoAdjust="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454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87638"/>
            <a:ext cx="6227762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 altLang="uk-UA" noProof="0"/>
              <a:t>Зразок заголовка</a:t>
            </a:r>
            <a:endParaRPr lang="ru-RU" altLang="uk-UA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573463"/>
            <a:ext cx="6227762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uk-UA" altLang="uk-UA" noProof="0"/>
              <a:t>Зразок підзаголовка</a:t>
            </a:r>
            <a:endParaRPr lang="ru-RU" altLang="uk-UA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33809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2563813"/>
            <a:ext cx="1909762" cy="3744912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176338" y="2563813"/>
            <a:ext cx="5581650" cy="3744912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73794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78620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/>
              <a:t>Зразок тексту</a:t>
            </a:r>
          </a:p>
        </p:txBody>
      </p:sp>
    </p:spTree>
    <p:extLst>
      <p:ext uri="{BB962C8B-B14F-4D97-AF65-F5344CB8AC3E}">
        <p14:creationId xmlns:p14="http://schemas.microsoft.com/office/powerpoint/2010/main" val="292191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176338" y="3214688"/>
            <a:ext cx="3744912" cy="3094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073650" y="3214688"/>
            <a:ext cx="3746500" cy="3094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413925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80535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9160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16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</p:spTree>
    <p:extLst>
      <p:ext uri="{BB962C8B-B14F-4D97-AF65-F5344CB8AC3E}">
        <p14:creationId xmlns:p14="http://schemas.microsoft.com/office/powerpoint/2010/main" val="9939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</p:spTree>
    <p:extLst>
      <p:ext uri="{BB962C8B-B14F-4D97-AF65-F5344CB8AC3E}">
        <p14:creationId xmlns:p14="http://schemas.microsoft.com/office/powerpoint/2010/main" val="266671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2563813"/>
            <a:ext cx="6553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uk-UA" altLang="uk-U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3214688"/>
            <a:ext cx="7643812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68960"/>
            <a:ext cx="6012160" cy="1037654"/>
          </a:xfrm>
          <a:noFill/>
        </p:spPr>
        <p:txBody>
          <a:bodyPr/>
          <a:lstStyle/>
          <a:p>
            <a:pPr algn="ctr"/>
            <a:r>
              <a:rPr lang="uk-UA" altLang="uk-UA" sz="4400" dirty="0">
                <a:latin typeface="ZapfChanceryCTT" pitchFamily="2" charset="0"/>
              </a:rPr>
              <a:t>Розвиток кав'ярень в Україні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2204864"/>
            <a:ext cx="4320480" cy="2016224"/>
          </a:xfrm>
        </p:spPr>
        <p:txBody>
          <a:bodyPr/>
          <a:lstStyle/>
          <a:p>
            <a:pPr marL="0" indent="0" algn="just">
              <a:buNone/>
            </a:pPr>
            <a:r>
              <a:rPr lang="uk-UA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Кав'ярня Вірменка була відкрита у 1979 році - з того часу приймала львівську богему, яка облюбувала затишний заклад на Вірменській, 19. Ще й каву тут варили найсмачнішу в місті.</a:t>
            </a:r>
          </a:p>
          <a:p>
            <a:pPr marL="0" indent="0">
              <a:buNone/>
            </a:pPr>
            <a:endParaRPr lang="uk-UA" sz="19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427984" y="4221088"/>
            <a:ext cx="4536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атмосфера Вірменки </a:t>
            </a:r>
            <a:r>
              <a:rPr lang="uk-UA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збереглася</a:t>
            </a:r>
            <a:r>
              <a:rPr lang="uk-UA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незмінному інтер'єрі, смачній каві і домашніх солодощах. І старі відвідувачі незмінно приходять у місце своєї молодості, до них приєдналося нове покоління молоді, яка шукає атмосферу і натхнення, а не ведеться на рекламу і блиск нових закладів. </a:t>
            </a:r>
          </a:p>
        </p:txBody>
      </p:sp>
      <p:pic>
        <p:nvPicPr>
          <p:cNvPr id="5" name="Рисунок 4" descr="125562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77072"/>
            <a:ext cx="4157496" cy="244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а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7" y="2092700"/>
            <a:ext cx="3168352" cy="202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3635896" y="6021288"/>
            <a:ext cx="576064" cy="36004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78587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467544" y="2132856"/>
            <a:ext cx="8280920" cy="2016224"/>
          </a:xfrm>
        </p:spPr>
        <p:txBody>
          <a:bodyPr/>
          <a:lstStyle/>
          <a:p>
            <a:pPr marL="0" indent="457200" algn="just">
              <a:buNone/>
            </a:pPr>
            <a:r>
              <a:rPr lang="uk-UA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Кав’ярня «Львівська копальня кави» - перша в Україні найдовша кав’ярня-книгарня, створена над кавовою шахтою просто на площі Ринок. Львів давно асоціюють із кавою, і саме Львівська копальня кави демонструє і реалізовує легенду власне львівської кави. </a:t>
            </a:r>
          </a:p>
          <a:p>
            <a:pPr marL="0" indent="0">
              <a:buNone/>
            </a:pP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706" name="Picture 2" descr="C:\Users\Галина\Desktop\DSC_0651_1500x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947256" cy="2615715"/>
          </a:xfrm>
          <a:prstGeom prst="rect">
            <a:avLst/>
          </a:prstGeom>
          <a:solidFill>
            <a:schemeClr val="accent5"/>
          </a:solidFill>
          <a:effectLst>
            <a:softEdge rad="63500"/>
          </a:effectLst>
        </p:spPr>
      </p:pic>
      <p:pic>
        <p:nvPicPr>
          <p:cNvPr id="8" name="Рисунок 7" descr="1406891358_7a4402b882c2e24df90af900ebf4c233839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861048"/>
            <a:ext cx="4104456" cy="273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3995936" y="6165304"/>
            <a:ext cx="432048" cy="28803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3" name="Овал 2"/>
          <p:cNvSpPr/>
          <p:nvPr/>
        </p:nvSpPr>
        <p:spPr>
          <a:xfrm>
            <a:off x="8244408" y="6237312"/>
            <a:ext cx="432048" cy="28803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7657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2204864"/>
            <a:ext cx="8352606" cy="4103861"/>
          </a:xfrm>
        </p:spPr>
        <p:txBody>
          <a:bodyPr/>
          <a:lstStyle/>
          <a:p>
            <a:pPr marL="0" indent="457200" algn="just">
              <a:buNone/>
            </a:pPr>
            <a:r>
              <a:rPr lang="uk-UA" sz="19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щоб обійти всі кав'ярні Львова знадобиться принаймні декілька днів, а скільки їх ще в Україні!</a:t>
            </a:r>
            <a:endParaRPr lang="en-US" sz="19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завантажен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436843"/>
            <a:ext cx="4099464" cy="271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2975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9CD8B-94F2-5CD8-F828-86049E97E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Львівська кава - Кав ярні Львова">
            <a:hlinkClick r:id="" action="ppaction://media"/>
            <a:extLst>
              <a:ext uri="{FF2B5EF4-FFF2-40B4-BE49-F238E27FC236}">
                <a16:creationId xmlns:a16="http://schemas.microsoft.com/office/drawing/2014/main" id="{BC4E62CC-B634-4A44-E672-BEFE8FDEBE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904" y="836712"/>
            <a:ext cx="8704191" cy="4895949"/>
          </a:xfrm>
        </p:spPr>
      </p:pic>
    </p:spTree>
    <p:extLst>
      <p:ext uri="{BB962C8B-B14F-4D97-AF65-F5344CB8AC3E}">
        <p14:creationId xmlns:p14="http://schemas.microsoft.com/office/powerpoint/2010/main" val="281601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E2EB5-790A-B3A7-387A-807C6F97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6553200" cy="508000"/>
          </a:xfrm>
        </p:spPr>
        <p:txBody>
          <a:bodyPr/>
          <a:lstStyle/>
          <a:p>
            <a:r>
              <a:rPr lang="uk-UA" dirty="0">
                <a:solidFill>
                  <a:schemeClr val="bg1"/>
                </a:solidFill>
              </a:rPr>
              <a:t>Сучасні типи кав'ярень світу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DF4D9-7279-EBCF-8847-8EF403752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42305"/>
            <a:ext cx="3888432" cy="930712"/>
          </a:xfrm>
        </p:spPr>
        <p:txBody>
          <a:bodyPr/>
          <a:lstStyle/>
          <a:p>
            <a:r>
              <a:rPr lang="uk-UA" dirty="0"/>
              <a:t>Книгарня-кав’ярня</a:t>
            </a:r>
          </a:p>
        </p:txBody>
      </p:sp>
      <p:pic>
        <p:nvPicPr>
          <p:cNvPr id="2050" name="Picture 2" descr="12 літературних кав'ярень Києва для фанатів книжок">
            <a:extLst>
              <a:ext uri="{FF2B5EF4-FFF2-40B4-BE49-F238E27FC236}">
                <a16:creationId xmlns:a16="http://schemas.microsoft.com/office/drawing/2014/main" id="{8022E6A9-4EEA-718D-8ACA-F280C94EF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0" y="2274031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3FEE7D-E91C-D265-E457-05DF3D098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31" y="3848093"/>
            <a:ext cx="4945617" cy="27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59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5DCE8-8BF7-BD38-26ED-C8B35C0EF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492896"/>
            <a:ext cx="6553200" cy="508000"/>
          </a:xfrm>
        </p:spPr>
        <p:txBody>
          <a:bodyPr/>
          <a:lstStyle/>
          <a:p>
            <a:r>
              <a:rPr lang="uk-UA" dirty="0"/>
              <a:t>Анти-кафе</a:t>
            </a:r>
          </a:p>
        </p:txBody>
      </p:sp>
      <p:pic>
        <p:nvPicPr>
          <p:cNvPr id="3074" name="Picture 2" descr="Антикафе Дирижабль, 145V, проспект Соборний, 145В, Запорожье, Запорожская  область, Украина, 69000">
            <a:extLst>
              <a:ext uri="{FF2B5EF4-FFF2-40B4-BE49-F238E27FC236}">
                <a16:creationId xmlns:a16="http://schemas.microsoft.com/office/drawing/2014/main" id="{EB161706-7563-9AC0-07B2-D28C76F5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346848" cy="24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6C5E8C-B1DA-4A20-17BD-F4163DD4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12" y="2204864"/>
            <a:ext cx="4570660" cy="304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64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3D6D5-DBBA-369C-BAC3-99B1428E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348880"/>
            <a:ext cx="6553200" cy="508000"/>
          </a:xfrm>
        </p:spPr>
        <p:txBody>
          <a:bodyPr/>
          <a:lstStyle/>
          <a:p>
            <a:r>
              <a:rPr lang="uk-UA" dirty="0"/>
              <a:t>Кафе-молитовні</a:t>
            </a:r>
          </a:p>
        </p:txBody>
      </p:sp>
      <p:pic>
        <p:nvPicPr>
          <p:cNvPr id="4098" name="Picture 2" descr="В Одесі відбувся Молитовний Сніданок (ФОТО) — Дежурный по Одессе">
            <a:extLst>
              <a:ext uri="{FF2B5EF4-FFF2-40B4-BE49-F238E27FC236}">
                <a16:creationId xmlns:a16="http://schemas.microsoft.com/office/drawing/2014/main" id="{C606128E-063E-9931-8807-455D988AA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94" y="3140968"/>
            <a:ext cx="4896544" cy="326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9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943B8-8315-2957-9F87-D033CFD2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276872"/>
            <a:ext cx="6553200" cy="508000"/>
          </a:xfrm>
        </p:spPr>
        <p:txBody>
          <a:bodyPr/>
          <a:lstStyle/>
          <a:p>
            <a:r>
              <a:rPr lang="uk-UA" dirty="0"/>
              <a:t>Філософські кав’ярні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E93091D5-6907-2627-E8AC-E3B9A56B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833083" cy="329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Галерея «Мистецтво Слобожанщини» відкрила «Філософське кафе»: говорили про  політичні міфи | The Regional Organizing and Methodic Center of Culture and  Arts">
            <a:extLst>
              <a:ext uri="{FF2B5EF4-FFF2-40B4-BE49-F238E27FC236}">
                <a16:creationId xmlns:a16="http://schemas.microsoft.com/office/drawing/2014/main" id="{A1A728F0-0A4B-23AA-F110-9632F02278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3E54CC-CB5B-49F0-A100-BBA4CC410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0" y="3861048"/>
            <a:ext cx="3663217" cy="27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5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B1004-DB58-E20D-AD34-8F19141C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04864"/>
            <a:ext cx="6553200" cy="508000"/>
          </a:xfrm>
        </p:spPr>
        <p:txBody>
          <a:bodyPr/>
          <a:lstStyle/>
          <a:p>
            <a:r>
              <a:rPr lang="uk-UA" dirty="0"/>
              <a:t>Котячі кафе</a:t>
            </a:r>
          </a:p>
        </p:txBody>
      </p:sp>
      <p:pic>
        <p:nvPicPr>
          <p:cNvPr id="6146" name="Picture 2" descr="5 найцікавіших котячих кафе у світі (ФОТО) | Galka.if.ua">
            <a:extLst>
              <a:ext uri="{FF2B5EF4-FFF2-40B4-BE49-F238E27FC236}">
                <a16:creationId xmlns:a16="http://schemas.microsoft.com/office/drawing/2014/main" id="{1F936895-D8F4-15D8-CB22-E889A40B4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29" y="2712864"/>
            <a:ext cx="4153644" cy="27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💖 Мама-Кішка 💖 Котокафе 💖 (@catcafe_if) • Instagram photos and videos">
            <a:extLst>
              <a:ext uri="{FF2B5EF4-FFF2-40B4-BE49-F238E27FC236}">
                <a16:creationId xmlns:a16="http://schemas.microsoft.com/office/drawing/2014/main" id="{ADBC4E48-F281-ABE7-C6F6-BDE6B7279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3" y="3035467"/>
            <a:ext cx="3016907" cy="355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6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710ED-46F0-6ADC-469E-9344D1655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132856"/>
            <a:ext cx="6553200" cy="508000"/>
          </a:xfrm>
        </p:spPr>
        <p:txBody>
          <a:bodyPr/>
          <a:lstStyle/>
          <a:p>
            <a:r>
              <a:rPr lang="uk-UA" dirty="0" err="1"/>
              <a:t>Косплей</a:t>
            </a:r>
            <a:r>
              <a:rPr lang="uk-UA" dirty="0"/>
              <a:t> (</a:t>
            </a:r>
            <a:r>
              <a:rPr lang="uk-UA" dirty="0" err="1"/>
              <a:t>мейд</a:t>
            </a:r>
            <a:r>
              <a:rPr lang="uk-UA" dirty="0"/>
              <a:t>) кафе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2EEA6C-F291-F0C9-FB72-0CEB5410A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30" y="2996952"/>
            <a:ext cx="5084042" cy="3094037"/>
          </a:xfrm>
        </p:spPr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сильно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коміксів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фільмів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супергероїв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США).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Yumi | Друзі, прийшов час познайомитись з нашими мейдочками ближче! 🌸  Нагадуємо вам, що відкриття мейд кафе відбудеться о 12:00, тож обов'язково  … | Instagram">
            <a:extLst>
              <a:ext uri="{FF2B5EF4-FFF2-40B4-BE49-F238E27FC236}">
                <a16:creationId xmlns:a16="http://schemas.microsoft.com/office/drawing/2014/main" id="{C31D1909-7B1F-316F-0E70-8C7F6E54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608" y="2132856"/>
            <a:ext cx="2592288" cy="458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2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276872"/>
            <a:ext cx="8148190" cy="1440234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Кав’ярня це спеціалізований заклад ресторанного господарства. Згідно визначенням ДСТУ кав’ярня – це різновид кафе з різноманітним асортиментом кави.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останні роки ринок кав’ярень в Україні постійно розвивається. </a:t>
            </a:r>
            <a:endParaRPr lang="ru-RU" altLang="ko-KR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altLang="ko-KR" sz="2000" dirty="0">
              <a:solidFill>
                <a:schemeClr val="tx2"/>
              </a:solidFill>
              <a:latin typeface="Times New Roman" panose="02020603050405020304" pitchFamily="18" charset="0"/>
              <a:ea typeface="굴림" charset="-127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uk-UA" altLang="uk-UA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926910_30_620x375se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4130" y="3645024"/>
            <a:ext cx="4848310" cy="293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5C6C8-21C3-595F-E387-97C2238E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276872"/>
            <a:ext cx="6553200" cy="508000"/>
          </a:xfrm>
        </p:spPr>
        <p:txBody>
          <a:bodyPr/>
          <a:lstStyle/>
          <a:p>
            <a:r>
              <a:rPr lang="uk-UA" dirty="0"/>
              <a:t>Інтернет-кафе</a:t>
            </a:r>
          </a:p>
        </p:txBody>
      </p:sp>
      <p:pic>
        <p:nvPicPr>
          <p:cNvPr id="8194" name="Picture 2" descr="Интернет кафе предоставляют в аренду оборудование, программное обеспечение  и специально оборудованные помещения для проведения досуга, конференций,  семинаров и учебных мероприятий">
            <a:extLst>
              <a:ext uri="{FF2B5EF4-FFF2-40B4-BE49-F238E27FC236}">
                <a16:creationId xmlns:a16="http://schemas.microsoft.com/office/drawing/2014/main" id="{C019957D-4813-3F4A-8C9E-E387BA9863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83" y="2996952"/>
            <a:ext cx="5970634" cy="359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19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44824"/>
            <a:ext cx="7704856" cy="1368152"/>
          </a:xfrm>
        </p:spPr>
        <p:txBody>
          <a:bodyPr/>
          <a:lstStyle/>
          <a:p>
            <a:pPr algn="ctr"/>
            <a:r>
              <a:rPr lang="ru-RU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Дякую</a:t>
            </a: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за </a:t>
            </a:r>
            <a:r>
              <a:rPr lang="ru-RU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увагу</a:t>
            </a: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uk-UA" sz="4800" dirty="0"/>
          </a:p>
        </p:txBody>
      </p:sp>
      <p:pic>
        <p:nvPicPr>
          <p:cNvPr id="73730" name="Picture 2" descr="C:\Users\Галина\Desktop\zashchitit-ot-suici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4954151" cy="30963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264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323528" y="2348880"/>
            <a:ext cx="8424936" cy="448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формати кав’ярень, які є найпопулярнішими :</a:t>
            </a:r>
          </a:p>
          <a:p>
            <a:pPr>
              <a:lnSpc>
                <a:spcPct val="80000"/>
              </a:lnSpc>
              <a:buAutoNum type="arabicPeriod"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Традиційна кав’ярня, де в основному асортимент продукції складає кава, чай і десерт. У цих закладах часто надають послуги самообслуговування. </a:t>
            </a:r>
          </a:p>
          <a:p>
            <a:pPr>
              <a:lnSpc>
                <a:spcPct val="80000"/>
              </a:lnSpc>
              <a:buAutoNum type="arabicPeriod"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фаст-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фуду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Відмінною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рисою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формату є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самообслуговування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одноразові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стаканчики, кава на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виніс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затребуваний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торгових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центрах. </a:t>
            </a:r>
          </a:p>
          <a:p>
            <a:pPr>
              <a:lnSpc>
                <a:spcPct val="80000"/>
              </a:lnSpc>
              <a:buAutoNum type="arabicPeriod"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Інший формат, де в асортименті, окрім кави та чаю, представлені ще салати й інші страви та алкоголь. У цих закладах обслуговують за більш високі ціни.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2000" dirty="0">
              <a:solidFill>
                <a:schemeClr val="tx2"/>
              </a:solidFill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uk-UA" altLang="uk-UA" sz="2000" dirty="0">
              <a:solidFill>
                <a:schemeClr val="tx2"/>
              </a:solidFill>
            </a:endParaRPr>
          </a:p>
        </p:txBody>
      </p:sp>
      <p:pic>
        <p:nvPicPr>
          <p:cNvPr id="1026" name="Picture 2" descr="Кав'ярні Львова: топ кавових закладів, куди обов'язково варто піти">
            <a:extLst>
              <a:ext uri="{FF2B5EF4-FFF2-40B4-BE49-F238E27FC236}">
                <a16:creationId xmlns:a16="http://schemas.microsoft.com/office/drawing/2014/main" id="{C253C3FE-0E51-E723-7FAC-DE4698345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69160"/>
            <a:ext cx="3299073" cy="183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491" y="513556"/>
            <a:ext cx="6481018" cy="938957"/>
          </a:xfrm>
        </p:spPr>
        <p:txBody>
          <a:bodyPr/>
          <a:lstStyle/>
          <a:p>
            <a:pPr algn="ctr"/>
            <a:r>
              <a:rPr lang="ru-RU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Класифікація</a:t>
            </a:r>
            <a:r>
              <a:rPr lang="ru-RU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кав</a:t>
            </a:r>
            <a:r>
              <a:rPr lang="en-US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ru-RU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ярень</a:t>
            </a:r>
            <a:r>
              <a:rPr lang="ru-RU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50094" y="2060848"/>
            <a:ext cx="7643812" cy="1368152"/>
          </a:xfrm>
        </p:spPr>
        <p:txBody>
          <a:bodyPr/>
          <a:lstStyle/>
          <a:p>
            <a:pPr marL="0" indent="0" algn="just"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форматом обслуговування:</a:t>
            </a:r>
          </a:p>
          <a:p>
            <a:pPr marL="0" indent="0" algn="just"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самообслуговування;</a:t>
            </a:r>
          </a:p>
          <a:p>
            <a:pPr algn="just">
              <a:buFontTx/>
              <a:buChar char="-"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 офіціантами.</a:t>
            </a:r>
          </a:p>
          <a:p>
            <a:pPr marL="0" indent="0" algn="just">
              <a:buNone/>
            </a:pPr>
            <a:endParaRPr lang="uk-UA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наявністю посадкових місць:</a:t>
            </a:r>
          </a:p>
          <a:p>
            <a:pPr marL="0" indent="0" algn="just"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go»;</a:t>
            </a:r>
          </a:p>
          <a:p>
            <a:pPr algn="just">
              <a:buFontTx/>
              <a:buChar char="-"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можливістю розміщення всередині закладу.</a:t>
            </a:r>
          </a:p>
          <a:p>
            <a:pPr marL="0" indent="0" algn="just">
              <a:buNone/>
            </a:pPr>
            <a:endParaRPr lang="uk-UA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асортиментом:</a:t>
            </a:r>
          </a:p>
          <a:p>
            <a:pPr marL="0" indent="0" algn="just"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продаж тільки різноманітних видів кави;</a:t>
            </a:r>
          </a:p>
          <a:p>
            <a:pPr marL="0" indent="0" algn="just"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наявність додаткового меню напоїв;</a:t>
            </a:r>
          </a:p>
          <a:p>
            <a:pPr marL="0" indent="0" algn="just">
              <a:buNone/>
            </a:pPr>
            <a:r>
              <a:rPr lang="uk-UA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наявність розширеного меню страв.</a:t>
            </a:r>
            <a:endParaRPr lang="uk-UA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54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299012D-E241-8E77-98BA-6B469E0DD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94" y="2348880"/>
            <a:ext cx="7643812" cy="3094037"/>
          </a:xfrm>
        </p:spPr>
        <p:txBody>
          <a:bodyPr/>
          <a:lstStyle/>
          <a:p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форматом розміщення закладу:</a:t>
            </a:r>
          </a:p>
          <a:p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класична кав’ярня;</a:t>
            </a:r>
          </a:p>
          <a:p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кав’ярня на колесах (</a:t>
            </a:r>
            <a:r>
              <a:rPr lang="uk-UA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кавомобіль</a:t>
            </a:r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кав’ярня-острівець в торгівельному центрі.</a:t>
            </a:r>
          </a:p>
          <a:p>
            <a:pPr marL="0" indent="0">
              <a:buNone/>
            </a:pPr>
            <a:endParaRPr lang="uk-UA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хвилею виникнення кав’ярні:</a:t>
            </a:r>
          </a:p>
          <a:p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першої хвилі;</a:t>
            </a:r>
          </a:p>
          <a:p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другої хвилі;</a:t>
            </a:r>
          </a:p>
          <a:p>
            <a:r>
              <a:rPr lang="uk-UA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третьої хвилі.</a:t>
            </a:r>
          </a:p>
        </p:txBody>
      </p:sp>
    </p:spTree>
    <p:extLst>
      <p:ext uri="{BB962C8B-B14F-4D97-AF65-F5344CB8AC3E}">
        <p14:creationId xmlns:p14="http://schemas.microsoft.com/office/powerpoint/2010/main" val="54574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E45847-778A-B058-B8FF-32227F97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2581132"/>
            <a:ext cx="8568952" cy="3711962"/>
          </a:xfrm>
        </p:spPr>
        <p:txBody>
          <a:bodyPr/>
          <a:lstStyle/>
          <a:p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«першої хвилі» кавові експерти відносять найперші кав’ярні, що з’явились у США ще за часів золотої лихоманки. Саме золотошукачі стали головними клієнтами каліфорнійської компанії 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Folgers, 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у своїй бізнес-моделі робила ставку на якість обслуговування и рекламу. Також винаходом часів «першої хвилі» стала розчинна кава.</a:t>
            </a:r>
          </a:p>
          <a:p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«Друга хвиля» кав’ярень сформувалася завдяки таким американським компаніям як 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Peet’s Coffee &amp; Tea 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Starbucks. 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 заклади покращили якість напою, змінили технологію обсмажування кавових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зерен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популяризували безпосередньо культуру проведення часу у кав’ярнях. Також до другої хвилі фахівці відносять масове поширення автоматичних кавових машин для домашнього та комерційного використання.</a:t>
            </a:r>
          </a:p>
          <a:p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Глобальне переосмислення кав’ярні як ресторанного закладу стимулювало появу кав’ярень «третьої хвилі». Коли говорять про заклади такого типу, в першу чергу, мають на увазі відношення до кави як до продукту зі своїм обличчям та характером. Йдеться и про максимально індивідуальний підхід до кожного клієнта. Характерним для сучасних кав’ярень є широкий асортимент кавових напоїв і наявність досвідченого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бариста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який може з легкістю підібрати необхідні складові напою, з урахуванням побажань клієнта.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7B4B63-F984-3DAB-A3CD-EA4C08BBC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70" y="260648"/>
            <a:ext cx="813185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2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63F90D1-F276-1D59-095B-658D698B9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3672408" cy="3094037"/>
          </a:xfrm>
        </p:spPr>
        <p:txBody>
          <a:bodyPr/>
          <a:lstStyle/>
          <a:p>
            <a:pPr marL="0" indent="0">
              <a:buNone/>
            </a:pP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Отже, сьогодні, кав’ярня – це заклад ресторанного господарства, де населенню пропонується широкий асортимент кавових напої в високої якості, різноманітних сортів кави як традиційних, так і альтернативних методів приготування і повна поінформованість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бариста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приводу походження, рівня та свіжості обсмажування кавового зерна, а також тонкощів смаку кожного з варіантів.</a:t>
            </a:r>
          </a:p>
          <a:p>
            <a:pPr marL="0" indent="0">
              <a:buNone/>
            </a:pPr>
            <a:endParaRPr lang="uk-UA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Кав’ярні третьої хвилі можна вважати важливою складовою </a:t>
            </a:r>
            <a:r>
              <a:rPr lang="uk-UA" sz="1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гастро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-туризму в Україні. Розроблено друкований путівник та мобільний додаток «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Coffee Guide» </a:t>
            </a:r>
            <a:r>
              <a:rPr lang="uk-UA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переліком найкращих закладів даного формату.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81CEC-5025-5911-3D82-8CE279DE5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5" y="2348881"/>
            <a:ext cx="5076056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5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7504" y="2204864"/>
            <a:ext cx="4861702" cy="1944216"/>
          </a:xfrm>
        </p:spPr>
        <p:txBody>
          <a:bodyPr/>
          <a:lstStyle/>
          <a:p>
            <a:pPr marL="0" indent="0" algn="just">
              <a:buNone/>
            </a:pPr>
            <a:r>
              <a:rPr lang="uk-UA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Кав’ярня </a:t>
            </a:r>
            <a:r>
              <a:rPr lang="uk-UA" sz="1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Леваковського</a:t>
            </a:r>
            <a:r>
              <a:rPr lang="uk-UA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фігурує у згадках львівських істориків з 1802 року. У цій кав’ярні подавали каву і до кави подавали шматочок знаменитого торту «Іспанський».</a:t>
            </a:r>
          </a:p>
          <a:p>
            <a:pPr marL="0" indent="0">
              <a:buNone/>
            </a:pPr>
            <a:r>
              <a:rPr lang="uk-UA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</a:p>
          <a:p>
            <a:pPr marL="0" indent="0">
              <a:buNone/>
            </a:pP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436096" y="4365104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Переживши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несприятливих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періодів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рецепти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пана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Леваковського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вправно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продовжує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кав’ярня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названа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іменем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 descr="ArticlePortletImage_5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2132856"/>
            <a:ext cx="3312368" cy="219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levakovskoho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099" y="3628933"/>
            <a:ext cx="4896544" cy="255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4644008" y="6165304"/>
            <a:ext cx="360040" cy="28803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6898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11560" y="2204864"/>
            <a:ext cx="4464496" cy="4320480"/>
          </a:xfrm>
        </p:spPr>
        <p:txBody>
          <a:bodyPr/>
          <a:lstStyle/>
          <a:p>
            <a:pPr marL="0" indent="457200" algn="just">
              <a:buNone/>
            </a:pP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Одною із перших в 1829 році у Львові відкрилась Віденська  кав’ярня. Збудував її Карл </a:t>
            </a:r>
            <a:r>
              <a:rPr lang="uk-UA" sz="2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Гатман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Віденська кав’ярня є беззаперечно найдавнішою в місті, оскільки в 1829 році вона була спроектована і збудована власне як кав’ярня. За свою 170 – річну історію кав’ярня не втратила австрійської аутентичної атмосфери, польського шарму та української гостинності.</a:t>
            </a:r>
          </a:p>
          <a:p>
            <a:pPr marL="0" indent="0">
              <a:buNone/>
            </a:pP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020b080c39358e5b0905a3c2a30e2b4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2132856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8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4653136"/>
            <a:ext cx="3349620" cy="196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8388424" y="4149080"/>
            <a:ext cx="504056" cy="28803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6" name="Овал 5"/>
          <p:cNvSpPr/>
          <p:nvPr/>
        </p:nvSpPr>
        <p:spPr>
          <a:xfrm>
            <a:off x="8388424" y="6309320"/>
            <a:ext cx="504056" cy="28803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3765969"/>
      </p:ext>
    </p:extLst>
  </p:cSld>
  <p:clrMapOvr>
    <a:masterClrMapping/>
  </p:clrMapOvr>
</p:sld>
</file>

<file path=ppt/theme/theme1.xml><?xml version="1.0" encoding="utf-8"?>
<a:theme xmlns:a="http://schemas.openxmlformats.org/drawingml/2006/main" name="Kofe">
  <a:themeElements>
    <a:clrScheme name="5 4">
      <a:dk1>
        <a:srgbClr val="4D4D4D"/>
      </a:dk1>
      <a:lt1>
        <a:srgbClr val="FFFFFF"/>
      </a:lt1>
      <a:dk2>
        <a:srgbClr val="000000"/>
      </a:dk2>
      <a:lt2>
        <a:srgbClr val="FF6600"/>
      </a:lt2>
      <a:accent1>
        <a:srgbClr val="FF9900"/>
      </a:accent1>
      <a:accent2>
        <a:srgbClr val="FFCC66"/>
      </a:accent2>
      <a:accent3>
        <a:srgbClr val="FFFFFF"/>
      </a:accent3>
      <a:accent4>
        <a:srgbClr val="404040"/>
      </a:accent4>
      <a:accent5>
        <a:srgbClr val="FFCAAA"/>
      </a:accent5>
      <a:accent6>
        <a:srgbClr val="E7B95C"/>
      </a:accent6>
      <a:hlink>
        <a:srgbClr val="B2B2B2"/>
      </a:hlink>
      <a:folHlink>
        <a:srgbClr val="EAEAEA"/>
      </a:folHlink>
    </a:clrScheme>
    <a:fontScheme name="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 1">
        <a:dk1>
          <a:srgbClr val="4D4D4D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336699"/>
        </a:accent2>
        <a:accent3>
          <a:srgbClr val="FFFFFF"/>
        </a:accent3>
        <a:accent4>
          <a:srgbClr val="404040"/>
        </a:accent4>
        <a:accent5>
          <a:srgbClr val="E2CAAA"/>
        </a:accent5>
        <a:accent6>
          <a:srgbClr val="2D5C8A"/>
        </a:accent6>
        <a:hlink>
          <a:srgbClr val="00339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2">
        <a:dk1>
          <a:srgbClr val="4D4D4D"/>
        </a:dk1>
        <a:lt1>
          <a:srgbClr val="FFFFFF"/>
        </a:lt1>
        <a:dk2>
          <a:srgbClr val="000000"/>
        </a:dk2>
        <a:lt2>
          <a:srgbClr val="996633"/>
        </a:lt2>
        <a:accent1>
          <a:srgbClr val="003399"/>
        </a:accent1>
        <a:accent2>
          <a:srgbClr val="336699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2D5C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3">
        <a:dk1>
          <a:srgbClr val="4D4D4D"/>
        </a:dk1>
        <a:lt1>
          <a:srgbClr val="FFFFFF"/>
        </a:lt1>
        <a:dk2>
          <a:srgbClr val="000000"/>
        </a:dk2>
        <a:lt2>
          <a:srgbClr val="CC9900"/>
        </a:lt2>
        <a:accent1>
          <a:srgbClr val="996633"/>
        </a:accent1>
        <a:accent2>
          <a:srgbClr val="FFCC66"/>
        </a:accent2>
        <a:accent3>
          <a:srgbClr val="FFFFFF"/>
        </a:accent3>
        <a:accent4>
          <a:srgbClr val="404040"/>
        </a:accent4>
        <a:accent5>
          <a:srgbClr val="CAB8AD"/>
        </a:accent5>
        <a:accent6>
          <a:srgbClr val="E7B95C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 4">
        <a:dk1>
          <a:srgbClr val="4D4D4D"/>
        </a:dk1>
        <a:lt1>
          <a:srgbClr val="FFFFFF"/>
        </a:lt1>
        <a:dk2>
          <a:srgbClr val="000000"/>
        </a:dk2>
        <a:lt2>
          <a:srgbClr val="FF6600"/>
        </a:lt2>
        <a:accent1>
          <a:srgbClr val="FF9900"/>
        </a:accent1>
        <a:accent2>
          <a:srgbClr val="FFCC66"/>
        </a:accent2>
        <a:accent3>
          <a:srgbClr val="FFFFFF"/>
        </a:accent3>
        <a:accent4>
          <a:srgbClr val="404040"/>
        </a:accent4>
        <a:accent5>
          <a:srgbClr val="FFCAAA"/>
        </a:accent5>
        <a:accent6>
          <a:srgbClr val="E7B95C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Kofe</Template>
  <TotalTime>918</TotalTime>
  <Words>783</Words>
  <Application>Microsoft Office PowerPoint</Application>
  <PresentationFormat>Экран (4:3)</PresentationFormat>
  <Paragraphs>60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Monotype Corsiva</vt:lpstr>
      <vt:lpstr>Times New Roman</vt:lpstr>
      <vt:lpstr>Verdana</vt:lpstr>
      <vt:lpstr>ZapfChanceryCTT</vt:lpstr>
      <vt:lpstr>Kofe</vt:lpstr>
      <vt:lpstr>Розвиток кав'ярень в Україні</vt:lpstr>
      <vt:lpstr>Презентация PowerPoint</vt:lpstr>
      <vt:lpstr>Презентация PowerPoint</vt:lpstr>
      <vt:lpstr>Класифікація кав’ярень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Сучасні типи кав'ярень світу </vt:lpstr>
      <vt:lpstr>Анти-кафе</vt:lpstr>
      <vt:lpstr>Кафе-молитовні</vt:lpstr>
      <vt:lpstr>Філософські кав’ярні</vt:lpstr>
      <vt:lpstr>Котячі кафе</vt:lpstr>
      <vt:lpstr>Косплей (мейд) кафе</vt:lpstr>
      <vt:lpstr>Інтернет-кафе</vt:lpstr>
      <vt:lpstr>Дякую за увагу!</vt:lpstr>
    </vt:vector>
  </TitlesOfParts>
  <Company>DG Win&amp;Soft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Кава у Львові</dc:title>
  <dc:creator>Галина Петько</dc:creator>
  <cp:lastModifiedBy>Анна Сидорук</cp:lastModifiedBy>
  <cp:revision>23</cp:revision>
  <dcterms:created xsi:type="dcterms:W3CDTF">2016-02-23T07:59:45Z</dcterms:created>
  <dcterms:modified xsi:type="dcterms:W3CDTF">2024-10-21T15:31:09Z</dcterms:modified>
</cp:coreProperties>
</file>