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216E793-E5AA-4FE4-953B-8B146A53985D}" type="datetimeFigureOut">
              <a:rPr lang="ru-RU" smtClean="0"/>
              <a:pPr/>
              <a:t>11.10.2023</a:t>
            </a:fld>
            <a:endParaRPr lang="ru-RU"/>
          </a:p>
        </p:txBody>
      </p:sp>
      <p:sp>
        <p:nvSpPr>
          <p:cNvPr id="16" name="Номер слайда 15"/>
          <p:cNvSpPr>
            <a:spLocks noGrp="1"/>
          </p:cNvSpPr>
          <p:nvPr>
            <p:ph type="sldNum" sz="quarter" idx="11"/>
          </p:nvPr>
        </p:nvSpPr>
        <p:spPr/>
        <p:txBody>
          <a:bodyPr/>
          <a:lstStyle/>
          <a:p>
            <a:fld id="{166228CE-CF44-4B2E-BA08-6FEEB022A212}"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216E793-E5AA-4FE4-953B-8B146A53985D}" type="datetimeFigureOut">
              <a:rPr lang="ru-RU" smtClean="0"/>
              <a:pPr/>
              <a:t>11.10.2023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6228CE-CF44-4B2E-BA08-6FEEB022A21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216E793-E5AA-4FE4-953B-8B146A53985D}" type="datetimeFigureOut">
              <a:rPr lang="ru-RU" smtClean="0"/>
              <a:pPr/>
              <a:t>11.10.2023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6228CE-CF44-4B2E-BA08-6FEEB022A21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216E793-E5AA-4FE4-953B-8B146A53985D}" type="datetimeFigureOut">
              <a:rPr lang="ru-RU" smtClean="0"/>
              <a:pPr/>
              <a:t>11.10.2023</a:t>
            </a:fld>
            <a:endParaRPr lang="ru-RU"/>
          </a:p>
        </p:txBody>
      </p:sp>
      <p:sp>
        <p:nvSpPr>
          <p:cNvPr id="15" name="Номер слайда 14"/>
          <p:cNvSpPr>
            <a:spLocks noGrp="1"/>
          </p:cNvSpPr>
          <p:nvPr>
            <p:ph type="sldNum" sz="quarter" idx="15"/>
          </p:nvPr>
        </p:nvSpPr>
        <p:spPr/>
        <p:txBody>
          <a:bodyPr/>
          <a:lstStyle>
            <a:lvl1pPr algn="ctr">
              <a:defRPr/>
            </a:lvl1pPr>
          </a:lstStyle>
          <a:p>
            <a:fld id="{166228CE-CF44-4B2E-BA08-6FEEB022A212}"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216E793-E5AA-4FE4-953B-8B146A53985D}" type="datetimeFigureOut">
              <a:rPr lang="ru-RU" smtClean="0"/>
              <a:pPr/>
              <a:t>11.10.2023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6228CE-CF44-4B2E-BA08-6FEEB022A212}"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216E793-E5AA-4FE4-953B-8B146A53985D}" type="datetimeFigureOut">
              <a:rPr lang="ru-RU" smtClean="0"/>
              <a:pPr/>
              <a:t>11.10.2023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6228CE-CF44-4B2E-BA08-6FEEB022A212}"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166228CE-CF44-4B2E-BA08-6FEEB022A212}"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216E793-E5AA-4FE4-953B-8B146A53985D}" type="datetimeFigureOut">
              <a:rPr lang="ru-RU" smtClean="0"/>
              <a:pPr/>
              <a:t>11.10.2023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216E793-E5AA-4FE4-953B-8B146A53985D}" type="datetimeFigureOut">
              <a:rPr lang="ru-RU" smtClean="0"/>
              <a:pPr/>
              <a:t>11.10.2023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66228CE-CF44-4B2E-BA08-6FEEB022A212}"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216E793-E5AA-4FE4-953B-8B146A53985D}" type="datetimeFigureOut">
              <a:rPr lang="ru-RU" smtClean="0"/>
              <a:pPr/>
              <a:t>11.10.2023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66228CE-CF44-4B2E-BA08-6FEEB022A21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216E793-E5AA-4FE4-953B-8B146A53985D}" type="datetimeFigureOut">
              <a:rPr lang="ru-RU" smtClean="0"/>
              <a:pPr/>
              <a:t>11.10.2023</a:t>
            </a:fld>
            <a:endParaRPr lang="ru-RU"/>
          </a:p>
        </p:txBody>
      </p:sp>
      <p:sp>
        <p:nvSpPr>
          <p:cNvPr id="9" name="Номер слайда 8"/>
          <p:cNvSpPr>
            <a:spLocks noGrp="1"/>
          </p:cNvSpPr>
          <p:nvPr>
            <p:ph type="sldNum" sz="quarter" idx="15"/>
          </p:nvPr>
        </p:nvSpPr>
        <p:spPr/>
        <p:txBody>
          <a:bodyPr/>
          <a:lstStyle/>
          <a:p>
            <a:fld id="{166228CE-CF44-4B2E-BA08-6FEEB022A212}"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216E793-E5AA-4FE4-953B-8B146A53985D}" type="datetimeFigureOut">
              <a:rPr lang="ru-RU" smtClean="0"/>
              <a:pPr/>
              <a:t>11.10.2023</a:t>
            </a:fld>
            <a:endParaRPr lang="ru-RU"/>
          </a:p>
        </p:txBody>
      </p:sp>
      <p:sp>
        <p:nvSpPr>
          <p:cNvPr id="9" name="Номер слайда 8"/>
          <p:cNvSpPr>
            <a:spLocks noGrp="1"/>
          </p:cNvSpPr>
          <p:nvPr>
            <p:ph type="sldNum" sz="quarter" idx="11"/>
          </p:nvPr>
        </p:nvSpPr>
        <p:spPr/>
        <p:txBody>
          <a:bodyPr/>
          <a:lstStyle/>
          <a:p>
            <a:fld id="{166228CE-CF44-4B2E-BA08-6FEEB022A212}"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216E793-E5AA-4FE4-953B-8B146A53985D}" type="datetimeFigureOut">
              <a:rPr lang="ru-RU" smtClean="0"/>
              <a:pPr/>
              <a:t>11.10.2023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66228CE-CF44-4B2E-BA08-6FEEB022A212}"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image" Target="../media/image19.jpeg"/><Relationship Id="rId16"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s>
</file>

<file path=ppt/slides/_rels/slide1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b="1" dirty="0"/>
              <a:t>Предмет </a:t>
            </a:r>
            <a:r>
              <a:rPr lang="ru-RU" b="1" dirty="0" err="1"/>
              <a:t>і</a:t>
            </a:r>
            <a:r>
              <a:rPr lang="ru-RU" b="1" dirty="0"/>
              <a:t> </a:t>
            </a:r>
            <a:r>
              <a:rPr lang="ru-RU" b="1" dirty="0" err="1"/>
              <a:t>завдання</a:t>
            </a:r>
            <a:r>
              <a:rPr lang="ru-RU" b="1" dirty="0"/>
              <a:t> </a:t>
            </a:r>
            <a:r>
              <a:rPr lang="ru-RU" b="1" dirty="0" err="1"/>
              <a:t>зоопсихологіїі</a:t>
            </a:r>
            <a:r>
              <a:rPr lang="ru-RU" b="1" dirty="0"/>
              <a:t> </a:t>
            </a:r>
            <a:r>
              <a:rPr lang="ru-RU" b="1" dirty="0" err="1"/>
              <a:t>порівняльної</a:t>
            </a:r>
            <a:r>
              <a:rPr lang="ru-RU" b="1" dirty="0"/>
              <a:t> </a:t>
            </a:r>
            <a:r>
              <a:rPr lang="ru-RU" b="1" dirty="0" err="1"/>
              <a:t>психології</a:t>
            </a:r>
            <a:endParaRPr lang="ru-RU" dirty="0"/>
          </a:p>
          <a:p>
            <a:endParaRPr lang="ru-RU" dirty="0"/>
          </a:p>
        </p:txBody>
      </p:sp>
      <p:sp>
        <p:nvSpPr>
          <p:cNvPr id="2" name="Заголовок 1"/>
          <p:cNvSpPr>
            <a:spLocks noGrp="1"/>
          </p:cNvSpPr>
          <p:nvPr>
            <p:ph type="ctrTitle"/>
          </p:nvPr>
        </p:nvSpPr>
        <p:spPr/>
        <p:txBody>
          <a:bodyPr/>
          <a:lstStyle/>
          <a:p>
            <a:r>
              <a:rPr lang="uk-UA" dirty="0" smtClean="0"/>
              <a:t>Лабораторна робота 1</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548680"/>
            <a:ext cx="9144000" cy="5755422"/>
          </a:xfrm>
          <a:prstGeom prst="rect">
            <a:avLst/>
          </a:prstGeom>
        </p:spPr>
        <p:txBody>
          <a:bodyPr wrap="square">
            <a:spAutoFit/>
          </a:bodyPr>
          <a:lstStyle/>
          <a:p>
            <a:r>
              <a:rPr lang="uk-UA" sz="1600" dirty="0">
                <a:latin typeface="Times New Roman" pitchFamily="18" charset="0"/>
                <a:cs typeface="Times New Roman" pitchFamily="18" charset="0"/>
              </a:rPr>
              <a:t>Вважається, що найбільш адекватне віддзеркалення дійсності тварина здійснює в процесі відображення власної поведінки. Тому саме аналіз рухової активності	</a:t>
            </a:r>
            <a:r>
              <a:rPr lang="uk-UA" sz="1600" dirty="0" smtClean="0">
                <a:latin typeface="Times New Roman" pitchFamily="18" charset="0"/>
                <a:cs typeface="Times New Roman" pitchFamily="18" charset="0"/>
              </a:rPr>
              <a:t> тварин, спрямованої на пристосування до конкретних умов зовнішнього середовища,  дає можливість одержати максимально цілісне </a:t>
            </a:r>
            <a:r>
              <a:rPr lang="uk-UA" sz="1600" dirty="0">
                <a:latin typeface="Times New Roman" pitchFamily="18" charset="0"/>
                <a:cs typeface="Times New Roman" pitchFamily="18" charset="0"/>
              </a:rPr>
              <a:t>уявлення про психічні функції, процеси, стани, мотивації та здібності тварин. </a:t>
            </a:r>
            <a:r>
              <a:rPr lang="uk-UA" sz="1600" dirty="0" smtClean="0">
                <a:latin typeface="Times New Roman" pitchFamily="18" charset="0"/>
                <a:cs typeface="Times New Roman" pitchFamily="18" charset="0"/>
              </a:rPr>
              <a:t>Методики </a:t>
            </a:r>
            <a:r>
              <a:rPr lang="uk-UA" sz="1600" dirty="0" err="1" smtClean="0">
                <a:latin typeface="Times New Roman" pitchFamily="18" charset="0"/>
                <a:cs typeface="Times New Roman" pitchFamily="18" charset="0"/>
              </a:rPr>
              <a:t>зоопсихологічних</a:t>
            </a:r>
            <a:r>
              <a:rPr lang="uk-UA" sz="1600" dirty="0" smtClean="0">
                <a:latin typeface="Times New Roman" pitchFamily="18" charset="0"/>
                <a:cs typeface="Times New Roman" pitchFamily="18" charset="0"/>
              </a:rPr>
              <a:t> експериментальних </a:t>
            </a:r>
            <a:r>
              <a:rPr lang="uk-UA" sz="1600" dirty="0" err="1" smtClean="0">
                <a:latin typeface="Times New Roman" pitchFamily="18" charset="0"/>
                <a:cs typeface="Times New Roman" pitchFamily="18" charset="0"/>
              </a:rPr>
              <a:t>досліджен</a:t>
            </a:r>
            <a:r>
              <a:rPr lang="uk-UA" sz="1600" dirty="0" smtClean="0">
                <a:latin typeface="Times New Roman" pitchFamily="18" charset="0"/>
                <a:cs typeface="Times New Roman" pitchFamily="18" charset="0"/>
              </a:rPr>
              <a:t> відзначаються </a:t>
            </a:r>
            <a:r>
              <a:rPr lang="uk-UA" sz="1600" dirty="0">
                <a:latin typeface="Times New Roman" pitchFamily="18" charset="0"/>
                <a:cs typeface="Times New Roman" pitchFamily="18" charset="0"/>
              </a:rPr>
              <a:t>великою різноманітністю, однак всі вони зводяться до постановки перед твариною	</a:t>
            </a:r>
            <a:r>
              <a:rPr lang="uk-UA" sz="1600" dirty="0" smtClean="0">
                <a:latin typeface="Times New Roman" pitchFamily="18" charset="0"/>
                <a:cs typeface="Times New Roman" pitchFamily="18" charset="0"/>
              </a:rPr>
              <a:t>тих чи інших завдань. </a:t>
            </a:r>
            <a:r>
              <a:rPr lang="uk-UA" sz="1600" dirty="0" err="1" smtClean="0">
                <a:latin typeface="Times New Roman" pitchFamily="18" charset="0"/>
                <a:cs typeface="Times New Roman" pitchFamily="18" charset="0"/>
              </a:rPr>
              <a:t>Зоопсихолог</a:t>
            </a:r>
            <a:r>
              <a:rPr lang="uk-UA" sz="1600" dirty="0" smtClean="0">
                <a:latin typeface="Times New Roman" pitchFamily="18" charset="0"/>
                <a:cs typeface="Times New Roman" pitchFamily="18" charset="0"/>
              </a:rPr>
              <a:t> проводить конкретно </a:t>
            </a:r>
            <a:r>
              <a:rPr lang="uk-UA" sz="1600" dirty="0">
                <a:latin typeface="Times New Roman" pitchFamily="18" charset="0"/>
                <a:cs typeface="Times New Roman" pitchFamily="18" charset="0"/>
              </a:rPr>
              <a:t>психологічний аналіз поведінки досліджуваної тварини шляхом детального вивчення її рухів у ході вирішення завдань, які ставляться таким чином, щоб за рухами тварини можна було найточніше зробити висновки про психічні функції, які вивчаються. У процесі </a:t>
            </a:r>
            <a:r>
              <a:rPr lang="uk-UA" sz="1600" dirty="0" err="1" smtClean="0">
                <a:latin typeface="Times New Roman" pitchFamily="18" charset="0"/>
                <a:cs typeface="Times New Roman" pitchFamily="18" charset="0"/>
              </a:rPr>
              <a:t>зоопсихологічного</a:t>
            </a:r>
            <a:r>
              <a:rPr lang="uk-UA" sz="1600" dirty="0">
                <a:latin typeface="Times New Roman" pitchFamily="18" charset="0"/>
                <a:cs typeface="Times New Roman" pitchFamily="18" charset="0"/>
              </a:rPr>
              <a:t> </a:t>
            </a:r>
            <a:r>
              <a:rPr lang="uk-UA" sz="1600" dirty="0" smtClean="0">
                <a:latin typeface="Times New Roman" pitchFamily="18" charset="0"/>
                <a:cs typeface="Times New Roman" pitchFamily="18" charset="0"/>
              </a:rPr>
              <a:t>експериментального </a:t>
            </a:r>
            <a:r>
              <a:rPr lang="uk-UA" sz="1600" dirty="0">
                <a:latin typeface="Times New Roman" pitchFamily="18" charset="0"/>
                <a:cs typeface="Times New Roman" pitchFamily="18" charset="0"/>
              </a:rPr>
              <a:t>дослідження </a:t>
            </a:r>
            <a:r>
              <a:rPr lang="uk-UA" sz="1600" dirty="0" smtClean="0">
                <a:latin typeface="Times New Roman" pitchFamily="18" charset="0"/>
                <a:cs typeface="Times New Roman" pitchFamily="18" charset="0"/>
              </a:rPr>
              <a:t>водночас враховується комплекс таких різноманітних факторів, як</a:t>
            </a:r>
            <a:r>
              <a:rPr lang="uk-UA" sz="1600" dirty="0">
                <a:latin typeface="Times New Roman" pitchFamily="18" charset="0"/>
                <a:cs typeface="Times New Roman" pitchFamily="18" charset="0"/>
              </a:rPr>
              <a:t>: фізіологічний стан тварини; зовнішні умови, при яких проводився дослід; взагалі всі істотні чинники, що здатні вплинути на результат експерименту.</a:t>
            </a:r>
            <a:endParaRPr lang="ru-RU" sz="1600" dirty="0">
              <a:latin typeface="Times New Roman" pitchFamily="18" charset="0"/>
              <a:cs typeface="Times New Roman" pitchFamily="18" charset="0"/>
            </a:endParaRPr>
          </a:p>
          <a:p>
            <a:r>
              <a:rPr lang="uk-UA" sz="1600" dirty="0">
                <a:latin typeface="Times New Roman" pitchFamily="18" charset="0"/>
                <a:cs typeface="Times New Roman" pitchFamily="18" charset="0"/>
              </a:rPr>
              <a:t>Вся пристосувальна діяльність вищих організмів, яка реалізується за участю нервової системи, включає в себе три взаємозалежні, а почасти і нероздільні частини: вроджені пристосувальні програми (інстинкти, безумовні рефлекси, архетипи, тощо), сформовані через механізми природного добору в ряду поколінь і які реалізуються через передачу генетичного матеріалу від одного покоління до наступного, індивідуально набуті пристосувальні програми, які виникають як адаптації у окремих особин при безпосередній взаємодії із зовнішнім середовищем, і зберігаються через механізми </a:t>
            </a:r>
            <a:r>
              <a:rPr lang="uk-UA" sz="1600" dirty="0" smtClean="0">
                <a:latin typeface="Times New Roman" pitchFamily="18" charset="0"/>
                <a:cs typeface="Times New Roman" pitchFamily="18" charset="0"/>
              </a:rPr>
              <a:t>пам’яті.</a:t>
            </a:r>
            <a:endParaRPr lang="ru-RU" sz="1600" dirty="0">
              <a:latin typeface="Times New Roman" pitchFamily="18" charset="0"/>
              <a:cs typeface="Times New Roman" pitchFamily="18" charset="0"/>
            </a:endParaRPr>
          </a:p>
          <a:p>
            <a:r>
              <a:rPr lang="uk-UA" sz="1600" b="1" dirty="0">
                <a:latin typeface="Times New Roman" pitchFamily="18" charset="0"/>
                <a:cs typeface="Times New Roman" pitchFamily="18" charset="0"/>
              </a:rPr>
              <a:t>Основні форми поведінки</a:t>
            </a:r>
            <a:r>
              <a:rPr lang="uk-UA" sz="1600" dirty="0">
                <a:latin typeface="Times New Roman" pitchFamily="18" charset="0"/>
                <a:cs typeface="Times New Roman" pitchFamily="18" charset="0"/>
              </a:rPr>
              <a:t>: вроджені (спадково закріплені): біологічні мотивації, безумовні рефлекси, інстинкти, емоції; набуті: </a:t>
            </a:r>
            <a:r>
              <a:rPr lang="uk-UA" sz="1600" dirty="0" err="1">
                <a:latin typeface="Times New Roman" pitchFamily="18" charset="0"/>
                <a:cs typeface="Times New Roman" pitchFamily="18" charset="0"/>
              </a:rPr>
              <a:t>стимулзалежне</a:t>
            </a:r>
            <a:r>
              <a:rPr lang="uk-UA" sz="1600" dirty="0">
                <a:latin typeface="Times New Roman" pitchFamily="18" charset="0"/>
                <a:cs typeface="Times New Roman" pitchFamily="18" charset="0"/>
              </a:rPr>
              <a:t> навчання. До неасоціативних форм навчання відносяться сумація, сенсибілізація, звикання, імпринтинг та імітація (мавпування), а до асоціативних – умовні рефлекси (класичні, інструментальні).</a:t>
            </a:r>
            <a:endParaRPr lang="ru-RU" sz="16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548680"/>
            <a:ext cx="5400600" cy="369332"/>
          </a:xfrm>
          <a:prstGeom prst="rect">
            <a:avLst/>
          </a:prstGeom>
          <a:noFill/>
        </p:spPr>
        <p:txBody>
          <a:bodyPr wrap="square" rtlCol="0">
            <a:spAutoFit/>
          </a:bodyPr>
          <a:lstStyle/>
          <a:p>
            <a:r>
              <a:rPr lang="uk-UA" dirty="0" smtClean="0"/>
              <a:t>Реакції та емоції щурів: авторські фото</a:t>
            </a:r>
            <a:endParaRPr lang="ru-RU" dirty="0"/>
          </a:p>
        </p:txBody>
      </p:sp>
      <p:pic>
        <p:nvPicPr>
          <p:cNvPr id="6" name="Рисунок 5" descr="F:\фото з кварт\Camera\IMG_20210915_101104.jpg"/>
          <p:cNvPicPr/>
          <p:nvPr/>
        </p:nvPicPr>
        <p:blipFill>
          <a:blip r:embed="rId2" cstate="print"/>
          <a:srcRect/>
          <a:stretch>
            <a:fillRect/>
          </a:stretch>
        </p:blipFill>
        <p:spPr bwMode="auto">
          <a:xfrm>
            <a:off x="0" y="980728"/>
            <a:ext cx="2765574" cy="2307704"/>
          </a:xfrm>
          <a:prstGeom prst="rect">
            <a:avLst/>
          </a:prstGeom>
          <a:noFill/>
          <a:ln w="9525">
            <a:noFill/>
            <a:miter lim="800000"/>
            <a:headEnd/>
            <a:tailEnd/>
          </a:ln>
        </p:spPr>
      </p:pic>
      <p:pic>
        <p:nvPicPr>
          <p:cNvPr id="37889" name="Picture 1" descr="1220-mTWwyMF7y2Q"/>
          <p:cNvPicPr>
            <a:picLocks noChangeAspect="1" noChangeArrowheads="1"/>
          </p:cNvPicPr>
          <p:nvPr/>
        </p:nvPicPr>
        <p:blipFill>
          <a:blip r:embed="rId3" cstate="print"/>
          <a:srcRect/>
          <a:stretch>
            <a:fillRect/>
          </a:stretch>
        </p:blipFill>
        <p:spPr bwMode="auto">
          <a:xfrm>
            <a:off x="0" y="3212976"/>
            <a:ext cx="1800200" cy="1656183"/>
          </a:xfrm>
          <a:prstGeom prst="rect">
            <a:avLst/>
          </a:prstGeom>
          <a:noFill/>
          <a:ln w="9525">
            <a:noFill/>
            <a:miter lim="800000"/>
            <a:headEnd/>
            <a:tailEnd/>
          </a:ln>
        </p:spPr>
      </p:pic>
      <p:pic>
        <p:nvPicPr>
          <p:cNvPr id="37890" name="Picture 2" descr="1579-K8ovYrrsLyw"/>
          <p:cNvPicPr>
            <a:picLocks noChangeAspect="1" noChangeArrowheads="1"/>
          </p:cNvPicPr>
          <p:nvPr/>
        </p:nvPicPr>
        <p:blipFill>
          <a:blip r:embed="rId4" cstate="print"/>
          <a:srcRect/>
          <a:stretch>
            <a:fillRect/>
          </a:stretch>
        </p:blipFill>
        <p:spPr bwMode="auto">
          <a:xfrm>
            <a:off x="1835696" y="3140969"/>
            <a:ext cx="1250253" cy="1512167"/>
          </a:xfrm>
          <a:prstGeom prst="rect">
            <a:avLst/>
          </a:prstGeom>
          <a:noFill/>
          <a:ln w="9525">
            <a:noFill/>
            <a:miter lim="800000"/>
            <a:headEnd/>
            <a:tailEnd/>
          </a:ln>
        </p:spPr>
      </p:pic>
      <p:pic>
        <p:nvPicPr>
          <p:cNvPr id="37891" name="Picture 3" descr="1576-00XzF5ivz7E"/>
          <p:cNvPicPr>
            <a:picLocks noChangeAspect="1" noChangeArrowheads="1"/>
          </p:cNvPicPr>
          <p:nvPr/>
        </p:nvPicPr>
        <p:blipFill>
          <a:blip r:embed="rId5" cstate="print"/>
          <a:srcRect/>
          <a:stretch>
            <a:fillRect/>
          </a:stretch>
        </p:blipFill>
        <p:spPr bwMode="auto">
          <a:xfrm>
            <a:off x="2771800" y="980728"/>
            <a:ext cx="2100554" cy="2158262"/>
          </a:xfrm>
          <a:prstGeom prst="rect">
            <a:avLst/>
          </a:prstGeom>
          <a:noFill/>
          <a:ln w="9525">
            <a:noFill/>
            <a:miter lim="800000"/>
            <a:headEnd/>
            <a:tailEnd/>
          </a:ln>
        </p:spPr>
      </p:pic>
      <p:pic>
        <p:nvPicPr>
          <p:cNvPr id="10" name="Рисунок 9" descr="F:\фото з кварт\Camera\IMG_20210902_100030.jpg"/>
          <p:cNvPicPr/>
          <p:nvPr/>
        </p:nvPicPr>
        <p:blipFill>
          <a:blip r:embed="rId6" cstate="print"/>
          <a:srcRect/>
          <a:stretch>
            <a:fillRect/>
          </a:stretch>
        </p:blipFill>
        <p:spPr bwMode="auto">
          <a:xfrm>
            <a:off x="0" y="4380413"/>
            <a:ext cx="1835696" cy="2477587"/>
          </a:xfrm>
          <a:prstGeom prst="rect">
            <a:avLst/>
          </a:prstGeom>
          <a:noFill/>
          <a:ln w="9525">
            <a:noFill/>
            <a:miter lim="800000"/>
            <a:headEnd/>
            <a:tailEnd/>
          </a:ln>
        </p:spPr>
      </p:pic>
      <p:pic>
        <p:nvPicPr>
          <p:cNvPr id="37892" name="Picture 4" descr="IMG_20210902_100045"/>
          <p:cNvPicPr>
            <a:picLocks noChangeAspect="1" noChangeArrowheads="1"/>
          </p:cNvPicPr>
          <p:nvPr/>
        </p:nvPicPr>
        <p:blipFill>
          <a:blip r:embed="rId7" cstate="print"/>
          <a:srcRect/>
          <a:stretch>
            <a:fillRect/>
          </a:stretch>
        </p:blipFill>
        <p:spPr bwMode="auto">
          <a:xfrm>
            <a:off x="4860032" y="980728"/>
            <a:ext cx="2747797" cy="2132856"/>
          </a:xfrm>
          <a:prstGeom prst="rect">
            <a:avLst/>
          </a:prstGeom>
          <a:noFill/>
          <a:ln w="9525">
            <a:noFill/>
            <a:miter lim="800000"/>
            <a:headEnd/>
            <a:tailEnd/>
          </a:ln>
        </p:spPr>
      </p:pic>
      <p:pic>
        <p:nvPicPr>
          <p:cNvPr id="37893" name="Picture 5" descr="IMG_20171130_123404"/>
          <p:cNvPicPr>
            <a:picLocks noChangeAspect="1" noChangeArrowheads="1"/>
          </p:cNvPicPr>
          <p:nvPr/>
        </p:nvPicPr>
        <p:blipFill>
          <a:blip r:embed="rId8" cstate="print"/>
          <a:srcRect/>
          <a:stretch>
            <a:fillRect/>
          </a:stretch>
        </p:blipFill>
        <p:spPr bwMode="auto">
          <a:xfrm>
            <a:off x="1619672" y="4437112"/>
            <a:ext cx="1512168" cy="2420888"/>
          </a:xfrm>
          <a:prstGeom prst="rect">
            <a:avLst/>
          </a:prstGeom>
          <a:noFill/>
          <a:ln w="9525">
            <a:noFill/>
            <a:miter lim="800000"/>
            <a:headEnd/>
            <a:tailEnd/>
          </a:ln>
        </p:spPr>
      </p:pic>
      <p:pic>
        <p:nvPicPr>
          <p:cNvPr id="37894" name="Picture 6" descr="1341-iPJS-Ap9o6Q"/>
          <p:cNvPicPr>
            <a:picLocks noChangeAspect="1" noChangeArrowheads="1"/>
          </p:cNvPicPr>
          <p:nvPr/>
        </p:nvPicPr>
        <p:blipFill>
          <a:blip r:embed="rId9" cstate="print"/>
          <a:srcRect/>
          <a:stretch>
            <a:fillRect/>
          </a:stretch>
        </p:blipFill>
        <p:spPr bwMode="auto">
          <a:xfrm>
            <a:off x="7596336" y="980728"/>
            <a:ext cx="1547664" cy="2232248"/>
          </a:xfrm>
          <a:prstGeom prst="rect">
            <a:avLst/>
          </a:prstGeom>
          <a:noFill/>
          <a:ln w="9525">
            <a:noFill/>
            <a:miter lim="800000"/>
            <a:headEnd/>
            <a:tailEnd/>
          </a:ln>
        </p:spPr>
      </p:pic>
      <p:pic>
        <p:nvPicPr>
          <p:cNvPr id="37895" name="Picture 7" descr="2115-Oycez4zsPMk"/>
          <p:cNvPicPr>
            <a:picLocks noChangeAspect="1" noChangeArrowheads="1"/>
          </p:cNvPicPr>
          <p:nvPr/>
        </p:nvPicPr>
        <p:blipFill>
          <a:blip r:embed="rId10" cstate="print"/>
          <a:srcRect/>
          <a:stretch>
            <a:fillRect/>
          </a:stretch>
        </p:blipFill>
        <p:spPr bwMode="auto">
          <a:xfrm>
            <a:off x="3131840" y="3140968"/>
            <a:ext cx="1440160" cy="1919956"/>
          </a:xfrm>
          <a:prstGeom prst="rect">
            <a:avLst/>
          </a:prstGeom>
          <a:noFill/>
          <a:ln w="9525">
            <a:noFill/>
            <a:miter lim="800000"/>
            <a:headEnd/>
            <a:tailEnd/>
          </a:ln>
        </p:spPr>
      </p:pic>
      <p:pic>
        <p:nvPicPr>
          <p:cNvPr id="37896" name="Picture 8" descr="1926-bpN0FtP9tvA"/>
          <p:cNvPicPr>
            <a:picLocks noChangeAspect="1" noChangeArrowheads="1"/>
          </p:cNvPicPr>
          <p:nvPr/>
        </p:nvPicPr>
        <p:blipFill>
          <a:blip r:embed="rId11" cstate="print"/>
          <a:srcRect/>
          <a:stretch>
            <a:fillRect/>
          </a:stretch>
        </p:blipFill>
        <p:spPr bwMode="auto">
          <a:xfrm>
            <a:off x="4571999" y="3140968"/>
            <a:ext cx="1458357" cy="1944216"/>
          </a:xfrm>
          <a:prstGeom prst="rect">
            <a:avLst/>
          </a:prstGeom>
          <a:noFill/>
          <a:ln w="9525">
            <a:noFill/>
            <a:miter lim="800000"/>
            <a:headEnd/>
            <a:tailEnd/>
          </a:ln>
        </p:spPr>
      </p:pic>
      <p:pic>
        <p:nvPicPr>
          <p:cNvPr id="37897" name="Picture 9" descr="1334-0YG-hHUkJ_k"/>
          <p:cNvPicPr>
            <a:picLocks noChangeAspect="1" noChangeArrowheads="1"/>
          </p:cNvPicPr>
          <p:nvPr/>
        </p:nvPicPr>
        <p:blipFill>
          <a:blip r:embed="rId12" cstate="print"/>
          <a:srcRect/>
          <a:stretch>
            <a:fillRect/>
          </a:stretch>
        </p:blipFill>
        <p:spPr bwMode="auto">
          <a:xfrm>
            <a:off x="6084168" y="3140968"/>
            <a:ext cx="1560173" cy="936104"/>
          </a:xfrm>
          <a:prstGeom prst="rect">
            <a:avLst/>
          </a:prstGeom>
          <a:noFill/>
          <a:ln w="9525">
            <a:noFill/>
            <a:miter lim="800000"/>
            <a:headEnd/>
            <a:tailEnd/>
          </a:ln>
        </p:spPr>
      </p:pic>
      <p:pic>
        <p:nvPicPr>
          <p:cNvPr id="37898" name="Picture 10" descr="1335-vHe34i74nAo"/>
          <p:cNvPicPr>
            <a:picLocks noChangeAspect="1" noChangeArrowheads="1"/>
          </p:cNvPicPr>
          <p:nvPr/>
        </p:nvPicPr>
        <p:blipFill>
          <a:blip r:embed="rId13" cstate="print"/>
          <a:srcRect/>
          <a:stretch>
            <a:fillRect/>
          </a:stretch>
        </p:blipFill>
        <p:spPr bwMode="auto">
          <a:xfrm>
            <a:off x="7735479" y="3140968"/>
            <a:ext cx="1408521" cy="2348880"/>
          </a:xfrm>
          <a:prstGeom prst="rect">
            <a:avLst/>
          </a:prstGeom>
          <a:noFill/>
          <a:ln w="9525">
            <a:noFill/>
            <a:miter lim="800000"/>
            <a:headEnd/>
            <a:tailEnd/>
          </a:ln>
        </p:spPr>
      </p:pic>
      <p:pic>
        <p:nvPicPr>
          <p:cNvPr id="37899" name="Picture 11" descr="0656-tleQhjT64Mc"/>
          <p:cNvPicPr>
            <a:picLocks noChangeAspect="1" noChangeArrowheads="1"/>
          </p:cNvPicPr>
          <p:nvPr/>
        </p:nvPicPr>
        <p:blipFill>
          <a:blip r:embed="rId14" cstate="print"/>
          <a:srcRect/>
          <a:stretch>
            <a:fillRect/>
          </a:stretch>
        </p:blipFill>
        <p:spPr bwMode="auto">
          <a:xfrm>
            <a:off x="5966519" y="4077072"/>
            <a:ext cx="1800200" cy="108012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404664"/>
            <a:ext cx="4752528" cy="369332"/>
          </a:xfrm>
          <a:prstGeom prst="rect">
            <a:avLst/>
          </a:prstGeom>
          <a:noFill/>
        </p:spPr>
        <p:txBody>
          <a:bodyPr wrap="square" rtlCol="0">
            <a:spAutoFit/>
          </a:bodyPr>
          <a:lstStyle/>
          <a:p>
            <a:r>
              <a:rPr lang="uk-UA" dirty="0" smtClean="0"/>
              <a:t>Реакції та емоції котів : авторські фото</a:t>
            </a:r>
            <a:endParaRPr lang="ru-RU" dirty="0"/>
          </a:p>
        </p:txBody>
      </p:sp>
      <p:pic>
        <p:nvPicPr>
          <p:cNvPr id="36865" name="Picture 1" descr="2271-3Uw7UgNBQ0g"/>
          <p:cNvPicPr>
            <a:picLocks noChangeAspect="1" noChangeArrowheads="1"/>
          </p:cNvPicPr>
          <p:nvPr/>
        </p:nvPicPr>
        <p:blipFill>
          <a:blip r:embed="rId2" cstate="print"/>
          <a:srcRect/>
          <a:stretch>
            <a:fillRect/>
          </a:stretch>
        </p:blipFill>
        <p:spPr bwMode="auto">
          <a:xfrm>
            <a:off x="0" y="980728"/>
            <a:ext cx="1991768" cy="1296144"/>
          </a:xfrm>
          <a:prstGeom prst="rect">
            <a:avLst/>
          </a:prstGeom>
          <a:noFill/>
          <a:ln w="9525">
            <a:noFill/>
            <a:miter lim="800000"/>
            <a:headEnd/>
            <a:tailEnd/>
          </a:ln>
        </p:spPr>
      </p:pic>
      <p:pic>
        <p:nvPicPr>
          <p:cNvPr id="36866" name="Picture 2" descr="IMG_20171125_163455"/>
          <p:cNvPicPr>
            <a:picLocks noChangeAspect="1" noChangeArrowheads="1"/>
          </p:cNvPicPr>
          <p:nvPr/>
        </p:nvPicPr>
        <p:blipFill>
          <a:blip r:embed="rId3" cstate="print"/>
          <a:srcRect/>
          <a:stretch>
            <a:fillRect/>
          </a:stretch>
        </p:blipFill>
        <p:spPr bwMode="auto">
          <a:xfrm>
            <a:off x="1" y="2204864"/>
            <a:ext cx="2123727" cy="1628800"/>
          </a:xfrm>
          <a:prstGeom prst="rect">
            <a:avLst/>
          </a:prstGeom>
          <a:noFill/>
          <a:ln w="9525">
            <a:noFill/>
            <a:miter lim="800000"/>
            <a:headEnd/>
            <a:tailEnd/>
          </a:ln>
        </p:spPr>
      </p:pic>
      <p:pic>
        <p:nvPicPr>
          <p:cNvPr id="36867" name="Picture 3" descr="image-0-02-05-4a4341824580a491b2de497c64519ce58bd10b2439a9a08d4b186bad1f8dab9c-V"/>
          <p:cNvPicPr>
            <a:picLocks noChangeAspect="1" noChangeArrowheads="1"/>
          </p:cNvPicPr>
          <p:nvPr/>
        </p:nvPicPr>
        <p:blipFill>
          <a:blip r:embed="rId4" cstate="print"/>
          <a:srcRect/>
          <a:stretch>
            <a:fillRect/>
          </a:stretch>
        </p:blipFill>
        <p:spPr bwMode="auto">
          <a:xfrm>
            <a:off x="0" y="3789040"/>
            <a:ext cx="2123728" cy="1368152"/>
          </a:xfrm>
          <a:prstGeom prst="rect">
            <a:avLst/>
          </a:prstGeom>
          <a:noFill/>
          <a:ln w="9525">
            <a:noFill/>
            <a:miter lim="800000"/>
            <a:headEnd/>
            <a:tailEnd/>
          </a:ln>
        </p:spPr>
      </p:pic>
      <p:pic>
        <p:nvPicPr>
          <p:cNvPr id="36868" name="Picture 4" descr="2270-eLbNJl_iwoc"/>
          <p:cNvPicPr>
            <a:picLocks noChangeAspect="1" noChangeArrowheads="1"/>
          </p:cNvPicPr>
          <p:nvPr/>
        </p:nvPicPr>
        <p:blipFill>
          <a:blip r:embed="rId5" cstate="print"/>
          <a:srcRect/>
          <a:stretch>
            <a:fillRect/>
          </a:stretch>
        </p:blipFill>
        <p:spPr bwMode="auto">
          <a:xfrm>
            <a:off x="1979713" y="1052736"/>
            <a:ext cx="2304255" cy="1656184"/>
          </a:xfrm>
          <a:prstGeom prst="rect">
            <a:avLst/>
          </a:prstGeom>
          <a:noFill/>
          <a:ln w="9525">
            <a:noFill/>
            <a:miter lim="800000"/>
            <a:headEnd/>
            <a:tailEnd/>
          </a:ln>
        </p:spPr>
      </p:pic>
      <p:pic>
        <p:nvPicPr>
          <p:cNvPr id="36869" name="Picture 5" descr="1873-pv_TZ2lUhI0"/>
          <p:cNvPicPr>
            <a:picLocks noChangeAspect="1" noChangeArrowheads="1"/>
          </p:cNvPicPr>
          <p:nvPr/>
        </p:nvPicPr>
        <p:blipFill>
          <a:blip r:embed="rId6" cstate="print"/>
          <a:srcRect/>
          <a:stretch>
            <a:fillRect/>
          </a:stretch>
        </p:blipFill>
        <p:spPr bwMode="auto">
          <a:xfrm>
            <a:off x="2051721" y="2708920"/>
            <a:ext cx="2232247" cy="1296144"/>
          </a:xfrm>
          <a:prstGeom prst="rect">
            <a:avLst/>
          </a:prstGeom>
          <a:noFill/>
          <a:ln w="9525">
            <a:noFill/>
            <a:miter lim="800000"/>
            <a:headEnd/>
            <a:tailEnd/>
          </a:ln>
        </p:spPr>
      </p:pic>
      <p:pic>
        <p:nvPicPr>
          <p:cNvPr id="36870" name="Picture 6" descr="1656-lHrz3AKfk3k"/>
          <p:cNvPicPr>
            <a:picLocks noChangeAspect="1" noChangeArrowheads="1"/>
          </p:cNvPicPr>
          <p:nvPr/>
        </p:nvPicPr>
        <p:blipFill>
          <a:blip r:embed="rId7" cstate="print"/>
          <a:srcRect/>
          <a:stretch>
            <a:fillRect/>
          </a:stretch>
        </p:blipFill>
        <p:spPr bwMode="auto">
          <a:xfrm>
            <a:off x="0" y="5157192"/>
            <a:ext cx="934503" cy="1700808"/>
          </a:xfrm>
          <a:prstGeom prst="rect">
            <a:avLst/>
          </a:prstGeom>
          <a:noFill/>
          <a:ln w="9525">
            <a:noFill/>
            <a:miter lim="800000"/>
            <a:headEnd/>
            <a:tailEnd/>
          </a:ln>
        </p:spPr>
      </p:pic>
      <p:pic>
        <p:nvPicPr>
          <p:cNvPr id="36871" name="Picture 7" descr="2221-uXzpCHXaT50"/>
          <p:cNvPicPr>
            <a:picLocks noChangeAspect="1" noChangeArrowheads="1"/>
          </p:cNvPicPr>
          <p:nvPr/>
        </p:nvPicPr>
        <p:blipFill>
          <a:blip r:embed="rId8" cstate="print"/>
          <a:srcRect/>
          <a:stretch>
            <a:fillRect/>
          </a:stretch>
        </p:blipFill>
        <p:spPr bwMode="auto">
          <a:xfrm>
            <a:off x="2051720" y="3789040"/>
            <a:ext cx="2232248" cy="1269376"/>
          </a:xfrm>
          <a:prstGeom prst="rect">
            <a:avLst/>
          </a:prstGeom>
          <a:noFill/>
          <a:ln w="9525">
            <a:noFill/>
            <a:miter lim="800000"/>
            <a:headEnd/>
            <a:tailEnd/>
          </a:ln>
        </p:spPr>
      </p:pic>
      <p:pic>
        <p:nvPicPr>
          <p:cNvPr id="36872" name="Picture 8" descr="2219-jxVa-odo820"/>
          <p:cNvPicPr>
            <a:picLocks noChangeAspect="1" noChangeArrowheads="1"/>
          </p:cNvPicPr>
          <p:nvPr/>
        </p:nvPicPr>
        <p:blipFill>
          <a:blip r:embed="rId9" cstate="print"/>
          <a:srcRect/>
          <a:stretch>
            <a:fillRect/>
          </a:stretch>
        </p:blipFill>
        <p:spPr bwMode="auto">
          <a:xfrm>
            <a:off x="899592" y="5085184"/>
            <a:ext cx="1329790" cy="1772816"/>
          </a:xfrm>
          <a:prstGeom prst="rect">
            <a:avLst/>
          </a:prstGeom>
          <a:noFill/>
          <a:ln w="9525">
            <a:noFill/>
            <a:miter lim="800000"/>
            <a:headEnd/>
            <a:tailEnd/>
          </a:ln>
        </p:spPr>
      </p:pic>
      <p:pic>
        <p:nvPicPr>
          <p:cNvPr id="36873" name="Picture 9" descr="1283-ASpZUT_MqZ8"/>
          <p:cNvPicPr>
            <a:picLocks noChangeAspect="1" noChangeArrowheads="1"/>
          </p:cNvPicPr>
          <p:nvPr/>
        </p:nvPicPr>
        <p:blipFill>
          <a:blip r:embed="rId10" cstate="print"/>
          <a:srcRect/>
          <a:stretch>
            <a:fillRect/>
          </a:stretch>
        </p:blipFill>
        <p:spPr bwMode="auto">
          <a:xfrm>
            <a:off x="2123729" y="4941168"/>
            <a:ext cx="2232248" cy="1224136"/>
          </a:xfrm>
          <a:prstGeom prst="rect">
            <a:avLst/>
          </a:prstGeom>
          <a:noFill/>
          <a:ln w="9525">
            <a:noFill/>
            <a:miter lim="800000"/>
            <a:headEnd/>
            <a:tailEnd/>
          </a:ln>
        </p:spPr>
      </p:pic>
      <p:pic>
        <p:nvPicPr>
          <p:cNvPr id="36874" name="Picture 10" descr="1308-GVk5HAJeZBs"/>
          <p:cNvPicPr>
            <a:picLocks noChangeAspect="1" noChangeArrowheads="1"/>
          </p:cNvPicPr>
          <p:nvPr/>
        </p:nvPicPr>
        <p:blipFill>
          <a:blip r:embed="rId11" cstate="print"/>
          <a:srcRect/>
          <a:stretch>
            <a:fillRect/>
          </a:stretch>
        </p:blipFill>
        <p:spPr bwMode="auto">
          <a:xfrm>
            <a:off x="2123728" y="5877272"/>
            <a:ext cx="2160240" cy="980728"/>
          </a:xfrm>
          <a:prstGeom prst="rect">
            <a:avLst/>
          </a:prstGeom>
          <a:noFill/>
          <a:ln w="9525">
            <a:noFill/>
            <a:miter lim="800000"/>
            <a:headEnd/>
            <a:tailEnd/>
          </a:ln>
        </p:spPr>
      </p:pic>
      <p:pic>
        <p:nvPicPr>
          <p:cNvPr id="36875" name="Picture 11" descr="1318-EE8LPXJcXvI"/>
          <p:cNvPicPr>
            <a:picLocks noChangeAspect="1" noChangeArrowheads="1"/>
          </p:cNvPicPr>
          <p:nvPr/>
        </p:nvPicPr>
        <p:blipFill>
          <a:blip r:embed="rId12" cstate="print"/>
          <a:srcRect/>
          <a:stretch>
            <a:fillRect/>
          </a:stretch>
        </p:blipFill>
        <p:spPr bwMode="auto">
          <a:xfrm>
            <a:off x="4355977" y="1097360"/>
            <a:ext cx="2520280" cy="1512168"/>
          </a:xfrm>
          <a:prstGeom prst="rect">
            <a:avLst/>
          </a:prstGeom>
          <a:noFill/>
          <a:ln w="9525">
            <a:noFill/>
            <a:miter lim="800000"/>
            <a:headEnd/>
            <a:tailEnd/>
          </a:ln>
        </p:spPr>
      </p:pic>
      <p:pic>
        <p:nvPicPr>
          <p:cNvPr id="36876" name="Picture 12" descr="1904-S8-1DzfsEJg"/>
          <p:cNvPicPr>
            <a:picLocks noChangeAspect="1" noChangeArrowheads="1"/>
          </p:cNvPicPr>
          <p:nvPr/>
        </p:nvPicPr>
        <p:blipFill>
          <a:blip r:embed="rId13" cstate="print"/>
          <a:srcRect/>
          <a:stretch>
            <a:fillRect/>
          </a:stretch>
        </p:blipFill>
        <p:spPr bwMode="auto">
          <a:xfrm>
            <a:off x="6732240" y="1052736"/>
            <a:ext cx="2116175" cy="1584176"/>
          </a:xfrm>
          <a:prstGeom prst="rect">
            <a:avLst/>
          </a:prstGeom>
          <a:noFill/>
          <a:ln w="9525">
            <a:noFill/>
            <a:miter lim="800000"/>
            <a:headEnd/>
            <a:tailEnd/>
          </a:ln>
        </p:spPr>
      </p:pic>
      <p:pic>
        <p:nvPicPr>
          <p:cNvPr id="36877" name="Picture 13" descr="1330-6oKfL3piwjQ"/>
          <p:cNvPicPr>
            <a:picLocks noChangeAspect="1" noChangeArrowheads="1"/>
          </p:cNvPicPr>
          <p:nvPr/>
        </p:nvPicPr>
        <p:blipFill>
          <a:blip r:embed="rId14" cstate="print"/>
          <a:srcRect/>
          <a:stretch>
            <a:fillRect/>
          </a:stretch>
        </p:blipFill>
        <p:spPr bwMode="auto">
          <a:xfrm>
            <a:off x="4283969" y="2564904"/>
            <a:ext cx="2520280" cy="1512168"/>
          </a:xfrm>
          <a:prstGeom prst="rect">
            <a:avLst/>
          </a:prstGeom>
          <a:noFill/>
          <a:ln w="9525">
            <a:noFill/>
            <a:miter lim="800000"/>
            <a:headEnd/>
            <a:tailEnd/>
          </a:ln>
        </p:spPr>
      </p:pic>
      <p:pic>
        <p:nvPicPr>
          <p:cNvPr id="36878" name="Picture 14" descr="1281-NpwsX6_QUE0"/>
          <p:cNvPicPr>
            <a:picLocks noChangeAspect="1" noChangeArrowheads="1"/>
          </p:cNvPicPr>
          <p:nvPr/>
        </p:nvPicPr>
        <p:blipFill>
          <a:blip r:embed="rId15" cstate="print"/>
          <a:srcRect/>
          <a:stretch>
            <a:fillRect/>
          </a:stretch>
        </p:blipFill>
        <p:spPr bwMode="auto">
          <a:xfrm>
            <a:off x="4355977" y="4096111"/>
            <a:ext cx="1656184" cy="2761889"/>
          </a:xfrm>
          <a:prstGeom prst="rect">
            <a:avLst/>
          </a:prstGeom>
          <a:noFill/>
          <a:ln w="9525">
            <a:noFill/>
            <a:miter lim="800000"/>
            <a:headEnd/>
            <a:tailEnd/>
          </a:ln>
        </p:spPr>
      </p:pic>
      <p:pic>
        <p:nvPicPr>
          <p:cNvPr id="36879" name="Picture 15" descr="1282-dleDnVCdn5U"/>
          <p:cNvPicPr>
            <a:picLocks noChangeAspect="1" noChangeArrowheads="1"/>
          </p:cNvPicPr>
          <p:nvPr/>
        </p:nvPicPr>
        <p:blipFill>
          <a:blip r:embed="rId16" cstate="print"/>
          <a:srcRect/>
          <a:stretch>
            <a:fillRect/>
          </a:stretch>
        </p:blipFill>
        <p:spPr bwMode="auto">
          <a:xfrm>
            <a:off x="5868144" y="4096110"/>
            <a:ext cx="1656184" cy="276188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9792" y="476672"/>
            <a:ext cx="5544616" cy="369332"/>
          </a:xfrm>
          <a:prstGeom prst="rect">
            <a:avLst/>
          </a:prstGeom>
          <a:noFill/>
        </p:spPr>
        <p:txBody>
          <a:bodyPr wrap="square" rtlCol="0">
            <a:spAutoFit/>
          </a:bodyPr>
          <a:lstStyle/>
          <a:p>
            <a:r>
              <a:rPr lang="uk-UA" dirty="0" smtClean="0"/>
              <a:t>Реакції та емоції інших тварин: авторські фото</a:t>
            </a:r>
            <a:endParaRPr lang="ru-RU" dirty="0"/>
          </a:p>
        </p:txBody>
      </p:sp>
      <p:pic>
        <p:nvPicPr>
          <p:cNvPr id="35841" name="Picture 1" descr="IMG-2b08bee18c46a0ad8d6788fb063eb21e-V"/>
          <p:cNvPicPr>
            <a:picLocks noChangeAspect="1" noChangeArrowheads="1"/>
          </p:cNvPicPr>
          <p:nvPr/>
        </p:nvPicPr>
        <p:blipFill>
          <a:blip r:embed="rId2" cstate="print"/>
          <a:srcRect/>
          <a:stretch>
            <a:fillRect/>
          </a:stretch>
        </p:blipFill>
        <p:spPr bwMode="auto">
          <a:xfrm>
            <a:off x="0" y="908720"/>
            <a:ext cx="1869306" cy="2492075"/>
          </a:xfrm>
          <a:prstGeom prst="rect">
            <a:avLst/>
          </a:prstGeom>
          <a:noFill/>
          <a:ln w="9525">
            <a:noFill/>
            <a:miter lim="800000"/>
            <a:headEnd/>
            <a:tailEnd/>
          </a:ln>
        </p:spPr>
      </p:pic>
      <p:pic>
        <p:nvPicPr>
          <p:cNvPr id="35842" name="Picture 2" descr="IMG-d388f8f146e3fcaf391579a17e18507c-V"/>
          <p:cNvPicPr>
            <a:picLocks noChangeAspect="1" noChangeArrowheads="1"/>
          </p:cNvPicPr>
          <p:nvPr/>
        </p:nvPicPr>
        <p:blipFill>
          <a:blip r:embed="rId3" cstate="print"/>
          <a:srcRect/>
          <a:stretch>
            <a:fillRect/>
          </a:stretch>
        </p:blipFill>
        <p:spPr bwMode="auto">
          <a:xfrm flipH="1">
            <a:off x="1835696" y="908720"/>
            <a:ext cx="1707882" cy="2520280"/>
          </a:xfrm>
          <a:prstGeom prst="rect">
            <a:avLst/>
          </a:prstGeom>
          <a:noFill/>
          <a:ln w="9525">
            <a:noFill/>
            <a:miter lim="800000"/>
            <a:headEnd/>
            <a:tailEnd/>
          </a:ln>
        </p:spPr>
      </p:pic>
      <p:pic>
        <p:nvPicPr>
          <p:cNvPr id="35843" name="Picture 3" descr="1828-YBPKg9jM5eU"/>
          <p:cNvPicPr>
            <a:picLocks noChangeAspect="1" noChangeArrowheads="1"/>
          </p:cNvPicPr>
          <p:nvPr/>
        </p:nvPicPr>
        <p:blipFill>
          <a:blip r:embed="rId4" cstate="print"/>
          <a:srcRect/>
          <a:stretch>
            <a:fillRect/>
          </a:stretch>
        </p:blipFill>
        <p:spPr bwMode="auto">
          <a:xfrm>
            <a:off x="0" y="3284984"/>
            <a:ext cx="3230153" cy="2420888"/>
          </a:xfrm>
          <a:prstGeom prst="rect">
            <a:avLst/>
          </a:prstGeom>
          <a:noFill/>
          <a:ln w="9525">
            <a:noFill/>
            <a:miter lim="800000"/>
            <a:headEnd/>
            <a:tailEnd/>
          </a:ln>
        </p:spPr>
      </p:pic>
      <p:pic>
        <p:nvPicPr>
          <p:cNvPr id="35844" name="Picture 4" descr="1666-3IOhmMS6t4U"/>
          <p:cNvPicPr>
            <a:picLocks noChangeAspect="1" noChangeArrowheads="1"/>
          </p:cNvPicPr>
          <p:nvPr/>
        </p:nvPicPr>
        <p:blipFill>
          <a:blip r:embed="rId5" cstate="print"/>
          <a:srcRect/>
          <a:stretch>
            <a:fillRect/>
          </a:stretch>
        </p:blipFill>
        <p:spPr bwMode="auto">
          <a:xfrm>
            <a:off x="3563888" y="908720"/>
            <a:ext cx="3516908" cy="1988840"/>
          </a:xfrm>
          <a:prstGeom prst="rect">
            <a:avLst/>
          </a:prstGeom>
          <a:noFill/>
          <a:ln w="9525">
            <a:noFill/>
            <a:miter lim="800000"/>
            <a:headEnd/>
            <a:tailEnd/>
          </a:ln>
        </p:spPr>
      </p:pic>
      <p:pic>
        <p:nvPicPr>
          <p:cNvPr id="35845" name="Picture 5" descr="1660-vXvxrDH_oM8"/>
          <p:cNvPicPr>
            <a:picLocks noChangeAspect="1" noChangeArrowheads="1"/>
          </p:cNvPicPr>
          <p:nvPr/>
        </p:nvPicPr>
        <p:blipFill>
          <a:blip r:embed="rId6" cstate="print"/>
          <a:srcRect/>
          <a:stretch>
            <a:fillRect/>
          </a:stretch>
        </p:blipFill>
        <p:spPr bwMode="auto">
          <a:xfrm>
            <a:off x="3286062" y="2924945"/>
            <a:ext cx="3947331" cy="2232248"/>
          </a:xfrm>
          <a:prstGeom prst="rect">
            <a:avLst/>
          </a:prstGeom>
          <a:noFill/>
          <a:ln w="9525">
            <a:noFill/>
            <a:miter lim="800000"/>
            <a:headEnd/>
            <a:tailEnd/>
          </a:ln>
        </p:spPr>
      </p:pic>
      <p:pic>
        <p:nvPicPr>
          <p:cNvPr id="35846" name="Picture 6" descr="2157-3Pn2m1vBnko"/>
          <p:cNvPicPr>
            <a:picLocks noChangeAspect="1" noChangeArrowheads="1"/>
          </p:cNvPicPr>
          <p:nvPr/>
        </p:nvPicPr>
        <p:blipFill>
          <a:blip r:embed="rId7" cstate="print"/>
          <a:srcRect/>
          <a:stretch>
            <a:fillRect/>
          </a:stretch>
        </p:blipFill>
        <p:spPr bwMode="auto">
          <a:xfrm>
            <a:off x="6549862" y="836712"/>
            <a:ext cx="2594138" cy="2088232"/>
          </a:xfrm>
          <a:prstGeom prst="rect">
            <a:avLst/>
          </a:prstGeom>
          <a:noFill/>
          <a:ln w="9525">
            <a:noFill/>
            <a:miter lim="800000"/>
            <a:headEnd/>
            <a:tailEnd/>
          </a:ln>
        </p:spPr>
      </p:pic>
      <p:pic>
        <p:nvPicPr>
          <p:cNvPr id="35847" name="Picture 7" descr="2268-gQ3z1o654UQ"/>
          <p:cNvPicPr>
            <a:picLocks noChangeAspect="1" noChangeArrowheads="1"/>
          </p:cNvPicPr>
          <p:nvPr/>
        </p:nvPicPr>
        <p:blipFill>
          <a:blip r:embed="rId8" cstate="print"/>
          <a:srcRect/>
          <a:stretch>
            <a:fillRect/>
          </a:stretch>
        </p:blipFill>
        <p:spPr bwMode="auto">
          <a:xfrm>
            <a:off x="6009926" y="2780928"/>
            <a:ext cx="3134074" cy="234888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98629"/>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Times New Roman" pitchFamily="18" charset="0"/>
                <a:ea typeface="Calibri" pitchFamily="34" charset="0"/>
                <a:cs typeface="Times New Roman" pitchFamily="18" charset="0"/>
              </a:rPr>
              <a:t>Предмет </a:t>
            </a:r>
            <a:r>
              <a:rPr kumimoji="0" lang="ru-RU" sz="2000" b="1" i="0" u="none" strike="noStrike" cap="none" normalizeH="0" baseline="0" dirty="0" err="1" smtClean="0">
                <a:ln>
                  <a:noFill/>
                </a:ln>
                <a:effectLst/>
                <a:latin typeface="Times New Roman" pitchFamily="18" charset="0"/>
                <a:ea typeface="Calibri" pitchFamily="34" charset="0"/>
                <a:cs typeface="Times New Roman" pitchFamily="18" charset="0"/>
              </a:rPr>
              <a:t>і</a:t>
            </a:r>
            <a:r>
              <a:rPr kumimoji="0" lang="ru-RU" sz="20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effectLst/>
                <a:latin typeface="Times New Roman" pitchFamily="18" charset="0"/>
                <a:ea typeface="Calibri" pitchFamily="34" charset="0"/>
                <a:cs typeface="Times New Roman" pitchFamily="18" charset="0"/>
              </a:rPr>
              <a:t>завдання</a:t>
            </a:r>
            <a:r>
              <a:rPr kumimoji="0" lang="ru-RU" sz="20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effectLst/>
                <a:latin typeface="Times New Roman" pitchFamily="18" charset="0"/>
                <a:ea typeface="Calibri" pitchFamily="34" charset="0"/>
                <a:cs typeface="Times New Roman" pitchFamily="18" charset="0"/>
              </a:rPr>
              <a:t>зоопсихологіїі</a:t>
            </a:r>
            <a:r>
              <a:rPr kumimoji="0" lang="ru-RU" sz="20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effectLst/>
                <a:latin typeface="Times New Roman" pitchFamily="18" charset="0"/>
                <a:ea typeface="Calibri" pitchFamily="34" charset="0"/>
                <a:cs typeface="Times New Roman" pitchFamily="18" charset="0"/>
              </a:rPr>
              <a:t>порівняльної</a:t>
            </a:r>
            <a:r>
              <a:rPr kumimoji="0" lang="ru-RU" sz="20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effectLst/>
                <a:latin typeface="Times New Roman" pitchFamily="18" charset="0"/>
                <a:ea typeface="Calibri" pitchFamily="34" charset="0"/>
                <a:cs typeface="Times New Roman" pitchFamily="18" charset="0"/>
              </a:rPr>
              <a:t>психології</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err="1" smtClean="0">
                <a:ln>
                  <a:noFill/>
                </a:ln>
                <a:effectLst/>
                <a:latin typeface="Times New Roman" pitchFamily="18" charset="0"/>
                <a:ea typeface="Calibri" pitchFamily="34" charset="0"/>
                <a:cs typeface="Times New Roman" pitchFamily="18" charset="0"/>
              </a:rPr>
              <a:t>Завдання</a:t>
            </a:r>
            <a:r>
              <a:rPr kumimoji="0" lang="ru-RU" sz="2000" b="1" i="1" u="none" strike="noStrike" cap="none" normalizeH="0" baseline="0" dirty="0" smtClean="0">
                <a:ln>
                  <a:noFill/>
                </a:ln>
                <a:effectLst/>
                <a:latin typeface="Times New Roman" pitchFamily="18" charset="0"/>
                <a:ea typeface="Calibri" pitchFamily="34" charset="0"/>
                <a:cs typeface="Times New Roman" pitchFamily="18" charset="0"/>
              </a:rPr>
              <a:t> 1.</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Установіть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відповідність</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між</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цифрами та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літерами</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1.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об’єкт</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зоопсихології</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2. предмет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зоопсихології</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3.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об’єкт</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порівняльної</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психології</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4. предмет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порівняльної</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психології</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а)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закономірності</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філо</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і</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онтогенезу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психіки</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тварин</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і</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її</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прояв</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в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різних</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формах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поведінки</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б)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психіка</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тварин</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і</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людини</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в)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загальні</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і</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кількісно</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відмінні</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закономірності</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формування</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і</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прояву</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психіки</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тварин</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і</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людини</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г)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психіка</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тварин</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1.</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2.</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3.</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4.</a:t>
            </a:r>
            <a:endParaRPr kumimoji="0" lang="ru-RU" sz="2000"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331640" y="764704"/>
          <a:ext cx="6191633" cy="5852160"/>
        </p:xfrm>
        <a:graphic>
          <a:graphicData uri="http://schemas.openxmlformats.org/drawingml/2006/table">
            <a:tbl>
              <a:tblPr/>
              <a:tblGrid>
                <a:gridCol w="1547423"/>
                <a:gridCol w="1548070"/>
                <a:gridCol w="1548070"/>
                <a:gridCol w="1548070"/>
              </a:tblGrid>
              <a:tr h="508000">
                <a:tc>
                  <a:txBody>
                    <a:bodyPr/>
                    <a:lstStyle/>
                    <a:p>
                      <a:pPr algn="just">
                        <a:lnSpc>
                          <a:spcPct val="150000"/>
                        </a:lnSpc>
                        <a:spcAft>
                          <a:spcPts val="0"/>
                        </a:spcAft>
                      </a:pPr>
                      <a:r>
                        <a:rPr lang="uk-UA" sz="1600" dirty="0">
                          <a:latin typeface="Times New Roman"/>
                          <a:ea typeface="Calibri"/>
                          <a:cs typeface="Times New Roman"/>
                        </a:rPr>
                        <a:t>Ознаки</a:t>
                      </a:r>
                      <a:endParaRPr lang="ru-RU" sz="1600" dirty="0">
                        <a:latin typeface="Calibri"/>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uk-UA" sz="1600">
                          <a:latin typeface="Times New Roman"/>
                          <a:ea typeface="Calibri"/>
                          <a:cs typeface="Times New Roman"/>
                        </a:rPr>
                        <a:t>Зоопсихологія</a:t>
                      </a:r>
                      <a:endParaRPr lang="ru-RU" sz="1600">
                        <a:latin typeface="Calibri"/>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uk-UA" sz="1600">
                          <a:latin typeface="Times New Roman"/>
                          <a:ea typeface="Calibri"/>
                          <a:cs typeface="Times New Roman"/>
                        </a:rPr>
                        <a:t>Порівняльна психологія</a:t>
                      </a:r>
                      <a:endParaRPr lang="ru-RU" sz="1600">
                        <a:latin typeface="Calibri"/>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uk-UA" sz="1600">
                          <a:latin typeface="Times New Roman"/>
                          <a:ea typeface="Calibri"/>
                          <a:cs typeface="Times New Roman"/>
                        </a:rPr>
                        <a:t>Етологія</a:t>
                      </a:r>
                      <a:endParaRPr lang="ru-RU" sz="1600">
                        <a:latin typeface="Calibri"/>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algn="just">
                        <a:lnSpc>
                          <a:spcPct val="150000"/>
                        </a:lnSpc>
                        <a:spcAft>
                          <a:spcPts val="0"/>
                        </a:spcAft>
                      </a:pPr>
                      <a:r>
                        <a:rPr lang="uk-UA" sz="1600" dirty="0">
                          <a:latin typeface="Times New Roman"/>
                          <a:ea typeface="Calibri"/>
                          <a:cs typeface="Times New Roman"/>
                        </a:rPr>
                        <a:t>поняття</a:t>
                      </a:r>
                      <a:endParaRPr lang="ru-RU" sz="1600" dirty="0">
                        <a:latin typeface="Calibri"/>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a:latin typeface="Times New Roman"/>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a:latin typeface="Times New Roman"/>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a:latin typeface="Times New Roman"/>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algn="just">
                        <a:lnSpc>
                          <a:spcPct val="150000"/>
                        </a:lnSpc>
                        <a:spcAft>
                          <a:spcPts val="0"/>
                        </a:spcAft>
                      </a:pPr>
                      <a:r>
                        <a:rPr lang="uk-UA" sz="1600">
                          <a:latin typeface="Times New Roman"/>
                          <a:ea typeface="Calibri"/>
                          <a:cs typeface="Times New Roman"/>
                        </a:rPr>
                        <a:t>завдання</a:t>
                      </a:r>
                      <a:endParaRPr lang="ru-RU" sz="1600">
                        <a:latin typeface="Calibri"/>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dirty="0">
                        <a:latin typeface="Times New Roman"/>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a:latin typeface="Times New Roman"/>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a:latin typeface="Times New Roman"/>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000">
                <a:tc>
                  <a:txBody>
                    <a:bodyPr/>
                    <a:lstStyle/>
                    <a:p>
                      <a:pPr algn="just">
                        <a:lnSpc>
                          <a:spcPct val="150000"/>
                        </a:lnSpc>
                        <a:spcAft>
                          <a:spcPts val="0"/>
                        </a:spcAft>
                      </a:pPr>
                      <a:r>
                        <a:rPr lang="uk-UA" sz="1600">
                          <a:latin typeface="Times New Roman"/>
                          <a:ea typeface="Calibri"/>
                          <a:cs typeface="Times New Roman"/>
                        </a:rPr>
                        <a:t>об’єкт дослідження</a:t>
                      </a:r>
                      <a:endParaRPr lang="ru-RU" sz="1600">
                        <a:latin typeface="Calibri"/>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dirty="0">
                        <a:latin typeface="Times New Roman"/>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dirty="0">
                        <a:latin typeface="Times New Roman"/>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a:latin typeface="Times New Roman"/>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000">
                <a:tc>
                  <a:txBody>
                    <a:bodyPr/>
                    <a:lstStyle/>
                    <a:p>
                      <a:pPr algn="just">
                        <a:lnSpc>
                          <a:spcPct val="150000"/>
                        </a:lnSpc>
                        <a:spcAft>
                          <a:spcPts val="0"/>
                        </a:spcAft>
                      </a:pPr>
                      <a:r>
                        <a:rPr lang="uk-UA" sz="1600">
                          <a:latin typeface="Times New Roman"/>
                          <a:ea typeface="Calibri"/>
                          <a:cs typeface="Times New Roman"/>
                        </a:rPr>
                        <a:t>предмет дослідження</a:t>
                      </a:r>
                      <a:endParaRPr lang="ru-RU" sz="1600">
                        <a:latin typeface="Calibri"/>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a:latin typeface="Times New Roman"/>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dirty="0">
                        <a:latin typeface="Times New Roman"/>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dirty="0">
                        <a:latin typeface="Times New Roman"/>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000">
                <a:tc>
                  <a:txBody>
                    <a:bodyPr/>
                    <a:lstStyle/>
                    <a:p>
                      <a:pPr algn="just">
                        <a:lnSpc>
                          <a:spcPct val="150000"/>
                        </a:lnSpc>
                        <a:spcAft>
                          <a:spcPts val="0"/>
                        </a:spcAft>
                      </a:pPr>
                      <a:r>
                        <a:rPr lang="uk-UA" sz="1600">
                          <a:latin typeface="Times New Roman"/>
                          <a:ea typeface="Calibri"/>
                          <a:cs typeface="Times New Roman"/>
                        </a:rPr>
                        <a:t>вчені розробляють проблеми цієї науки</a:t>
                      </a:r>
                      <a:endParaRPr lang="ru-RU" sz="1600">
                        <a:latin typeface="Calibri"/>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a:latin typeface="Times New Roman"/>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a:latin typeface="Times New Roman"/>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a:latin typeface="Times New Roman"/>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000">
                <a:tc>
                  <a:txBody>
                    <a:bodyPr/>
                    <a:lstStyle/>
                    <a:p>
                      <a:pPr algn="just">
                        <a:lnSpc>
                          <a:spcPct val="150000"/>
                        </a:lnSpc>
                        <a:spcAft>
                          <a:spcPts val="0"/>
                        </a:spcAft>
                      </a:pPr>
                      <a:r>
                        <a:rPr lang="uk-UA" sz="1600" dirty="0">
                          <a:latin typeface="Times New Roman"/>
                          <a:ea typeface="Calibri"/>
                          <a:cs typeface="Times New Roman"/>
                        </a:rPr>
                        <a:t>результати досліджень знаходять застосування</a:t>
                      </a:r>
                      <a:endParaRPr lang="ru-RU" sz="1600" dirty="0">
                        <a:latin typeface="Calibri"/>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a:latin typeface="Times New Roman"/>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a:latin typeface="Times New Roman"/>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dirty="0">
                        <a:latin typeface="Times New Roman"/>
                        <a:ea typeface="Calibri"/>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9937" name="Rectangle 1"/>
          <p:cNvSpPr>
            <a:spLocks noChangeArrowheads="1"/>
          </p:cNvSpPr>
          <p:nvPr/>
        </p:nvSpPr>
        <p:spPr bwMode="auto">
          <a:xfrm>
            <a:off x="251520" y="207313"/>
            <a:ext cx="8941102"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Завдання</a:t>
            </a:r>
            <a:r>
              <a:rPr kumimoji="0" lang="ru-RU" sz="20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Скласти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порівняльну</a:t>
            </a: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характеристику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наступних</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галузей</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психології</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940168"/>
            <a:ext cx="874846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err="1" smtClean="0">
                <a:ln>
                  <a:noFill/>
                </a:ln>
                <a:effectLst/>
                <a:latin typeface="Times New Roman" pitchFamily="18" charset="0"/>
                <a:ea typeface="Calibri" pitchFamily="34" charset="0"/>
                <a:cs typeface="Times New Roman" pitchFamily="18" charset="0"/>
              </a:rPr>
              <a:t>Завдання</a:t>
            </a:r>
            <a:r>
              <a:rPr kumimoji="0" lang="ru-RU" sz="2000" b="1" i="1" u="none" strike="noStrike" cap="none" normalizeH="0" baseline="0" dirty="0" smtClean="0">
                <a:ln>
                  <a:noFill/>
                </a:ln>
                <a:effectLst/>
                <a:latin typeface="Times New Roman" pitchFamily="18" charset="0"/>
                <a:ea typeface="Calibri" pitchFamily="34" charset="0"/>
                <a:cs typeface="Times New Roman" pitchFamily="18" charset="0"/>
              </a:rPr>
              <a:t> 3.</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Вставте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пропущені</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слова в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представлених</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нижче</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формулюваннях</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виходячи</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з</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їх</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змісту</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1) наука про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загальнобіологічні</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основи</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і</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закономірності</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поведінки</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тварин</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називається</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_____________________________________________.</a:t>
            </a:r>
            <a:endParaRPr kumimoji="0" lang="ru-RU"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2) _______________ </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галузь</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психології</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що</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вивчає</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закономірності</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розвитку</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психіки</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і</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прояви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психіки</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тварин</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3)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галузь</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психології</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яка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називається</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______________________,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вивчає</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спільнета</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відмінне</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в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психіці</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тварин</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і</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Calibri" pitchFamily="34" charset="0"/>
                <a:cs typeface="Times New Roman" pitchFamily="18" charset="0"/>
              </a:rPr>
              <a:t>людини</a:t>
            </a: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043608" y="980728"/>
          <a:ext cx="5422761" cy="2057400"/>
        </p:xfrm>
        <a:graphic>
          <a:graphicData uri="http://schemas.openxmlformats.org/drawingml/2006/table">
            <a:tbl>
              <a:tblPr/>
              <a:tblGrid>
                <a:gridCol w="1807587"/>
                <a:gridCol w="1807587"/>
                <a:gridCol w="1807587"/>
              </a:tblGrid>
              <a:tr h="0">
                <a:tc rowSpan="2">
                  <a:txBody>
                    <a:bodyPr/>
                    <a:lstStyle/>
                    <a:p>
                      <a:pPr algn="just">
                        <a:lnSpc>
                          <a:spcPct val="150000"/>
                        </a:lnSpc>
                        <a:spcAft>
                          <a:spcPts val="0"/>
                        </a:spcAft>
                      </a:pPr>
                      <a:r>
                        <a:rPr lang="uk-UA" sz="1800" dirty="0">
                          <a:latin typeface="Times New Roman"/>
                          <a:ea typeface="Calibri"/>
                          <a:cs typeface="Times New Roman"/>
                        </a:rPr>
                        <a:t>Метод</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50000"/>
                        </a:lnSpc>
                        <a:spcAft>
                          <a:spcPts val="0"/>
                        </a:spcAft>
                      </a:pPr>
                      <a:r>
                        <a:rPr lang="uk-UA" sz="1800">
                          <a:latin typeface="Times New Roman"/>
                          <a:ea typeface="Calibri"/>
                          <a:cs typeface="Times New Roman"/>
                        </a:rPr>
                        <a:t>Зміст</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0">
                <a:tc vMerge="1">
                  <a:txBody>
                    <a:bodyPr/>
                    <a:lstStyle/>
                    <a:p>
                      <a:endParaRPr lang="ru-RU"/>
                    </a:p>
                  </a:txBody>
                  <a:tcPr/>
                </a:tc>
                <a:tc>
                  <a:txBody>
                    <a:bodyPr/>
                    <a:lstStyle/>
                    <a:p>
                      <a:pPr algn="just">
                        <a:lnSpc>
                          <a:spcPct val="150000"/>
                        </a:lnSpc>
                        <a:spcAft>
                          <a:spcPts val="0"/>
                        </a:spcAft>
                      </a:pPr>
                      <a:r>
                        <a:rPr lang="uk-UA" sz="1800" dirty="0" err="1">
                          <a:latin typeface="Times New Roman"/>
                          <a:ea typeface="Calibri"/>
                          <a:cs typeface="Times New Roman"/>
                        </a:rPr>
                        <a:t>Зоопсихологя</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1800">
                          <a:latin typeface="Times New Roman"/>
                          <a:ea typeface="Calibri"/>
                          <a:cs typeface="Times New Roman"/>
                        </a:rPr>
                        <a:t>Порівняльна психологія</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uk-UA" sz="1800">
                          <a:latin typeface="Times New Roman"/>
                          <a:ea typeface="Calibri"/>
                          <a:cs typeface="Times New Roman"/>
                        </a:rPr>
                        <a:t>спостереження</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uk-UA" sz="1800">
                          <a:latin typeface="Times New Roman"/>
                          <a:ea typeface="Calibri"/>
                          <a:cs typeface="Times New Roman"/>
                        </a:rPr>
                        <a:t>експеримент</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Таблица 4"/>
          <p:cNvGraphicFramePr>
            <a:graphicFrameLocks noGrp="1"/>
          </p:cNvGraphicFramePr>
          <p:nvPr/>
        </p:nvGraphicFramePr>
        <p:xfrm>
          <a:off x="1259632" y="3645024"/>
          <a:ext cx="6077585" cy="2926080"/>
        </p:xfrm>
        <a:graphic>
          <a:graphicData uri="http://schemas.openxmlformats.org/drawingml/2006/table">
            <a:tbl>
              <a:tblPr/>
              <a:tblGrid>
                <a:gridCol w="2025650"/>
                <a:gridCol w="2025650"/>
                <a:gridCol w="2026285"/>
              </a:tblGrid>
              <a:tr h="0">
                <a:tc>
                  <a:txBody>
                    <a:bodyPr/>
                    <a:lstStyle/>
                    <a:p>
                      <a:pPr algn="just">
                        <a:lnSpc>
                          <a:spcPct val="150000"/>
                        </a:lnSpc>
                        <a:spcAft>
                          <a:spcPts val="0"/>
                        </a:spcAft>
                      </a:pPr>
                      <a:r>
                        <a:rPr lang="uk-UA" sz="1600" dirty="0">
                          <a:latin typeface="Times New Roman"/>
                          <a:ea typeface="Calibri"/>
                          <a:cs typeface="Times New Roman"/>
                        </a:rPr>
                        <a:t>Модель</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uk-UA" sz="1600">
                          <a:latin typeface="Times New Roman"/>
                          <a:ea typeface="Calibri"/>
                          <a:cs typeface="Times New Roman"/>
                        </a:rPr>
                        <a:t>Характеристика</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uk-UA" sz="1600">
                          <a:latin typeface="Times New Roman"/>
                          <a:ea typeface="Calibri"/>
                          <a:cs typeface="Times New Roman"/>
                        </a:rPr>
                        <a:t>Приклади</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uk-UA" sz="1600" dirty="0">
                          <a:latin typeface="Times New Roman"/>
                          <a:ea typeface="Calibri"/>
                          <a:cs typeface="Times New Roman"/>
                        </a:rPr>
                        <a:t>Суб’єктивний метод</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uk-UA" sz="1600" dirty="0">
                          <a:latin typeface="Times New Roman"/>
                          <a:ea typeface="Calibri"/>
                          <a:cs typeface="Times New Roman"/>
                        </a:rPr>
                        <a:t>Біологічний метод</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uk-UA" sz="1600">
                          <a:latin typeface="Times New Roman"/>
                          <a:ea typeface="Calibri"/>
                          <a:cs typeface="Times New Roman"/>
                        </a:rPr>
                        <a:t>Філогенетичний метод</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uk-UA" sz="1600">
                          <a:latin typeface="Times New Roman"/>
                          <a:ea typeface="Calibri"/>
                          <a:cs typeface="Times New Roman"/>
                        </a:rPr>
                        <a:t>Онтогенетичний метод</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uk-UA" sz="1600" dirty="0">
                          <a:latin typeface="Times New Roman"/>
                          <a:ea typeface="Calibri"/>
                          <a:cs typeface="Times New Roman"/>
                        </a:rPr>
                        <a:t>Біогенетичний метод</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985" name="Rectangle 1"/>
          <p:cNvSpPr>
            <a:spLocks noChangeArrowheads="1"/>
          </p:cNvSpPr>
          <p:nvPr/>
        </p:nvSpPr>
        <p:spPr bwMode="auto">
          <a:xfrm>
            <a:off x="0" y="-11414"/>
            <a:ext cx="877420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effectLst/>
                <a:latin typeface="Times New Roman" pitchFamily="18" charset="0"/>
                <a:ea typeface="Calibri" pitchFamily="34" charset="0"/>
                <a:cs typeface="Times New Roman" pitchFamily="18" charset="0"/>
              </a:rPr>
              <a:t>Методи </a:t>
            </a:r>
            <a:r>
              <a:rPr kumimoji="0" lang="uk-UA" b="1" i="0" u="none" strike="noStrike" cap="none" normalizeH="0" baseline="0" dirty="0" err="1" smtClean="0">
                <a:ln>
                  <a:noFill/>
                </a:ln>
                <a:effectLst/>
                <a:latin typeface="Times New Roman" pitchFamily="18" charset="0"/>
                <a:ea typeface="Calibri" pitchFamily="34" charset="0"/>
                <a:cs typeface="Times New Roman" pitchFamily="18" charset="0"/>
              </a:rPr>
              <a:t>зоопсихологіїі</a:t>
            </a:r>
            <a:r>
              <a:rPr kumimoji="0" lang="uk-UA" b="1" i="0" u="none" strike="noStrike" cap="none" normalizeH="0" baseline="0" dirty="0" smtClean="0">
                <a:ln>
                  <a:noFill/>
                </a:ln>
                <a:effectLst/>
                <a:latin typeface="Times New Roman" pitchFamily="18" charset="0"/>
                <a:ea typeface="Calibri" pitchFamily="34" charset="0"/>
                <a:cs typeface="Times New Roman" pitchFamily="18" charset="0"/>
              </a:rPr>
              <a:t> порівняльної психології</a:t>
            </a:r>
            <a:endParaRPr kumimoji="0" lang="ru-RU"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b="1" i="1" u="none" strike="noStrike" cap="none" normalizeH="0" baseline="0" dirty="0" smtClean="0">
                <a:ln>
                  <a:noFill/>
                </a:ln>
                <a:effectLst/>
                <a:latin typeface="Times New Roman" pitchFamily="18" charset="0"/>
                <a:ea typeface="Calibri" pitchFamily="34" charset="0"/>
                <a:cs typeface="Times New Roman" pitchFamily="18" charset="0"/>
              </a:rPr>
              <a:t>Завдання 1.</a:t>
            </a:r>
            <a:r>
              <a:rPr kumimoji="0" lang="uk-UA" b="0" i="0" u="none" strike="noStrike" cap="none" normalizeH="0" baseline="0" dirty="0" smtClean="0">
                <a:ln>
                  <a:noFill/>
                </a:ln>
                <a:effectLst/>
                <a:latin typeface="Times New Roman" pitchFamily="18" charset="0"/>
                <a:ea typeface="Calibri" pitchFamily="34" charset="0"/>
                <a:cs typeface="Times New Roman" pitchFamily="18" charset="0"/>
              </a:rPr>
              <a:t>Встановіть спільне та відмінне в методах зоопсихології та порівняльної психології:</a:t>
            </a:r>
            <a:endParaRPr kumimoji="0" lang="ru-RU"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effectLst/>
              <a:latin typeface="Arial" pitchFamily="34" charset="0"/>
              <a:cs typeface="Arial" pitchFamily="34" charset="0"/>
            </a:endParaRPr>
          </a:p>
        </p:txBody>
      </p:sp>
      <p:sp>
        <p:nvSpPr>
          <p:cNvPr id="7" name="Прямоугольник 6"/>
          <p:cNvSpPr/>
          <p:nvPr/>
        </p:nvSpPr>
        <p:spPr>
          <a:xfrm>
            <a:off x="0" y="3140968"/>
            <a:ext cx="8892480" cy="369332"/>
          </a:xfrm>
          <a:prstGeom prst="rect">
            <a:avLst/>
          </a:prstGeom>
        </p:spPr>
        <p:txBody>
          <a:bodyPr wrap="square">
            <a:spAutoFit/>
          </a:bodyPr>
          <a:lstStyle/>
          <a:p>
            <a:pPr lvl="0" algn="just" eaLnBrk="0" fontAlgn="base" hangingPunct="0">
              <a:spcBef>
                <a:spcPct val="0"/>
              </a:spcBef>
              <a:spcAft>
                <a:spcPct val="0"/>
              </a:spcAft>
            </a:pPr>
            <a:r>
              <a:rPr lang="ru-RU" b="1" i="1" dirty="0" err="1">
                <a:latin typeface="Times New Roman" pitchFamily="18" charset="0"/>
                <a:ea typeface="Calibri" pitchFamily="34" charset="0"/>
                <a:cs typeface="Times New Roman" pitchFamily="18" charset="0"/>
              </a:rPr>
              <a:t>Завдання</a:t>
            </a:r>
            <a:r>
              <a:rPr lang="ru-RU" b="1" i="1" dirty="0">
                <a:latin typeface="Times New Roman" pitchFamily="18" charset="0"/>
                <a:ea typeface="Calibri" pitchFamily="34" charset="0"/>
                <a:cs typeface="Times New Roman" pitchFamily="18" charset="0"/>
              </a:rPr>
              <a:t> 2.</a:t>
            </a:r>
            <a:r>
              <a:rPr lang="ru-RU" dirty="0">
                <a:latin typeface="Times New Roman" pitchFamily="18" charset="0"/>
                <a:ea typeface="Calibri" pitchFamily="34" charset="0"/>
                <a:cs typeface="Times New Roman" pitchFamily="18" charset="0"/>
              </a:rPr>
              <a:t>Охарактеризуйте </a:t>
            </a:r>
            <a:r>
              <a:rPr lang="ru-RU" dirty="0" err="1">
                <a:latin typeface="Times New Roman" pitchFamily="18" charset="0"/>
                <a:ea typeface="Calibri" pitchFamily="34" charset="0"/>
                <a:cs typeface="Times New Roman" pitchFamily="18" charset="0"/>
              </a:rPr>
              <a:t>методи</a:t>
            </a:r>
            <a:r>
              <a:rPr lang="ru-RU" dirty="0">
                <a:latin typeface="Times New Roman" pitchFamily="18" charset="0"/>
                <a:ea typeface="Calibri" pitchFamily="34" charset="0"/>
                <a:cs typeface="Times New Roman" pitchFamily="18" charset="0"/>
              </a:rPr>
              <a:t> </a:t>
            </a:r>
            <a:r>
              <a:rPr lang="ru-RU" dirty="0" err="1">
                <a:latin typeface="Times New Roman" pitchFamily="18" charset="0"/>
                <a:ea typeface="Calibri" pitchFamily="34" charset="0"/>
                <a:cs typeface="Times New Roman" pitchFamily="18" charset="0"/>
              </a:rPr>
              <a:t>зоо-і</a:t>
            </a:r>
            <a:r>
              <a:rPr lang="ru-RU" dirty="0">
                <a:latin typeface="Times New Roman" pitchFamily="18" charset="0"/>
                <a:ea typeface="Calibri" pitchFamily="34" charset="0"/>
                <a:cs typeface="Times New Roman" pitchFamily="18" charset="0"/>
              </a:rPr>
              <a:t> </a:t>
            </a:r>
            <a:r>
              <a:rPr lang="ru-RU" dirty="0" err="1">
                <a:latin typeface="Times New Roman" pitchFamily="18" charset="0"/>
                <a:ea typeface="Calibri" pitchFamily="34" charset="0"/>
                <a:cs typeface="Times New Roman" pitchFamily="18" charset="0"/>
              </a:rPr>
              <a:t>порівняльної</a:t>
            </a:r>
            <a:r>
              <a:rPr lang="ru-RU" dirty="0">
                <a:latin typeface="Times New Roman" pitchFamily="18" charset="0"/>
                <a:ea typeface="Calibri" pitchFamily="34" charset="0"/>
                <a:cs typeface="Times New Roman" pitchFamily="18" charset="0"/>
              </a:rPr>
              <a:t> </a:t>
            </a:r>
            <a:r>
              <a:rPr lang="ru-RU" dirty="0" err="1">
                <a:latin typeface="Times New Roman" pitchFamily="18" charset="0"/>
                <a:ea typeface="Calibri" pitchFamily="34" charset="0"/>
                <a:cs typeface="Times New Roman" pitchFamily="18" charset="0"/>
              </a:rPr>
              <a:t>психології</a:t>
            </a:r>
            <a:r>
              <a:rPr lang="ru-RU" dirty="0">
                <a:latin typeface="Times New Roman" pitchFamily="18" charset="0"/>
                <a:ea typeface="Calibri" pitchFamily="34" charset="0"/>
                <a:cs typeface="Times New Roman" pitchFamily="18" charset="0"/>
              </a:rPr>
              <a:t> по В.А. Вагнеру.</a:t>
            </a:r>
            <a:endParaRPr lang="ru-RU"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79512" y="2204864"/>
          <a:ext cx="6078220" cy="2194560"/>
        </p:xfrm>
        <a:graphic>
          <a:graphicData uri="http://schemas.openxmlformats.org/drawingml/2006/table">
            <a:tbl>
              <a:tblPr/>
              <a:tblGrid>
                <a:gridCol w="1519555"/>
                <a:gridCol w="1519555"/>
                <a:gridCol w="1519555"/>
                <a:gridCol w="1519555"/>
              </a:tblGrid>
              <a:tr h="0">
                <a:tc rowSpan="2">
                  <a:txBody>
                    <a:bodyPr/>
                    <a:lstStyle/>
                    <a:p>
                      <a:pPr algn="just">
                        <a:lnSpc>
                          <a:spcPct val="150000"/>
                        </a:lnSpc>
                        <a:spcAft>
                          <a:spcPts val="0"/>
                        </a:spcAft>
                      </a:pPr>
                      <a:r>
                        <a:rPr lang="uk-UA" sz="1600" dirty="0">
                          <a:latin typeface="Times New Roman"/>
                          <a:ea typeface="Calibri"/>
                          <a:cs typeface="Times New Roman"/>
                        </a:rPr>
                        <a:t>Тварина</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50000"/>
                        </a:lnSpc>
                        <a:spcAft>
                          <a:spcPts val="0"/>
                        </a:spcAft>
                      </a:pPr>
                      <a:r>
                        <a:rPr lang="uk-UA" sz="1600">
                          <a:latin typeface="Times New Roman"/>
                          <a:ea typeface="Calibri"/>
                          <a:cs typeface="Times New Roman"/>
                        </a:rPr>
                        <a:t>Спроби знаходження їжі</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just">
                        <a:lnSpc>
                          <a:spcPct val="150000"/>
                        </a:lnSpc>
                        <a:spcAft>
                          <a:spcPts val="0"/>
                        </a:spcAft>
                      </a:pPr>
                      <a:r>
                        <a:rPr lang="uk-UA" sz="1600">
                          <a:latin typeface="Times New Roman"/>
                          <a:ea typeface="Calibri"/>
                          <a:cs typeface="Times New Roman"/>
                        </a:rPr>
                        <a:t>Час перебування їжі у тварини (хв.)</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ru-RU"/>
                    </a:p>
                  </a:txBody>
                  <a:tcPr/>
                </a:tc>
                <a:tc>
                  <a:txBody>
                    <a:bodyPr/>
                    <a:lstStyle/>
                    <a:p>
                      <a:pPr algn="just">
                        <a:lnSpc>
                          <a:spcPct val="150000"/>
                        </a:lnSpc>
                        <a:spcAft>
                          <a:spcPts val="0"/>
                        </a:spcAft>
                      </a:pPr>
                      <a:r>
                        <a:rPr lang="uk-UA" sz="1600" dirty="0">
                          <a:latin typeface="Times New Roman"/>
                          <a:ea typeface="Calibri"/>
                          <a:cs typeface="Times New Roman"/>
                        </a:rPr>
                        <a:t>1</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uk-UA" sz="1600" dirty="0">
                          <a:latin typeface="Times New Roman"/>
                          <a:ea typeface="Calibri"/>
                          <a:cs typeface="Times New Roman"/>
                        </a:rPr>
                        <a:t>2</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0">
                <a:tc>
                  <a:txBody>
                    <a:bodyPr/>
                    <a:lstStyle/>
                    <a:p>
                      <a:pPr algn="just">
                        <a:lnSpc>
                          <a:spcPct val="150000"/>
                        </a:lnSpc>
                        <a:spcAft>
                          <a:spcPts val="0"/>
                        </a:spcAft>
                      </a:pPr>
                      <a:r>
                        <a:rPr lang="uk-UA" sz="1600">
                          <a:latin typeface="Times New Roman"/>
                          <a:ea typeface="Calibri"/>
                          <a:cs typeface="Times New Roman"/>
                        </a:rPr>
                        <a:t>1 тварина</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uk-UA" sz="1600" dirty="0">
                          <a:latin typeface="Times New Roman"/>
                          <a:ea typeface="Calibri"/>
                          <a:cs typeface="Times New Roman"/>
                        </a:rPr>
                        <a:t>2 тварина</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uk-UA"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3009" name="Rectangle 1"/>
          <p:cNvSpPr>
            <a:spLocks noChangeArrowheads="1"/>
          </p:cNvSpPr>
          <p:nvPr/>
        </p:nvSpPr>
        <p:spPr bwMode="auto">
          <a:xfrm>
            <a:off x="0" y="404664"/>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effectLst/>
                <a:latin typeface="Times New Roman" pitchFamily="18" charset="0"/>
                <a:ea typeface="Calibri" pitchFamily="34" charset="0"/>
                <a:cs typeface="Times New Roman" pitchFamily="18" charset="0"/>
              </a:rPr>
              <a:t>Робота 1.</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Експериментпо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вивченню</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поведінки</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лабіринті</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Провести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експеримент</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по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вивченню</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поведінки</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лабіринті</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Помістіть</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в одну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effectLst/>
                <a:latin typeface="Calibri"/>
                <a:ea typeface="Calibri" pitchFamily="34" charset="0"/>
                <a:cs typeface="Times New Roman" pitchFamily="18" charset="0"/>
              </a:rPr>
              <a:t>«</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кімнат</a:t>
            </a:r>
            <a:r>
              <a:rPr kumimoji="0" lang="ru-RU" sz="1600" b="0" i="0" u="none" strike="noStrike" cap="none" normalizeH="0" baseline="0" dirty="0" smtClean="0">
                <a:ln>
                  <a:noFill/>
                </a:ln>
                <a:effectLst/>
                <a:latin typeface="Calibri"/>
                <a:ea typeface="Calibri" pitchFamily="34" charset="0"/>
                <a:cs typeface="Times New Roman" pitchFamily="18" charset="0"/>
              </a:rPr>
              <a:t>»</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лабіринту</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їжу</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Випустіть</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зі</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стартового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майданчика</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тварину</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Поспостерігайте</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поведінку</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тваринидо</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моменту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знаходження</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їжі</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Повторіть</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спробу</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Побудуйте</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графік</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елементів</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поведінки</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Оцініть</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час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знахідки</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їжі</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в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першій</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другій</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спробах</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Повторіть</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дослідження</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другим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тваринам</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Висновок:</a:t>
            </a:r>
            <a:endParaRPr kumimoji="0" lang="ru-RU" sz="1600" b="0" i="0" u="none" strike="noStrike" cap="none" normalizeH="0" baseline="0" dirty="0" smtClean="0">
              <a:ln>
                <a:noFill/>
              </a:ln>
              <a:effectLst/>
              <a:latin typeface="Arial" pitchFamily="34" charset="0"/>
              <a:cs typeface="Arial" pitchFamily="34" charset="0"/>
            </a:endParaRPr>
          </a:p>
        </p:txBody>
      </p:sp>
      <p:sp>
        <p:nvSpPr>
          <p:cNvPr id="6" name="Прямоугольник 5"/>
          <p:cNvSpPr/>
          <p:nvPr/>
        </p:nvSpPr>
        <p:spPr>
          <a:xfrm>
            <a:off x="0" y="4653136"/>
            <a:ext cx="9144000" cy="1815882"/>
          </a:xfrm>
          <a:prstGeom prst="rect">
            <a:avLst/>
          </a:prstGeom>
        </p:spPr>
        <p:txBody>
          <a:bodyPr wrap="square">
            <a:spAutoFit/>
          </a:bodyPr>
          <a:lstStyle/>
          <a:p>
            <a:pPr lvl="0" algn="just" eaLnBrk="0" fontAlgn="base" hangingPunct="0">
              <a:spcBef>
                <a:spcPct val="0"/>
              </a:spcBef>
              <a:spcAft>
                <a:spcPct val="0"/>
              </a:spcAft>
            </a:pPr>
            <a:r>
              <a:rPr lang="ru-RU" sz="1600" b="1" dirty="0" err="1">
                <a:latin typeface="Times New Roman" pitchFamily="18" charset="0"/>
                <a:ea typeface="Calibri" pitchFamily="34" charset="0"/>
                <a:cs typeface="Times New Roman" pitchFamily="18" charset="0"/>
              </a:rPr>
              <a:t>Завдання</a:t>
            </a:r>
            <a:r>
              <a:rPr lang="ru-RU" sz="1600" b="1" dirty="0">
                <a:latin typeface="Times New Roman" pitchFamily="18" charset="0"/>
                <a:ea typeface="Calibri" pitchFamily="34" charset="0"/>
                <a:cs typeface="Times New Roman" pitchFamily="18" charset="0"/>
              </a:rPr>
              <a:t> 3.</a:t>
            </a:r>
            <a:r>
              <a:rPr lang="ru-RU" sz="1600" dirty="0">
                <a:latin typeface="Times New Roman" pitchFamily="18" charset="0"/>
                <a:ea typeface="Calibri" pitchFamily="34" charset="0"/>
                <a:cs typeface="Times New Roman" pitchFamily="18" charset="0"/>
              </a:rPr>
              <a:t>Назвати </a:t>
            </a:r>
            <a:r>
              <a:rPr lang="ru-RU" sz="1600" dirty="0" err="1">
                <a:latin typeface="Times New Roman" pitchFamily="18" charset="0"/>
                <a:ea typeface="Calibri" pitchFamily="34" charset="0"/>
                <a:cs typeface="Times New Roman" pitchFamily="18" charset="0"/>
              </a:rPr>
              <a:t>методи</a:t>
            </a:r>
            <a:r>
              <a:rPr lang="ru-RU" sz="1600" dirty="0">
                <a:latin typeface="Times New Roman" pitchFamily="18" charset="0"/>
                <a:ea typeface="Calibri" pitchFamily="34" charset="0"/>
                <a:cs typeface="Times New Roman" pitchFamily="18" charset="0"/>
              </a:rPr>
              <a:t> </a:t>
            </a:r>
            <a:r>
              <a:rPr lang="ru-RU" sz="1600" dirty="0" err="1">
                <a:latin typeface="Times New Roman" pitchFamily="18" charset="0"/>
                <a:ea typeface="Calibri" pitchFamily="34" charset="0"/>
                <a:cs typeface="Times New Roman" pitchFamily="18" charset="0"/>
              </a:rPr>
              <a:t>вивчення</a:t>
            </a:r>
            <a:r>
              <a:rPr lang="ru-RU" sz="1600" dirty="0">
                <a:latin typeface="Times New Roman" pitchFamily="18" charset="0"/>
                <a:ea typeface="Calibri" pitchFamily="34" charset="0"/>
                <a:cs typeface="Times New Roman" pitchFamily="18" charset="0"/>
              </a:rPr>
              <a:t> </a:t>
            </a:r>
            <a:r>
              <a:rPr lang="ru-RU" sz="1600" dirty="0" err="1">
                <a:latin typeface="Times New Roman" pitchFamily="18" charset="0"/>
                <a:ea typeface="Calibri" pitchFamily="34" charset="0"/>
                <a:cs typeface="Times New Roman" pitchFamily="18" charset="0"/>
              </a:rPr>
              <a:t>поведінки</a:t>
            </a:r>
            <a:r>
              <a:rPr lang="ru-RU" sz="1600" dirty="0">
                <a:latin typeface="Times New Roman" pitchFamily="18" charset="0"/>
                <a:ea typeface="Calibri" pitchFamily="34" charset="0"/>
                <a:cs typeface="Times New Roman" pitchFamily="18" charset="0"/>
              </a:rPr>
              <a:t> </a:t>
            </a:r>
            <a:r>
              <a:rPr lang="ru-RU" sz="1600" dirty="0" err="1">
                <a:latin typeface="Times New Roman" pitchFamily="18" charset="0"/>
                <a:ea typeface="Calibri" pitchFamily="34" charset="0"/>
                <a:cs typeface="Times New Roman" pitchFamily="18" charset="0"/>
              </a:rPr>
              <a:t>тварин</a:t>
            </a:r>
            <a:r>
              <a:rPr lang="ru-RU" sz="1600" dirty="0">
                <a:latin typeface="Times New Roman" pitchFamily="18" charset="0"/>
                <a:ea typeface="Calibri" pitchFamily="34" charset="0"/>
                <a:cs typeface="Times New Roman" pitchFamily="18" charset="0"/>
              </a:rPr>
              <a:t>, навести </a:t>
            </a:r>
            <a:r>
              <a:rPr lang="ru-RU" sz="1600" dirty="0" err="1">
                <a:latin typeface="Times New Roman" pitchFamily="18" charset="0"/>
                <a:ea typeface="Calibri" pitchFamily="34" charset="0"/>
                <a:cs typeface="Times New Roman" pitchFamily="18" charset="0"/>
              </a:rPr>
              <a:t>приклади</a:t>
            </a:r>
            <a:r>
              <a:rPr lang="ru-RU" sz="1600" dirty="0">
                <a:latin typeface="Times New Roman" pitchFamily="18" charset="0"/>
                <a:ea typeface="Calibri" pitchFamily="34" charset="0"/>
                <a:cs typeface="Times New Roman" pitchFamily="18" charset="0"/>
              </a:rPr>
              <a:t> </a:t>
            </a:r>
            <a:r>
              <a:rPr lang="ru-RU" sz="1600" dirty="0" err="1">
                <a:latin typeface="Times New Roman" pitchFamily="18" charset="0"/>
                <a:ea typeface="Calibri" pitchFamily="34" charset="0"/>
                <a:cs typeface="Times New Roman" pitchFamily="18" charset="0"/>
              </a:rPr>
              <a:t>використання</a:t>
            </a:r>
            <a:r>
              <a:rPr lang="ru-RU" sz="1600" dirty="0">
                <a:latin typeface="Times New Roman" pitchFamily="18" charset="0"/>
                <a:ea typeface="Calibri" pitchFamily="34" charset="0"/>
                <a:cs typeface="Times New Roman" pitchFamily="18" charset="0"/>
              </a:rPr>
              <a:t> </a:t>
            </a:r>
            <a:r>
              <a:rPr lang="ru-RU" sz="1600" dirty="0" err="1">
                <a:latin typeface="Times New Roman" pitchFamily="18" charset="0"/>
                <a:ea typeface="Calibri" pitchFamily="34" charset="0"/>
                <a:cs typeface="Times New Roman" pitchFamily="18" charset="0"/>
              </a:rPr>
              <a:t>цих</a:t>
            </a:r>
            <a:r>
              <a:rPr lang="ru-RU" sz="1600" dirty="0">
                <a:latin typeface="Times New Roman" pitchFamily="18" charset="0"/>
                <a:ea typeface="Calibri" pitchFamily="34" charset="0"/>
                <a:cs typeface="Times New Roman" pitchFamily="18" charset="0"/>
              </a:rPr>
              <a:t> </a:t>
            </a:r>
            <a:r>
              <a:rPr lang="ru-RU" sz="1600" dirty="0" err="1">
                <a:latin typeface="Times New Roman" pitchFamily="18" charset="0"/>
                <a:ea typeface="Calibri" pitchFamily="34" charset="0"/>
                <a:cs typeface="Times New Roman" pitchFamily="18" charset="0"/>
              </a:rPr>
              <a:t>методів________________________________________</a:t>
            </a:r>
            <a:r>
              <a:rPr lang="ru-RU" sz="1600" dirty="0">
                <a:latin typeface="Times New Roman" pitchFamily="18" charset="0"/>
                <a:ea typeface="Calibri" pitchFamily="34" charset="0"/>
                <a:cs typeface="Times New Roman" pitchFamily="18" charset="0"/>
              </a:rPr>
              <a:t> ________________________________________________________________</a:t>
            </a:r>
            <a:endParaRPr lang="ru-RU" sz="1600" dirty="0">
              <a:latin typeface="Arial" pitchFamily="34" charset="0"/>
              <a:cs typeface="Arial" pitchFamily="34" charset="0"/>
            </a:endParaRPr>
          </a:p>
          <a:p>
            <a:pPr lvl="0" algn="just" eaLnBrk="0" fontAlgn="base" hangingPunct="0">
              <a:spcBef>
                <a:spcPct val="0"/>
              </a:spcBef>
              <a:spcAft>
                <a:spcPct val="0"/>
              </a:spcAft>
            </a:pPr>
            <a:r>
              <a:rPr lang="ru-RU" sz="1600" dirty="0">
                <a:latin typeface="Times New Roman" pitchFamily="18" charset="0"/>
                <a:ea typeface="Calibri" pitchFamily="34" charset="0"/>
                <a:cs typeface="Times New Roman"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ru-RU" sz="1600" dirty="0"/>
          </a:p>
        </p:txBody>
      </p:sp>
      <p:pic>
        <p:nvPicPr>
          <p:cNvPr id="5" name="Picture 5"/>
          <p:cNvPicPr>
            <a:picLocks noChangeAspect="1" noChangeArrowheads="1"/>
          </p:cNvPicPr>
          <p:nvPr/>
        </p:nvPicPr>
        <p:blipFill>
          <a:blip r:embed="rId2" cstate="print"/>
          <a:srcRect/>
          <a:stretch>
            <a:fillRect/>
          </a:stretch>
        </p:blipFill>
        <p:spPr bwMode="auto">
          <a:xfrm>
            <a:off x="6588224" y="1844824"/>
            <a:ext cx="2135968" cy="1440160"/>
          </a:xfrm>
          <a:prstGeom prst="rect">
            <a:avLst/>
          </a:prstGeom>
          <a:noFill/>
          <a:ln w="9525">
            <a:noFill/>
            <a:miter lim="800000"/>
            <a:headEnd/>
            <a:tailEnd/>
          </a:ln>
          <a:effectLst/>
        </p:spPr>
      </p:pic>
      <p:pic>
        <p:nvPicPr>
          <p:cNvPr id="7" name="Picture 4"/>
          <p:cNvPicPr>
            <a:picLocks noChangeAspect="1" noChangeArrowheads="1"/>
          </p:cNvPicPr>
          <p:nvPr/>
        </p:nvPicPr>
        <p:blipFill>
          <a:blip r:embed="rId3" cstate="print"/>
          <a:srcRect/>
          <a:stretch>
            <a:fillRect/>
          </a:stretch>
        </p:blipFill>
        <p:spPr bwMode="auto">
          <a:xfrm>
            <a:off x="6732240" y="3212976"/>
            <a:ext cx="2016224" cy="1540756"/>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251520" y="188640"/>
            <a:ext cx="853244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Методика визначення рівня загальної збудливості, емоційності у лабораторних тварин</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Реалізація мотивацій у цілеспрямованих актах поведінки, як правило, супроводжується відповідними емоційними реакціями. Біологічне значення емоцій полягає у виконанні регуляторної та сигнальної функцій. Сигнальна функція емоцій полягає в тому, що емоції сигналізують про небезпеку або корисності тих чи інших впливів, успішності чи неуспішності виконуваних дій. Регуляторна функція емоцій реалізує адаптацію організму до безперервно мінливих умов середовища шляхом формування активності для задоволення виниклих потреб, а також спрямованої на посилення сприятливої дії подразників або припинення дискомфортного.</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Мета роботи:</a:t>
            </a:r>
            <a:r>
              <a:rPr kumimoji="0" lang="uk-UA"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ознайомитися із методом визначення рівня загальної збудливості, емоційності у лабораторних тварин.</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Завдання роботи:</a:t>
            </a:r>
            <a:r>
              <a:rPr kumimoji="0" lang="uk-UA"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експериментально визначити рівень загальної збудливості, емоційності у лабораторних тварин.</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b="0"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Матеріальне забезпечення:</a:t>
            </a:r>
            <a:r>
              <a:rPr kumimoji="0" lang="uk-UA"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лабораторні миші, щурі, набір інструментів для фіксації, металевий бокс, набір тестових подразників.</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Хід роботи</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Загальну збудливість та емоційність у лабораторних тварин визначають за реакцією на застосування ряду тестових подразників. Як тестові подразники використовують: доторкування до оральної зони тварини дерев`яною паличкою (I тест); різкий поштовх струменя повітря в область спини (II тест); утримання тварини впродовж 30 с (III тест). Сила поведінкової реакції на кожний тестовий подразник оцінюється в балах від 1 до 4 (табл.1).</a:t>
            </a:r>
            <a:endParaRPr kumimoji="0" lang="uk-UA"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756320"/>
          </a:xfrm>
        </p:spPr>
        <p:txBody>
          <a:bodyPr/>
          <a:lstStyle/>
          <a:p>
            <a:pPr algn="ctr"/>
            <a:r>
              <a:rPr lang="uk-UA" dirty="0" smtClean="0"/>
              <a:t>Вступ до дисципліни</a:t>
            </a:r>
            <a:endParaRPr lang="ru-RU" dirty="0"/>
          </a:p>
        </p:txBody>
      </p:sp>
      <p:sp>
        <p:nvSpPr>
          <p:cNvPr id="1025" name="Rectangle 1"/>
          <p:cNvSpPr>
            <a:spLocks noChangeArrowheads="1"/>
          </p:cNvSpPr>
          <p:nvPr/>
        </p:nvSpPr>
        <p:spPr bwMode="auto">
          <a:xfrm>
            <a:off x="0" y="1274277"/>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tab pos="750888" algn="l"/>
              </a:tabLst>
            </a:pP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ПРАВИЛА ТЕХНІКИ БЕЗПЕКИ ПРИ ПРОВЕДЕННІ ЕКСПЕРИМЕНТІВ З ЛАБОРАТОРНИМИ </a:t>
            </a: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ТВАРИНАМИ</a:t>
            </a:r>
          </a:p>
          <a:p>
            <a:pPr marL="0" marR="0" lvl="0" indent="449263" algn="just" defTabSz="914400" rtl="0" eaLnBrk="1" fontAlgn="base" latinLnBrk="0" hangingPunct="1">
              <a:lnSpc>
                <a:spcPct val="100000"/>
              </a:lnSpc>
              <a:spcBef>
                <a:spcPct val="0"/>
              </a:spcBef>
              <a:spcAft>
                <a:spcPct val="0"/>
              </a:spcAft>
              <a:buClrTx/>
              <a:buSzTx/>
              <a:buFontTx/>
              <a:buNone/>
              <a:tabLst>
                <a:tab pos="750888" algn="l"/>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750888"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 лабораторних занять студенти допускаються після проведення з ними інструктажу, ознайомлення з правилами поведінки в умовах практикуму та з порядком виконання роботи, методами фіксації тварин. В аудиторії і тваринницькі приміщення забороняється заходити у верхньому одязі, без халата та шапочки, заносити одяг, класти його під столи, на обладнання, вішати на стіни.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750888"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Вимоги безпеки праці під час роботи з тваринами: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Char char="•"/>
              <a:tabLst>
                <a:tab pos="750888"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Розпочинати досліджувати тварину можна з дозволу викладача.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Char char="•"/>
              <a:tabLst>
                <a:tab pos="750888"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Перед виконанням завдання слід переконатися в надійності фіксації тварин.</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Char char="•"/>
              <a:tabLst>
                <a:tab pos="750888"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 виконанні завдання потрібно дотримуватися правил поводження із тваринами, не робити різких рухів і грубих окликів.</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Char char="•"/>
              <a:tabLst>
                <a:tab pos="750888"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 надмірному неспокої тварини необхідно припинити виконання завдання, заспокоїти її.</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750888"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якості лабораторних тварин використовуються різноманітні тварини. Класичними лабораторними тваринами є миші та щури. Утримують лабораторних тварин у віваріях. До початку </a:t>
            </a:r>
            <a:r>
              <a:rPr kumimoji="0" lang="uk-UA"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дослiду</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вони </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знаходяться </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замкненими в </a:t>
            </a:r>
            <a:r>
              <a:rPr kumimoji="0" lang="uk-UA"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клiтках</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uk-UA"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39549" y="1285875"/>
          <a:ext cx="8280922" cy="2991006"/>
        </p:xfrm>
        <a:graphic>
          <a:graphicData uri="http://schemas.openxmlformats.org/drawingml/2006/table">
            <a:tbl>
              <a:tblPr/>
              <a:tblGrid>
                <a:gridCol w="907875"/>
                <a:gridCol w="2136430"/>
                <a:gridCol w="2559417"/>
                <a:gridCol w="2677200"/>
              </a:tblGrid>
              <a:tr h="406316">
                <a:tc>
                  <a:txBody>
                    <a:bodyPr/>
                    <a:lstStyle/>
                    <a:p>
                      <a:pPr marL="69850">
                        <a:lnSpc>
                          <a:spcPts val="1575"/>
                        </a:lnSpc>
                        <a:spcAft>
                          <a:spcPts val="0"/>
                        </a:spcAft>
                      </a:pPr>
                      <a:r>
                        <a:rPr lang="uk-UA" sz="1800" dirty="0">
                          <a:latin typeface="Times New Roman"/>
                          <a:ea typeface="Times New Roman"/>
                          <a:cs typeface="Times New Roman"/>
                        </a:rPr>
                        <a:t>Оцінка</a:t>
                      </a:r>
                      <a:endParaRPr lang="ru-RU" sz="1800" dirty="0">
                        <a:latin typeface="Times New Roman"/>
                        <a:ea typeface="Times New Roman"/>
                        <a:cs typeface="Times New Roman"/>
                      </a:endParaRPr>
                    </a:p>
                    <a:p>
                      <a:pPr marL="69850">
                        <a:lnSpc>
                          <a:spcPts val="1540"/>
                        </a:lnSpc>
                        <a:spcAft>
                          <a:spcPts val="0"/>
                        </a:spcAft>
                      </a:pPr>
                      <a:r>
                        <a:rPr lang="uk-UA" sz="1800" dirty="0">
                          <a:latin typeface="Times New Roman"/>
                          <a:ea typeface="Times New Roman"/>
                          <a:cs typeface="Times New Roman"/>
                        </a:rPr>
                        <a:t>(бал)</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ts val="1575"/>
                        </a:lnSpc>
                        <a:spcAft>
                          <a:spcPts val="0"/>
                        </a:spcAft>
                      </a:pPr>
                      <a:r>
                        <a:rPr lang="uk-UA" sz="1800">
                          <a:latin typeface="Times New Roman"/>
                          <a:ea typeface="Times New Roman"/>
                          <a:cs typeface="Times New Roman"/>
                        </a:rPr>
                        <a:t>І тест</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ts val="1575"/>
                        </a:lnSpc>
                        <a:spcAft>
                          <a:spcPts val="0"/>
                        </a:spcAft>
                      </a:pPr>
                      <a:r>
                        <a:rPr lang="uk-UA" sz="1800">
                          <a:latin typeface="Times New Roman"/>
                          <a:ea typeface="Times New Roman"/>
                          <a:cs typeface="Times New Roman"/>
                        </a:rPr>
                        <a:t>ІІ тест</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a:lnSpc>
                          <a:spcPts val="1575"/>
                        </a:lnSpc>
                        <a:spcAft>
                          <a:spcPts val="0"/>
                        </a:spcAft>
                      </a:pPr>
                      <a:r>
                        <a:rPr lang="uk-UA" sz="1800">
                          <a:latin typeface="Times New Roman"/>
                          <a:ea typeface="Times New Roman"/>
                          <a:cs typeface="Times New Roman"/>
                        </a:rPr>
                        <a:t>ІІІ тест</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372">
                <a:tc>
                  <a:txBody>
                    <a:bodyPr/>
                    <a:lstStyle/>
                    <a:p>
                      <a:pPr marL="69850">
                        <a:lnSpc>
                          <a:spcPts val="1575"/>
                        </a:lnSpc>
                        <a:spcAft>
                          <a:spcPts val="0"/>
                        </a:spcAft>
                      </a:pPr>
                      <a:r>
                        <a:rPr lang="uk-UA" sz="1800" dirty="0">
                          <a:latin typeface="Times New Roman"/>
                          <a:ea typeface="Times New Roman"/>
                          <a:cs typeface="Times New Roman"/>
                        </a:rPr>
                        <a:t>1</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ts val="1575"/>
                        </a:lnSpc>
                        <a:spcAft>
                          <a:spcPts val="0"/>
                        </a:spcAft>
                      </a:pPr>
                      <a:r>
                        <a:rPr lang="uk-UA" sz="1800" dirty="0">
                          <a:latin typeface="Times New Roman"/>
                          <a:ea typeface="Times New Roman"/>
                          <a:cs typeface="Times New Roman"/>
                        </a:rPr>
                        <a:t>Слабка</a:t>
                      </a:r>
                      <a:endParaRPr lang="ru-RU" sz="1800" dirty="0">
                        <a:latin typeface="Times New Roman"/>
                        <a:ea typeface="Times New Roman"/>
                        <a:cs typeface="Times New Roman"/>
                      </a:endParaRPr>
                    </a:p>
                    <a:p>
                      <a:pPr marL="69850" marR="424815">
                        <a:lnSpc>
                          <a:spcPts val="1610"/>
                        </a:lnSpc>
                        <a:spcAft>
                          <a:spcPts val="0"/>
                        </a:spcAft>
                      </a:pPr>
                      <a:r>
                        <a:rPr lang="uk-UA" sz="1800" spc="-5" dirty="0">
                          <a:latin typeface="Times New Roman"/>
                          <a:ea typeface="Times New Roman"/>
                          <a:cs typeface="Times New Roman"/>
                        </a:rPr>
                        <a:t>орієнтувальна</a:t>
                      </a:r>
                      <a:r>
                        <a:rPr lang="uk-UA" sz="1800" spc="-335" dirty="0">
                          <a:latin typeface="Times New Roman"/>
                          <a:ea typeface="Times New Roman"/>
                          <a:cs typeface="Times New Roman"/>
                        </a:rPr>
                        <a:t> </a:t>
                      </a:r>
                      <a:r>
                        <a:rPr lang="uk-UA" sz="1800" dirty="0">
                          <a:latin typeface="Times New Roman"/>
                          <a:ea typeface="Times New Roman"/>
                          <a:cs typeface="Times New Roman"/>
                        </a:rPr>
                        <a:t>реакція</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61595">
                        <a:lnSpc>
                          <a:spcPct val="100000"/>
                        </a:lnSpc>
                        <a:spcAft>
                          <a:spcPts val="0"/>
                        </a:spcAft>
                        <a:tabLst>
                          <a:tab pos="748665" algn="l"/>
                        </a:tabLst>
                      </a:pPr>
                      <a:r>
                        <a:rPr lang="uk-UA" sz="1800">
                          <a:latin typeface="Times New Roman"/>
                          <a:ea typeface="Times New Roman"/>
                          <a:cs typeface="Times New Roman"/>
                        </a:rPr>
                        <a:t>Слабка	</a:t>
                      </a:r>
                      <a:r>
                        <a:rPr lang="uk-UA" sz="1800" spc="-5">
                          <a:latin typeface="Times New Roman"/>
                          <a:ea typeface="Times New Roman"/>
                          <a:cs typeface="Times New Roman"/>
                        </a:rPr>
                        <a:t>орієнтувальна</a:t>
                      </a:r>
                      <a:r>
                        <a:rPr lang="uk-UA" sz="1800" spc="-335">
                          <a:latin typeface="Times New Roman"/>
                          <a:ea typeface="Times New Roman"/>
                          <a:cs typeface="Times New Roman"/>
                        </a:rPr>
                        <a:t> </a:t>
                      </a:r>
                      <a:r>
                        <a:rPr lang="uk-UA" sz="1800">
                          <a:latin typeface="Times New Roman"/>
                          <a:ea typeface="Times New Roman"/>
                          <a:cs typeface="Times New Roman"/>
                        </a:rPr>
                        <a:t>реакція</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a:lnSpc>
                          <a:spcPts val="1575"/>
                        </a:lnSpc>
                        <a:spcAft>
                          <a:spcPts val="0"/>
                        </a:spcAft>
                        <a:tabLst>
                          <a:tab pos="1465580" algn="l"/>
                        </a:tabLst>
                      </a:pPr>
                      <a:r>
                        <a:rPr lang="uk-UA" sz="1800">
                          <a:latin typeface="Times New Roman"/>
                          <a:ea typeface="Times New Roman"/>
                          <a:cs typeface="Times New Roman"/>
                        </a:rPr>
                        <a:t>Відсутність	спроб</a:t>
                      </a:r>
                      <a:endParaRPr lang="ru-RU" sz="1800">
                        <a:latin typeface="Times New Roman"/>
                        <a:ea typeface="Times New Roman"/>
                        <a:cs typeface="Times New Roman"/>
                      </a:endParaRPr>
                    </a:p>
                    <a:p>
                      <a:pPr marL="69215" marR="281305">
                        <a:lnSpc>
                          <a:spcPts val="1610"/>
                        </a:lnSpc>
                        <a:spcAft>
                          <a:spcPts val="0"/>
                        </a:spcAft>
                      </a:pPr>
                      <a:r>
                        <a:rPr lang="uk-UA" sz="1800">
                          <a:latin typeface="Times New Roman"/>
                          <a:ea typeface="Times New Roman"/>
                          <a:cs typeface="Times New Roman"/>
                        </a:rPr>
                        <a:t>звільнитись,</a:t>
                      </a:r>
                      <a:r>
                        <a:rPr lang="uk-UA" sz="1800" spc="5">
                          <a:latin typeface="Times New Roman"/>
                          <a:ea typeface="Times New Roman"/>
                          <a:cs typeface="Times New Roman"/>
                        </a:rPr>
                        <a:t> </a:t>
                      </a:r>
                      <a:r>
                        <a:rPr lang="uk-UA" sz="1800">
                          <a:latin typeface="Times New Roman"/>
                          <a:ea typeface="Times New Roman"/>
                          <a:cs typeface="Times New Roman"/>
                        </a:rPr>
                        <a:t>орієнтувальні</a:t>
                      </a:r>
                      <a:r>
                        <a:rPr lang="uk-UA" sz="1800" spc="-50">
                          <a:latin typeface="Times New Roman"/>
                          <a:ea typeface="Times New Roman"/>
                          <a:cs typeface="Times New Roman"/>
                        </a:rPr>
                        <a:t> </a:t>
                      </a:r>
                      <a:r>
                        <a:rPr lang="uk-UA" sz="1800">
                          <a:latin typeface="Times New Roman"/>
                          <a:ea typeface="Times New Roman"/>
                          <a:cs typeface="Times New Roman"/>
                        </a:rPr>
                        <a:t>реакції</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7827">
                <a:tc>
                  <a:txBody>
                    <a:bodyPr/>
                    <a:lstStyle/>
                    <a:p>
                      <a:pPr marL="69850">
                        <a:lnSpc>
                          <a:spcPts val="1575"/>
                        </a:lnSpc>
                        <a:spcAft>
                          <a:spcPts val="0"/>
                        </a:spcAft>
                      </a:pPr>
                      <a:r>
                        <a:rPr lang="uk-UA" sz="1800">
                          <a:latin typeface="Times New Roman"/>
                          <a:ea typeface="Times New Roman"/>
                          <a:cs typeface="Times New Roman"/>
                        </a:rPr>
                        <a:t>2</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ts val="1575"/>
                        </a:lnSpc>
                        <a:spcAft>
                          <a:spcPts val="0"/>
                        </a:spcAft>
                      </a:pPr>
                      <a:r>
                        <a:rPr lang="uk-UA" sz="1800" dirty="0">
                          <a:latin typeface="Times New Roman"/>
                          <a:ea typeface="Times New Roman"/>
                          <a:cs typeface="Times New Roman"/>
                        </a:rPr>
                        <a:t>Відхід</a:t>
                      </a:r>
                      <a:r>
                        <a:rPr lang="uk-UA" sz="1800" spc="-5" dirty="0">
                          <a:latin typeface="Times New Roman"/>
                          <a:ea typeface="Times New Roman"/>
                          <a:cs typeface="Times New Roman"/>
                        </a:rPr>
                        <a:t> </a:t>
                      </a:r>
                      <a:r>
                        <a:rPr lang="uk-UA" sz="1800" dirty="0">
                          <a:latin typeface="Times New Roman"/>
                          <a:ea typeface="Times New Roman"/>
                          <a:cs typeface="Times New Roman"/>
                        </a:rPr>
                        <a:t>від</a:t>
                      </a:r>
                      <a:r>
                        <a:rPr lang="uk-UA" sz="1800" spc="-15" dirty="0">
                          <a:latin typeface="Times New Roman"/>
                          <a:ea typeface="Times New Roman"/>
                          <a:cs typeface="Times New Roman"/>
                        </a:rPr>
                        <a:t> </a:t>
                      </a:r>
                      <a:r>
                        <a:rPr lang="uk-UA" sz="1800" dirty="0">
                          <a:latin typeface="Times New Roman"/>
                          <a:ea typeface="Times New Roman"/>
                          <a:cs typeface="Times New Roman"/>
                        </a:rPr>
                        <a:t>палички</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61595">
                        <a:spcAft>
                          <a:spcPts val="0"/>
                        </a:spcAft>
                        <a:tabLst>
                          <a:tab pos="856615" algn="l"/>
                          <a:tab pos="1415415" algn="l"/>
                        </a:tabLst>
                      </a:pPr>
                      <a:r>
                        <a:rPr lang="uk-UA" sz="1800" dirty="0">
                          <a:latin typeface="Times New Roman"/>
                          <a:ea typeface="Times New Roman"/>
                          <a:cs typeface="Times New Roman"/>
                        </a:rPr>
                        <a:t>Відхід	або	</a:t>
                      </a:r>
                      <a:r>
                        <a:rPr lang="uk-UA" sz="1800" spc="-5" dirty="0">
                          <a:latin typeface="Times New Roman"/>
                          <a:ea typeface="Times New Roman"/>
                          <a:cs typeface="Times New Roman"/>
                        </a:rPr>
                        <a:t>легке</a:t>
                      </a:r>
                      <a:r>
                        <a:rPr lang="uk-UA" sz="1800" spc="-335" dirty="0">
                          <a:latin typeface="Times New Roman"/>
                          <a:ea typeface="Times New Roman"/>
                          <a:cs typeface="Times New Roman"/>
                        </a:rPr>
                        <a:t> </a:t>
                      </a:r>
                      <a:r>
                        <a:rPr lang="uk-UA" sz="1800" dirty="0">
                          <a:latin typeface="Times New Roman"/>
                          <a:ea typeface="Times New Roman"/>
                          <a:cs typeface="Times New Roman"/>
                        </a:rPr>
                        <a:t>здригання</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marR="60960">
                        <a:spcAft>
                          <a:spcPts val="0"/>
                        </a:spcAft>
                        <a:tabLst>
                          <a:tab pos="880745" algn="l"/>
                          <a:tab pos="1142365" algn="l"/>
                          <a:tab pos="1729105" algn="l"/>
                        </a:tabLst>
                      </a:pPr>
                      <a:r>
                        <a:rPr lang="uk-UA" sz="1800">
                          <a:latin typeface="Times New Roman"/>
                          <a:ea typeface="Times New Roman"/>
                          <a:cs typeface="Times New Roman"/>
                        </a:rPr>
                        <a:t>Рухові	спроби	</a:t>
                      </a:r>
                      <a:r>
                        <a:rPr lang="uk-UA" sz="1800" spc="-15">
                          <a:latin typeface="Times New Roman"/>
                          <a:ea typeface="Times New Roman"/>
                          <a:cs typeface="Times New Roman"/>
                        </a:rPr>
                        <a:t>до</a:t>
                      </a:r>
                      <a:r>
                        <a:rPr lang="uk-UA" sz="1800" spc="-335">
                          <a:latin typeface="Times New Roman"/>
                          <a:ea typeface="Times New Roman"/>
                          <a:cs typeface="Times New Roman"/>
                        </a:rPr>
                        <a:t> </a:t>
                      </a:r>
                      <a:r>
                        <a:rPr lang="uk-UA" sz="1800">
                          <a:latin typeface="Times New Roman"/>
                          <a:ea typeface="Times New Roman"/>
                          <a:cs typeface="Times New Roman"/>
                        </a:rPr>
                        <a:t>звільнення	</a:t>
                      </a:r>
                      <a:r>
                        <a:rPr lang="uk-UA" sz="1800" spc="-5">
                          <a:latin typeface="Times New Roman"/>
                          <a:ea typeface="Times New Roman"/>
                          <a:cs typeface="Times New Roman"/>
                        </a:rPr>
                        <a:t>(повороти</a:t>
                      </a:r>
                      <a:endParaRPr lang="ru-RU" sz="1800">
                        <a:latin typeface="Times New Roman"/>
                        <a:ea typeface="Times New Roman"/>
                        <a:cs typeface="Times New Roman"/>
                      </a:endParaRPr>
                    </a:p>
                    <a:p>
                      <a:pPr marL="69215">
                        <a:lnSpc>
                          <a:spcPts val="1555"/>
                        </a:lnSpc>
                        <a:spcAft>
                          <a:spcPts val="0"/>
                        </a:spcAft>
                      </a:pPr>
                      <a:r>
                        <a:rPr lang="uk-UA" sz="1800">
                          <a:latin typeface="Times New Roman"/>
                          <a:ea typeface="Times New Roman"/>
                          <a:cs typeface="Times New Roman"/>
                        </a:rPr>
                        <a:t>тулуба,</a:t>
                      </a:r>
                      <a:r>
                        <a:rPr lang="uk-UA" sz="1800" spc="-15">
                          <a:latin typeface="Times New Roman"/>
                          <a:ea typeface="Times New Roman"/>
                          <a:cs typeface="Times New Roman"/>
                        </a:rPr>
                        <a:t> </a:t>
                      </a:r>
                      <a:r>
                        <a:rPr lang="uk-UA" sz="1800">
                          <a:latin typeface="Times New Roman"/>
                          <a:ea typeface="Times New Roman"/>
                          <a:cs typeface="Times New Roman"/>
                        </a:rPr>
                        <a:t>рухи</a:t>
                      </a:r>
                      <a:r>
                        <a:rPr lang="uk-UA" sz="1800" spc="-10">
                          <a:latin typeface="Times New Roman"/>
                          <a:ea typeface="Times New Roman"/>
                          <a:cs typeface="Times New Roman"/>
                        </a:rPr>
                        <a:t> </a:t>
                      </a:r>
                      <a:r>
                        <a:rPr lang="uk-UA" sz="1800">
                          <a:latin typeface="Times New Roman"/>
                          <a:ea typeface="Times New Roman"/>
                          <a:cs typeface="Times New Roman"/>
                        </a:rPr>
                        <a:t>лап)</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0106">
                <a:tc>
                  <a:txBody>
                    <a:bodyPr/>
                    <a:lstStyle/>
                    <a:p>
                      <a:pPr marL="69850">
                        <a:lnSpc>
                          <a:spcPts val="1575"/>
                        </a:lnSpc>
                        <a:spcAft>
                          <a:spcPts val="0"/>
                        </a:spcAft>
                      </a:pPr>
                      <a:r>
                        <a:rPr lang="uk-UA" sz="1800">
                          <a:latin typeface="Times New Roman"/>
                          <a:ea typeface="Times New Roman"/>
                          <a:cs typeface="Times New Roman"/>
                        </a:rPr>
                        <a:t>3</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ts val="1575"/>
                        </a:lnSpc>
                        <a:spcAft>
                          <a:spcPts val="0"/>
                        </a:spcAft>
                      </a:pPr>
                      <a:r>
                        <a:rPr lang="uk-UA" sz="1800">
                          <a:latin typeface="Times New Roman"/>
                          <a:ea typeface="Times New Roman"/>
                          <a:cs typeface="Times New Roman"/>
                        </a:rPr>
                        <a:t>Вставання</a:t>
                      </a:r>
                      <a:r>
                        <a:rPr lang="uk-UA" sz="1800" spc="10">
                          <a:latin typeface="Times New Roman"/>
                          <a:ea typeface="Times New Roman"/>
                          <a:cs typeface="Times New Roman"/>
                        </a:rPr>
                        <a:t> </a:t>
                      </a:r>
                      <a:r>
                        <a:rPr lang="uk-UA" sz="1800">
                          <a:latin typeface="Times New Roman"/>
                          <a:ea typeface="Times New Roman"/>
                          <a:cs typeface="Times New Roman"/>
                        </a:rPr>
                        <a:t>на</a:t>
                      </a:r>
                      <a:r>
                        <a:rPr lang="uk-UA" sz="1800" spc="5">
                          <a:latin typeface="Times New Roman"/>
                          <a:ea typeface="Times New Roman"/>
                          <a:cs typeface="Times New Roman"/>
                        </a:rPr>
                        <a:t> </a:t>
                      </a:r>
                      <a:r>
                        <a:rPr lang="uk-UA" sz="1800">
                          <a:latin typeface="Times New Roman"/>
                          <a:ea typeface="Times New Roman"/>
                          <a:cs typeface="Times New Roman"/>
                        </a:rPr>
                        <a:t>задні</a:t>
                      </a:r>
                      <a:endParaRPr lang="ru-RU" sz="1800">
                        <a:latin typeface="Times New Roman"/>
                        <a:ea typeface="Times New Roman"/>
                        <a:cs typeface="Times New Roman"/>
                      </a:endParaRPr>
                    </a:p>
                    <a:p>
                      <a:pPr marL="69850" marR="59690">
                        <a:lnSpc>
                          <a:spcPts val="1610"/>
                        </a:lnSpc>
                        <a:spcAft>
                          <a:spcPts val="0"/>
                        </a:spcAft>
                        <a:tabLst>
                          <a:tab pos="722630" algn="l"/>
                        </a:tabLst>
                      </a:pPr>
                      <a:r>
                        <a:rPr lang="uk-UA" sz="1800">
                          <a:latin typeface="Times New Roman"/>
                          <a:ea typeface="Times New Roman"/>
                          <a:cs typeface="Times New Roman"/>
                        </a:rPr>
                        <a:t>лапи,	</a:t>
                      </a:r>
                      <a:r>
                        <a:rPr lang="uk-UA" sz="1800" spc="-5">
                          <a:latin typeface="Times New Roman"/>
                          <a:ea typeface="Times New Roman"/>
                          <a:cs typeface="Times New Roman"/>
                        </a:rPr>
                        <a:t>відбігання</a:t>
                      </a:r>
                      <a:r>
                        <a:rPr lang="uk-UA" sz="1800" spc="-335">
                          <a:latin typeface="Times New Roman"/>
                          <a:ea typeface="Times New Roman"/>
                          <a:cs typeface="Times New Roman"/>
                        </a:rPr>
                        <a:t> </a:t>
                      </a:r>
                      <a:r>
                        <a:rPr lang="uk-UA" sz="1800">
                          <a:latin typeface="Times New Roman"/>
                          <a:ea typeface="Times New Roman"/>
                          <a:cs typeface="Times New Roman"/>
                        </a:rPr>
                        <a:t>від</a:t>
                      </a:r>
                      <a:r>
                        <a:rPr lang="uk-UA" sz="1800" spc="-15">
                          <a:latin typeface="Times New Roman"/>
                          <a:ea typeface="Times New Roman"/>
                          <a:cs typeface="Times New Roman"/>
                        </a:rPr>
                        <a:t> </a:t>
                      </a:r>
                      <a:r>
                        <a:rPr lang="uk-UA" sz="1800">
                          <a:latin typeface="Times New Roman"/>
                          <a:ea typeface="Times New Roman"/>
                          <a:cs typeface="Times New Roman"/>
                        </a:rPr>
                        <a:t>палички</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60960">
                        <a:spcAft>
                          <a:spcPts val="0"/>
                        </a:spcAft>
                        <a:tabLst>
                          <a:tab pos="1249680" algn="l"/>
                        </a:tabLst>
                      </a:pPr>
                      <a:r>
                        <a:rPr lang="uk-UA" sz="1800" dirty="0">
                          <a:latin typeface="Times New Roman"/>
                          <a:ea typeface="Times New Roman"/>
                          <a:cs typeface="Times New Roman"/>
                        </a:rPr>
                        <a:t>Підскок,	</a:t>
                      </a:r>
                      <a:r>
                        <a:rPr lang="uk-UA" sz="1800" spc="-5" dirty="0">
                          <a:latin typeface="Times New Roman"/>
                          <a:ea typeface="Times New Roman"/>
                          <a:cs typeface="Times New Roman"/>
                        </a:rPr>
                        <a:t>швидке</a:t>
                      </a:r>
                      <a:r>
                        <a:rPr lang="uk-UA" sz="1800" spc="-335" dirty="0">
                          <a:latin typeface="Times New Roman"/>
                          <a:ea typeface="Times New Roman"/>
                          <a:cs typeface="Times New Roman"/>
                        </a:rPr>
                        <a:t> </a:t>
                      </a:r>
                      <a:r>
                        <a:rPr lang="uk-UA" sz="1800" dirty="0" err="1">
                          <a:latin typeface="Times New Roman"/>
                          <a:ea typeface="Times New Roman"/>
                          <a:cs typeface="Times New Roman"/>
                        </a:rPr>
                        <a:t>відбігання</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a:spcAft>
                          <a:spcPts val="0"/>
                        </a:spcAft>
                      </a:pPr>
                      <a:r>
                        <a:rPr lang="uk-UA" sz="1800">
                          <a:latin typeface="Times New Roman"/>
                          <a:ea typeface="Times New Roman"/>
                          <a:cs typeface="Times New Roman"/>
                        </a:rPr>
                        <a:t>Різкі</a:t>
                      </a:r>
                      <a:r>
                        <a:rPr lang="uk-UA" sz="1800" spc="5">
                          <a:latin typeface="Times New Roman"/>
                          <a:ea typeface="Times New Roman"/>
                          <a:cs typeface="Times New Roman"/>
                        </a:rPr>
                        <a:t> </a:t>
                      </a:r>
                      <a:r>
                        <a:rPr lang="uk-UA" sz="1800">
                          <a:latin typeface="Times New Roman"/>
                          <a:ea typeface="Times New Roman"/>
                          <a:cs typeface="Times New Roman"/>
                        </a:rPr>
                        <a:t>рухові реакції</a:t>
                      </a:r>
                      <a:r>
                        <a:rPr lang="uk-UA" sz="1800" spc="5">
                          <a:latin typeface="Times New Roman"/>
                          <a:ea typeface="Times New Roman"/>
                          <a:cs typeface="Times New Roman"/>
                        </a:rPr>
                        <a:t> </a:t>
                      </a:r>
                      <a:r>
                        <a:rPr lang="uk-UA" sz="1800">
                          <a:latin typeface="Times New Roman"/>
                          <a:ea typeface="Times New Roman"/>
                          <a:cs typeface="Times New Roman"/>
                        </a:rPr>
                        <a:t>без</a:t>
                      </a:r>
                      <a:r>
                        <a:rPr lang="uk-UA" sz="1800" spc="-335">
                          <a:latin typeface="Times New Roman"/>
                          <a:ea typeface="Times New Roman"/>
                          <a:cs typeface="Times New Roman"/>
                        </a:rPr>
                        <a:t> </a:t>
                      </a:r>
                      <a:r>
                        <a:rPr lang="uk-UA" sz="1800">
                          <a:latin typeface="Times New Roman"/>
                          <a:ea typeface="Times New Roman"/>
                          <a:cs typeface="Times New Roman"/>
                        </a:rPr>
                        <a:t>вокалізації</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372">
                <a:tc>
                  <a:txBody>
                    <a:bodyPr/>
                    <a:lstStyle/>
                    <a:p>
                      <a:pPr marL="69850">
                        <a:lnSpc>
                          <a:spcPts val="1575"/>
                        </a:lnSpc>
                        <a:spcAft>
                          <a:spcPts val="0"/>
                        </a:spcAft>
                      </a:pPr>
                      <a:r>
                        <a:rPr lang="uk-UA" sz="1800">
                          <a:latin typeface="Times New Roman"/>
                          <a:ea typeface="Times New Roman"/>
                          <a:cs typeface="Times New Roman"/>
                        </a:rPr>
                        <a:t>4</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ts val="1575"/>
                        </a:lnSpc>
                        <a:spcAft>
                          <a:spcPts val="0"/>
                        </a:spcAft>
                        <a:tabLst>
                          <a:tab pos="835660" algn="l"/>
                        </a:tabLst>
                      </a:pPr>
                      <a:r>
                        <a:rPr lang="uk-UA" sz="1800">
                          <a:latin typeface="Times New Roman"/>
                          <a:ea typeface="Times New Roman"/>
                          <a:cs typeface="Times New Roman"/>
                        </a:rPr>
                        <a:t>Кусання	палички,</a:t>
                      </a:r>
                      <a:endParaRPr lang="ru-RU" sz="1800">
                        <a:latin typeface="Times New Roman"/>
                        <a:ea typeface="Times New Roman"/>
                        <a:cs typeface="Times New Roman"/>
                      </a:endParaRPr>
                    </a:p>
                    <a:p>
                      <a:pPr marL="69850" marR="295275">
                        <a:lnSpc>
                          <a:spcPts val="1610"/>
                        </a:lnSpc>
                        <a:spcAft>
                          <a:spcPts val="0"/>
                        </a:spcAft>
                      </a:pPr>
                      <a:r>
                        <a:rPr lang="uk-UA" sz="1800">
                          <a:latin typeface="Times New Roman"/>
                          <a:ea typeface="Times New Roman"/>
                          <a:cs typeface="Times New Roman"/>
                        </a:rPr>
                        <a:t>«шипіння»,</a:t>
                      </a:r>
                      <a:r>
                        <a:rPr lang="uk-UA" sz="1800" spc="5">
                          <a:latin typeface="Times New Roman"/>
                          <a:ea typeface="Times New Roman"/>
                          <a:cs typeface="Times New Roman"/>
                        </a:rPr>
                        <a:t> </a:t>
                      </a:r>
                      <a:r>
                        <a:rPr lang="uk-UA" sz="1800">
                          <a:latin typeface="Times New Roman"/>
                          <a:ea typeface="Times New Roman"/>
                          <a:cs typeface="Times New Roman"/>
                        </a:rPr>
                        <a:t>цокання</a:t>
                      </a:r>
                      <a:r>
                        <a:rPr lang="uk-UA" sz="1800" spc="-65">
                          <a:latin typeface="Times New Roman"/>
                          <a:ea typeface="Times New Roman"/>
                          <a:cs typeface="Times New Roman"/>
                        </a:rPr>
                        <a:t> </a:t>
                      </a:r>
                      <a:r>
                        <a:rPr lang="uk-UA" sz="1800">
                          <a:latin typeface="Times New Roman"/>
                          <a:ea typeface="Times New Roman"/>
                          <a:cs typeface="Times New Roman"/>
                        </a:rPr>
                        <a:t>зубами</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ts val="1575"/>
                        </a:lnSpc>
                        <a:spcAft>
                          <a:spcPts val="0"/>
                        </a:spcAft>
                        <a:tabLst>
                          <a:tab pos="823595" algn="l"/>
                          <a:tab pos="1749425" algn="l"/>
                        </a:tabLst>
                      </a:pPr>
                      <a:r>
                        <a:rPr lang="uk-UA" sz="1800" dirty="0" smtClean="0">
                          <a:latin typeface="Times New Roman"/>
                          <a:ea typeface="Times New Roman"/>
                          <a:cs typeface="Times New Roman"/>
                        </a:rPr>
                        <a:t>Швидке</a:t>
                      </a:r>
                      <a:r>
                        <a:rPr lang="uk-UA" sz="1800" baseline="0" dirty="0" smtClean="0">
                          <a:latin typeface="Times New Roman"/>
                          <a:ea typeface="Times New Roman"/>
                          <a:cs typeface="Times New Roman"/>
                        </a:rPr>
                        <a:t> </a:t>
                      </a:r>
                      <a:r>
                        <a:rPr lang="uk-UA" sz="1800" dirty="0" err="1" smtClean="0">
                          <a:latin typeface="Times New Roman"/>
                          <a:ea typeface="Times New Roman"/>
                          <a:cs typeface="Times New Roman"/>
                        </a:rPr>
                        <a:t>відбігання</a:t>
                      </a:r>
                      <a:r>
                        <a:rPr lang="uk-UA" sz="1800" baseline="0" dirty="0" smtClean="0">
                          <a:latin typeface="Times New Roman"/>
                          <a:ea typeface="Times New Roman"/>
                          <a:cs typeface="Times New Roman"/>
                        </a:rPr>
                        <a:t> </a:t>
                      </a:r>
                      <a:r>
                        <a:rPr lang="uk-UA" sz="1800" dirty="0" smtClean="0">
                          <a:latin typeface="Times New Roman"/>
                          <a:ea typeface="Times New Roman"/>
                          <a:cs typeface="Times New Roman"/>
                        </a:rPr>
                        <a:t>з</a:t>
                      </a:r>
                      <a:endParaRPr lang="ru-RU" sz="1800" dirty="0">
                        <a:latin typeface="Times New Roman"/>
                        <a:ea typeface="Times New Roman"/>
                        <a:cs typeface="Times New Roman"/>
                      </a:endParaRPr>
                    </a:p>
                    <a:p>
                      <a:pPr marL="67945" marR="61595">
                        <a:lnSpc>
                          <a:spcPts val="1610"/>
                        </a:lnSpc>
                        <a:spcAft>
                          <a:spcPts val="0"/>
                        </a:spcAft>
                        <a:tabLst>
                          <a:tab pos="1771015" algn="l"/>
                        </a:tabLst>
                      </a:pPr>
                      <a:r>
                        <a:rPr lang="uk-UA" sz="1800" dirty="0" smtClean="0">
                          <a:latin typeface="Times New Roman"/>
                          <a:ea typeface="Times New Roman"/>
                          <a:cs typeface="Times New Roman"/>
                        </a:rPr>
                        <a:t>Вокалізацією</a:t>
                      </a:r>
                      <a:r>
                        <a:rPr lang="uk-UA" sz="1800" baseline="0" dirty="0" smtClean="0">
                          <a:latin typeface="Times New Roman"/>
                          <a:ea typeface="Times New Roman"/>
                          <a:cs typeface="Times New Roman"/>
                        </a:rPr>
                        <a:t> </a:t>
                      </a:r>
                      <a:r>
                        <a:rPr lang="uk-UA" sz="1800" spc="-20" dirty="0" smtClean="0">
                          <a:latin typeface="Times New Roman"/>
                          <a:ea typeface="Times New Roman"/>
                          <a:cs typeface="Times New Roman"/>
                        </a:rPr>
                        <a:t>і</a:t>
                      </a:r>
                      <a:r>
                        <a:rPr lang="uk-UA" sz="1800" spc="-335" dirty="0" smtClean="0">
                          <a:latin typeface="Times New Roman"/>
                          <a:ea typeface="Times New Roman"/>
                          <a:cs typeface="Times New Roman"/>
                        </a:rPr>
                        <a:t> </a:t>
                      </a:r>
                      <a:r>
                        <a:rPr lang="uk-UA" sz="1800" dirty="0">
                          <a:latin typeface="Times New Roman"/>
                          <a:ea typeface="Times New Roman"/>
                          <a:cs typeface="Times New Roman"/>
                        </a:rPr>
                        <a:t>захисними</a:t>
                      </a:r>
                      <a:r>
                        <a:rPr lang="uk-UA" sz="1800" spc="-15" dirty="0">
                          <a:latin typeface="Times New Roman"/>
                          <a:ea typeface="Times New Roman"/>
                          <a:cs typeface="Times New Roman"/>
                        </a:rPr>
                        <a:t> </a:t>
                      </a:r>
                      <a:r>
                        <a:rPr lang="uk-UA" sz="1800" dirty="0">
                          <a:latin typeface="Times New Roman"/>
                          <a:ea typeface="Times New Roman"/>
                          <a:cs typeface="Times New Roman"/>
                        </a:rPr>
                        <a:t>реакціями</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a:lnSpc>
                          <a:spcPts val="1575"/>
                        </a:lnSpc>
                        <a:spcAft>
                          <a:spcPts val="0"/>
                        </a:spcAft>
                        <a:tabLst>
                          <a:tab pos="949325" algn="l"/>
                          <a:tab pos="1837055" algn="l"/>
                        </a:tabLst>
                      </a:pPr>
                      <a:r>
                        <a:rPr lang="uk-UA" sz="1800" dirty="0">
                          <a:latin typeface="Times New Roman"/>
                          <a:ea typeface="Times New Roman"/>
                          <a:cs typeface="Times New Roman"/>
                        </a:rPr>
                        <a:t>Різкі	рухи	з</a:t>
                      </a:r>
                      <a:endParaRPr lang="ru-RU" sz="1800" dirty="0">
                        <a:latin typeface="Times New Roman"/>
                        <a:ea typeface="Times New Roman"/>
                        <a:cs typeface="Times New Roman"/>
                      </a:endParaRPr>
                    </a:p>
                    <a:p>
                      <a:pPr marL="69215" marR="60325">
                        <a:lnSpc>
                          <a:spcPts val="1610"/>
                        </a:lnSpc>
                        <a:spcAft>
                          <a:spcPts val="0"/>
                        </a:spcAft>
                        <a:tabLst>
                          <a:tab pos="1859280" algn="l"/>
                        </a:tabLst>
                      </a:pPr>
                      <a:r>
                        <a:rPr lang="uk-UA" sz="1800" dirty="0">
                          <a:latin typeface="Times New Roman"/>
                          <a:ea typeface="Times New Roman"/>
                          <a:cs typeface="Times New Roman"/>
                        </a:rPr>
                        <a:t>вокалізацією	</a:t>
                      </a:r>
                      <a:r>
                        <a:rPr lang="uk-UA" sz="1800" spc="-20" dirty="0">
                          <a:latin typeface="Times New Roman"/>
                          <a:ea typeface="Times New Roman"/>
                          <a:cs typeface="Times New Roman"/>
                        </a:rPr>
                        <a:t>і</a:t>
                      </a:r>
                      <a:r>
                        <a:rPr lang="uk-UA" sz="1800" spc="-335" dirty="0">
                          <a:latin typeface="Times New Roman"/>
                          <a:ea typeface="Times New Roman"/>
                          <a:cs typeface="Times New Roman"/>
                        </a:rPr>
                        <a:t> </a:t>
                      </a:r>
                      <a:r>
                        <a:rPr lang="uk-UA" sz="1800" dirty="0">
                          <a:latin typeface="Times New Roman"/>
                          <a:ea typeface="Times New Roman"/>
                          <a:cs typeface="Times New Roman"/>
                        </a:rPr>
                        <a:t>захисними</a:t>
                      </a:r>
                      <a:r>
                        <a:rPr lang="uk-UA" sz="1800" spc="-15" dirty="0">
                          <a:latin typeface="Times New Roman"/>
                          <a:ea typeface="Times New Roman"/>
                          <a:cs typeface="Times New Roman"/>
                        </a:rPr>
                        <a:t> </a:t>
                      </a:r>
                      <a:r>
                        <a:rPr lang="uk-UA" sz="1800" dirty="0">
                          <a:latin typeface="Times New Roman"/>
                          <a:ea typeface="Times New Roman"/>
                          <a:cs typeface="Times New Roman"/>
                        </a:rPr>
                        <a:t>реакціями</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5057" name="Rectangle 1"/>
          <p:cNvSpPr>
            <a:spLocks noChangeArrowheads="1"/>
          </p:cNvSpPr>
          <p:nvPr/>
        </p:nvSpPr>
        <p:spPr bwMode="auto">
          <a:xfrm>
            <a:off x="0" y="-116865"/>
            <a:ext cx="7783061" cy="2364354"/>
          </a:xfrm>
          <a:prstGeom prst="rect">
            <a:avLst/>
          </a:prstGeom>
          <a:noFill/>
          <a:ln w="9525">
            <a:noFill/>
            <a:miter lim="800000"/>
            <a:headEnd/>
            <a:tailEnd/>
          </a:ln>
          <a:effectLst/>
        </p:spPr>
        <p:txBody>
          <a:bodyPr vert="horz" wrap="none" lIns="825240" tIns="482448" rIns="279312" bIns="76176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858963"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Таблиця 1.</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858963"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Бальна оцінка реакції тварин на застосування тестових подразників</a:t>
            </a:r>
            <a:endPar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858963" algn="l"/>
              </a:tabLst>
            </a:pP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uk-UA"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475656" y="4509120"/>
          <a:ext cx="6095999" cy="1257300"/>
        </p:xfrm>
        <a:graphic>
          <a:graphicData uri="http://schemas.openxmlformats.org/drawingml/2006/table">
            <a:tbl>
              <a:tblPr/>
              <a:tblGrid>
                <a:gridCol w="305630"/>
                <a:gridCol w="563909"/>
                <a:gridCol w="1046645"/>
                <a:gridCol w="1218831"/>
                <a:gridCol w="959322"/>
                <a:gridCol w="959322"/>
                <a:gridCol w="1042340"/>
              </a:tblGrid>
              <a:tr h="597731">
                <a:tc>
                  <a:txBody>
                    <a:bodyPr/>
                    <a:lstStyle/>
                    <a:p>
                      <a:pPr marL="69850">
                        <a:lnSpc>
                          <a:spcPts val="1590"/>
                        </a:lnSpc>
                        <a:spcAft>
                          <a:spcPts val="0"/>
                        </a:spcAft>
                      </a:pPr>
                      <a:r>
                        <a:rPr lang="uk-UA" sz="1400">
                          <a:latin typeface="Times New Roman"/>
                          <a:ea typeface="Times New Roman"/>
                          <a:cs typeface="Times New Roman"/>
                        </a:rPr>
                        <a:t>№</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marR="69215">
                        <a:spcAft>
                          <a:spcPts val="0"/>
                        </a:spcAft>
                      </a:pPr>
                      <a:r>
                        <a:rPr lang="uk-UA" sz="1400">
                          <a:latin typeface="Times New Roman"/>
                          <a:ea typeface="Times New Roman"/>
                          <a:cs typeface="Times New Roman"/>
                        </a:rPr>
                        <a:t>Вид</a:t>
                      </a:r>
                      <a:r>
                        <a:rPr lang="uk-UA" sz="1400" spc="5">
                          <a:latin typeface="Times New Roman"/>
                          <a:ea typeface="Times New Roman"/>
                          <a:cs typeface="Times New Roman"/>
                        </a:rPr>
                        <a:t> </a:t>
                      </a:r>
                      <a:r>
                        <a:rPr lang="uk-UA" sz="1400">
                          <a:latin typeface="Times New Roman"/>
                          <a:ea typeface="Times New Roman"/>
                          <a:cs typeface="Times New Roman"/>
                        </a:rPr>
                        <a:t>твари</a:t>
                      </a:r>
                      <a:endParaRPr lang="ru-RU" sz="1100">
                        <a:latin typeface="Times New Roman"/>
                        <a:ea typeface="Times New Roman"/>
                        <a:cs typeface="Times New Roman"/>
                      </a:endParaRPr>
                    </a:p>
                    <a:p>
                      <a:pPr marL="69215">
                        <a:lnSpc>
                          <a:spcPts val="1525"/>
                        </a:lnSpc>
                        <a:spcAft>
                          <a:spcPts val="0"/>
                        </a:spcAft>
                      </a:pPr>
                      <a:r>
                        <a:rPr lang="uk-UA" sz="1400">
                          <a:latin typeface="Times New Roman"/>
                          <a:ea typeface="Times New Roman"/>
                          <a:cs typeface="Times New Roman"/>
                        </a:rPr>
                        <a:t>ни</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ts val="1590"/>
                        </a:lnSpc>
                        <a:spcAft>
                          <a:spcPts val="0"/>
                        </a:spcAft>
                      </a:pPr>
                      <a:r>
                        <a:rPr lang="uk-UA" sz="1400">
                          <a:latin typeface="Times New Roman"/>
                          <a:ea typeface="Times New Roman"/>
                          <a:cs typeface="Times New Roman"/>
                        </a:rPr>
                        <a:t>І тест</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ts val="1590"/>
                        </a:lnSpc>
                        <a:spcAft>
                          <a:spcPts val="0"/>
                        </a:spcAft>
                      </a:pPr>
                      <a:r>
                        <a:rPr lang="uk-UA" sz="1400">
                          <a:latin typeface="Times New Roman"/>
                          <a:ea typeface="Times New Roman"/>
                          <a:cs typeface="Times New Roman"/>
                        </a:rPr>
                        <a:t>ІІ тест</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ts val="1590"/>
                        </a:lnSpc>
                        <a:spcAft>
                          <a:spcPts val="0"/>
                        </a:spcAft>
                      </a:pPr>
                      <a:r>
                        <a:rPr lang="uk-UA" sz="1400">
                          <a:latin typeface="Times New Roman"/>
                          <a:ea typeface="Times New Roman"/>
                          <a:cs typeface="Times New Roman"/>
                        </a:rPr>
                        <a:t>ІІІ тест</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marR="129540">
                        <a:spcAft>
                          <a:spcPts val="0"/>
                        </a:spcAft>
                      </a:pPr>
                      <a:r>
                        <a:rPr lang="uk-UA" sz="1400">
                          <a:latin typeface="Times New Roman"/>
                          <a:ea typeface="Times New Roman"/>
                          <a:cs typeface="Times New Roman"/>
                        </a:rPr>
                        <a:t>Наявність</a:t>
                      </a:r>
                      <a:r>
                        <a:rPr lang="uk-UA" sz="1400" spc="-335">
                          <a:latin typeface="Times New Roman"/>
                          <a:ea typeface="Times New Roman"/>
                          <a:cs typeface="Times New Roman"/>
                        </a:rPr>
                        <a:t> </a:t>
                      </a:r>
                      <a:r>
                        <a:rPr lang="uk-UA" sz="1400">
                          <a:latin typeface="Times New Roman"/>
                          <a:ea typeface="Times New Roman"/>
                          <a:cs typeface="Times New Roman"/>
                        </a:rPr>
                        <a:t>дефекації/</a:t>
                      </a:r>
                      <a:endParaRPr lang="ru-RU" sz="1100">
                        <a:latin typeface="Times New Roman"/>
                        <a:ea typeface="Times New Roman"/>
                        <a:cs typeface="Times New Roman"/>
                      </a:endParaRPr>
                    </a:p>
                    <a:p>
                      <a:pPr marL="69850">
                        <a:lnSpc>
                          <a:spcPts val="1525"/>
                        </a:lnSpc>
                        <a:spcAft>
                          <a:spcPts val="0"/>
                        </a:spcAft>
                      </a:pPr>
                      <a:r>
                        <a:rPr lang="uk-UA" sz="1400">
                          <a:latin typeface="Times New Roman"/>
                          <a:ea typeface="Times New Roman"/>
                          <a:cs typeface="Times New Roman"/>
                        </a:rPr>
                        <a:t>уринації</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280670">
                        <a:spcAft>
                          <a:spcPts val="0"/>
                        </a:spcAft>
                      </a:pPr>
                      <a:r>
                        <a:rPr lang="uk-UA" sz="1400">
                          <a:latin typeface="Times New Roman"/>
                          <a:ea typeface="Times New Roman"/>
                          <a:cs typeface="Times New Roman"/>
                        </a:rPr>
                        <a:t>Кількість</a:t>
                      </a:r>
                      <a:r>
                        <a:rPr lang="uk-UA" sz="1400" spc="-335">
                          <a:latin typeface="Times New Roman"/>
                          <a:ea typeface="Times New Roman"/>
                          <a:cs typeface="Times New Roman"/>
                        </a:rPr>
                        <a:t> </a:t>
                      </a:r>
                      <a:r>
                        <a:rPr lang="uk-UA" sz="1400">
                          <a:latin typeface="Times New Roman"/>
                          <a:ea typeface="Times New Roman"/>
                          <a:cs typeface="Times New Roman"/>
                        </a:rPr>
                        <a:t>балів</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623">
                <a:tc>
                  <a:txBody>
                    <a:bodyPr/>
                    <a:lstStyle/>
                    <a:p>
                      <a:pPr marL="69850">
                        <a:lnSpc>
                          <a:spcPts val="1505"/>
                        </a:lnSpc>
                        <a:spcAft>
                          <a:spcPts val="0"/>
                        </a:spcAft>
                      </a:pPr>
                      <a:r>
                        <a:rPr lang="uk-UA" sz="1400">
                          <a:latin typeface="Times New Roman"/>
                          <a:ea typeface="Times New Roman"/>
                          <a:cs typeface="Times New Roman"/>
                        </a:rPr>
                        <a:t>1</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623">
                <a:tc>
                  <a:txBody>
                    <a:bodyPr/>
                    <a:lstStyle/>
                    <a:p>
                      <a:pPr marL="69850">
                        <a:lnSpc>
                          <a:spcPts val="1505"/>
                        </a:lnSpc>
                        <a:spcAft>
                          <a:spcPts val="0"/>
                        </a:spcAft>
                      </a:pPr>
                      <a:r>
                        <a:rPr lang="uk-UA" sz="1400">
                          <a:latin typeface="Times New Roman"/>
                          <a:ea typeface="Times New Roman"/>
                          <a:cs typeface="Times New Roman"/>
                        </a:rPr>
                        <a:t>2</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6081" name="Rectangle 1"/>
          <p:cNvSpPr>
            <a:spLocks noChangeArrowheads="1"/>
          </p:cNvSpPr>
          <p:nvPr/>
        </p:nvSpPr>
        <p:spPr bwMode="auto">
          <a:xfrm>
            <a:off x="0" y="260648"/>
            <a:ext cx="91440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Процедуру визначення рівня загальної збудливості та емоційності проводять в стандартних лабораторних умовах в металевому боксі. Тестування починається через 30 с після висадки тварини. Час між застосуваннями тестових   подразників склад 30 с. При визначенні бальної оцінки всім тваринам, які в ході тестування виявляли дефекацію або </a:t>
            </a:r>
            <a:r>
              <a:rPr kumimoji="0" lang="uk-UA"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уринацію</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до оцінки відповідного тесту додається 0,5 бала.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Результати досліджень:</a:t>
            </a:r>
            <a:r>
              <a:rPr kumimoji="0" lang="uk-UA"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результатах досліджень описати свої спостереження за поведінковими реакціями тварини. У процесі ознайомлення із методом визначення рівня загальної збудливості, емоційності у лабораторних тварин для дослідження вродженої поведінки внести отримані зміни в таблицю 2.</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Таблиця 2</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Висновки:</a:t>
            </a:r>
            <a:r>
              <a:rPr kumimoji="0" lang="uk-UA"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роблять на підставі аналізу отриманих результатів експериментальних досліджень.</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980728"/>
            <a:ext cx="9144000" cy="4247317"/>
          </a:xfrm>
          <a:prstGeom prst="rect">
            <a:avLst/>
          </a:prstGeom>
        </p:spPr>
        <p:txBody>
          <a:bodyPr wrap="square">
            <a:spAutoFit/>
          </a:bodyPr>
          <a:lstStyle/>
          <a:p>
            <a:r>
              <a:rPr lang="uk-UA" dirty="0">
                <a:latin typeface="Times New Roman" pitchFamily="18" charset="0"/>
                <a:cs typeface="Times New Roman" pitchFamily="18" charset="0"/>
              </a:rPr>
              <a:t>Фіксація — це засіб, який змушує тварину на короткий або тривалий час перебувати в певному положенні. Фіксація – це повне або часткове </a:t>
            </a:r>
            <a:r>
              <a:rPr lang="uk-UA" dirty="0" err="1">
                <a:latin typeface="Times New Roman" pitchFamily="18" charset="0"/>
                <a:cs typeface="Times New Roman" pitchFamily="18" charset="0"/>
              </a:rPr>
              <a:t>знерухомлення</a:t>
            </a:r>
            <a:r>
              <a:rPr lang="uk-UA" dirty="0">
                <a:latin typeface="Times New Roman" pitchFamily="18" charset="0"/>
                <a:cs typeface="Times New Roman" pitchFamily="18" charset="0"/>
              </a:rPr>
              <a:t>. Вона досягається людиною з використанням певних засобів і прийомів. Фіксацію виконують за допомогою рук, деяких допоміжних пристосувань і різних пристроїв. У практиці застосовують два способи фіксації — у стоячому та лежачому положеннях.</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Для дрібних тварин використовують фіксаційні столики. На таких столах фіксують у лежачому положенні кроликів. Кроликів також можна фіксувати і утримувати за вуха та шкіру в ділянці холки. Кролики i </a:t>
            </a:r>
            <a:r>
              <a:rPr lang="uk-UA" dirty="0" err="1">
                <a:latin typeface="Times New Roman" pitchFamily="18" charset="0"/>
                <a:cs typeface="Times New Roman" pitchFamily="18" charset="0"/>
              </a:rPr>
              <a:t>мурчаки</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пiд</a:t>
            </a:r>
            <a:r>
              <a:rPr lang="uk-UA" dirty="0">
                <a:latin typeface="Times New Roman" pitchFamily="18" charset="0"/>
                <a:cs typeface="Times New Roman" pitchFamily="18" charset="0"/>
              </a:rPr>
              <a:t> час </a:t>
            </a:r>
            <a:r>
              <a:rPr lang="uk-UA" dirty="0" err="1">
                <a:latin typeface="Times New Roman" pitchFamily="18" charset="0"/>
                <a:cs typeface="Times New Roman" pitchFamily="18" charset="0"/>
              </a:rPr>
              <a:t>дослiду</a:t>
            </a:r>
            <a:r>
              <a:rPr lang="uk-UA" dirty="0">
                <a:latin typeface="Times New Roman" pitchFamily="18" charset="0"/>
                <a:cs typeface="Times New Roman" pitchFamily="18" charset="0"/>
              </a:rPr>
              <a:t> можуть знаходитися в </a:t>
            </a:r>
            <a:r>
              <a:rPr lang="uk-UA" dirty="0" err="1">
                <a:latin typeface="Times New Roman" pitchFamily="18" charset="0"/>
                <a:cs typeface="Times New Roman" pitchFamily="18" charset="0"/>
              </a:rPr>
              <a:t>спецiальних</a:t>
            </a:r>
            <a:r>
              <a:rPr lang="uk-UA" dirty="0">
                <a:latin typeface="Times New Roman" pitchFamily="18" charset="0"/>
                <a:cs typeface="Times New Roman" pitchFamily="18" charset="0"/>
              </a:rPr>
              <a:t> шухлядах-верстатах або бути </a:t>
            </a:r>
            <a:r>
              <a:rPr lang="uk-UA" dirty="0" err="1">
                <a:latin typeface="Times New Roman" pitchFamily="18" charset="0"/>
                <a:cs typeface="Times New Roman" pitchFamily="18" charset="0"/>
              </a:rPr>
              <a:t>фiксованими</a:t>
            </a:r>
            <a:r>
              <a:rPr lang="uk-UA" dirty="0">
                <a:latin typeface="Times New Roman" pitchFamily="18" charset="0"/>
                <a:cs typeface="Times New Roman" pitchFamily="18" charset="0"/>
              </a:rPr>
              <a:t> в звичайних верстатах. По </a:t>
            </a:r>
            <a:r>
              <a:rPr lang="uk-UA" dirty="0" err="1">
                <a:latin typeface="Times New Roman" pitchFamily="18" charset="0"/>
                <a:cs typeface="Times New Roman" pitchFamily="18" charset="0"/>
              </a:rPr>
              <a:t>закiнченнi</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дослiду</a:t>
            </a:r>
            <a:r>
              <a:rPr lang="uk-UA" dirty="0">
                <a:latin typeface="Times New Roman" pitchFamily="18" charset="0"/>
                <a:cs typeface="Times New Roman" pitchFamily="18" charset="0"/>
              </a:rPr>
              <a:t> тварина </a:t>
            </a:r>
            <a:r>
              <a:rPr lang="uk-UA" dirty="0" err="1">
                <a:latin typeface="Times New Roman" pitchFamily="18" charset="0"/>
                <a:cs typeface="Times New Roman" pitchFamily="18" charset="0"/>
              </a:rPr>
              <a:t>звiльняється</a:t>
            </a:r>
            <a:r>
              <a:rPr lang="uk-UA" dirty="0">
                <a:latin typeface="Times New Roman" pitchFamily="18" charset="0"/>
                <a:cs typeface="Times New Roman" pitchFamily="18" charset="0"/>
              </a:rPr>
              <a:t> з верстата в порядку, </a:t>
            </a:r>
            <a:r>
              <a:rPr lang="uk-UA" dirty="0" err="1">
                <a:latin typeface="Times New Roman" pitchFamily="18" charset="0"/>
                <a:cs typeface="Times New Roman" pitchFamily="18" charset="0"/>
              </a:rPr>
              <a:t>зворотнiй</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фiксацiї</a:t>
            </a:r>
            <a:r>
              <a:rPr lang="uk-UA" dirty="0">
                <a:latin typeface="Times New Roman" pitchFamily="18" charset="0"/>
                <a:cs typeface="Times New Roman" pitchFamily="18" charset="0"/>
              </a:rPr>
              <a:t>, i переноситься в </a:t>
            </a:r>
            <a:r>
              <a:rPr lang="uk-UA" dirty="0" err="1">
                <a:latin typeface="Times New Roman" pitchFamily="18" charset="0"/>
                <a:cs typeface="Times New Roman" pitchFamily="18" charset="0"/>
              </a:rPr>
              <a:t>клiтку</a:t>
            </a:r>
            <a:r>
              <a:rPr lang="uk-UA" dirty="0">
                <a:latin typeface="Times New Roman" pitchFamily="18" charset="0"/>
                <a:cs typeface="Times New Roman" pitchFamily="18" charset="0"/>
              </a:rPr>
              <a:t>.</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При </a:t>
            </a:r>
            <a:r>
              <a:rPr lang="uk-UA" dirty="0" err="1">
                <a:latin typeface="Times New Roman" pitchFamily="18" charset="0"/>
                <a:cs typeface="Times New Roman" pitchFamily="18" charset="0"/>
              </a:rPr>
              <a:t>фiксацiї</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щурiв</a:t>
            </a:r>
            <a:r>
              <a:rPr lang="uk-UA" dirty="0">
                <a:latin typeface="Times New Roman" pitchFamily="18" charset="0"/>
                <a:cs typeface="Times New Roman" pitchFamily="18" charset="0"/>
              </a:rPr>
              <a:t> варто попередньо </a:t>
            </a:r>
            <a:r>
              <a:rPr lang="uk-UA" dirty="0" err="1">
                <a:latin typeface="Times New Roman" pitchFamily="18" charset="0"/>
                <a:cs typeface="Times New Roman" pitchFamily="18" charset="0"/>
              </a:rPr>
              <a:t>мiцно</a:t>
            </a:r>
            <a:r>
              <a:rPr lang="uk-UA" dirty="0">
                <a:latin typeface="Times New Roman" pitchFamily="18" charset="0"/>
                <a:cs typeface="Times New Roman" pitchFamily="18" charset="0"/>
              </a:rPr>
              <a:t> захопити </a:t>
            </a:r>
            <a:r>
              <a:rPr lang="uk-UA" dirty="0" err="1">
                <a:latin typeface="Times New Roman" pitchFamily="18" charset="0"/>
                <a:cs typeface="Times New Roman" pitchFamily="18" charset="0"/>
              </a:rPr>
              <a:t>шкiру</a:t>
            </a:r>
            <a:r>
              <a:rPr lang="uk-UA" dirty="0">
                <a:latin typeface="Times New Roman" pitchFamily="18" charset="0"/>
                <a:cs typeface="Times New Roman" pitchFamily="18" charset="0"/>
              </a:rPr>
              <a:t> в </a:t>
            </a:r>
            <a:r>
              <a:rPr lang="uk-UA" dirty="0" err="1">
                <a:latin typeface="Times New Roman" pitchFamily="18" charset="0"/>
                <a:cs typeface="Times New Roman" pitchFamily="18" charset="0"/>
              </a:rPr>
              <a:t>потиличнiй</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областi</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мiж</a:t>
            </a:r>
            <a:r>
              <a:rPr lang="uk-UA" dirty="0">
                <a:latin typeface="Times New Roman" pitchFamily="18" charset="0"/>
                <a:cs typeface="Times New Roman" pitchFamily="18" charset="0"/>
              </a:rPr>
              <a:t> вухами, </a:t>
            </a:r>
            <a:r>
              <a:rPr lang="uk-UA" dirty="0" err="1">
                <a:latin typeface="Times New Roman" pitchFamily="18" charset="0"/>
                <a:cs typeface="Times New Roman" pitchFamily="18" charset="0"/>
              </a:rPr>
              <a:t>пiсля</a:t>
            </a:r>
            <a:r>
              <a:rPr lang="uk-UA" dirty="0">
                <a:latin typeface="Times New Roman" pitchFamily="18" charset="0"/>
                <a:cs typeface="Times New Roman" pitchFamily="18" charset="0"/>
              </a:rPr>
              <a:t> чого, тримаючи тварину у вертикальному </a:t>
            </a:r>
            <a:r>
              <a:rPr lang="uk-UA" dirty="0" err="1">
                <a:latin typeface="Times New Roman" pitchFamily="18" charset="0"/>
                <a:cs typeface="Times New Roman" pitchFamily="18" charset="0"/>
              </a:rPr>
              <a:t>положеннi</a:t>
            </a:r>
            <a:r>
              <a:rPr lang="uk-UA" dirty="0">
                <a:latin typeface="Times New Roman" pitchFamily="18" charset="0"/>
                <a:cs typeface="Times New Roman" pitchFamily="18" charset="0"/>
              </a:rPr>
              <a:t>, накинути лямки на </a:t>
            </a:r>
            <a:r>
              <a:rPr lang="uk-UA" dirty="0" err="1">
                <a:latin typeface="Times New Roman" pitchFamily="18" charset="0"/>
                <a:cs typeface="Times New Roman" pitchFamily="18" charset="0"/>
              </a:rPr>
              <a:t>заднi</a:t>
            </a:r>
            <a:r>
              <a:rPr lang="uk-UA" dirty="0">
                <a:latin typeface="Times New Roman" pitchFamily="18" charset="0"/>
                <a:cs typeface="Times New Roman" pitchFamily="18" charset="0"/>
              </a:rPr>
              <a:t> i </a:t>
            </a:r>
            <a:r>
              <a:rPr lang="uk-UA" dirty="0" err="1">
                <a:latin typeface="Times New Roman" pitchFamily="18" charset="0"/>
                <a:cs typeface="Times New Roman" pitchFamily="18" charset="0"/>
              </a:rPr>
              <a:t>переднi</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кiнцiвки</a:t>
            </a:r>
            <a:r>
              <a:rPr lang="uk-UA" dirty="0">
                <a:latin typeface="Times New Roman" pitchFamily="18" charset="0"/>
                <a:cs typeface="Times New Roman" pitchFamily="18" charset="0"/>
              </a:rPr>
              <a:t> i </a:t>
            </a:r>
            <a:r>
              <a:rPr lang="uk-UA" dirty="0" err="1">
                <a:latin typeface="Times New Roman" pitchFamily="18" charset="0"/>
                <a:cs typeface="Times New Roman" pitchFamily="18" charset="0"/>
              </a:rPr>
              <a:t>закрiпити</a:t>
            </a:r>
            <a:r>
              <a:rPr lang="uk-UA" dirty="0">
                <a:latin typeface="Times New Roman" pitchFamily="18" charset="0"/>
                <a:cs typeface="Times New Roman" pitchFamily="18" charset="0"/>
              </a:rPr>
              <a:t> їх. </a:t>
            </a:r>
            <a:r>
              <a:rPr lang="uk-UA" dirty="0" err="1">
                <a:latin typeface="Times New Roman" pitchFamily="18" charset="0"/>
                <a:cs typeface="Times New Roman" pitchFamily="18" charset="0"/>
              </a:rPr>
              <a:t>Тiльки</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пiсля</a:t>
            </a:r>
            <a:r>
              <a:rPr lang="uk-UA" dirty="0">
                <a:latin typeface="Times New Roman" pitchFamily="18" charset="0"/>
                <a:cs typeface="Times New Roman" pitchFamily="18" charset="0"/>
              </a:rPr>
              <a:t> такої попередньої </a:t>
            </a:r>
            <a:r>
              <a:rPr lang="uk-UA" dirty="0" err="1">
                <a:latin typeface="Times New Roman" pitchFamily="18" charset="0"/>
                <a:cs typeface="Times New Roman" pitchFamily="18" charset="0"/>
              </a:rPr>
              <a:t>пiдготовки</a:t>
            </a:r>
            <a:r>
              <a:rPr lang="uk-UA" dirty="0">
                <a:latin typeface="Times New Roman" pitchFamily="18" charset="0"/>
                <a:cs typeface="Times New Roman" pitchFamily="18" charset="0"/>
              </a:rPr>
              <a:t> тварину можна остаточно </a:t>
            </a:r>
            <a:r>
              <a:rPr lang="uk-UA" dirty="0" err="1">
                <a:latin typeface="Times New Roman" pitchFamily="18" charset="0"/>
                <a:cs typeface="Times New Roman" pitchFamily="18" charset="0"/>
              </a:rPr>
              <a:t>фiксувати</a:t>
            </a:r>
            <a:r>
              <a:rPr lang="uk-UA" dirty="0">
                <a:latin typeface="Times New Roman" pitchFamily="18" charset="0"/>
                <a:cs typeface="Times New Roman" pitchFamily="18" charset="0"/>
              </a:rPr>
              <a:t> у </a:t>
            </a:r>
            <a:r>
              <a:rPr lang="uk-UA" dirty="0" err="1">
                <a:latin typeface="Times New Roman" pitchFamily="18" charset="0"/>
                <a:cs typeface="Times New Roman" pitchFamily="18" charset="0"/>
              </a:rPr>
              <a:t>верстатi</a:t>
            </a:r>
            <a:r>
              <a:rPr lang="uk-UA" dirty="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96552" y="107722"/>
            <a:ext cx="9540552" cy="3810904"/>
          </a:xfrm>
          <a:prstGeom prst="rect">
            <a:avLst/>
          </a:prstGeom>
          <a:noFill/>
          <a:ln w="9525">
            <a:noFill/>
            <a:miter lim="800000"/>
            <a:headEnd/>
            <a:tailEnd/>
          </a:ln>
          <a:effectLst/>
        </p:spPr>
        <p:txBody>
          <a:bodyPr vert="horz" wrap="square" lIns="825240" tIns="482448" rIns="279312" bIns="761760" numCol="1" anchor="ctr" anchorCtr="0" compatLnSpc="1">
            <a:prstTxWarp prst="textNoShape">
              <a:avLst/>
            </a:prstTxWarp>
            <a:spAutoFit/>
          </a:bodyPr>
          <a:lstStyle/>
          <a:p>
            <a:pPr algn="just" fontAlgn="base">
              <a:spcBef>
                <a:spcPct val="0"/>
              </a:spcBef>
              <a:spcAft>
                <a:spcPct val="0"/>
              </a:spcAf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Мишей фіксують та утримують пінцетом за хвоста (рис. 1). Згідно іншого способу, необхідно утримувати хвіст правою рукою та зафіксувати голову </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лівою рукою</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Спочатку захопити шкіру між великим пальцем та третім пальцем, потім обміняти третій палець із другим пальцем, таким чином щоб згин шкіри між пальцями був під прямим кутом до шиї тварини. Це зменшує тиск на горло миші. Підняти мишу над поверхнею клітки, давши їй зачепитися передніми лапками за решітку клітки і продовжуючи м’яко витягувати вздовж тварину. Це, таким чином, не дасть можливість їй повернутися і вкусити експериментатора. Перед тим, як підняти мишу, слід перевірити щоб складка шкіри була відтягнута достатньо вперед тварини і її голова була піднята угору (рис. 1).</a:t>
            </a:r>
            <a:endParaRPr lang="uk-UA" dirty="0">
              <a:latin typeface="Arial" pitchFamily="34" charset="0"/>
              <a:cs typeface="Arial" pitchFamily="34" charset="0"/>
            </a:endParaRPr>
          </a:p>
          <a:p>
            <a:pPr marL="0" marR="0" lvl="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ru-RU"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8673" name="image3.jpeg"/>
          <p:cNvPicPr>
            <a:picLocks noChangeAspect="1" noChangeArrowheads="1"/>
          </p:cNvPicPr>
          <p:nvPr/>
        </p:nvPicPr>
        <p:blipFill>
          <a:blip r:embed="rId2" cstate="print"/>
          <a:srcRect/>
          <a:stretch>
            <a:fillRect/>
          </a:stretch>
        </p:blipFill>
        <p:spPr bwMode="auto">
          <a:xfrm>
            <a:off x="1979712" y="2420888"/>
            <a:ext cx="2660650" cy="1992313"/>
          </a:xfrm>
          <a:prstGeom prst="rect">
            <a:avLst/>
          </a:prstGeom>
          <a:noFill/>
        </p:spPr>
      </p:pic>
      <p:sp>
        <p:nvSpPr>
          <p:cNvPr id="28675" name="Rectangle 3"/>
          <p:cNvSpPr>
            <a:spLocks noChangeArrowheads="1"/>
          </p:cNvSpPr>
          <p:nvPr/>
        </p:nvSpPr>
        <p:spPr bwMode="auto">
          <a:xfrm>
            <a:off x="0" y="1920607"/>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age2.jpeg"/>
          <p:cNvPicPr/>
          <p:nvPr/>
        </p:nvPicPr>
        <p:blipFill>
          <a:blip r:embed="rId3" cstate="print"/>
          <a:stretch>
            <a:fillRect/>
          </a:stretch>
        </p:blipFill>
        <p:spPr>
          <a:xfrm>
            <a:off x="4644008" y="2420888"/>
            <a:ext cx="1173063" cy="2016224"/>
          </a:xfrm>
          <a:prstGeom prst="rect">
            <a:avLst/>
          </a:prstGeom>
        </p:spPr>
      </p:pic>
      <p:sp>
        <p:nvSpPr>
          <p:cNvPr id="28676" name="Rectangle 4"/>
          <p:cNvSpPr>
            <a:spLocks noChangeArrowheads="1"/>
          </p:cNvSpPr>
          <p:nvPr/>
        </p:nvSpPr>
        <p:spPr bwMode="auto">
          <a:xfrm>
            <a:off x="0" y="443711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Рис. 1. Способи фіксації лабораторних мишей </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7" name="Rectangle 5"/>
          <p:cNvSpPr>
            <a:spLocks noChangeArrowheads="1"/>
          </p:cNvSpPr>
          <p:nvPr/>
        </p:nvSpPr>
        <p:spPr bwMode="auto">
          <a:xfrm>
            <a:off x="0" y="4826675"/>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Після закінчення заняття необхідно дотримуватись таких вимог: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вивести тварину в станок (клітку, бокс) де вона утримується;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навести порядок на робочому місці, поставити столи та стільці на місце, закрити вікна та кватирки;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вимкнути електричні прилади та обладнання, закрити крани у водопроводах; скласти обладнання, прилади та інструменти у відповідне місце;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зняти спецодяг, вимити з милом руки або протерти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дезрозчином</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вимкнути в аудиторії чи манежі освітлення.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Вимоги	інструкції	є	обов’язковими	для	виконання	студентами, які     проходять лабораторні і заняття.</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763688" y="0"/>
            <a:ext cx="557101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effectLst/>
                <a:latin typeface="Arial" pitchFamily="34" charset="0"/>
                <a:ea typeface="Calibri" pitchFamily="34" charset="0"/>
                <a:cs typeface="Arial" pitchFamily="34" charset="0"/>
              </a:rPr>
              <a:t>ПРИСТРІЙ ДЛЯ ФІКСАЦІЇ ДРІБНИХ ЛАБОРАТОРНИХ ТВАРИН</a:t>
            </a:r>
            <a:endParaRPr kumimoji="0" lang="ru-RU"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9697" name="Рисунок 1"/>
          <p:cNvPicPr>
            <a:picLocks noChangeAspect="1" noChangeArrowheads="1"/>
          </p:cNvPicPr>
          <p:nvPr/>
        </p:nvPicPr>
        <p:blipFill>
          <a:blip r:embed="rId2" cstate="print"/>
          <a:srcRect/>
          <a:stretch>
            <a:fillRect/>
          </a:stretch>
        </p:blipFill>
        <p:spPr bwMode="auto">
          <a:xfrm>
            <a:off x="3059832" y="332656"/>
            <a:ext cx="2715022" cy="1852367"/>
          </a:xfrm>
          <a:prstGeom prst="rect">
            <a:avLst/>
          </a:prstGeom>
          <a:noFill/>
        </p:spPr>
      </p:pic>
      <p:sp>
        <p:nvSpPr>
          <p:cNvPr id="29699" name="Rectangle 3"/>
          <p:cNvSpPr>
            <a:spLocks noChangeArrowheads="1"/>
          </p:cNvSpPr>
          <p:nvPr/>
        </p:nvSpPr>
        <p:spPr bwMode="auto">
          <a:xfrm>
            <a:off x="144016" y="2276872"/>
            <a:ext cx="8999984"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Пристрій складається з клітки 1, у бокових стінках якої виконано горизонтальні пази 2, для 45 забезпечення можливості переміщення дна, на передній стінці є отвір 3 для фіксації шиї тварини, на задній стінці виконаний отвір 4 для фіксації хвоста, клітка має вікна 5 для проведення маніпуляцій, та фіксатора 6.</a:t>
            </a:r>
            <a:endParaRPr kumimoji="0" lang="ru-RU" sz="16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Пристрій</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працює</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так: </a:t>
            </a:r>
            <a:endParaRPr kumimoji="0" lang="ru-RU" sz="16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До початку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роботи</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витягують</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дно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пазів</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2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клітки</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1.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Верхньою</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частиною</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клітки</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1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накривають</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тварину</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так,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щоб</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її</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голова та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хвіст</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знаходилися</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ззовні</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вставляють</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дно у пази 2 та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закривають</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клітку</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1,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потім</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за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допомогою</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фіксатора</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6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фіксують</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дно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клітки</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1 для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попередження</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зсуву</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дна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55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укусів</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тварини</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Після</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деяких</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спроб</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звільнитися</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від</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фіксації</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тварина</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заспокоюється</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її</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стан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повертається</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до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норми</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можна</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проводити</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маніпуляції</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через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вікна</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5 на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будь-яких</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частинах</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тіла</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тварини</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endParaRPr kumimoji="0" lang="ru-RU" sz="16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Пристрій</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для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фіксації</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щурів</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був</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виконаний</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фанери</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та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дошки</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з</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урахуванням</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розмірів</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тварини</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вагою 200-350 гр.</a:t>
            </a:r>
            <a:endParaRPr kumimoji="0" lang="ru-RU" sz="16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Пристрій</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показав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високу</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ефективність</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зручність</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та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надійність</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при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фіксації</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лабораторних</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За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його</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допомогою</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можна</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проводити</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внутрішньочеревні</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та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підшкірні</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ін'єкції</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здійснювати</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постановку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медичної</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п'явки</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Пристрій</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дозволяє</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досліджувати</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тварину</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як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під</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наркозом, так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і</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без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використання</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наркозу для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отримання</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більш</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чистих</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даних</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експерименту</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Пристрій</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може</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використовуватися</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для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фіксації</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пацюків</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мишей</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хом'яків</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мурчаків</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та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інших</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5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дрібних</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лабораторних</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effectLst/>
                <a:latin typeface="Times New Roman" pitchFamily="18" charset="0"/>
                <a:ea typeface="Calibri" pitchFamily="34" charset="0"/>
                <a:cs typeface="Times New Roman" pitchFamily="18" charset="0"/>
              </a:rPr>
              <a:t>тварин</a:t>
            </a:r>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0"/>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566738" algn="l"/>
                <a:tab pos="568325" algn="l"/>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ЕКСПЕРИМЕНТАЛЬНЕ ДОСЛІДЖЕННЯ ПОВЕДІНКИ ТВАРИН. МЕТОДИ ЗООПСИХОЛОГІЧНИХ ДОСЛІДЖЕНЬ</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566738" algn="l"/>
                <a:tab pos="568325"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Зоопсихологія — це дисципліна, що вивчає еволюцію психіки від її зародкових форм до вищих проявів та поведінку тварин. </a:t>
            </a:r>
            <a:r>
              <a:rPr kumimoji="0" lang="uk-UA"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Основними поняттями</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зоопсихології є психіка та поведінка.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566738" algn="l"/>
                <a:tab pos="568325"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Методи зоопсихології – способи вивчення поведінки тварин, до яких належать </a:t>
            </a:r>
            <a:r>
              <a:rPr kumimoji="0" lang="uk-UA"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спостереження та експеримент.</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Спостереження за поведінкою тварин у місцях їхнього перебування доповнюються вивченням їх поводження з різними предметами. Іноді з метою аналізу форм маніпуляцій цими предметами їх дають піддослідній тварині у штучно створюваних ситуаціях. Метод спостереження застосовується для з’ясування походження інстинкту, його фізіологічних механізмів, ролі придбаних і успадкованих елементів тощо.</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566738" algn="l"/>
                <a:tab pos="568325"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Спостереження — це метод наукового дослідження, що полягає в активному, систематичному, цілеспрямованому, планомірному та навмисному процесі сприйняття об’єкта, завдяки чому здобувається знання про його зовнішні сторони, властивості й відносини.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566738" algn="l"/>
                <a:tab pos="568325"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Основними методологічними вимогами до здійснення спостереження є:</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Char char="•"/>
              <a:tabLst>
                <a:tab pos="566738" algn="l"/>
                <a:tab pos="568325"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активність (не споглядання, а пошук і фіксація дослідником потрібного ракурсу бачення об’єкта спостереження);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Char char="•"/>
              <a:tabLst>
                <a:tab pos="566738" algn="l"/>
                <a:tab pos="568325"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цілеспрямованість	(фіксація	уваги	лише	на	явищах,	які	цікавлять дослідника);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Char char="•"/>
              <a:tabLst>
                <a:tab pos="566738" algn="l"/>
                <a:tab pos="568325"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планомірність і навмисність (проходження спостереження за певним планом або сценарієм);</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Char char="•"/>
              <a:tabLst>
                <a:tab pos="566738" algn="l"/>
                <a:tab pos="568325"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системність (ведення за певною системою для багаторазового сприйняття об’єкта у заданих режимах).</a:t>
            </a:r>
            <a:endParaRPr kumimoji="0" lang="uk-UA"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332656"/>
            <a:ext cx="8820472"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tab pos="568325"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 зоопсихології та порівняльній психології вирізняють такі </a:t>
            </a:r>
            <a:r>
              <a:rPr kumimoji="0" lang="uk-UA"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елементи</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спостереження: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Char char="•"/>
              <a:tabLst>
                <a:tab pos="568325"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суб’єкт спостереження (спостерігач);</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Char char="•"/>
              <a:tabLst>
                <a:tab pos="568325"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об’єкт спостереження (тварина, людина або їх групи);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Char char="•"/>
              <a:tabLst>
                <a:tab pos="568325"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засоби спостереження (у т. ч. спеціально створені прилади, що виступають як продовження та посилення органів чуття людини або використовуються як знаряддя впливу на об’єкт спостереження у тому разі, якщо воно є складовою експериментальної діяльності).</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568325" algn="l"/>
              </a:tabLst>
            </a:pPr>
            <a:r>
              <a:rPr kumimoji="0" lang="uk-UA"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Основними принципами спостереження</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є:</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Char char="•"/>
              <a:tabLst>
                <a:tab pos="568325"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об’єктивність (дослідник описує тільки ті поведінкові вияви, що він реально бачить, а не свою інтерпретацію стану, переживань об’єкта дослідження);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Char char="•"/>
              <a:tabLst>
                <a:tab pos="568325"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систематичність — проведення дослідів неодноразово і систематично, що дає змогу уникнути помилок, пов’язаних із ситуативним станом тварини, чинниками середовища (атмосферний тиск, гормональний фон тощо);</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Char char="•"/>
              <a:tabLst>
                <a:tab pos="568325"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точність фіксації даних (висока точність реєстрації, що не припускає різної інтерпретації);</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Char char="•"/>
              <a:tabLst>
                <a:tab pos="568325"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забезпечення природної поведінки випробовуваного в ситуації спостереження — тварина не повинна знати про присутність спостерігача, або ж має сприймати його як природний компонент середовища, який не впливає на дану ситуацію (коли тварини звикли до дослідника і не змінюють свою поведінку в його присутності).</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568325"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Під час </a:t>
            </a:r>
            <a:r>
              <a:rPr kumimoji="0" lang="uk-UA"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зоопсихологічних</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експериментів вивчається поведінка тварин у ході вирішення різних завдань.</a:t>
            </a:r>
            <a:endParaRPr kumimoji="0" lang="uk-UA"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94085"/>
          </a:xfrm>
          <a:prstGeom prst="rect">
            <a:avLst/>
          </a:prstGeom>
        </p:spPr>
        <p:txBody>
          <a:bodyPr wrap="square">
            <a:spAutoFit/>
          </a:bodyPr>
          <a:lstStyle/>
          <a:p>
            <a:pPr algn="just"/>
            <a:r>
              <a:rPr lang="uk-UA" sz="1600" dirty="0"/>
              <a:t>Спостереження в умовах експерименту (штучного створення різних ситуацій) дає змогу визначити особливості інстинктивних дій. </a:t>
            </a:r>
            <a:r>
              <a:rPr lang="uk-UA" sz="1600" u="sng" dirty="0"/>
              <a:t>Поява </a:t>
            </a:r>
            <a:r>
              <a:rPr lang="uk-UA" sz="1600" u="sng" dirty="0" err="1"/>
              <a:t>фото-</a:t>
            </a:r>
            <a:r>
              <a:rPr lang="uk-UA" sz="1600" u="sng" dirty="0"/>
              <a:t> та</a:t>
            </a:r>
            <a:r>
              <a:rPr lang="uk-UA" sz="1600" dirty="0"/>
              <a:t> </a:t>
            </a:r>
            <a:r>
              <a:rPr lang="uk-UA" sz="1600" u="sng" dirty="0" err="1"/>
              <a:t>відеоспостереження</a:t>
            </a:r>
            <a:r>
              <a:rPr lang="uk-UA" sz="1600" u="sng" dirty="0"/>
              <a:t>,</a:t>
            </a:r>
            <a:r>
              <a:rPr lang="uk-UA" sz="1600" dirty="0"/>
              <a:t> удосконалення технічних засобів дає можливість вивчати поведінку тварин у природних умовах, у часі та просторі, без безпосередньо участі експериментатора.</a:t>
            </a:r>
            <a:endParaRPr lang="ru-RU" sz="1600" dirty="0"/>
          </a:p>
          <a:p>
            <a:pPr algn="just"/>
            <a:r>
              <a:rPr lang="uk-UA" sz="1600" dirty="0"/>
              <a:t>У вивченні інстинктивної діяльності тварин методом спостереження значне місце посідає </a:t>
            </a:r>
            <a:r>
              <a:rPr lang="uk-UA" sz="1600" u="sng" dirty="0"/>
              <a:t>каталогізація поведінки, складання </a:t>
            </a:r>
            <a:r>
              <a:rPr lang="uk-UA" sz="1600" u="sng" dirty="0" err="1"/>
              <a:t>етограм</a:t>
            </a:r>
            <a:r>
              <a:rPr lang="uk-UA" sz="1600" dirty="0"/>
              <a:t>. Ця методика була започаткована Ч. Дарвіном у його праці </a:t>
            </a:r>
            <a:r>
              <a:rPr lang="uk-UA" sz="1600" dirty="0" err="1"/>
              <a:t>“Про</a:t>
            </a:r>
            <a:r>
              <a:rPr lang="uk-UA" sz="1600" dirty="0"/>
              <a:t> висловлення відчуттів </a:t>
            </a:r>
            <a:r>
              <a:rPr lang="uk-UA" sz="1600" dirty="0" smtClean="0"/>
              <a:t>у</a:t>
            </a:r>
            <a:r>
              <a:rPr lang="ru-RU" sz="1600" dirty="0" smtClean="0"/>
              <a:t> </a:t>
            </a:r>
            <a:r>
              <a:rPr lang="uk-UA" sz="1600" dirty="0" smtClean="0"/>
              <a:t>людини </a:t>
            </a:r>
            <a:r>
              <a:rPr lang="uk-UA" sz="1600" dirty="0"/>
              <a:t>і </a:t>
            </a:r>
            <a:r>
              <a:rPr lang="uk-UA" sz="1600" dirty="0" err="1"/>
              <a:t>тварин”</a:t>
            </a:r>
            <a:r>
              <a:rPr lang="uk-UA" sz="1600" dirty="0"/>
              <a:t>, де був здійснений аналіз виявів спільності виразів різноманітних відчуттів у тварин і людини, ставши основою подальших досліджень еволюції поведінки. Реєстрація поведінкових феноменів забезпечується за допомогою </a:t>
            </a:r>
            <a:r>
              <a:rPr lang="uk-UA" sz="1600" u="sng" dirty="0"/>
              <a:t>кінозйомки</a:t>
            </a:r>
            <a:r>
              <a:rPr lang="uk-UA" sz="1600" dirty="0"/>
              <a:t>, на підставі якої складають відповідні схеми, що характеризують типові форми поведінки тварин. </a:t>
            </a:r>
            <a:r>
              <a:rPr lang="uk-UA" sz="1600" dirty="0" err="1"/>
              <a:t>Етограми</a:t>
            </a:r>
            <a:r>
              <a:rPr lang="uk-UA" sz="1600" dirty="0"/>
              <a:t> можуть бути представлені у вигляді таблиць поведінкових ознак, які збігаються або не збігаються у різних видів тварин, характеризують поведінку даного виду в окремі періоди його біологічного циклу (харчування, спарювання, вирощування молодняка, стадні відносини тощо). Завдяки цим таблицям виокремлюються типові елементи поведінки та забезпечується вивчення таких аспектів поведінки, як успадкування, мутаційна мінливість тощо. Зіставлення </a:t>
            </a:r>
            <a:r>
              <a:rPr lang="uk-UA" sz="1600" dirty="0" err="1"/>
              <a:t>етограм</a:t>
            </a:r>
            <a:r>
              <a:rPr lang="uk-UA" sz="1600" dirty="0"/>
              <a:t> як об’єктивних критеріїв видових форм поведінки є актуальним при дослідженні онтогенезу та філогенезу окремих її форм, а також встановленні походження більш складних форм поведінки від простіших.</a:t>
            </a:r>
            <a:endParaRPr lang="ru-RU" sz="1600" dirty="0"/>
          </a:p>
          <a:p>
            <a:pPr algn="just"/>
            <a:r>
              <a:rPr lang="uk-UA" sz="1600" u="sng" dirty="0"/>
              <a:t>Метод хронометражу</a:t>
            </a:r>
            <a:r>
              <a:rPr lang="uk-UA" sz="1600" dirty="0"/>
              <a:t> є кількісним вивченням протікання поведінкових реакцій у часі та полягає в часовій фіксації певних рухових актів візуально або за допомогою відповідної апаратури. Цей метод дає змогу вивчати сумарну рухову активність тварини протягом доби, в різні пори року, в різних умовах середовища. Техніка реєстрації поведінки методом хронометражу є досить різноманітною та зумовлюється завданням дослідження, якостями досліджуваного об’єкта та оснащеністю дослідника. </a:t>
            </a:r>
            <a:r>
              <a:rPr lang="uk-UA" sz="1600" u="sng" dirty="0"/>
              <a:t>Застосовуються</a:t>
            </a:r>
            <a:r>
              <a:rPr lang="uk-UA" sz="1600" dirty="0"/>
              <a:t> </a:t>
            </a:r>
            <a:r>
              <a:rPr lang="uk-UA" sz="1600" u="sng" dirty="0"/>
              <a:t>методики</a:t>
            </a:r>
            <a:r>
              <a:rPr lang="uk-UA" sz="1600" dirty="0"/>
              <a:t> </a:t>
            </a:r>
            <a:r>
              <a:rPr lang="uk-UA" sz="1600" u="sng" dirty="0"/>
              <a:t>графічної реєстрації (на механічній, електричній, </a:t>
            </a:r>
            <a:r>
              <a:rPr lang="uk-UA" sz="1600" u="sng" dirty="0" err="1"/>
              <a:t>радіоелектричній</a:t>
            </a:r>
            <a:r>
              <a:rPr lang="uk-UA" sz="1600" u="sng" dirty="0"/>
              <a:t>, цифровій</a:t>
            </a:r>
            <a:r>
              <a:rPr lang="uk-UA" sz="1600" dirty="0"/>
              <a:t> </a:t>
            </a:r>
            <a:r>
              <a:rPr lang="uk-UA" sz="1600" u="sng" dirty="0"/>
              <a:t>основі), методика візуального спостереження, методика механічної реєстрації</a:t>
            </a:r>
            <a:r>
              <a:rPr lang="uk-UA" sz="1600" dirty="0"/>
              <a:t> </a:t>
            </a:r>
            <a:r>
              <a:rPr lang="uk-UA" sz="1600" u="sng" dirty="0"/>
              <a:t>спеціальними лічильниками, записами акустичних явищ тощо.</a:t>
            </a:r>
            <a:endParaRPr lang="ru-RU"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404664"/>
            <a:ext cx="8748464"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49238" algn="l"/>
              </a:tabLst>
            </a:pP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Основні експериментальні методи: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49238"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метод	лабіринту	–	знаходження	шляху	до	цільового	об’єкта,	який безпосередньо не сприймається (корм, притулок тощо);</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49238"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метод	обхідного	шляху	–	пошук	шляху	до	цільового	об’єкта,	який сприймається через обхід однієї або кількох перешкод;</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49238"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метод одночасного або послідовного вибору – диференційоване дресирування, вибір об’єктів – сигналів, малюнків тощо; </a:t>
            </a:r>
            <a:r>
              <a:rPr kumimoji="0" lang="uk-UA"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“вибір</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за </a:t>
            </a:r>
            <a:r>
              <a:rPr kumimoji="0" lang="uk-UA"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зразком”</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49238"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метод відкритого поля – надання тварині можливості вільного вибору шляху й місцезнаходження в просторі, обгородженому стінками, і, в міру потреби, ускладненому структурними компонентами – предметами, притулками тощо;</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49238"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метод проблемного ящика – знаходження можливості виходу з ящика або проникнення до нього шляхом відкривання більш менш складних замикальних пристосувань;</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49238"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метод використання знарядь – вирішення завдань за допомогою сторонніх предметів, які повинні включатися в експериментальну ситуацію між тваринами й цільовим об’єктом, – наближення предметів гілками або мотузками, складання пірамід з ящиків тощо.</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49238"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заучування послідовностей стимулів — методика дослідження когнітивної діяльності тварин, яка виникла в результаті виявлення спроможності мавп до навчання </a:t>
            </a:r>
            <a:r>
              <a:rPr kumimoji="0" lang="uk-UA"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“мовам-посередникам”</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можливості шимпанзе та горил складати </a:t>
            </a:r>
            <a:r>
              <a:rPr kumimoji="0" lang="uk-UA"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“фрази”</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 кількох </a:t>
            </a:r>
            <a:r>
              <a:rPr kumimoji="0" lang="uk-UA"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“слів-жестів”</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і розуміти сенс звернених до них </a:t>
            </a:r>
            <a:r>
              <a:rPr kumimoji="0" lang="uk-UA"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“висловів”</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uk-UA"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76</TotalTime>
  <Words>2232</Words>
  <Application>Microsoft Office PowerPoint</Application>
  <PresentationFormat>Экран (4:3)</PresentationFormat>
  <Paragraphs>177</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Бумажная</vt:lpstr>
      <vt:lpstr>Лабораторна робота 1</vt:lpstr>
      <vt:lpstr>Вступ до дисципліни</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Лабораторна робота 1</dc:title>
  <dc:creator>Руслан Аминов</dc:creator>
  <cp:lastModifiedBy>Руслан Аминов</cp:lastModifiedBy>
  <cp:revision>37</cp:revision>
  <dcterms:created xsi:type="dcterms:W3CDTF">2023-10-10T09:38:53Z</dcterms:created>
  <dcterms:modified xsi:type="dcterms:W3CDTF">2023-10-11T07:28:18Z</dcterms:modified>
</cp:coreProperties>
</file>