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7" r:id="rId8"/>
    <p:sldId id="266" r:id="rId9"/>
    <p:sldId id="265" r:id="rId10"/>
    <p:sldId id="264" r:id="rId11"/>
    <p:sldId id="263" r:id="rId12"/>
    <p:sldId id="262" r:id="rId13"/>
    <p:sldId id="268" r:id="rId14"/>
    <p:sldId id="275" r:id="rId15"/>
    <p:sldId id="269" r:id="rId16"/>
    <p:sldId id="270" r:id="rId17"/>
    <p:sldId id="271" r:id="rId18"/>
    <p:sldId id="272" r:id="rId19"/>
    <p:sldId id="273" r:id="rId20"/>
    <p:sldId id="274" r:id="rId21"/>
    <p:sldId id="276" r:id="rId22"/>
    <p:sldId id="277" r:id="rId23"/>
    <p:sldId id="278" r:id="rId24"/>
    <p:sldId id="279" r:id="rId25"/>
    <p:sldId id="280" r:id="rId26"/>
    <p:sldId id="282" r:id="rId27"/>
    <p:sldId id="281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2" r:id="rId36"/>
    <p:sldId id="290" r:id="rId37"/>
    <p:sldId id="291" r:id="rId38"/>
    <p:sldId id="293" r:id="rId39"/>
    <p:sldId id="295" r:id="rId40"/>
    <p:sldId id="296" r:id="rId41"/>
    <p:sldId id="297" r:id="rId4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CC654FC-F54A-4815-9230-86977FCE8EBF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F380BEB-C855-4B45-B5B6-B77CF233DA6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654FC-F54A-4815-9230-86977FCE8EBF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80BEB-C855-4B45-B5B6-B77CF233DA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654FC-F54A-4815-9230-86977FCE8EBF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80BEB-C855-4B45-B5B6-B77CF233DA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CC654FC-F54A-4815-9230-86977FCE8EBF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F380BEB-C855-4B45-B5B6-B77CF233DA6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wipe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CC654FC-F54A-4815-9230-86977FCE8EBF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F380BEB-C855-4B45-B5B6-B77CF233DA6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654FC-F54A-4815-9230-86977FCE8EBF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80BEB-C855-4B45-B5B6-B77CF233DA6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654FC-F54A-4815-9230-86977FCE8EBF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80BEB-C855-4B45-B5B6-B77CF233DA6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wipe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CC654FC-F54A-4815-9230-86977FCE8EBF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F380BEB-C855-4B45-B5B6-B77CF233DA6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wipe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654FC-F54A-4815-9230-86977FCE8EBF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80BEB-C855-4B45-B5B6-B77CF233DA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CC654FC-F54A-4815-9230-86977FCE8EBF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F380BEB-C855-4B45-B5B6-B77CF233DA6C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CC654FC-F54A-4815-9230-86977FCE8EBF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F380BEB-C855-4B45-B5B6-B77CF233DA6C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wipe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CC654FC-F54A-4815-9230-86977FCE8EBF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F380BEB-C855-4B45-B5B6-B77CF233DA6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wipe dir="u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5984" y="357166"/>
            <a:ext cx="6429420" cy="5929355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pPr algn="l"/>
            <a:r>
              <a:rPr lang="uk-UA" sz="2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uk-UA" sz="2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uk-UA" sz="2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Тема </a:t>
            </a:r>
            <a:r>
              <a:rPr lang="uk-UA" sz="22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4. Основні ресурси підприємства туристичної </a:t>
            </a:r>
            <a:r>
              <a:rPr lang="uk-UA" sz="2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галузі</a:t>
            </a:r>
            <a:r>
              <a:rPr lang="uk-UA" sz="2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uk-UA" sz="2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uk-UA" sz="2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uk-UA" sz="2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uk-UA" sz="2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uk-UA" sz="2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uk-UA" sz="2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Питання:</a:t>
            </a:r>
            <a:br>
              <a:rPr lang="uk-UA" sz="2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uk-UA" sz="20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uk-UA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Статутний </a:t>
            </a:r>
            <a:r>
              <a:rPr lang="uk-UA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капітал і майно підприємства туристичної галузі: поняття і склад. </a:t>
            </a:r>
            <a:r>
              <a:rPr lang="uk-UA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uk-UA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uk-UA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Організація</a:t>
            </a:r>
            <a:r>
              <a:rPr lang="uk-UA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оплата і ринок праці. </a:t>
            </a:r>
            <a:r>
              <a:rPr lang="uk-UA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uk-UA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uk-UA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Склад </a:t>
            </a:r>
            <a:r>
              <a:rPr lang="uk-UA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і структура персоналу. </a:t>
            </a:r>
            <a:r>
              <a:rPr lang="uk-UA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uk-UA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uk-UA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4. Принципи </a:t>
            </a:r>
            <a:r>
              <a:rPr lang="uk-UA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управління персоналом підприємства туристичної галузі. </a:t>
            </a:r>
            <a:r>
              <a:rPr lang="uk-UA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uk-UA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uk-UA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5. Плинність </a:t>
            </a:r>
            <a:r>
              <a:rPr lang="uk-UA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кадрів. </a:t>
            </a:r>
            <a:r>
              <a:rPr lang="uk-UA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uk-UA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uk-UA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uk-UA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Оплата </a:t>
            </a:r>
            <a:r>
              <a:rPr lang="uk-UA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і мотивація праці</a:t>
            </a:r>
            <a:r>
              <a:rPr lang="uk-UA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Методи </a:t>
            </a:r>
            <a:r>
              <a:rPr lang="uk-UA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мотивації. </a:t>
            </a:r>
            <a:r>
              <a:rPr lang="uk-UA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uk-UA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uk-UA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7. Елементи </a:t>
            </a:r>
            <a:r>
              <a:rPr lang="uk-UA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організації, форми та системи оплати праці. </a:t>
            </a:r>
            <a:r>
              <a:rPr lang="uk-UA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Фонд </a:t>
            </a:r>
            <a:r>
              <a:rPr lang="uk-UA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заробітної платні. </a:t>
            </a:r>
            <a:r>
              <a:rPr lang="uk-UA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uk-UA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uk-UA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8. Основні </a:t>
            </a:r>
            <a:r>
              <a:rPr lang="uk-UA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напрями стимулювання праці.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693d120ee9e6df9303195a2d2503bc0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57222" y="4857760"/>
            <a:ext cx="2190733" cy="1643050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</p:cSld>
  <p:clrMapOvr>
    <a:masterClrMapping/>
  </p:clrMapOvr>
  <p:transition spd="slow">
    <p:wipe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285992"/>
            <a:ext cx="7467600" cy="4187960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ru-RU" dirty="0" err="1" smtClean="0"/>
              <a:t>Основним</a:t>
            </a:r>
            <a:r>
              <a:rPr lang="ru-RU" dirty="0" smtClean="0"/>
              <a:t> </a:t>
            </a:r>
            <a:r>
              <a:rPr lang="ru-RU" dirty="0" err="1" smtClean="0"/>
              <a:t>елементом</a:t>
            </a:r>
            <a:r>
              <a:rPr lang="ru-RU" dirty="0" smtClean="0"/>
              <a:t> </a:t>
            </a:r>
            <a:r>
              <a:rPr lang="ru-RU" dirty="0" err="1" smtClean="0"/>
              <a:t>світового</a:t>
            </a:r>
            <a:r>
              <a:rPr lang="ru-RU" dirty="0" smtClean="0"/>
              <a:t> ринку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 err="1" smtClean="0"/>
              <a:t>ринок</a:t>
            </a:r>
            <a:r>
              <a:rPr lang="ru-RU" dirty="0" smtClean="0"/>
              <a:t>, в межах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поєднується</a:t>
            </a:r>
            <a:r>
              <a:rPr lang="ru-RU" dirty="0" smtClean="0"/>
              <a:t> </a:t>
            </a:r>
            <a:r>
              <a:rPr lang="ru-RU" dirty="0" err="1" smtClean="0"/>
              <a:t>внутрішньо</a:t>
            </a:r>
            <a:r>
              <a:rPr lang="ru-RU" dirty="0" smtClean="0"/>
              <a:t>- та </a:t>
            </a:r>
            <a:r>
              <a:rPr lang="ru-RU" dirty="0" err="1" smtClean="0"/>
              <a:t>зовнішньоекономічна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реалізації</a:t>
            </a:r>
            <a:r>
              <a:rPr lang="ru-RU" dirty="0" smtClean="0"/>
              <a:t> </a:t>
            </a:r>
            <a:r>
              <a:rPr lang="ru-RU" dirty="0" err="1" smtClean="0"/>
              <a:t>відповідного</a:t>
            </a:r>
            <a:r>
              <a:rPr lang="ru-RU" dirty="0" smtClean="0"/>
              <a:t> товару (</a:t>
            </a:r>
            <a:r>
              <a:rPr lang="ru-RU" dirty="0" err="1" smtClean="0"/>
              <a:t>послуги</a:t>
            </a:r>
            <a:r>
              <a:rPr lang="ru-RU" dirty="0" smtClean="0"/>
              <a:t>). </a:t>
            </a:r>
            <a:endParaRPr lang="ru-RU" dirty="0" smtClean="0"/>
          </a:p>
          <a:p>
            <a:r>
              <a:rPr lang="ru-RU" dirty="0" err="1" smtClean="0"/>
              <a:t>Світовий</a:t>
            </a:r>
            <a:r>
              <a:rPr lang="ru-RU" dirty="0" smtClean="0"/>
              <a:t> </a:t>
            </a:r>
            <a:r>
              <a:rPr lang="ru-RU" dirty="0" err="1" smtClean="0"/>
              <a:t>ринок</a:t>
            </a:r>
            <a:r>
              <a:rPr lang="ru-RU" dirty="0" smtClean="0"/>
              <a:t> </a:t>
            </a:r>
            <a:r>
              <a:rPr lang="ru-RU" dirty="0" err="1" smtClean="0"/>
              <a:t>структурується</a:t>
            </a:r>
            <a:r>
              <a:rPr lang="ru-RU" dirty="0" smtClean="0"/>
              <a:t> за формами </a:t>
            </a:r>
            <a:r>
              <a:rPr lang="ru-RU" dirty="0" err="1" smtClean="0"/>
              <a:t>діяльності</a:t>
            </a:r>
            <a:r>
              <a:rPr lang="ru-RU" dirty="0" smtClean="0"/>
              <a:t>, </a:t>
            </a:r>
            <a:r>
              <a:rPr lang="ru-RU" dirty="0" err="1" smtClean="0"/>
              <a:t>кінцевим</a:t>
            </a:r>
            <a:r>
              <a:rPr lang="ru-RU" dirty="0" smtClean="0"/>
              <a:t> продуктом, </a:t>
            </a:r>
            <a:r>
              <a:rPr lang="ru-RU" dirty="0" err="1" smtClean="0"/>
              <a:t>регіональними</a:t>
            </a:r>
            <a:r>
              <a:rPr lang="ru-RU" dirty="0" smtClean="0"/>
              <a:t> та </a:t>
            </a:r>
            <a:r>
              <a:rPr lang="ru-RU" dirty="0" err="1" smtClean="0"/>
              <a:t>соціально-економічними</a:t>
            </a:r>
            <a:r>
              <a:rPr lang="ru-RU" dirty="0" smtClean="0"/>
              <a:t> </a:t>
            </a:r>
            <a:r>
              <a:rPr lang="ru-RU" dirty="0" err="1" smtClean="0"/>
              <a:t>ознаками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resize.jf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2198" y="357166"/>
            <a:ext cx="2285995" cy="1714496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</p:cSld>
  <p:clrMapOvr>
    <a:masterClrMapping/>
  </p:clrMapOvr>
  <p:transition spd="slow">
    <p:wipe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14356"/>
            <a:ext cx="7467600" cy="5759596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світового</a:t>
            </a:r>
            <a:r>
              <a:rPr lang="ru-RU" dirty="0" smtClean="0"/>
              <a:t> ринку та </a:t>
            </a:r>
            <a:r>
              <a:rPr lang="ru-RU" dirty="0" err="1" smtClean="0"/>
              <a:t>кожної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складової</a:t>
            </a:r>
            <a:r>
              <a:rPr lang="ru-RU" dirty="0" smtClean="0"/>
              <a:t> в </a:t>
            </a:r>
            <a:r>
              <a:rPr lang="ru-RU" dirty="0" err="1" smtClean="0"/>
              <a:t>складних</a:t>
            </a:r>
            <a:r>
              <a:rPr lang="ru-RU" dirty="0" smtClean="0"/>
              <a:t> </a:t>
            </a:r>
            <a:r>
              <a:rPr lang="ru-RU" dirty="0" err="1" smtClean="0"/>
              <a:t>динамічних</a:t>
            </a:r>
            <a:r>
              <a:rPr lang="ru-RU" dirty="0" smtClean="0"/>
              <a:t>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дією</a:t>
            </a:r>
            <a:r>
              <a:rPr lang="ru-RU" dirty="0" smtClean="0"/>
              <a:t> </a:t>
            </a:r>
            <a:r>
              <a:rPr lang="ru-RU" dirty="0" err="1" smtClean="0"/>
              <a:t>різноманітних</a:t>
            </a:r>
            <a:r>
              <a:rPr lang="ru-RU" dirty="0" smtClean="0"/>
              <a:t> </a:t>
            </a:r>
            <a:r>
              <a:rPr lang="ru-RU" dirty="0" err="1" smtClean="0"/>
              <a:t>змінних</a:t>
            </a:r>
            <a:r>
              <a:rPr lang="ru-RU" dirty="0" smtClean="0"/>
              <a:t> </a:t>
            </a:r>
            <a:r>
              <a:rPr lang="ru-RU" dirty="0" err="1" smtClean="0"/>
              <a:t>чинників</a:t>
            </a:r>
            <a:r>
              <a:rPr lang="ru-RU" dirty="0" smtClean="0"/>
              <a:t> </a:t>
            </a:r>
            <a:r>
              <a:rPr lang="ru-RU" dirty="0" err="1" smtClean="0"/>
              <a:t>відображає</a:t>
            </a:r>
            <a:r>
              <a:rPr lang="ru-RU" dirty="0" smtClean="0"/>
              <a:t> </a:t>
            </a:r>
            <a:r>
              <a:rPr lang="ru-RU" dirty="0" err="1" smtClean="0"/>
              <a:t>кон'юнктура</a:t>
            </a:r>
            <a:r>
              <a:rPr lang="ru-RU" dirty="0" smtClean="0"/>
              <a:t> ринку. </a:t>
            </a:r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dirty="0" err="1" smtClean="0"/>
              <a:t>Ринкова</a:t>
            </a:r>
            <a:r>
              <a:rPr lang="ru-RU" dirty="0" smtClean="0"/>
              <a:t> </a:t>
            </a:r>
            <a:r>
              <a:rPr lang="ru-RU" dirty="0" err="1" smtClean="0"/>
              <a:t>кон'юнктура</a:t>
            </a:r>
            <a:r>
              <a:rPr lang="ru-RU" dirty="0" smtClean="0"/>
              <a:t> </a:t>
            </a:r>
            <a:r>
              <a:rPr lang="ru-RU" dirty="0" err="1" smtClean="0"/>
              <a:t>формується</a:t>
            </a:r>
            <a:r>
              <a:rPr lang="ru-RU" dirty="0" smtClean="0"/>
              <a:t> в </a:t>
            </a:r>
            <a:r>
              <a:rPr lang="ru-RU" dirty="0" err="1" smtClean="0"/>
              <a:t>конкретних</a:t>
            </a:r>
            <a:r>
              <a:rPr lang="ru-RU" dirty="0" smtClean="0"/>
              <a:t> </a:t>
            </a:r>
            <a:r>
              <a:rPr lang="ru-RU" dirty="0" err="1" smtClean="0"/>
              <a:t>умовах</a:t>
            </a:r>
            <a:r>
              <a:rPr lang="ru-RU" dirty="0" smtClean="0"/>
              <a:t> (</a:t>
            </a:r>
            <a:r>
              <a:rPr lang="ru-RU" dirty="0" err="1" smtClean="0"/>
              <a:t>соціально-економічних</a:t>
            </a:r>
            <a:r>
              <a:rPr lang="ru-RU" dirty="0" smtClean="0"/>
              <a:t>, </a:t>
            </a:r>
            <a:r>
              <a:rPr lang="ru-RU" dirty="0" err="1" smtClean="0"/>
              <a:t>політичних</a:t>
            </a:r>
            <a:r>
              <a:rPr lang="ru-RU" dirty="0" smtClean="0"/>
              <a:t>, </a:t>
            </a:r>
            <a:r>
              <a:rPr lang="ru-RU" dirty="0" err="1" smtClean="0"/>
              <a:t>регіональних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відбиває</a:t>
            </a:r>
            <a:r>
              <a:rPr lang="ru-RU" dirty="0" smtClean="0"/>
              <a:t> </a:t>
            </a:r>
            <a:r>
              <a:rPr lang="ru-RU" dirty="0" err="1" smtClean="0"/>
              <a:t>співвідношення</a:t>
            </a:r>
            <a:r>
              <a:rPr lang="ru-RU" dirty="0" smtClean="0"/>
              <a:t> </a:t>
            </a:r>
            <a:r>
              <a:rPr lang="ru-RU" dirty="0" err="1" smtClean="0"/>
              <a:t>попиту</a:t>
            </a:r>
            <a:r>
              <a:rPr lang="ru-RU" dirty="0" smtClean="0"/>
              <a:t>/ </a:t>
            </a:r>
            <a:r>
              <a:rPr lang="ru-RU" dirty="0" err="1" smtClean="0"/>
              <a:t>пропозиції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коливаннях</a:t>
            </a:r>
            <a:r>
              <a:rPr lang="ru-RU" dirty="0" smtClean="0"/>
              <a:t> </a:t>
            </a:r>
            <a:r>
              <a:rPr lang="ru-RU" dirty="0" err="1" smtClean="0"/>
              <a:t>цін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dirty="0" err="1" smtClean="0"/>
              <a:t>Ціна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грошовим</a:t>
            </a:r>
            <a:r>
              <a:rPr lang="ru-RU" dirty="0" smtClean="0"/>
              <a:t> </a:t>
            </a:r>
            <a:r>
              <a:rPr lang="ru-RU" dirty="0" err="1" smtClean="0"/>
              <a:t>виразом</a:t>
            </a:r>
            <a:r>
              <a:rPr lang="ru-RU" dirty="0" smtClean="0"/>
              <a:t> </a:t>
            </a:r>
            <a:r>
              <a:rPr lang="ru-RU" dirty="0" err="1" smtClean="0"/>
              <a:t>вартості</a:t>
            </a:r>
            <a:r>
              <a:rPr lang="ru-RU" dirty="0" smtClean="0"/>
              <a:t> товару. </a:t>
            </a:r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dirty="0" err="1" smtClean="0"/>
              <a:t>Ринкова</a:t>
            </a:r>
            <a:r>
              <a:rPr lang="ru-RU" dirty="0" smtClean="0"/>
              <a:t> </a:t>
            </a:r>
            <a:r>
              <a:rPr lang="ru-RU" dirty="0" err="1" smtClean="0"/>
              <a:t>вартість</a:t>
            </a:r>
            <a:r>
              <a:rPr lang="ru-RU" dirty="0" smtClean="0"/>
              <a:t> товару </a:t>
            </a:r>
            <a:r>
              <a:rPr lang="ru-RU" dirty="0" err="1" smtClean="0"/>
              <a:t>складається</a:t>
            </a:r>
            <a:r>
              <a:rPr lang="ru-RU" dirty="0" smtClean="0"/>
              <a:t>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конкуренції</a:t>
            </a:r>
            <a:r>
              <a:rPr lang="ru-RU" dirty="0" smtClean="0"/>
              <a:t> на ринку </a:t>
            </a:r>
            <a:r>
              <a:rPr lang="ru-RU" dirty="0" err="1" smtClean="0"/>
              <a:t>продавця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dirty="0" err="1" smtClean="0"/>
              <a:t>Ринок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сферою </a:t>
            </a:r>
            <a:r>
              <a:rPr lang="ru-RU" dirty="0" err="1" smtClean="0"/>
              <a:t>діяльності</a:t>
            </a:r>
            <a:r>
              <a:rPr lang="ru-RU" dirty="0" smtClean="0"/>
              <a:t>, яка </a:t>
            </a:r>
            <a:r>
              <a:rPr lang="ru-RU" dirty="0" err="1" smtClean="0"/>
              <a:t>поєднує</a:t>
            </a:r>
            <a:r>
              <a:rPr lang="ru-RU" dirty="0" smtClean="0"/>
              <a:t> в </a:t>
            </a:r>
            <a:r>
              <a:rPr lang="ru-RU" dirty="0" err="1" smtClean="0"/>
              <a:t>певну</a:t>
            </a:r>
            <a:r>
              <a:rPr lang="ru-RU" dirty="0" smtClean="0"/>
              <a:t> систему </a:t>
            </a:r>
            <a:r>
              <a:rPr lang="ru-RU" dirty="0" err="1" smtClean="0"/>
              <a:t>виробництво</a:t>
            </a:r>
            <a:r>
              <a:rPr lang="ru-RU" dirty="0" smtClean="0"/>
              <a:t> та </a:t>
            </a:r>
            <a:r>
              <a:rPr lang="ru-RU" dirty="0" err="1" smtClean="0"/>
              <a:t>споживання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, </a:t>
            </a:r>
            <a:r>
              <a:rPr lang="ru-RU" dirty="0" err="1" smtClean="0"/>
              <a:t>подібної</a:t>
            </a:r>
            <a:r>
              <a:rPr lang="ru-RU" dirty="0" smtClean="0"/>
              <a:t> за </a:t>
            </a:r>
            <a:r>
              <a:rPr lang="ru-RU" dirty="0" err="1" smtClean="0"/>
              <a:t>властивостями</a:t>
            </a:r>
            <a:r>
              <a:rPr lang="ru-RU" dirty="0" smtClean="0"/>
              <a:t> та </a:t>
            </a:r>
            <a:r>
              <a:rPr lang="ru-RU" dirty="0" err="1" smtClean="0"/>
              <a:t>призначенням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slow">
    <p:wipe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err="1" smtClean="0"/>
              <a:t>Ринок</a:t>
            </a:r>
            <a:r>
              <a:rPr lang="ru-RU" b="1" dirty="0" smtClean="0"/>
              <a:t> </a:t>
            </a:r>
            <a:r>
              <a:rPr lang="ru-RU" b="1" dirty="0" err="1" smtClean="0"/>
              <a:t>послуг</a:t>
            </a:r>
            <a:r>
              <a:rPr lang="ru-RU" dirty="0" smtClean="0"/>
              <a:t> як </a:t>
            </a:r>
            <a:r>
              <a:rPr lang="ru-RU" dirty="0" err="1" smtClean="0"/>
              <a:t>складова</a:t>
            </a:r>
            <a:r>
              <a:rPr lang="ru-RU" dirty="0" smtClean="0"/>
              <a:t> </a:t>
            </a:r>
            <a:r>
              <a:rPr lang="ru-RU" dirty="0" err="1" smtClean="0"/>
              <a:t>світового</a:t>
            </a:r>
            <a:r>
              <a:rPr lang="ru-RU" dirty="0" smtClean="0"/>
              <a:t> ринку </a:t>
            </a:r>
            <a:r>
              <a:rPr lang="ru-RU" dirty="0" err="1" smtClean="0"/>
              <a:t>сформувався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виокремлення</a:t>
            </a:r>
            <a:r>
              <a:rPr lang="ru-RU" dirty="0" smtClean="0"/>
              <a:t> </a:t>
            </a:r>
            <a:r>
              <a:rPr lang="ru-RU" dirty="0" err="1" smtClean="0"/>
              <a:t>невиробничої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в </a:t>
            </a:r>
            <a:r>
              <a:rPr lang="ru-RU" dirty="0" err="1" smtClean="0"/>
              <a:t>окрему</a:t>
            </a:r>
            <a:r>
              <a:rPr lang="ru-RU" dirty="0" smtClean="0"/>
              <a:t> сферу </a:t>
            </a:r>
            <a:r>
              <a:rPr lang="ru-RU" dirty="0" err="1" smtClean="0"/>
              <a:t>господарства</a:t>
            </a:r>
            <a:r>
              <a:rPr lang="ru-RU" dirty="0" smtClean="0"/>
              <a:t> - </a:t>
            </a:r>
            <a:r>
              <a:rPr lang="ru-RU" dirty="0" err="1" smtClean="0"/>
              <a:t>сферу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об'єктивним</a:t>
            </a:r>
            <a:r>
              <a:rPr lang="ru-RU" dirty="0" smtClean="0"/>
              <a:t> </a:t>
            </a:r>
            <a:r>
              <a:rPr lang="ru-RU" dirty="0" err="1" smtClean="0"/>
              <a:t>процесом</a:t>
            </a:r>
            <a:r>
              <a:rPr lang="ru-RU" dirty="0" smtClean="0"/>
              <a:t> </a:t>
            </a:r>
            <a:r>
              <a:rPr lang="ru-RU" dirty="0" err="1" smtClean="0"/>
              <a:t>поглиблення</a:t>
            </a:r>
            <a:r>
              <a:rPr lang="ru-RU" dirty="0" smtClean="0"/>
              <a:t> </a:t>
            </a:r>
            <a:r>
              <a:rPr lang="ru-RU" dirty="0" err="1" smtClean="0"/>
              <a:t>суспільного</a:t>
            </a:r>
            <a:r>
              <a:rPr lang="ru-RU" dirty="0" smtClean="0"/>
              <a:t> </a:t>
            </a:r>
            <a:r>
              <a:rPr lang="ru-RU" dirty="0" err="1" smtClean="0"/>
              <a:t>поділу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продуктивних</a:t>
            </a:r>
            <a:r>
              <a:rPr lang="ru-RU" dirty="0" smtClean="0"/>
              <a:t> сил та </a:t>
            </a:r>
            <a:r>
              <a:rPr lang="ru-RU" dirty="0" err="1" smtClean="0"/>
              <a:t>диверсифікації</a:t>
            </a:r>
            <a:r>
              <a:rPr lang="ru-RU" dirty="0" smtClean="0"/>
              <a:t> </a:t>
            </a:r>
            <a:r>
              <a:rPr lang="ru-RU" dirty="0" err="1" smtClean="0"/>
              <a:t>суспільного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endParaRPr lang="ru-RU" dirty="0"/>
          </a:p>
        </p:txBody>
      </p:sp>
    </p:spTree>
  </p:cSld>
  <p:clrMapOvr>
    <a:masterClrMapping/>
  </p:clrMapOvr>
  <p:transition spd="slow">
    <p:wipe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14356"/>
            <a:ext cx="7329510" cy="5759596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ru-RU" dirty="0" smtClean="0"/>
              <a:t>Закон </a:t>
            </a:r>
            <a:r>
              <a:rPr lang="ru-RU" dirty="0" err="1" smtClean="0"/>
              <a:t>України</a:t>
            </a:r>
            <a:r>
              <a:rPr lang="ru-RU" dirty="0" smtClean="0"/>
              <a:t> «Про оплату </a:t>
            </a:r>
            <a:r>
              <a:rPr lang="ru-RU" dirty="0" err="1" smtClean="0"/>
              <a:t>праці</a:t>
            </a:r>
            <a:r>
              <a:rPr lang="ru-RU" dirty="0" smtClean="0"/>
              <a:t>» </a:t>
            </a:r>
            <a:r>
              <a:rPr lang="ru-RU" dirty="0" err="1" smtClean="0"/>
              <a:t>визначає</a:t>
            </a:r>
            <a:r>
              <a:rPr lang="ru-RU" dirty="0" smtClean="0"/>
              <a:t> </a:t>
            </a:r>
            <a:r>
              <a:rPr lang="ru-RU" dirty="0" err="1" smtClean="0"/>
              <a:t>економічні</a:t>
            </a:r>
            <a:r>
              <a:rPr lang="ru-RU" dirty="0" smtClean="0"/>
              <a:t>, </a:t>
            </a:r>
            <a:r>
              <a:rPr lang="ru-RU" dirty="0" err="1" smtClean="0"/>
              <a:t>правові</a:t>
            </a:r>
            <a:r>
              <a:rPr lang="ru-RU" dirty="0" smtClean="0"/>
              <a:t> та </a:t>
            </a:r>
            <a:r>
              <a:rPr lang="ru-RU" dirty="0" err="1" smtClean="0"/>
              <a:t>організаційні</a:t>
            </a:r>
            <a:r>
              <a:rPr lang="ru-RU" dirty="0" smtClean="0"/>
              <a:t> засади оплати </a:t>
            </a:r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перебувають</a:t>
            </a:r>
            <a:r>
              <a:rPr lang="ru-RU" dirty="0" smtClean="0"/>
              <a:t> у </a:t>
            </a:r>
            <a:r>
              <a:rPr lang="ru-RU" dirty="0" err="1" smtClean="0"/>
              <a:t>трудових</a:t>
            </a:r>
            <a:r>
              <a:rPr lang="ru-RU" dirty="0" smtClean="0"/>
              <a:t> </a:t>
            </a:r>
            <a:r>
              <a:rPr lang="ru-RU" dirty="0" err="1" smtClean="0"/>
              <a:t>відносинах</a:t>
            </a:r>
            <a:r>
              <a:rPr lang="ru-RU" dirty="0" smtClean="0"/>
              <a:t>, на </a:t>
            </a:r>
            <a:r>
              <a:rPr lang="ru-RU" dirty="0" err="1" smtClean="0"/>
              <a:t>підставі</a:t>
            </a:r>
            <a:r>
              <a:rPr lang="ru-RU" dirty="0" smtClean="0"/>
              <a:t> трудового договору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підприємствами</a:t>
            </a:r>
            <a:r>
              <a:rPr lang="ru-RU" dirty="0" smtClean="0"/>
              <a:t>, </a:t>
            </a:r>
            <a:r>
              <a:rPr lang="ru-RU" dirty="0" err="1" smtClean="0"/>
              <a:t>установами</a:t>
            </a:r>
            <a:r>
              <a:rPr lang="ru-RU" dirty="0" smtClean="0"/>
              <a:t>, </a:t>
            </a:r>
            <a:r>
              <a:rPr lang="ru-RU" dirty="0" err="1" smtClean="0"/>
              <a:t>організаціями</a:t>
            </a:r>
            <a:r>
              <a:rPr lang="ru-RU" dirty="0" smtClean="0"/>
              <a:t> </a:t>
            </a:r>
            <a:r>
              <a:rPr lang="ru-RU" dirty="0" err="1" smtClean="0"/>
              <a:t>усіх</a:t>
            </a:r>
            <a:r>
              <a:rPr lang="ru-RU" dirty="0" smtClean="0"/>
              <a:t> форм </a:t>
            </a:r>
            <a:r>
              <a:rPr lang="ru-RU" dirty="0" err="1" smtClean="0"/>
              <a:t>власності</a:t>
            </a:r>
            <a:r>
              <a:rPr lang="ru-RU" dirty="0" smtClean="0"/>
              <a:t> та </a:t>
            </a:r>
            <a:r>
              <a:rPr lang="ru-RU" dirty="0" err="1" smtClean="0"/>
              <a:t>господарювання</a:t>
            </a:r>
            <a:r>
              <a:rPr lang="ru-RU" dirty="0" smtClean="0"/>
              <a:t> (</a:t>
            </a:r>
            <a:r>
              <a:rPr lang="ru-RU" dirty="0" err="1" smtClean="0"/>
              <a:t>далі</a:t>
            </a:r>
            <a:r>
              <a:rPr lang="ru-RU" dirty="0" smtClean="0"/>
              <a:t> - </a:t>
            </a:r>
            <a:r>
              <a:rPr lang="ru-RU" dirty="0" err="1" smtClean="0"/>
              <a:t>підприємства</a:t>
            </a:r>
            <a:r>
              <a:rPr lang="ru-RU" dirty="0" smtClean="0"/>
              <a:t>),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окремими</a:t>
            </a:r>
            <a:r>
              <a:rPr lang="ru-RU" dirty="0" smtClean="0"/>
              <a:t> </a:t>
            </a:r>
            <a:r>
              <a:rPr lang="ru-RU" dirty="0" err="1" smtClean="0"/>
              <a:t>громадянами</a:t>
            </a:r>
            <a:r>
              <a:rPr lang="ru-RU" dirty="0" smtClean="0"/>
              <a:t> та </a:t>
            </a:r>
            <a:r>
              <a:rPr lang="ru-RU" dirty="0" err="1" smtClean="0"/>
              <a:t>сфери</a:t>
            </a:r>
            <a:r>
              <a:rPr lang="ru-RU" dirty="0" smtClean="0"/>
              <a:t> державного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договірного</a:t>
            </a:r>
            <a:r>
              <a:rPr lang="ru-RU" dirty="0" smtClean="0"/>
              <a:t> </a:t>
            </a:r>
            <a:r>
              <a:rPr lang="ru-RU" dirty="0" err="1" smtClean="0"/>
              <a:t>регулювання</a:t>
            </a:r>
            <a:r>
              <a:rPr lang="ru-RU" dirty="0" smtClean="0"/>
              <a:t> оплати </a:t>
            </a:r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спрямований</a:t>
            </a:r>
            <a:r>
              <a:rPr lang="ru-RU" dirty="0" smtClean="0"/>
              <a:t> на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відтворювальної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стимулюючої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 </a:t>
            </a:r>
            <a:r>
              <a:rPr lang="ru-RU" dirty="0" err="1" smtClean="0"/>
              <a:t>заробітної</a:t>
            </a:r>
            <a:r>
              <a:rPr lang="ru-RU" dirty="0" smtClean="0"/>
              <a:t> плати.</a:t>
            </a:r>
            <a:endParaRPr lang="ru-RU" dirty="0"/>
          </a:p>
        </p:txBody>
      </p:sp>
      <p:pic>
        <p:nvPicPr>
          <p:cNvPr id="4" name="Рисунок 3" descr="завантаження (2).jf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8" y="4857760"/>
            <a:ext cx="2476500" cy="1847850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</p:cSld>
  <p:clrMapOvr>
    <a:masterClrMapping/>
  </p:clrMapOvr>
  <p:transition spd="slow">
    <p:wipe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1500174"/>
            <a:ext cx="6643734" cy="440120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r>
              <a:rPr lang="ru-RU" sz="2000" dirty="0"/>
              <a:t>З </a:t>
            </a:r>
            <a:r>
              <a:rPr lang="ru-RU" sz="2000" dirty="0" err="1"/>
              <a:t>усіх</a:t>
            </a:r>
            <a:r>
              <a:rPr lang="ru-RU" sz="2000" dirty="0"/>
              <a:t> </a:t>
            </a:r>
            <a:r>
              <a:rPr lang="ru-RU" sz="2000" dirty="0" err="1"/>
              <a:t>ресурсів</a:t>
            </a:r>
            <a:r>
              <a:rPr lang="ru-RU" sz="2000" dirty="0"/>
              <a:t> </a:t>
            </a:r>
            <a:r>
              <a:rPr lang="ru-RU" sz="2000" dirty="0" err="1"/>
              <a:t>підприємства</a:t>
            </a:r>
            <a:r>
              <a:rPr lang="ru-RU" sz="2000" dirty="0"/>
              <a:t> </a:t>
            </a:r>
            <a:r>
              <a:rPr lang="ru-RU" sz="2000" dirty="0" err="1"/>
              <a:t>особливе</a:t>
            </a:r>
            <a:r>
              <a:rPr lang="ru-RU" sz="2000" dirty="0"/>
              <a:t> </a:t>
            </a:r>
            <a:r>
              <a:rPr lang="ru-RU" sz="2000" dirty="0" err="1"/>
              <a:t>місце</a:t>
            </a:r>
            <a:r>
              <a:rPr lang="ru-RU" sz="2000" dirty="0"/>
              <a:t> </a:t>
            </a:r>
            <a:r>
              <a:rPr lang="ru-RU" sz="2000" dirty="0" err="1"/>
              <a:t>належить</a:t>
            </a:r>
            <a:r>
              <a:rPr lang="ru-RU" sz="2000" dirty="0"/>
              <a:t> </a:t>
            </a:r>
            <a:r>
              <a:rPr lang="ru-RU" sz="2000" dirty="0" err="1"/>
              <a:t>трудовим</a:t>
            </a:r>
            <a:r>
              <a:rPr lang="ru-RU" sz="2000" dirty="0"/>
              <a:t> ресурсам. </a:t>
            </a:r>
            <a:endParaRPr lang="ru-RU" sz="2000" dirty="0" smtClean="0"/>
          </a:p>
          <a:p>
            <a:endParaRPr lang="ru-RU" sz="2000" dirty="0" smtClean="0"/>
          </a:p>
          <a:p>
            <a:r>
              <a:rPr lang="ru-RU" sz="2000" dirty="0" smtClean="0"/>
              <a:t>Вони </a:t>
            </a:r>
            <a:r>
              <a:rPr lang="ru-RU" sz="2000" dirty="0" err="1"/>
              <a:t>з'єднують</a:t>
            </a:r>
            <a:r>
              <a:rPr lang="ru-RU" sz="2000" dirty="0"/>
              <a:t> </a:t>
            </a:r>
            <a:r>
              <a:rPr lang="ru-RU" sz="2000" dirty="0" err="1"/>
              <a:t>матеріальні</a:t>
            </a:r>
            <a:r>
              <a:rPr lang="ru-RU" sz="2000" dirty="0"/>
              <a:t> та </a:t>
            </a:r>
            <a:r>
              <a:rPr lang="ru-RU" sz="2000" dirty="0" err="1"/>
              <a:t>фінансові</a:t>
            </a:r>
            <a:r>
              <a:rPr lang="ru-RU" sz="2000" dirty="0"/>
              <a:t> </a:t>
            </a:r>
            <a:r>
              <a:rPr lang="ru-RU" sz="2000" dirty="0" err="1"/>
              <a:t>фактори</a:t>
            </a:r>
            <a:r>
              <a:rPr lang="ru-RU" sz="2000" dirty="0"/>
              <a:t> </a:t>
            </a:r>
            <a:r>
              <a:rPr lang="ru-RU" sz="2000" dirty="0" err="1"/>
              <a:t>виробництва</a:t>
            </a:r>
            <a:r>
              <a:rPr lang="ru-RU" sz="2000" dirty="0"/>
              <a:t> </a:t>
            </a:r>
            <a:r>
              <a:rPr lang="ru-RU" sz="2000" dirty="0" err="1"/>
              <a:t>і</a:t>
            </a:r>
            <a:r>
              <a:rPr lang="ru-RU" sz="2000" dirty="0"/>
              <a:t> на </a:t>
            </a:r>
            <a:r>
              <a:rPr lang="ru-RU" sz="2000" dirty="0" err="1"/>
              <a:t>рівні</a:t>
            </a:r>
            <a:r>
              <a:rPr lang="ru-RU" sz="2000" dirty="0"/>
              <a:t> </a:t>
            </a:r>
            <a:r>
              <a:rPr lang="ru-RU" sz="2000" dirty="0" err="1"/>
              <a:t>підприємства</a:t>
            </a:r>
            <a:r>
              <a:rPr lang="ru-RU" sz="2000" dirty="0"/>
              <a:t> </a:t>
            </a:r>
            <a:r>
              <a:rPr lang="ru-RU" sz="2000" dirty="0" err="1"/>
              <a:t>виступають</a:t>
            </a:r>
            <a:r>
              <a:rPr lang="ru-RU" sz="2000" dirty="0"/>
              <a:t> в </a:t>
            </a:r>
            <a:r>
              <a:rPr lang="ru-RU" sz="2000" dirty="0" err="1"/>
              <a:t>якості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персоналу. </a:t>
            </a:r>
            <a:endParaRPr lang="ru-RU" sz="2000" dirty="0" smtClean="0"/>
          </a:p>
          <a:p>
            <a:endParaRPr lang="ru-RU" sz="2000" dirty="0" smtClean="0"/>
          </a:p>
          <a:p>
            <a:r>
              <a:rPr lang="ru-RU" sz="2000" b="1" i="1" dirty="0" smtClean="0"/>
              <a:t>Персонал </a:t>
            </a:r>
            <a:r>
              <a:rPr lang="ru-RU" sz="2000" b="1" i="1" dirty="0"/>
              <a:t>(</a:t>
            </a:r>
            <a:r>
              <a:rPr lang="ru-RU" sz="2000" b="1" i="1" dirty="0" err="1"/>
              <a:t>кадри</a:t>
            </a:r>
            <a:r>
              <a:rPr lang="ru-RU" sz="2000" b="1" i="1" dirty="0"/>
              <a:t>)</a:t>
            </a:r>
            <a:r>
              <a:rPr lang="ru-RU" sz="2000" dirty="0"/>
              <a:t> </a:t>
            </a:r>
            <a:r>
              <a:rPr lang="ru-RU" sz="2000" dirty="0" err="1"/>
              <a:t>підприємства</a:t>
            </a:r>
            <a:r>
              <a:rPr lang="ru-RU" sz="2000" dirty="0"/>
              <a:t> -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сукупність</a:t>
            </a:r>
            <a:r>
              <a:rPr lang="ru-RU" sz="2000" dirty="0"/>
              <a:t> </a:t>
            </a:r>
            <a:r>
              <a:rPr lang="ru-RU" sz="2000" dirty="0" err="1"/>
              <a:t>фізичних</a:t>
            </a:r>
            <a:r>
              <a:rPr lang="ru-RU" sz="2000" dirty="0"/>
              <a:t> </a:t>
            </a:r>
            <a:r>
              <a:rPr lang="ru-RU" sz="2000" dirty="0" err="1"/>
              <a:t>осіб</a:t>
            </a:r>
            <a:r>
              <a:rPr lang="ru-RU" sz="2000" dirty="0"/>
              <a:t>, </a:t>
            </a:r>
            <a:r>
              <a:rPr lang="ru-RU" sz="2000" dirty="0" err="1"/>
              <a:t>пов'язаних</a:t>
            </a:r>
            <a:r>
              <a:rPr lang="ru-RU" sz="2000" dirty="0"/>
              <a:t> договором найму </a:t>
            </a:r>
            <a:r>
              <a:rPr lang="ru-RU" sz="2000" dirty="0" err="1"/>
              <a:t>з</a:t>
            </a:r>
            <a:r>
              <a:rPr lang="ru-RU" sz="2000" dirty="0"/>
              <a:t> </a:t>
            </a:r>
            <a:r>
              <a:rPr lang="ru-RU" sz="2000" dirty="0" err="1"/>
              <a:t>підприємством</a:t>
            </a:r>
            <a:r>
              <a:rPr lang="ru-RU" sz="2000" dirty="0"/>
              <a:t> як </a:t>
            </a:r>
            <a:r>
              <a:rPr lang="ru-RU" sz="2000" dirty="0" err="1"/>
              <a:t>юридичною</a:t>
            </a:r>
            <a:r>
              <a:rPr lang="ru-RU" sz="2000" dirty="0"/>
              <a:t> особою. </a:t>
            </a:r>
            <a:endParaRPr lang="ru-RU" sz="2000" dirty="0" smtClean="0"/>
          </a:p>
          <a:p>
            <a:endParaRPr lang="ru-RU" sz="2000" dirty="0" smtClean="0"/>
          </a:p>
          <a:p>
            <a:r>
              <a:rPr lang="ru-RU" sz="2000" dirty="0" err="1" smtClean="0"/>
              <a:t>Він</a:t>
            </a:r>
            <a:r>
              <a:rPr lang="ru-RU" sz="2000" dirty="0" smtClean="0"/>
              <a:t> </a:t>
            </a:r>
            <a:r>
              <a:rPr lang="ru-RU" sz="2000" dirty="0" err="1"/>
              <a:t>складається</a:t>
            </a:r>
            <a:r>
              <a:rPr lang="ru-RU" sz="2000" dirty="0"/>
              <a:t> </a:t>
            </a:r>
            <a:r>
              <a:rPr lang="ru-RU" sz="2000" dirty="0" err="1"/>
              <a:t>з</a:t>
            </a:r>
            <a:r>
              <a:rPr lang="ru-RU" sz="2000" dirty="0"/>
              <a:t> </a:t>
            </a:r>
            <a:r>
              <a:rPr lang="ru-RU" sz="2000" dirty="0" err="1"/>
              <a:t>працівників</a:t>
            </a:r>
            <a:r>
              <a:rPr lang="ru-RU" sz="2000" dirty="0"/>
              <a:t> </a:t>
            </a:r>
            <a:r>
              <a:rPr lang="ru-RU" sz="2000" dirty="0" err="1"/>
              <a:t>різних</a:t>
            </a:r>
            <a:r>
              <a:rPr lang="ru-RU" sz="2000" dirty="0"/>
              <a:t> </a:t>
            </a:r>
            <a:r>
              <a:rPr lang="ru-RU" sz="2000" dirty="0" err="1"/>
              <a:t>професій</a:t>
            </a:r>
            <a:r>
              <a:rPr lang="ru-RU" sz="2000" dirty="0"/>
              <a:t>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спеціальностей</a:t>
            </a:r>
            <a:r>
              <a:rPr lang="ru-RU" sz="2000" dirty="0"/>
              <a:t>, </a:t>
            </a:r>
            <a:r>
              <a:rPr lang="ru-RU" sz="2000" dirty="0" err="1"/>
              <a:t>зайнятих</a:t>
            </a:r>
            <a:r>
              <a:rPr lang="ru-RU" sz="2000" dirty="0"/>
              <a:t> на </a:t>
            </a:r>
            <a:r>
              <a:rPr lang="ru-RU" sz="2000" dirty="0" err="1"/>
              <a:t>підприємстві</a:t>
            </a:r>
            <a:r>
              <a:rPr lang="ru-RU" sz="2000" dirty="0"/>
              <a:t>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вхідних</a:t>
            </a:r>
            <a:r>
              <a:rPr lang="ru-RU" sz="2000" dirty="0"/>
              <a:t> у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обліковий</a:t>
            </a:r>
            <a:r>
              <a:rPr lang="ru-RU" sz="2000" dirty="0"/>
              <a:t> склад. 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74638"/>
            <a:ext cx="7467600" cy="65403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Склад і структура персоналу</a:t>
            </a:r>
            <a:endParaRPr kumimoji="0" lang="ru-RU" sz="3000" b="0" i="0" u="none" strike="noStrike" kern="1200" cap="sm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Рисунок 6" descr="depositphotos_27256641-stock-photo-3d-small-concept-of-creat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3702" y="285728"/>
            <a:ext cx="1857373" cy="185737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</p:cSld>
  <p:clrMapOvr>
    <a:masterClrMapping/>
  </p:clrMapOvr>
  <p:transition spd="slow">
    <p:wipe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071546"/>
            <a:ext cx="8286808" cy="5402406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900" dirty="0" err="1" smtClean="0"/>
              <a:t>Кадровий</a:t>
            </a:r>
            <a:r>
              <a:rPr lang="ru-RU" sz="1900" dirty="0" smtClean="0"/>
              <a:t> </a:t>
            </a:r>
            <a:r>
              <a:rPr lang="ru-RU" sz="1900" dirty="0" err="1" smtClean="0"/>
              <a:t>потенціал</a:t>
            </a:r>
            <a:r>
              <a:rPr lang="ru-RU" sz="1900" dirty="0" smtClean="0"/>
              <a:t> </a:t>
            </a:r>
            <a:r>
              <a:rPr lang="ru-RU" sz="1900" dirty="0" err="1" smtClean="0"/>
              <a:t>підприємств</a:t>
            </a:r>
            <a:r>
              <a:rPr lang="ru-RU" sz="1900" dirty="0" smtClean="0"/>
              <a:t> </a:t>
            </a:r>
            <a:r>
              <a:rPr lang="ru-RU" sz="1900" dirty="0" err="1" smtClean="0"/>
              <a:t>готельно-ресторанного</a:t>
            </a:r>
            <a:r>
              <a:rPr lang="ru-RU" sz="1900" dirty="0" smtClean="0"/>
              <a:t> </a:t>
            </a:r>
            <a:r>
              <a:rPr lang="ru-RU" sz="1900" dirty="0" err="1" smtClean="0"/>
              <a:t>бізнесу</a:t>
            </a:r>
            <a:r>
              <a:rPr lang="ru-RU" sz="1900" dirty="0" smtClean="0"/>
              <a:t> </a:t>
            </a:r>
            <a:r>
              <a:rPr lang="ru-RU" sz="1900" dirty="0" err="1" smtClean="0"/>
              <a:t>має</a:t>
            </a:r>
            <a:r>
              <a:rPr lang="ru-RU" sz="1900" dirty="0" smtClean="0"/>
              <a:t> </a:t>
            </a:r>
            <a:r>
              <a:rPr lang="ru-RU" sz="1900" dirty="0" err="1" smtClean="0"/>
              <a:t>кількісні</a:t>
            </a:r>
            <a:r>
              <a:rPr lang="ru-RU" sz="1900" dirty="0" smtClean="0"/>
              <a:t>, </a:t>
            </a:r>
            <a:r>
              <a:rPr lang="ru-RU" sz="1900" dirty="0" err="1" smtClean="0"/>
              <a:t>якісні</a:t>
            </a:r>
            <a:r>
              <a:rPr lang="ru-RU" sz="1900" dirty="0" smtClean="0"/>
              <a:t> </a:t>
            </a:r>
            <a:r>
              <a:rPr lang="ru-RU" sz="1900" dirty="0" err="1" smtClean="0"/>
              <a:t>й</a:t>
            </a:r>
            <a:r>
              <a:rPr lang="ru-RU" sz="1900" dirty="0" smtClean="0"/>
              <a:t> </a:t>
            </a:r>
            <a:r>
              <a:rPr lang="ru-RU" sz="1900" dirty="0" err="1" smtClean="0"/>
              <a:t>структурні</a:t>
            </a:r>
            <a:r>
              <a:rPr lang="ru-RU" sz="1900" dirty="0" smtClean="0"/>
              <a:t> характеристики, </a:t>
            </a:r>
            <a:r>
              <a:rPr lang="ru-RU" sz="1900" dirty="0" err="1" smtClean="0"/>
              <a:t>які</a:t>
            </a:r>
            <a:r>
              <a:rPr lang="ru-RU" sz="1900" dirty="0" smtClean="0"/>
              <a:t> </a:t>
            </a:r>
            <a:r>
              <a:rPr lang="ru-RU" sz="1900" dirty="0" err="1" smtClean="0"/>
              <a:t>характеризуються</a:t>
            </a:r>
            <a:r>
              <a:rPr lang="ru-RU" sz="1900" dirty="0" smtClean="0"/>
              <a:t> </a:t>
            </a:r>
            <a:r>
              <a:rPr lang="ru-RU" sz="1900" dirty="0" smtClean="0"/>
              <a:t>такими </a:t>
            </a:r>
            <a:r>
              <a:rPr lang="ru-RU" sz="1900" dirty="0" err="1" smtClean="0"/>
              <a:t>абсолютними</a:t>
            </a:r>
            <a:r>
              <a:rPr lang="ru-RU" sz="1900" dirty="0" smtClean="0"/>
              <a:t> </a:t>
            </a:r>
            <a:r>
              <a:rPr lang="ru-RU" sz="1900" dirty="0" err="1" smtClean="0"/>
              <a:t>й</a:t>
            </a:r>
            <a:r>
              <a:rPr lang="ru-RU" sz="1900" dirty="0" smtClean="0"/>
              <a:t> </a:t>
            </a:r>
            <a:r>
              <a:rPr lang="ru-RU" sz="1900" dirty="0" err="1" smtClean="0"/>
              <a:t>відносними</a:t>
            </a:r>
            <a:r>
              <a:rPr lang="ru-RU" sz="1900" dirty="0" smtClean="0"/>
              <a:t> </a:t>
            </a:r>
            <a:r>
              <a:rPr lang="ru-RU" sz="1900" dirty="0" err="1" smtClean="0"/>
              <a:t>показниками</a:t>
            </a:r>
            <a:r>
              <a:rPr lang="ru-RU" sz="1900" dirty="0" smtClean="0"/>
              <a:t>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19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1900" dirty="0" err="1" smtClean="0"/>
              <a:t>облікова</a:t>
            </a:r>
            <a:r>
              <a:rPr lang="ru-RU" sz="1900" dirty="0" smtClean="0"/>
              <a:t> </a:t>
            </a:r>
            <a:r>
              <a:rPr lang="ru-RU" sz="1900" dirty="0" err="1" smtClean="0"/>
              <a:t>й</a:t>
            </a:r>
            <a:r>
              <a:rPr lang="ru-RU" sz="1900" dirty="0" smtClean="0"/>
              <a:t> </a:t>
            </a:r>
            <a:r>
              <a:rPr lang="ru-RU" sz="1900" dirty="0" err="1" smtClean="0"/>
              <a:t>явочна</a:t>
            </a:r>
            <a:r>
              <a:rPr lang="ru-RU" sz="1900" dirty="0" smtClean="0"/>
              <a:t> </a:t>
            </a:r>
            <a:r>
              <a:rPr lang="ru-RU" sz="1900" dirty="0" err="1" smtClean="0"/>
              <a:t>чисельність</a:t>
            </a:r>
            <a:r>
              <a:rPr lang="ru-RU" sz="1900" dirty="0" smtClean="0"/>
              <a:t> </a:t>
            </a:r>
            <a:r>
              <a:rPr lang="ru-RU" sz="1900" dirty="0" err="1" smtClean="0"/>
              <a:t>працівників</a:t>
            </a:r>
            <a:r>
              <a:rPr lang="ru-RU" sz="1900" dirty="0" smtClean="0"/>
              <a:t> </a:t>
            </a:r>
            <a:r>
              <a:rPr lang="ru-RU" sz="1900" dirty="0" err="1" smtClean="0"/>
              <a:t>підприємства</a:t>
            </a:r>
            <a:r>
              <a:rPr lang="ru-RU" sz="1900" dirty="0" smtClean="0"/>
              <a:t> та </a:t>
            </a:r>
            <a:r>
              <a:rPr lang="ru-RU" sz="1900" dirty="0" err="1" smtClean="0"/>
              <a:t>його</a:t>
            </a:r>
            <a:r>
              <a:rPr lang="ru-RU" sz="1900" dirty="0" smtClean="0"/>
              <a:t> </a:t>
            </a:r>
            <a:r>
              <a:rPr lang="ru-RU" sz="1900" dirty="0" err="1" smtClean="0"/>
              <a:t>внутрішніх</a:t>
            </a:r>
            <a:r>
              <a:rPr lang="ru-RU" sz="1900" dirty="0" smtClean="0"/>
              <a:t> </a:t>
            </a:r>
            <a:r>
              <a:rPr lang="ru-RU" sz="1900" dirty="0" err="1" smtClean="0"/>
              <a:t>структурних</a:t>
            </a:r>
            <a:r>
              <a:rPr lang="ru-RU" sz="1900" dirty="0" smtClean="0"/>
              <a:t> </a:t>
            </a:r>
            <a:r>
              <a:rPr lang="ru-RU" sz="1900" dirty="0" err="1" smtClean="0"/>
              <a:t>підрозділів</a:t>
            </a:r>
            <a:r>
              <a:rPr lang="ru-RU" sz="1900" dirty="0" smtClean="0"/>
              <a:t>, </a:t>
            </a:r>
            <a:r>
              <a:rPr lang="ru-RU" sz="1900" dirty="0" err="1" smtClean="0"/>
              <a:t>окремих</a:t>
            </a:r>
            <a:r>
              <a:rPr lang="ru-RU" sz="1900" dirty="0" smtClean="0"/>
              <a:t> </a:t>
            </a:r>
            <a:r>
              <a:rPr lang="ru-RU" sz="1900" dirty="0" err="1" smtClean="0"/>
              <a:t>категорій</a:t>
            </a:r>
            <a:r>
              <a:rPr lang="ru-RU" sz="1900" dirty="0" smtClean="0"/>
              <a:t> </a:t>
            </a:r>
            <a:r>
              <a:rPr lang="ru-RU" sz="1900" dirty="0" err="1" smtClean="0"/>
              <a:t>і</a:t>
            </a:r>
            <a:r>
              <a:rPr lang="ru-RU" sz="1900" dirty="0" smtClean="0"/>
              <a:t> </a:t>
            </a:r>
            <a:r>
              <a:rPr lang="ru-RU" sz="1900" dirty="0" err="1" smtClean="0"/>
              <a:t>груп</a:t>
            </a:r>
            <a:r>
              <a:rPr lang="ru-RU" sz="1900" dirty="0" smtClean="0"/>
              <a:t> на </a:t>
            </a:r>
            <a:r>
              <a:rPr lang="ru-RU" sz="1900" dirty="0" err="1" smtClean="0"/>
              <a:t>певну</a:t>
            </a:r>
            <a:r>
              <a:rPr lang="ru-RU" sz="1900" dirty="0" smtClean="0"/>
              <a:t> дату</a:t>
            </a:r>
            <a:r>
              <a:rPr lang="ru-RU" sz="1900" dirty="0" smtClean="0"/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1900" dirty="0" err="1" smtClean="0"/>
              <a:t>середньооблікова</a:t>
            </a:r>
            <a:r>
              <a:rPr lang="ru-RU" sz="1900" dirty="0" smtClean="0"/>
              <a:t> </a:t>
            </a:r>
            <a:r>
              <a:rPr lang="ru-RU" sz="1900" dirty="0" err="1" smtClean="0"/>
              <a:t>чисельність</a:t>
            </a:r>
            <a:r>
              <a:rPr lang="ru-RU" sz="1900" dirty="0" smtClean="0"/>
              <a:t> </a:t>
            </a:r>
            <a:r>
              <a:rPr lang="ru-RU" sz="1900" dirty="0" smtClean="0"/>
              <a:t>у </a:t>
            </a:r>
            <a:r>
              <a:rPr lang="ru-RU" sz="1900" dirty="0" err="1" smtClean="0"/>
              <a:t>визначеному</a:t>
            </a:r>
            <a:r>
              <a:rPr lang="ru-RU" sz="1900" dirty="0" smtClean="0"/>
              <a:t> </a:t>
            </a:r>
            <a:r>
              <a:rPr lang="ru-RU" sz="1900" dirty="0" err="1" smtClean="0"/>
              <a:t>періоді</a:t>
            </a:r>
            <a:r>
              <a:rPr lang="ru-RU" sz="1900" dirty="0" smtClean="0"/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1900" dirty="0" err="1" smtClean="0"/>
              <a:t>питома</a:t>
            </a:r>
            <a:r>
              <a:rPr lang="ru-RU" sz="1900" dirty="0" smtClean="0"/>
              <a:t> </a:t>
            </a:r>
            <a:r>
              <a:rPr lang="ru-RU" sz="1900" dirty="0" smtClean="0"/>
              <a:t>вага </a:t>
            </a:r>
            <a:r>
              <a:rPr lang="ru-RU" sz="1900" dirty="0" err="1" smtClean="0"/>
              <a:t>окремих</a:t>
            </a:r>
            <a:r>
              <a:rPr lang="ru-RU" sz="1900" dirty="0" smtClean="0"/>
              <a:t> </a:t>
            </a:r>
            <a:r>
              <a:rPr lang="ru-RU" sz="1900" dirty="0" err="1" smtClean="0"/>
              <a:t>підрозділів</a:t>
            </a:r>
            <a:r>
              <a:rPr lang="ru-RU" sz="1900" dirty="0" smtClean="0"/>
              <a:t> (</a:t>
            </a:r>
            <a:r>
              <a:rPr lang="ru-RU" sz="1900" dirty="0" err="1" smtClean="0"/>
              <a:t>груп</a:t>
            </a:r>
            <a:r>
              <a:rPr lang="ru-RU" sz="1900" dirty="0" smtClean="0"/>
              <a:t>) у </a:t>
            </a:r>
            <a:r>
              <a:rPr lang="ru-RU" sz="1900" dirty="0" err="1" smtClean="0"/>
              <a:t>загальній</a:t>
            </a:r>
            <a:r>
              <a:rPr lang="ru-RU" sz="1900" dirty="0" smtClean="0"/>
              <a:t> </a:t>
            </a:r>
            <a:r>
              <a:rPr lang="ru-RU" sz="1900" dirty="0" err="1" smtClean="0"/>
              <a:t>чисельності</a:t>
            </a:r>
            <a:r>
              <a:rPr lang="ru-RU" sz="1900" dirty="0" smtClean="0"/>
              <a:t> </a:t>
            </a:r>
            <a:r>
              <a:rPr lang="ru-RU" sz="1900" dirty="0" err="1" smtClean="0"/>
              <a:t>працівників</a:t>
            </a:r>
            <a:r>
              <a:rPr lang="ru-RU" sz="1900" dirty="0" smtClean="0"/>
              <a:t> </a:t>
            </a:r>
            <a:r>
              <a:rPr lang="ru-RU" sz="1900" dirty="0" err="1" smtClean="0"/>
              <a:t>підприємства</a:t>
            </a:r>
            <a:r>
              <a:rPr lang="ru-RU" sz="1900" dirty="0" smtClean="0"/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1900" dirty="0" err="1" smtClean="0"/>
              <a:t>темпи</a:t>
            </a:r>
            <a:r>
              <a:rPr lang="ru-RU" sz="1900" dirty="0" smtClean="0"/>
              <a:t> </a:t>
            </a:r>
            <a:r>
              <a:rPr lang="ru-RU" sz="1900" dirty="0" err="1" smtClean="0"/>
              <a:t>збільшення</a:t>
            </a:r>
            <a:r>
              <a:rPr lang="ru-RU" sz="1900" dirty="0" smtClean="0"/>
              <a:t> </a:t>
            </a:r>
            <a:r>
              <a:rPr lang="ru-RU" sz="1900" dirty="0" err="1" smtClean="0"/>
              <a:t>чисельності</a:t>
            </a:r>
            <a:r>
              <a:rPr lang="ru-RU" sz="1900" dirty="0" smtClean="0"/>
              <a:t> </a:t>
            </a:r>
            <a:r>
              <a:rPr lang="ru-RU" sz="1900" dirty="0" err="1" smtClean="0"/>
              <a:t>працівників</a:t>
            </a:r>
            <a:r>
              <a:rPr lang="ru-RU" sz="1900" dirty="0" smtClean="0"/>
              <a:t> за </a:t>
            </a:r>
            <a:r>
              <a:rPr lang="ru-RU" sz="1900" dirty="0" err="1" smtClean="0"/>
              <a:t>визначений</a:t>
            </a:r>
            <a:r>
              <a:rPr lang="ru-RU" sz="1900" dirty="0" smtClean="0"/>
              <a:t> </a:t>
            </a:r>
            <a:r>
              <a:rPr lang="ru-RU" sz="1900" dirty="0" err="1" smtClean="0"/>
              <a:t>період</a:t>
            </a:r>
            <a:r>
              <a:rPr lang="ru-RU" sz="1900" dirty="0" smtClean="0"/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1900" dirty="0" err="1" smtClean="0"/>
              <a:t>середній</a:t>
            </a:r>
            <a:r>
              <a:rPr lang="ru-RU" sz="1900" dirty="0" smtClean="0"/>
              <a:t> </a:t>
            </a:r>
            <a:r>
              <a:rPr lang="ru-RU" sz="1900" dirty="0" smtClean="0"/>
              <a:t>стаж </a:t>
            </a:r>
            <a:r>
              <a:rPr lang="ru-RU" sz="1900" dirty="0" err="1" smtClean="0"/>
              <a:t>роботи</a:t>
            </a:r>
            <a:r>
              <a:rPr lang="ru-RU" sz="1900" dirty="0" smtClean="0"/>
              <a:t> за </a:t>
            </a:r>
            <a:r>
              <a:rPr lang="ru-RU" sz="1900" dirty="0" err="1" smtClean="0"/>
              <a:t>спеціальністю</a:t>
            </a:r>
            <a:r>
              <a:rPr lang="ru-RU" sz="1900" dirty="0" smtClean="0"/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1900" dirty="0" err="1" smtClean="0"/>
              <a:t>плинність</a:t>
            </a:r>
            <a:r>
              <a:rPr lang="ru-RU" sz="1900" dirty="0" smtClean="0"/>
              <a:t> </a:t>
            </a:r>
            <a:r>
              <a:rPr lang="ru-RU" sz="1900" dirty="0" err="1" smtClean="0"/>
              <a:t>кадрів</a:t>
            </a:r>
            <a:r>
              <a:rPr lang="ru-RU" sz="1900" dirty="0" smtClean="0"/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1900" dirty="0" err="1" smtClean="0"/>
              <a:t>фондоозброєність</a:t>
            </a:r>
            <a:r>
              <a:rPr lang="ru-RU" sz="1900" dirty="0" smtClean="0"/>
              <a:t> </a:t>
            </a:r>
            <a:r>
              <a:rPr lang="ru-RU" sz="1900" dirty="0" err="1" smtClean="0"/>
              <a:t>праці</a:t>
            </a:r>
            <a:r>
              <a:rPr lang="ru-RU" sz="1900" dirty="0" smtClean="0"/>
              <a:t>.</a:t>
            </a:r>
            <a:r>
              <a:rPr lang="ru-RU" sz="1900" dirty="0" smtClean="0"/>
              <a:t/>
            </a:r>
            <a:br>
              <a:rPr lang="ru-RU" sz="1900" dirty="0" smtClean="0"/>
            </a:br>
            <a:r>
              <a:rPr lang="ru-RU" sz="1900" dirty="0" smtClean="0"/>
              <a:t/>
            </a:r>
            <a:br>
              <a:rPr lang="ru-RU" sz="1900" dirty="0" smtClean="0"/>
            </a:br>
            <a:endParaRPr lang="ru-RU" sz="1900" dirty="0"/>
          </a:p>
        </p:txBody>
      </p:sp>
    </p:spTree>
  </p:cSld>
  <p:clrMapOvr>
    <a:masterClrMapping/>
  </p:clrMapOvr>
  <p:transition spd="slow">
    <p:wipe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571480"/>
            <a:ext cx="8215370" cy="5857916"/>
          </a:xfrm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err="1" smtClean="0"/>
              <a:t>Якісна</a:t>
            </a:r>
            <a:r>
              <a:rPr lang="ru-RU" dirty="0" smtClean="0"/>
              <a:t> характеристика</a:t>
            </a:r>
            <a:r>
              <a:rPr lang="ru-RU" b="1" dirty="0" smtClean="0"/>
              <a:t> </a:t>
            </a:r>
            <a:r>
              <a:rPr lang="ru-RU" dirty="0" smtClean="0"/>
              <a:t>кадрового </a:t>
            </a:r>
            <a:r>
              <a:rPr lang="ru-RU" dirty="0" err="1" smtClean="0"/>
              <a:t>потенціалу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</a:t>
            </a:r>
            <a:r>
              <a:rPr lang="ru-RU" dirty="0" err="1" smtClean="0"/>
              <a:t>фаховою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кваліфікаційною</a:t>
            </a:r>
            <a:r>
              <a:rPr lang="ru-RU" dirty="0" smtClean="0"/>
              <a:t> </a:t>
            </a:r>
            <a:r>
              <a:rPr lang="ru-RU" dirty="0" err="1" smtClean="0"/>
              <a:t>відповідністю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цілей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виконуваних</a:t>
            </a:r>
            <a:r>
              <a:rPr lang="ru-RU" dirty="0" smtClean="0"/>
              <a:t> ними </a:t>
            </a:r>
            <a:r>
              <a:rPr lang="ru-RU" dirty="0" err="1" smtClean="0"/>
              <a:t>робіт</a:t>
            </a:r>
            <a:r>
              <a:rPr lang="ru-RU" dirty="0" smtClean="0"/>
              <a:t>. </a:t>
            </a:r>
            <a:r>
              <a:rPr lang="ru-RU" dirty="0" err="1" smtClean="0"/>
              <a:t>Якісну</a:t>
            </a:r>
            <a:r>
              <a:rPr lang="ru-RU" dirty="0" smtClean="0"/>
              <a:t> </a:t>
            </a:r>
            <a:r>
              <a:rPr lang="ru-RU" dirty="0" smtClean="0"/>
              <a:t>характеристику </a:t>
            </a:r>
            <a:r>
              <a:rPr lang="ru-RU" dirty="0" smtClean="0"/>
              <a:t>персоналу </a:t>
            </a:r>
            <a:r>
              <a:rPr lang="ru-RU" dirty="0" err="1" smtClean="0"/>
              <a:t>підприємств</a:t>
            </a:r>
            <a:r>
              <a:rPr lang="ru-RU" dirty="0" smtClean="0"/>
              <a:t> </a:t>
            </a:r>
            <a:r>
              <a:rPr lang="ru-RU" dirty="0" err="1" smtClean="0"/>
              <a:t>оцінювати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складніше</a:t>
            </a:r>
            <a:r>
              <a:rPr lang="ru-RU" dirty="0" smtClean="0"/>
              <a:t>, </a:t>
            </a:r>
            <a:r>
              <a:rPr lang="ru-RU" dirty="0" smtClean="0"/>
              <a:t>тому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нині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готельно-ресторанного</a:t>
            </a:r>
            <a:r>
              <a:rPr lang="ru-RU" dirty="0" smtClean="0"/>
              <a:t> </a:t>
            </a:r>
            <a:r>
              <a:rPr lang="ru-RU" dirty="0" err="1" smtClean="0"/>
              <a:t>бізнесу</a:t>
            </a:r>
            <a:r>
              <a:rPr lang="ru-RU" dirty="0" smtClean="0"/>
              <a:t> не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smtClean="0"/>
              <a:t>однозначного </a:t>
            </a:r>
            <a:r>
              <a:rPr lang="ru-RU" dirty="0" err="1" smtClean="0"/>
              <a:t>підходу</a:t>
            </a:r>
            <a:r>
              <a:rPr lang="ru-RU" dirty="0" smtClean="0"/>
              <a:t> до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трудових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/>
              <a:t>Спектр </a:t>
            </a:r>
            <a:r>
              <a:rPr lang="ru-RU" dirty="0" err="1" smtClean="0"/>
              <a:t>параметрів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характеристик,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досліджуються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визначають</a:t>
            </a:r>
            <a:r>
              <a:rPr lang="ru-RU" dirty="0" smtClean="0"/>
              <a:t> </a:t>
            </a:r>
            <a:r>
              <a:rPr lang="ru-RU" dirty="0" err="1" smtClean="0"/>
              <a:t>якість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умовно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поділити</a:t>
            </a:r>
            <a:r>
              <a:rPr lang="ru-RU" dirty="0" smtClean="0"/>
              <a:t> на</a:t>
            </a:r>
            <a:r>
              <a:rPr lang="ru-RU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err="1" smtClean="0"/>
              <a:t>економічні</a:t>
            </a:r>
            <a:r>
              <a:rPr lang="ru-RU" dirty="0" smtClean="0"/>
              <a:t> (</a:t>
            </a:r>
            <a:r>
              <a:rPr lang="ru-RU" dirty="0" err="1" smtClean="0"/>
              <a:t>складність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кваліфікаційний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працівника</a:t>
            </a:r>
            <a:r>
              <a:rPr lang="ru-RU" dirty="0" smtClean="0"/>
              <a:t>,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трудовий</a:t>
            </a:r>
            <a:r>
              <a:rPr lang="ru-RU" dirty="0" smtClean="0"/>
              <a:t> стаж);</a:t>
            </a:r>
            <a:br>
              <a:rPr lang="ru-RU" dirty="0" smtClean="0"/>
            </a:br>
            <a:r>
              <a:rPr lang="ru-RU" i="1" dirty="0" err="1" smtClean="0"/>
              <a:t>особистісні</a:t>
            </a:r>
            <a:r>
              <a:rPr lang="ru-RU" dirty="0" smtClean="0"/>
              <a:t> (</a:t>
            </a:r>
            <a:r>
              <a:rPr lang="ru-RU" dirty="0" err="1" smtClean="0"/>
              <a:t>дисциплінованість</a:t>
            </a:r>
            <a:r>
              <a:rPr lang="ru-RU" dirty="0" smtClean="0"/>
              <a:t>,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навичок</a:t>
            </a:r>
            <a:r>
              <a:rPr lang="ru-RU" dirty="0" smtClean="0"/>
              <a:t>, </a:t>
            </a:r>
            <a:r>
              <a:rPr lang="ru-RU" dirty="0" err="1" smtClean="0"/>
              <a:t>оперативність</a:t>
            </a:r>
            <a:r>
              <a:rPr lang="ru-RU" dirty="0" smtClean="0"/>
              <a:t>, </a:t>
            </a:r>
            <a:r>
              <a:rPr lang="ru-RU" dirty="0" err="1" smtClean="0"/>
              <a:t>творча</a:t>
            </a:r>
            <a:r>
              <a:rPr lang="ru-RU" dirty="0" smtClean="0"/>
              <a:t> </a:t>
            </a:r>
            <a:r>
              <a:rPr lang="ru-RU" dirty="0" err="1" smtClean="0"/>
              <a:t>активність</a:t>
            </a:r>
            <a:r>
              <a:rPr lang="ru-RU" dirty="0" smtClean="0"/>
              <a:t>);</a:t>
            </a:r>
            <a:br>
              <a:rPr lang="ru-RU" dirty="0" smtClean="0"/>
            </a:br>
            <a:r>
              <a:rPr lang="ru-RU" i="1" dirty="0" err="1" smtClean="0"/>
              <a:t>організаційно-технічні</a:t>
            </a:r>
            <a:r>
              <a:rPr lang="ru-RU" dirty="0" smtClean="0"/>
              <a:t> (</a:t>
            </a:r>
            <a:r>
              <a:rPr lang="ru-RU" dirty="0" err="1" smtClean="0"/>
              <a:t>технічна</a:t>
            </a:r>
            <a:r>
              <a:rPr lang="ru-RU" dirty="0" smtClean="0"/>
              <a:t> </a:t>
            </a:r>
            <a:r>
              <a:rPr lang="ru-RU" dirty="0" err="1" smtClean="0"/>
              <a:t>обізнаність</a:t>
            </a:r>
            <a:r>
              <a:rPr lang="ru-RU" dirty="0" smtClean="0"/>
              <a:t>, </a:t>
            </a:r>
            <a:r>
              <a:rPr lang="ru-RU" dirty="0" err="1" smtClean="0"/>
              <a:t>застосовувані</a:t>
            </a:r>
            <a:r>
              <a:rPr lang="ru-RU" dirty="0" smtClean="0"/>
              <a:t> </a:t>
            </a:r>
            <a:r>
              <a:rPr lang="ru-RU" dirty="0" err="1" smtClean="0"/>
              <a:t>раціональні</a:t>
            </a:r>
            <a:r>
              <a:rPr lang="ru-RU" dirty="0" smtClean="0"/>
              <a:t> </a:t>
            </a:r>
            <a:r>
              <a:rPr lang="ru-RU" dirty="0" err="1" smtClean="0"/>
              <a:t>прийоми</a:t>
            </a:r>
            <a:r>
              <a:rPr lang="ru-RU" dirty="0" smtClean="0"/>
              <a:t> в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);</a:t>
            </a:r>
            <a:br>
              <a:rPr lang="ru-RU" dirty="0" smtClean="0"/>
            </a:br>
            <a:r>
              <a:rPr lang="ru-RU" i="1" dirty="0" err="1" smtClean="0"/>
              <a:t>соціально-культурні</a:t>
            </a:r>
            <a:r>
              <a:rPr lang="ru-RU" dirty="0" smtClean="0"/>
              <a:t> (</a:t>
            </a:r>
            <a:r>
              <a:rPr lang="ru-RU" dirty="0" err="1" smtClean="0"/>
              <a:t>колективізм</a:t>
            </a:r>
            <a:r>
              <a:rPr lang="ru-RU" dirty="0" smtClean="0"/>
              <a:t>, </a:t>
            </a:r>
            <a:r>
              <a:rPr lang="ru-RU" dirty="0" err="1" smtClean="0"/>
              <a:t>соціальна</a:t>
            </a:r>
            <a:r>
              <a:rPr lang="ru-RU" dirty="0" smtClean="0"/>
              <a:t> </a:t>
            </a:r>
            <a:r>
              <a:rPr lang="ru-RU" dirty="0" err="1" smtClean="0"/>
              <a:t>активність</a:t>
            </a:r>
            <a:r>
              <a:rPr lang="ru-RU" dirty="0" smtClean="0"/>
              <a:t>, </a:t>
            </a:r>
            <a:r>
              <a:rPr lang="ru-RU" dirty="0" err="1" smtClean="0"/>
              <a:t>інтелектуальний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).</a:t>
            </a:r>
            <a:br>
              <a:rPr lang="ru-RU" dirty="0" smtClean="0"/>
            </a:br>
            <a:endParaRPr lang="ru-RU" dirty="0" smtClean="0"/>
          </a:p>
          <a:p>
            <a:pPr marL="0" indent="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/>
              <a:t>Структурна </a:t>
            </a:r>
            <a:r>
              <a:rPr lang="ru-RU" dirty="0" smtClean="0"/>
              <a:t>характеристика </a:t>
            </a:r>
            <a:r>
              <a:rPr lang="ru-RU" dirty="0" err="1" smtClean="0"/>
              <a:t>трудових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складом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кількісним</a:t>
            </a:r>
            <a:r>
              <a:rPr lang="ru-RU" dirty="0" smtClean="0"/>
              <a:t> </a:t>
            </a:r>
            <a:r>
              <a:rPr lang="ru-RU" dirty="0" err="1" smtClean="0"/>
              <a:t>співвідношенням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категорій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працюють</a:t>
            </a:r>
            <a:r>
              <a:rPr lang="ru-RU" dirty="0" smtClean="0"/>
              <a:t> у </a:t>
            </a:r>
            <a:r>
              <a:rPr lang="ru-RU" dirty="0" err="1" smtClean="0"/>
              <a:t>структурних</a:t>
            </a:r>
            <a:r>
              <a:rPr lang="ru-RU" dirty="0" smtClean="0"/>
              <a:t> </a:t>
            </a:r>
            <a:r>
              <a:rPr lang="ru-RU" dirty="0" err="1" smtClean="0"/>
              <a:t>підрозділах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wipe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Структурні</a:t>
            </a:r>
            <a:r>
              <a:rPr lang="ru-RU" dirty="0" smtClean="0"/>
              <a:t> </a:t>
            </a:r>
            <a:r>
              <a:rPr lang="ru-RU" dirty="0" err="1" smtClean="0"/>
              <a:t>підрозділи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</a:t>
            </a:r>
            <a:r>
              <a:rPr lang="ru-RU" dirty="0" err="1" smtClean="0"/>
              <a:t>готельного</a:t>
            </a:r>
            <a:r>
              <a:rPr lang="ru-RU" dirty="0" smtClean="0"/>
              <a:t> </a:t>
            </a:r>
            <a:r>
              <a:rPr lang="ru-RU" dirty="0" err="1" smtClean="0"/>
              <a:t>бізнесу</a:t>
            </a:r>
            <a:r>
              <a:rPr lang="ru-RU" dirty="0" smtClean="0"/>
              <a:t> </a:t>
            </a:r>
            <a:r>
              <a:rPr lang="ru-RU" dirty="0" err="1" smtClean="0"/>
              <a:t>визначаються</a:t>
            </a:r>
            <a:r>
              <a:rPr lang="ru-RU" dirty="0" smtClean="0"/>
              <a:t>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призначенням</a:t>
            </a:r>
            <a:r>
              <a:rPr lang="ru-RU" dirty="0" smtClean="0"/>
              <a:t> </a:t>
            </a:r>
            <a:r>
              <a:rPr lang="ru-RU" dirty="0" err="1" smtClean="0"/>
              <a:t>готелю</a:t>
            </a:r>
            <a:r>
              <a:rPr lang="ru-RU" dirty="0" smtClean="0"/>
              <a:t>, </a:t>
            </a:r>
            <a:r>
              <a:rPr lang="ru-RU" dirty="0" err="1" smtClean="0"/>
              <a:t>місцем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розташування</a:t>
            </a:r>
            <a:r>
              <a:rPr lang="ru-RU" dirty="0" smtClean="0"/>
              <a:t>, </a:t>
            </a:r>
            <a:r>
              <a:rPr lang="ru-RU" dirty="0" err="1" smtClean="0"/>
              <a:t>специфікою</a:t>
            </a:r>
            <a:r>
              <a:rPr lang="ru-RU" dirty="0" smtClean="0"/>
              <a:t> контингенту гостей та </a:t>
            </a:r>
            <a:r>
              <a:rPr lang="ru-RU" dirty="0" err="1" smtClean="0"/>
              <a:t>іншими</a:t>
            </a:r>
            <a:r>
              <a:rPr lang="ru-RU" dirty="0" smtClean="0"/>
              <a:t> факторами. </a:t>
            </a:r>
            <a:endParaRPr lang="ru-RU" dirty="0" smtClean="0"/>
          </a:p>
          <a:p>
            <a:r>
              <a:rPr lang="ru-RU" dirty="0" err="1" smtClean="0"/>
              <a:t>Основними</a:t>
            </a:r>
            <a:r>
              <a:rPr lang="ru-RU" dirty="0" smtClean="0"/>
              <a:t> </a:t>
            </a:r>
            <a:r>
              <a:rPr lang="ru-RU" dirty="0" err="1" smtClean="0"/>
              <a:t>структурними</a:t>
            </a:r>
            <a:r>
              <a:rPr lang="ru-RU" dirty="0" smtClean="0"/>
              <a:t> </a:t>
            </a:r>
            <a:r>
              <a:rPr lang="ru-RU" dirty="0" err="1" smtClean="0"/>
              <a:t>підрозділами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r>
              <a:rPr lang="ru-RU" dirty="0" smtClean="0"/>
              <a:t> є: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</a:t>
            </a:r>
            <a:r>
              <a:rPr lang="ru-RU" dirty="0" err="1" smtClean="0"/>
              <a:t>адміністративно-управлінський</a:t>
            </a:r>
            <a:r>
              <a:rPr lang="ru-RU" dirty="0" smtClean="0"/>
              <a:t> </a:t>
            </a:r>
            <a:r>
              <a:rPr lang="ru-RU" dirty="0" err="1" smtClean="0"/>
              <a:t>апарат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- служба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номерним</a:t>
            </a:r>
            <a:r>
              <a:rPr lang="ru-RU" dirty="0" smtClean="0"/>
              <a:t> фондом;</a:t>
            </a:r>
            <a:br>
              <a:rPr lang="ru-RU" dirty="0" smtClean="0"/>
            </a:br>
            <a:r>
              <a:rPr lang="ru-RU" dirty="0" smtClean="0"/>
              <a:t>- </a:t>
            </a:r>
            <a:r>
              <a:rPr lang="ru-RU" dirty="0" err="1" smtClean="0"/>
              <a:t>об'єкти</a:t>
            </a:r>
            <a:r>
              <a:rPr lang="ru-RU" dirty="0" smtClean="0"/>
              <a:t> </a:t>
            </a:r>
            <a:r>
              <a:rPr lang="ru-RU" dirty="0" err="1" smtClean="0"/>
              <a:t>громадського</a:t>
            </a:r>
            <a:r>
              <a:rPr lang="ru-RU" dirty="0" smtClean="0"/>
              <a:t> </a:t>
            </a:r>
            <a:r>
              <a:rPr lang="ru-RU" dirty="0" err="1" smtClean="0"/>
              <a:t>харчування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- </a:t>
            </a:r>
            <a:r>
              <a:rPr lang="ru-RU" dirty="0" err="1" smtClean="0"/>
              <a:t>комерційна</a:t>
            </a:r>
            <a:r>
              <a:rPr lang="ru-RU" dirty="0" smtClean="0"/>
              <a:t> служба;</a:t>
            </a:r>
            <a:br>
              <a:rPr lang="ru-RU" dirty="0" smtClean="0"/>
            </a:br>
            <a:r>
              <a:rPr lang="ru-RU" dirty="0" smtClean="0"/>
              <a:t>- </a:t>
            </a:r>
            <a:r>
              <a:rPr lang="ru-RU" dirty="0" err="1" smtClean="0"/>
              <a:t>інженерно-технічна</a:t>
            </a:r>
            <a:r>
              <a:rPr lang="ru-RU" dirty="0" smtClean="0"/>
              <a:t> служба.</a:t>
            </a:r>
            <a:endParaRPr lang="ru-RU" dirty="0"/>
          </a:p>
        </p:txBody>
      </p:sp>
    </p:spTree>
  </p:cSld>
  <p:clrMapOvr>
    <a:masterClrMapping/>
  </p:clrMapOvr>
  <p:transition spd="slow">
    <p:wipe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До складу </a:t>
            </a:r>
            <a:r>
              <a:rPr lang="ru-RU" dirty="0" err="1" smtClean="0"/>
              <a:t>трудових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 </a:t>
            </a:r>
            <a:r>
              <a:rPr lang="ru-RU" dirty="0" err="1" smtClean="0"/>
              <a:t>об'єктів</a:t>
            </a:r>
            <a:r>
              <a:rPr lang="ru-RU" dirty="0" smtClean="0"/>
              <a:t> </a:t>
            </a:r>
            <a:r>
              <a:rPr lang="ru-RU" dirty="0" err="1" smtClean="0"/>
              <a:t>громадського</a:t>
            </a:r>
            <a:r>
              <a:rPr lang="ru-RU" dirty="0" smtClean="0"/>
              <a:t> </a:t>
            </a:r>
            <a:r>
              <a:rPr lang="ru-RU" dirty="0" err="1" smtClean="0"/>
              <a:t>харчування</a:t>
            </a:r>
            <a:r>
              <a:rPr lang="ru-RU" dirty="0" smtClean="0"/>
              <a:t> </a:t>
            </a:r>
            <a:r>
              <a:rPr lang="ru-RU" dirty="0" err="1" smtClean="0"/>
              <a:t>входять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</a:t>
            </a:r>
            <a:r>
              <a:rPr lang="ru-RU" dirty="0" err="1" smtClean="0"/>
              <a:t>працівники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кулінарної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(</a:t>
            </a:r>
            <a:r>
              <a:rPr lang="ru-RU" dirty="0" err="1" smtClean="0"/>
              <a:t>кухарі</a:t>
            </a:r>
            <a:r>
              <a:rPr lang="ru-RU" dirty="0" smtClean="0"/>
              <a:t>, </a:t>
            </a:r>
            <a:r>
              <a:rPr lang="ru-RU" dirty="0" err="1" smtClean="0"/>
              <a:t>завідуючі</a:t>
            </a:r>
            <a:r>
              <a:rPr lang="ru-RU" dirty="0" smtClean="0"/>
              <a:t> </a:t>
            </a:r>
            <a:r>
              <a:rPr lang="ru-RU" dirty="0" err="1" smtClean="0"/>
              <a:t>виробництвом</a:t>
            </a:r>
            <a:r>
              <a:rPr lang="ru-RU" dirty="0" smtClean="0"/>
              <a:t>, </a:t>
            </a:r>
            <a:r>
              <a:rPr lang="ru-RU" dirty="0" err="1" smtClean="0"/>
              <a:t>завідуючі</a:t>
            </a:r>
            <a:r>
              <a:rPr lang="ru-RU" dirty="0" smtClean="0"/>
              <a:t> цехами та </a:t>
            </a:r>
            <a:r>
              <a:rPr lang="ru-RU" dirty="0" err="1" smtClean="0"/>
              <a:t>їх</a:t>
            </a:r>
            <a:r>
              <a:rPr lang="ru-RU" dirty="0" smtClean="0"/>
              <a:t> заступники);</a:t>
            </a:r>
            <a:br>
              <a:rPr lang="ru-RU" dirty="0" smtClean="0"/>
            </a:br>
            <a:r>
              <a:rPr lang="ru-RU" dirty="0" smtClean="0"/>
              <a:t>- </a:t>
            </a:r>
            <a:r>
              <a:rPr lang="ru-RU" dirty="0" err="1" smtClean="0"/>
              <a:t>працівники</a:t>
            </a:r>
            <a:r>
              <a:rPr lang="ru-RU" dirty="0" smtClean="0"/>
              <a:t> </a:t>
            </a:r>
            <a:r>
              <a:rPr lang="ru-RU" dirty="0" err="1" smtClean="0"/>
              <a:t>обслуговуючої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(</a:t>
            </a:r>
            <a:r>
              <a:rPr lang="ru-RU" dirty="0" err="1" smtClean="0"/>
              <a:t>адміністратори</a:t>
            </a:r>
            <a:r>
              <a:rPr lang="ru-RU" dirty="0" smtClean="0"/>
              <a:t>, </a:t>
            </a:r>
            <a:r>
              <a:rPr lang="ru-RU" dirty="0" err="1" smtClean="0"/>
              <a:t>офіціанти</a:t>
            </a:r>
            <a:r>
              <a:rPr lang="ru-RU" dirty="0" smtClean="0"/>
              <a:t>, </a:t>
            </a:r>
            <a:r>
              <a:rPr lang="ru-RU" dirty="0" err="1" smtClean="0"/>
              <a:t>прибиральниці</a:t>
            </a:r>
            <a:r>
              <a:rPr lang="ru-RU" dirty="0" smtClean="0"/>
              <a:t>);</a:t>
            </a:r>
            <a:br>
              <a:rPr lang="ru-RU" dirty="0" smtClean="0"/>
            </a:br>
            <a:r>
              <a:rPr lang="ru-RU" dirty="0" smtClean="0"/>
              <a:t>- </a:t>
            </a:r>
            <a:r>
              <a:rPr lang="ru-RU" dirty="0" err="1" smtClean="0"/>
              <a:t>працівники</a:t>
            </a:r>
            <a:r>
              <a:rPr lang="ru-RU" dirty="0" smtClean="0"/>
              <a:t> </a:t>
            </a:r>
            <a:r>
              <a:rPr lang="ru-RU" dirty="0" err="1" smtClean="0"/>
              <a:t>допоміжних</a:t>
            </a:r>
            <a:r>
              <a:rPr lang="ru-RU" dirty="0" smtClean="0"/>
              <a:t> служб (</a:t>
            </a:r>
            <a:r>
              <a:rPr lang="ru-RU" dirty="0" err="1" smtClean="0"/>
              <a:t>електрики</a:t>
            </a:r>
            <a:r>
              <a:rPr lang="ru-RU" dirty="0" smtClean="0"/>
              <a:t>, </a:t>
            </a:r>
            <a:r>
              <a:rPr lang="ru-RU" dirty="0" err="1" smtClean="0"/>
              <a:t>механіки</a:t>
            </a:r>
            <a:r>
              <a:rPr lang="ru-RU" dirty="0" smtClean="0"/>
              <a:t>, </a:t>
            </a:r>
            <a:r>
              <a:rPr lang="ru-RU" dirty="0" err="1" smtClean="0"/>
              <a:t>сан­техніки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  <p:transition spd="slow">
    <p:wipe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ru-RU" dirty="0" err="1" smtClean="0"/>
              <a:t>Кадровий</a:t>
            </a:r>
            <a:r>
              <a:rPr lang="ru-RU" dirty="0" smtClean="0"/>
              <a:t> </a:t>
            </a:r>
            <a:r>
              <a:rPr lang="ru-RU" dirty="0" err="1" smtClean="0"/>
              <a:t>потенціал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r>
              <a:rPr lang="ru-RU" dirty="0" smtClean="0"/>
              <a:t> </a:t>
            </a:r>
            <a:r>
              <a:rPr lang="ru-RU" dirty="0" err="1" smtClean="0"/>
              <a:t>готельно-ресторанного</a:t>
            </a:r>
            <a:r>
              <a:rPr lang="ru-RU" dirty="0" smtClean="0"/>
              <a:t> </a:t>
            </a:r>
            <a:r>
              <a:rPr lang="ru-RU" dirty="0" err="1" smtClean="0"/>
              <a:t>бізнесу</a:t>
            </a:r>
            <a:r>
              <a:rPr lang="ru-RU" dirty="0" smtClean="0"/>
              <a:t> </a:t>
            </a:r>
            <a:r>
              <a:rPr lang="ru-RU" dirty="0" err="1" smtClean="0"/>
              <a:t>визначає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ефективності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господарської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особистих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ділових</a:t>
            </a:r>
            <a:r>
              <a:rPr lang="ru-RU" dirty="0" smtClean="0"/>
              <a:t> </a:t>
            </a:r>
            <a:r>
              <a:rPr lang="ru-RU" dirty="0" err="1" smtClean="0"/>
              <a:t>якостей</a:t>
            </a:r>
            <a:r>
              <a:rPr lang="ru-RU" dirty="0" smtClean="0"/>
              <a:t> </a:t>
            </a:r>
            <a:r>
              <a:rPr lang="ru-RU" dirty="0" err="1" smtClean="0"/>
              <a:t>керівників</a:t>
            </a:r>
            <a:r>
              <a:rPr lang="ru-RU" dirty="0" smtClean="0"/>
              <a:t> та </a:t>
            </a:r>
            <a:r>
              <a:rPr lang="ru-RU" dirty="0" err="1" smtClean="0"/>
              <a:t>спеціалістів</a:t>
            </a:r>
            <a:r>
              <a:rPr lang="ru-RU" dirty="0" smtClean="0"/>
              <a:t>,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загальноосвітнього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кваліфікаційного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,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якість</a:t>
            </a:r>
            <a:r>
              <a:rPr lang="ru-RU" dirty="0" smtClean="0"/>
              <a:t> </a:t>
            </a:r>
            <a:r>
              <a:rPr lang="ru-RU" dirty="0" err="1" smtClean="0"/>
              <a:t>прийнятих</a:t>
            </a:r>
            <a:r>
              <a:rPr lang="ru-RU" dirty="0" smtClean="0"/>
              <a:t> </a:t>
            </a:r>
            <a:r>
              <a:rPr lang="ru-RU" dirty="0" err="1" smtClean="0"/>
              <a:t>управлінських</a:t>
            </a:r>
            <a:r>
              <a:rPr lang="ru-RU" dirty="0" smtClean="0"/>
              <a:t> </a:t>
            </a:r>
            <a:r>
              <a:rPr lang="ru-RU" dirty="0" err="1" smtClean="0"/>
              <a:t>рішень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реалізації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27f739b6771986a5787b733af2ac427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4786322"/>
            <a:ext cx="2910651" cy="1877370"/>
          </a:xfrm>
          <a:prstGeom prst="rect">
            <a:avLst/>
          </a:prstGeom>
        </p:spPr>
      </p:pic>
    </p:spTree>
  </p:cSld>
  <p:clrMapOvr>
    <a:masterClrMapping/>
  </p:clrMapOvr>
  <p:transition spd="slow">
    <p:wipe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6500858" cy="917596"/>
          </a:xfrm>
        </p:spPr>
        <p:txBody>
          <a:bodyPr>
            <a:normAutofit/>
          </a:bodyPr>
          <a:lstStyle/>
          <a:p>
            <a:r>
              <a:rPr lang="uk-UA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Статутний </a:t>
            </a:r>
            <a:r>
              <a:rPr lang="uk-UA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капітал і майно підприємства туристичної галузі: поняття і </a:t>
            </a:r>
            <a:r>
              <a:rPr lang="uk-UA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склад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357298"/>
            <a:ext cx="7929618" cy="5286412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lnSpcReduction="10000"/>
          </a:bodyPr>
          <a:lstStyle/>
          <a:p>
            <a:r>
              <a:rPr lang="ru-RU" dirty="0" err="1" smtClean="0"/>
              <a:t>Головний</a:t>
            </a:r>
            <a:r>
              <a:rPr lang="ru-RU" dirty="0" smtClean="0"/>
              <a:t> </a:t>
            </a:r>
            <a:r>
              <a:rPr lang="ru-RU" dirty="0" err="1" smtClean="0"/>
              <a:t>зміст</a:t>
            </a:r>
            <a:r>
              <a:rPr lang="ru-RU" dirty="0" smtClean="0"/>
              <a:t> </a:t>
            </a:r>
            <a:r>
              <a:rPr lang="ru-RU" dirty="0" err="1" smtClean="0"/>
              <a:t>фінансової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туристичного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належне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фінансування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Фінансова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туристичного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ступенем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прибутковості</a:t>
            </a:r>
            <a:r>
              <a:rPr lang="ru-RU" dirty="0" smtClean="0"/>
              <a:t> та </a:t>
            </a:r>
            <a:r>
              <a:rPr lang="ru-RU" dirty="0" err="1" smtClean="0"/>
              <a:t>оборотності</a:t>
            </a:r>
            <a:r>
              <a:rPr lang="ru-RU" dirty="0" smtClean="0"/>
              <a:t> </a:t>
            </a:r>
            <a:r>
              <a:rPr lang="ru-RU" dirty="0" err="1" smtClean="0"/>
              <a:t>капіталу</a:t>
            </a:r>
            <a:r>
              <a:rPr lang="ru-RU" dirty="0" smtClean="0"/>
              <a:t>, </a:t>
            </a:r>
            <a:r>
              <a:rPr lang="ru-RU" dirty="0" err="1" smtClean="0"/>
              <a:t>фінансової</a:t>
            </a:r>
            <a:r>
              <a:rPr lang="ru-RU" dirty="0" smtClean="0"/>
              <a:t> </a:t>
            </a:r>
            <a:r>
              <a:rPr lang="ru-RU" dirty="0" err="1" smtClean="0"/>
              <a:t>стійкості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динаміки</a:t>
            </a:r>
            <a:r>
              <a:rPr lang="ru-RU" dirty="0" smtClean="0"/>
              <a:t> </a:t>
            </a:r>
            <a:r>
              <a:rPr lang="ru-RU" dirty="0" err="1" smtClean="0"/>
              <a:t>структури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 </a:t>
            </a:r>
            <a:r>
              <a:rPr lang="ru-RU" dirty="0" err="1" smtClean="0"/>
              <a:t>фінансування</a:t>
            </a:r>
            <a:r>
              <a:rPr lang="ru-RU" dirty="0" smtClean="0"/>
              <a:t>, </a:t>
            </a:r>
            <a:r>
              <a:rPr lang="ru-RU" dirty="0" err="1" smtClean="0"/>
              <a:t>здатності</a:t>
            </a:r>
            <a:r>
              <a:rPr lang="ru-RU" dirty="0" smtClean="0"/>
              <a:t> </a:t>
            </a:r>
            <a:r>
              <a:rPr lang="ru-RU" dirty="0" err="1" smtClean="0"/>
              <a:t>розраховуватися</a:t>
            </a:r>
            <a:r>
              <a:rPr lang="ru-RU" dirty="0" smtClean="0"/>
              <a:t> за </a:t>
            </a:r>
            <a:r>
              <a:rPr lang="ru-RU" dirty="0" err="1" smtClean="0"/>
              <a:t>борговими</a:t>
            </a:r>
            <a:r>
              <a:rPr lang="ru-RU" dirty="0" smtClean="0"/>
              <a:t> </a:t>
            </a:r>
            <a:r>
              <a:rPr lang="ru-RU" dirty="0" err="1" smtClean="0"/>
              <a:t>зобов'язаннями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smtClean="0"/>
              <a:t>Правильна </a:t>
            </a:r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 err="1" smtClean="0"/>
              <a:t>фінансових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та </a:t>
            </a:r>
            <a:r>
              <a:rPr lang="ru-RU" dirty="0" err="1" smtClean="0"/>
              <a:t>фінансово-економічного</a:t>
            </a:r>
            <a:r>
              <a:rPr lang="ru-RU" dirty="0" smtClean="0"/>
              <a:t> стану </a:t>
            </a:r>
            <a:r>
              <a:rPr lang="ru-RU" dirty="0" err="1" smtClean="0"/>
              <a:t>підприємства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першою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необхідною</a:t>
            </a:r>
            <a:r>
              <a:rPr lang="ru-RU" dirty="0" smtClean="0"/>
              <a:t> </a:t>
            </a:r>
            <a:r>
              <a:rPr lang="ru-RU" dirty="0" err="1" smtClean="0"/>
              <a:t>інформацією</a:t>
            </a:r>
            <a:r>
              <a:rPr lang="ru-RU" dirty="0" smtClean="0"/>
              <a:t> </a:t>
            </a:r>
            <a:r>
              <a:rPr lang="ru-RU" dirty="0" smtClean="0"/>
              <a:t>для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керівництва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власників</a:t>
            </a:r>
            <a:r>
              <a:rPr lang="ru-RU" dirty="0" smtClean="0"/>
              <a:t>, </a:t>
            </a:r>
            <a:r>
              <a:rPr lang="ru-RU" dirty="0" smtClean="0"/>
              <a:t>та </a:t>
            </a:r>
            <a:r>
              <a:rPr lang="ru-RU" dirty="0" smtClean="0"/>
              <a:t>для </a:t>
            </a:r>
            <a:r>
              <a:rPr lang="ru-RU" dirty="0" err="1" smtClean="0"/>
              <a:t>інвесторів</a:t>
            </a:r>
            <a:r>
              <a:rPr lang="ru-RU" dirty="0" smtClean="0"/>
              <a:t>, </a:t>
            </a:r>
            <a:r>
              <a:rPr lang="ru-RU" dirty="0" err="1" smtClean="0"/>
              <a:t>партнерів</a:t>
            </a:r>
            <a:r>
              <a:rPr lang="ru-RU" dirty="0" smtClean="0"/>
              <a:t>, </a:t>
            </a:r>
            <a:r>
              <a:rPr lang="ru-RU" dirty="0" err="1" smtClean="0"/>
              <a:t>кредиторів</a:t>
            </a:r>
            <a:r>
              <a:rPr lang="ru-RU" dirty="0" smtClean="0"/>
              <a:t>, </a:t>
            </a:r>
            <a:r>
              <a:rPr lang="ru-RU" dirty="0" err="1" smtClean="0"/>
              <a:t>державних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5" name="Рисунок 4" descr="27f739b6771986a5787b733af2ac427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43702" y="0"/>
            <a:ext cx="2215132" cy="1428760"/>
          </a:xfrm>
          <a:prstGeom prst="rect">
            <a:avLst/>
          </a:prstGeom>
        </p:spPr>
      </p:pic>
    </p:spTree>
  </p:cSld>
  <p:clrMapOvr>
    <a:masterClrMapping/>
  </p:clrMapOvr>
  <p:transition spd="slow">
    <p:wipe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Принципи управління персоналом підприємства туристичної галузі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92500"/>
          </a:bodyPr>
          <a:lstStyle/>
          <a:p>
            <a:pPr marL="0" indent="0">
              <a:spcBef>
                <a:spcPts val="0"/>
              </a:spcBef>
              <a:buFont typeface="Wingdings" pitchFamily="2" charset="2"/>
              <a:buChar char="q"/>
            </a:pPr>
            <a:r>
              <a:rPr lang="ru-RU" i="1" dirty="0" err="1" smtClean="0"/>
              <a:t>Управління</a:t>
            </a:r>
            <a:r>
              <a:rPr lang="ru-RU" i="1" dirty="0" smtClean="0"/>
              <a:t> персоналом  </a:t>
            </a:r>
            <a:r>
              <a:rPr lang="ru-RU" i="1" dirty="0" smtClean="0"/>
              <a:t>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специфічна</a:t>
            </a:r>
            <a:r>
              <a:rPr lang="ru-RU" dirty="0" smtClean="0"/>
              <a:t> </a:t>
            </a:r>
            <a:r>
              <a:rPr lang="ru-RU" dirty="0" err="1" smtClean="0"/>
              <a:t>функція</a:t>
            </a:r>
            <a:r>
              <a:rPr lang="ru-RU" dirty="0" smtClean="0"/>
              <a:t> </a:t>
            </a:r>
            <a:r>
              <a:rPr lang="ru-RU" dirty="0" err="1" smtClean="0"/>
              <a:t>управлінської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, </a:t>
            </a:r>
            <a:r>
              <a:rPr lang="ru-RU" dirty="0" err="1" smtClean="0"/>
              <a:t>головним</a:t>
            </a:r>
            <a:r>
              <a:rPr lang="ru-RU" dirty="0" smtClean="0"/>
              <a:t> </a:t>
            </a:r>
            <a:endParaRPr lang="ru-R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об </a:t>
            </a:r>
            <a:r>
              <a:rPr lang="ru-RU" dirty="0" smtClean="0"/>
              <a:t>'</a:t>
            </a:r>
            <a:r>
              <a:rPr lang="ru-RU" dirty="0" err="1" smtClean="0"/>
              <a:t>єктом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smtClean="0"/>
              <a:t>люди,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входять</a:t>
            </a:r>
            <a:r>
              <a:rPr lang="ru-RU" dirty="0" smtClean="0"/>
              <a:t> у </a:t>
            </a:r>
            <a:r>
              <a:rPr lang="ru-RU" dirty="0" err="1" smtClean="0"/>
              <a:t>певні</a:t>
            </a:r>
            <a:r>
              <a:rPr lang="ru-RU" dirty="0" smtClean="0"/>
              <a:t> </a:t>
            </a:r>
            <a:r>
              <a:rPr lang="ru-RU" dirty="0" err="1" smtClean="0"/>
              <a:t>соціальні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трудові</a:t>
            </a:r>
            <a:r>
              <a:rPr lang="ru-RU" dirty="0" smtClean="0"/>
              <a:t> </a:t>
            </a:r>
            <a:r>
              <a:rPr lang="ru-RU" dirty="0" err="1" smtClean="0"/>
              <a:t>колективи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0">
              <a:spcBef>
                <a:spcPts val="0"/>
              </a:spcBef>
              <a:buNone/>
            </a:pPr>
            <a:endParaRPr lang="ru-RU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цілеспрямована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керуючої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на </a:t>
            </a:r>
            <a:r>
              <a:rPr lang="ru-RU" dirty="0" err="1" smtClean="0"/>
              <a:t>розробку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впровадження</a:t>
            </a:r>
            <a:r>
              <a:rPr lang="ru-RU" dirty="0" smtClean="0"/>
              <a:t> </a:t>
            </a:r>
            <a:r>
              <a:rPr lang="ru-RU" dirty="0" err="1" smtClean="0"/>
              <a:t>кадрової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, </a:t>
            </a:r>
            <a:r>
              <a:rPr lang="ru-RU" dirty="0" err="1" smtClean="0"/>
              <a:t>методів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персоналом</a:t>
            </a:r>
            <a:r>
              <a:rPr lang="ru-RU" dirty="0" smtClean="0"/>
              <a:t>.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Char char="q"/>
            </a:pPr>
            <a:endParaRPr lang="uk-UA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Char char="q"/>
            </a:pPr>
            <a:r>
              <a:rPr lang="ru-RU" i="1" dirty="0" err="1" smtClean="0"/>
              <a:t>Управління</a:t>
            </a:r>
            <a:r>
              <a:rPr lang="ru-RU" i="1" dirty="0" smtClean="0"/>
              <a:t> персоналом </a:t>
            </a:r>
            <a:r>
              <a:rPr lang="ru-RU" dirty="0" smtClean="0"/>
              <a:t>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дільність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, </a:t>
            </a:r>
            <a:r>
              <a:rPr lang="ru-RU" dirty="0" err="1" smtClean="0"/>
              <a:t>спрямована</a:t>
            </a:r>
            <a:r>
              <a:rPr lang="ru-RU" dirty="0" smtClean="0"/>
              <a:t> на </a:t>
            </a:r>
            <a:r>
              <a:rPr lang="ru-RU" dirty="0" err="1" smtClean="0"/>
              <a:t>ефективне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персоналу для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цілей</a:t>
            </a:r>
            <a:r>
              <a:rPr lang="ru-RU" dirty="0" smtClean="0"/>
              <a:t> як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загалом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кожного </a:t>
            </a:r>
            <a:r>
              <a:rPr lang="ru-RU" dirty="0" err="1" smtClean="0"/>
              <a:t>працівника</a:t>
            </a:r>
            <a:r>
              <a:rPr lang="ru-RU" dirty="0" smtClean="0"/>
              <a:t> </a:t>
            </a:r>
            <a:r>
              <a:rPr lang="ru-RU" dirty="0" err="1" smtClean="0"/>
              <a:t>зокрема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wipe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214282" y="1071546"/>
            <a:ext cx="7467600" cy="4873752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lnSpcReduction="10000"/>
          </a:bodyPr>
          <a:lstStyle/>
          <a:p>
            <a:r>
              <a:rPr lang="ru-RU" dirty="0" err="1" smtClean="0"/>
              <a:t>Об'єктом</a:t>
            </a:r>
            <a:r>
              <a:rPr lang="ru-RU" dirty="0" smtClean="0"/>
              <a:t> </a:t>
            </a:r>
            <a:r>
              <a:rPr lang="ru-RU" dirty="0" err="1" smtClean="0"/>
              <a:t>вивчення</a:t>
            </a:r>
            <a:r>
              <a:rPr lang="ru-RU" dirty="0" smtClean="0"/>
              <a:t> науки </a:t>
            </a:r>
            <a:r>
              <a:rPr lang="ru-RU" dirty="0" err="1" smtClean="0"/>
              <a:t>управління</a:t>
            </a:r>
            <a:r>
              <a:rPr lang="ru-RU" dirty="0" smtClean="0"/>
              <a:t> персоналом </a:t>
            </a:r>
            <a:r>
              <a:rPr lang="ru-RU" dirty="0" err="1" smtClean="0"/>
              <a:t>є</a:t>
            </a:r>
            <a:r>
              <a:rPr lang="ru-RU" dirty="0" smtClean="0"/>
              <a:t> система </a:t>
            </a:r>
            <a:r>
              <a:rPr lang="ru-RU" dirty="0" err="1" smtClean="0"/>
              <a:t>будь-якої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, яка </a:t>
            </a:r>
            <a:r>
              <a:rPr lang="ru-RU" dirty="0" err="1" smtClean="0"/>
              <a:t>охоплює</a:t>
            </a:r>
            <a:r>
              <a:rPr lang="ru-RU" dirty="0" smtClean="0"/>
              <a:t> </a:t>
            </a:r>
            <a:r>
              <a:rPr lang="ru-RU" dirty="0" err="1" smtClean="0"/>
              <a:t>організацію</a:t>
            </a:r>
            <a:r>
              <a:rPr lang="ru-RU" dirty="0" smtClean="0"/>
              <a:t> </a:t>
            </a:r>
            <a:r>
              <a:rPr lang="ru-RU" dirty="0" err="1" smtClean="0"/>
              <a:t>загалом</a:t>
            </a:r>
            <a:r>
              <a:rPr lang="ru-RU" dirty="0" smtClean="0"/>
              <a:t>,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структурний</a:t>
            </a:r>
            <a:r>
              <a:rPr lang="ru-RU" dirty="0" smtClean="0"/>
              <a:t> </a:t>
            </a:r>
            <a:r>
              <a:rPr lang="ru-RU" dirty="0" err="1" smtClean="0"/>
              <a:t>підрозділ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, </a:t>
            </a:r>
            <a:r>
              <a:rPr lang="ru-RU" dirty="0" err="1" smtClean="0"/>
              <a:t>трудовий</a:t>
            </a:r>
            <a:r>
              <a:rPr lang="ru-RU" dirty="0" smtClean="0"/>
              <a:t> </a:t>
            </a:r>
            <a:r>
              <a:rPr lang="ru-RU" dirty="0" err="1" smtClean="0"/>
              <a:t>колектив</a:t>
            </a:r>
            <a:r>
              <a:rPr lang="ru-RU" dirty="0" smtClean="0"/>
              <a:t>, кожного </a:t>
            </a:r>
            <a:r>
              <a:rPr lang="ru-RU" dirty="0" err="1" smtClean="0"/>
              <a:t>працівника</a:t>
            </a:r>
            <a:r>
              <a:rPr lang="ru-RU" dirty="0" smtClean="0"/>
              <a:t> </a:t>
            </a:r>
            <a:r>
              <a:rPr lang="ru-RU" dirty="0" err="1" smtClean="0"/>
              <a:t>зокрема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Предметом </a:t>
            </a:r>
            <a:r>
              <a:rPr lang="ru-RU" dirty="0" err="1" smtClean="0"/>
              <a:t>вивчення</a:t>
            </a:r>
            <a:r>
              <a:rPr lang="ru-RU" dirty="0" smtClean="0"/>
              <a:t> науки </a:t>
            </a:r>
            <a:r>
              <a:rPr lang="ru-RU" dirty="0" err="1" smtClean="0"/>
              <a:t>управління</a:t>
            </a:r>
            <a:r>
              <a:rPr lang="ru-RU" dirty="0" smtClean="0"/>
              <a:t> персоналом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укомплектування</a:t>
            </a:r>
            <a:r>
              <a:rPr lang="ru-RU" dirty="0" smtClean="0"/>
              <a:t> </a:t>
            </a:r>
            <a:r>
              <a:rPr lang="ru-RU" dirty="0" err="1" smtClean="0"/>
              <a:t>організацій</a:t>
            </a:r>
            <a:r>
              <a:rPr lang="ru-RU" dirty="0" smtClean="0"/>
              <a:t> </a:t>
            </a:r>
            <a:r>
              <a:rPr lang="ru-RU" dirty="0" err="1" smtClean="0"/>
              <a:t>працівниками</a:t>
            </a:r>
            <a:r>
              <a:rPr lang="ru-RU" dirty="0" smtClean="0"/>
              <a:t>,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, </a:t>
            </a:r>
            <a:r>
              <a:rPr lang="ru-RU" dirty="0" err="1" smtClean="0"/>
              <a:t>оцінювання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стимулювання</a:t>
            </a:r>
            <a:r>
              <a:rPr lang="ru-RU" dirty="0" smtClean="0"/>
              <a:t>,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високоефективних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висококваліфікованих</a:t>
            </a:r>
            <a:r>
              <a:rPr lang="ru-RU" dirty="0" smtClean="0"/>
              <a:t> </a:t>
            </a:r>
            <a:r>
              <a:rPr lang="ru-RU" dirty="0" err="1" smtClean="0"/>
              <a:t>колективів</a:t>
            </a:r>
            <a:r>
              <a:rPr lang="ru-RU" dirty="0" smtClean="0"/>
              <a:t>, </a:t>
            </a:r>
            <a:r>
              <a:rPr lang="ru-RU" dirty="0" err="1" smtClean="0"/>
              <a:t>стратегічного</a:t>
            </a:r>
            <a:r>
              <a:rPr lang="ru-RU" dirty="0" smtClean="0"/>
              <a:t> та оперативного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окремими</a:t>
            </a:r>
            <a:r>
              <a:rPr lang="ru-RU" dirty="0" smtClean="0"/>
              <a:t> </a:t>
            </a:r>
            <a:r>
              <a:rPr lang="ru-RU" dirty="0" err="1" smtClean="0"/>
              <a:t>працівниками</a:t>
            </a:r>
            <a:r>
              <a:rPr lang="ru-RU" dirty="0" smtClean="0"/>
              <a:t> та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групами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pull dir="l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Розрізняють</a:t>
            </a:r>
            <a:r>
              <a:rPr lang="ru-RU" dirty="0" smtClean="0"/>
              <a:t> </a:t>
            </a:r>
            <a:r>
              <a:rPr lang="ru-RU" dirty="0" err="1" smtClean="0"/>
              <a:t>принципи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персоналом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принципи</a:t>
            </a:r>
            <a:r>
              <a:rPr lang="ru-RU" dirty="0" smtClean="0"/>
              <a:t> </a:t>
            </a:r>
            <a:r>
              <a:rPr lang="ru-RU" dirty="0" err="1" smtClean="0"/>
              <a:t>побудови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персоналом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Принципи</a:t>
            </a:r>
            <a:r>
              <a:rPr lang="ru-RU" dirty="0" smtClean="0"/>
              <a:t> </a:t>
            </a:r>
            <a:r>
              <a:rPr lang="ru-RU" dirty="0" err="1" smtClean="0"/>
              <a:t>управління</a:t>
            </a:r>
            <a:r>
              <a:rPr lang="ru-RU" dirty="0" smtClean="0"/>
              <a:t> </a:t>
            </a:r>
            <a:r>
              <a:rPr lang="ru-RU" b="1" dirty="0" smtClean="0"/>
              <a:t>персоналом</a:t>
            </a:r>
            <a:r>
              <a:rPr lang="ru-RU" dirty="0" smtClean="0"/>
              <a:t> - </a:t>
            </a:r>
            <a:r>
              <a:rPr lang="ru-RU" dirty="0" err="1" smtClean="0"/>
              <a:t>це</a:t>
            </a:r>
            <a:r>
              <a:rPr lang="ru-RU" dirty="0" smtClean="0"/>
              <a:t> правила, </a:t>
            </a:r>
            <a:r>
              <a:rPr lang="ru-RU" dirty="0" err="1" smtClean="0"/>
              <a:t>положення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норми</a:t>
            </a:r>
            <a:r>
              <a:rPr lang="ru-RU" dirty="0" smtClean="0"/>
              <a:t>, </a:t>
            </a:r>
            <a:r>
              <a:rPr lang="ru-RU" dirty="0" err="1" smtClean="0"/>
              <a:t>яким</a:t>
            </a:r>
            <a:r>
              <a:rPr lang="ru-RU" dirty="0" smtClean="0"/>
              <a:t> </a:t>
            </a:r>
            <a:r>
              <a:rPr lang="ru-RU" dirty="0" err="1" smtClean="0"/>
              <a:t>повинні</a:t>
            </a:r>
            <a:r>
              <a:rPr lang="ru-RU" dirty="0" smtClean="0"/>
              <a:t> </a:t>
            </a:r>
            <a:r>
              <a:rPr lang="ru-RU" dirty="0" err="1" smtClean="0"/>
              <a:t>слідувати</a:t>
            </a:r>
            <a:r>
              <a:rPr lang="ru-RU" dirty="0" smtClean="0"/>
              <a:t> </a:t>
            </a:r>
            <a:r>
              <a:rPr lang="ru-RU" dirty="0" err="1" smtClean="0"/>
              <a:t>керівники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фахівці</a:t>
            </a:r>
            <a:r>
              <a:rPr lang="ru-RU" dirty="0" smtClean="0"/>
              <a:t> в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персоналом. </a:t>
            </a:r>
            <a:r>
              <a:rPr lang="ru-RU" dirty="0" err="1" smtClean="0"/>
              <a:t>Відображають</a:t>
            </a:r>
            <a:r>
              <a:rPr lang="ru-RU" dirty="0" smtClean="0"/>
              <a:t> </a:t>
            </a:r>
            <a:r>
              <a:rPr lang="ru-RU" dirty="0" err="1" smtClean="0"/>
              <a:t>вимоги</a:t>
            </a:r>
            <a:r>
              <a:rPr lang="ru-RU" dirty="0" smtClean="0"/>
              <a:t> </a:t>
            </a:r>
            <a:r>
              <a:rPr lang="ru-RU" dirty="0" err="1" smtClean="0"/>
              <a:t>об'єктивно</a:t>
            </a:r>
            <a:r>
              <a:rPr lang="ru-RU" dirty="0" smtClean="0"/>
              <a:t> </a:t>
            </a:r>
            <a:r>
              <a:rPr lang="ru-RU" dirty="0" err="1" smtClean="0"/>
              <a:t>діючих</a:t>
            </a:r>
            <a:r>
              <a:rPr lang="ru-RU" dirty="0" smtClean="0"/>
              <a:t> </a:t>
            </a:r>
            <a:r>
              <a:rPr lang="ru-RU" dirty="0" err="1" smtClean="0"/>
              <a:t>економічних</a:t>
            </a:r>
            <a:r>
              <a:rPr lang="ru-RU" dirty="0" smtClean="0"/>
              <a:t> </a:t>
            </a:r>
            <a:r>
              <a:rPr lang="ru-RU" dirty="0" err="1" smtClean="0"/>
              <a:t>законів</a:t>
            </a:r>
            <a:r>
              <a:rPr lang="ru-RU" dirty="0" smtClean="0"/>
              <a:t>, тому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самі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об'єктивними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strips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428604"/>
            <a:ext cx="6357950" cy="5170646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r>
              <a:rPr lang="ru-RU" sz="2200" b="1" dirty="0" err="1" smtClean="0"/>
              <a:t>Основні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принципи</a:t>
            </a:r>
            <a:r>
              <a:rPr lang="ru-RU" sz="2200" b="1" dirty="0" smtClean="0"/>
              <a:t> </a:t>
            </a:r>
            <a:r>
              <a:rPr lang="ru-RU" sz="2200" b="1" dirty="0" err="1"/>
              <a:t>управління</a:t>
            </a:r>
            <a:r>
              <a:rPr lang="ru-RU" sz="2200" b="1" dirty="0"/>
              <a:t> </a:t>
            </a:r>
            <a:r>
              <a:rPr lang="ru-RU" sz="2200" b="1" dirty="0" smtClean="0"/>
              <a:t>персоналом:</a:t>
            </a:r>
          </a:p>
          <a:p>
            <a:endParaRPr lang="ru-RU" sz="2200" dirty="0"/>
          </a:p>
          <a:p>
            <a:pPr>
              <a:buFont typeface="Wingdings" pitchFamily="2" charset="2"/>
              <a:buChar char="v"/>
            </a:pPr>
            <a:r>
              <a:rPr lang="ru-RU" sz="2200" i="1" dirty="0" smtClean="0"/>
              <a:t>принцип мети</a:t>
            </a:r>
            <a:r>
              <a:rPr lang="ru-RU" sz="2200" dirty="0" smtClean="0"/>
              <a:t>;</a:t>
            </a:r>
            <a:endParaRPr lang="ru-RU" sz="2200" dirty="0"/>
          </a:p>
          <a:p>
            <a:pPr>
              <a:buFont typeface="Wingdings" pitchFamily="2" charset="2"/>
              <a:buChar char="v"/>
            </a:pPr>
            <a:r>
              <a:rPr lang="ru-RU" sz="2200" i="1" dirty="0" smtClean="0"/>
              <a:t>принцип </a:t>
            </a:r>
            <a:r>
              <a:rPr lang="ru-RU" sz="2200" i="1" dirty="0" err="1"/>
              <a:t>правової</a:t>
            </a:r>
            <a:r>
              <a:rPr lang="ru-RU" sz="2200" i="1" dirty="0"/>
              <a:t> </a:t>
            </a:r>
            <a:r>
              <a:rPr lang="ru-RU" sz="2200" i="1" dirty="0" err="1"/>
              <a:t>захищеності</a:t>
            </a:r>
            <a:r>
              <a:rPr lang="ru-RU" sz="2200" i="1" dirty="0"/>
              <a:t> </a:t>
            </a:r>
            <a:r>
              <a:rPr lang="ru-RU" sz="2200" i="1" dirty="0" err="1"/>
              <a:t>управлінського</a:t>
            </a:r>
            <a:r>
              <a:rPr lang="ru-RU" sz="2200" i="1" dirty="0"/>
              <a:t> </a:t>
            </a:r>
            <a:r>
              <a:rPr lang="ru-RU" sz="2200" i="1" dirty="0" err="1" smtClean="0"/>
              <a:t>рішення</a:t>
            </a:r>
            <a:r>
              <a:rPr lang="ru-RU" sz="2200" dirty="0" smtClean="0"/>
              <a:t>;</a:t>
            </a:r>
            <a:endParaRPr lang="ru-RU" sz="2200" dirty="0"/>
          </a:p>
          <a:p>
            <a:pPr>
              <a:buFont typeface="Wingdings" pitchFamily="2" charset="2"/>
              <a:buChar char="v"/>
            </a:pPr>
            <a:r>
              <a:rPr lang="ru-RU" sz="2200" i="1" dirty="0" smtClean="0"/>
              <a:t>принцип </a:t>
            </a:r>
            <a:r>
              <a:rPr lang="ru-RU" sz="2200" i="1" dirty="0" err="1"/>
              <a:t>оптимізації</a:t>
            </a:r>
            <a:r>
              <a:rPr lang="ru-RU" sz="2200" i="1" dirty="0"/>
              <a:t> </a:t>
            </a:r>
            <a:r>
              <a:rPr lang="ru-RU" sz="2200" i="1" dirty="0" err="1" smtClean="0"/>
              <a:t>управління</a:t>
            </a:r>
            <a:r>
              <a:rPr lang="ru-RU" sz="2200" dirty="0" smtClean="0"/>
              <a:t>;</a:t>
            </a:r>
            <a:endParaRPr lang="ru-RU" sz="2200" dirty="0"/>
          </a:p>
          <a:p>
            <a:pPr>
              <a:buFont typeface="Wingdings" pitchFamily="2" charset="2"/>
              <a:buChar char="v"/>
            </a:pPr>
            <a:r>
              <a:rPr lang="ru-RU" sz="2200" i="1" dirty="0" smtClean="0"/>
              <a:t>принцип </a:t>
            </a:r>
            <a:r>
              <a:rPr lang="ru-RU" sz="2200" i="1" dirty="0" err="1"/>
              <a:t>дотримання</a:t>
            </a:r>
            <a:r>
              <a:rPr lang="ru-RU" sz="2200" i="1" dirty="0"/>
              <a:t> </a:t>
            </a:r>
            <a:r>
              <a:rPr lang="ru-RU" sz="2200" i="1" dirty="0" err="1"/>
              <a:t>норми</a:t>
            </a:r>
            <a:r>
              <a:rPr lang="ru-RU" sz="2200" i="1" dirty="0"/>
              <a:t> </a:t>
            </a:r>
            <a:r>
              <a:rPr lang="ru-RU" sz="2200" i="1" dirty="0" err="1" smtClean="0"/>
              <a:t>керованості</a:t>
            </a:r>
            <a:r>
              <a:rPr lang="ru-RU" sz="2200" dirty="0" smtClean="0"/>
              <a:t>;</a:t>
            </a:r>
            <a:endParaRPr lang="ru-RU" sz="2200" dirty="0"/>
          </a:p>
          <a:p>
            <a:pPr>
              <a:buFont typeface="Wingdings" pitchFamily="2" charset="2"/>
              <a:buChar char="v"/>
            </a:pPr>
            <a:r>
              <a:rPr lang="ru-RU" sz="2200" i="1" dirty="0" smtClean="0"/>
              <a:t>принцип </a:t>
            </a:r>
            <a:r>
              <a:rPr lang="ru-RU" sz="2200" i="1" dirty="0" err="1" smtClean="0"/>
              <a:t>відповідності</a:t>
            </a:r>
            <a:r>
              <a:rPr lang="ru-RU" sz="2200" dirty="0" smtClean="0"/>
              <a:t>;</a:t>
            </a:r>
            <a:endParaRPr lang="ru-RU" sz="2200" dirty="0"/>
          </a:p>
          <a:p>
            <a:pPr>
              <a:buFont typeface="Wingdings" pitchFamily="2" charset="2"/>
              <a:buChar char="v"/>
            </a:pPr>
            <a:r>
              <a:rPr lang="ru-RU" sz="2200" i="1" dirty="0" smtClean="0"/>
              <a:t>принцип </a:t>
            </a:r>
            <a:r>
              <a:rPr lang="ru-RU" sz="2200" i="1" dirty="0"/>
              <a:t>автоматичного </a:t>
            </a:r>
            <a:r>
              <a:rPr lang="ru-RU" sz="2200" i="1" dirty="0" err="1"/>
              <a:t>заміщення</a:t>
            </a:r>
            <a:r>
              <a:rPr lang="ru-RU" sz="2200" i="1" dirty="0"/>
              <a:t> </a:t>
            </a:r>
            <a:r>
              <a:rPr lang="ru-RU" sz="2200" i="1" dirty="0" err="1" smtClean="0"/>
              <a:t>відсутнього</a:t>
            </a:r>
            <a:r>
              <a:rPr lang="ru-RU" sz="2200" i="1" dirty="0" smtClean="0"/>
              <a:t>;</a:t>
            </a:r>
            <a:endParaRPr lang="ru-RU" sz="2200" dirty="0"/>
          </a:p>
          <a:p>
            <a:pPr>
              <a:buFont typeface="Wingdings" pitchFamily="2" charset="2"/>
              <a:buChar char="v"/>
            </a:pPr>
            <a:r>
              <a:rPr lang="ru-RU" sz="2200" i="1" dirty="0" smtClean="0"/>
              <a:t>принцип </a:t>
            </a:r>
            <a:r>
              <a:rPr lang="ru-RU" sz="2200" i="1" dirty="0" err="1"/>
              <a:t>першого</a:t>
            </a:r>
            <a:r>
              <a:rPr lang="ru-RU" sz="2200" i="1" dirty="0"/>
              <a:t> </a:t>
            </a:r>
            <a:r>
              <a:rPr lang="ru-RU" sz="2200" i="1" dirty="0" err="1" smtClean="0"/>
              <a:t>керівника</a:t>
            </a:r>
            <a:r>
              <a:rPr lang="ru-RU" sz="2200" i="1" dirty="0" smtClean="0"/>
              <a:t>;</a:t>
            </a:r>
            <a:endParaRPr lang="ru-RU" sz="2200" dirty="0"/>
          </a:p>
          <a:p>
            <a:pPr>
              <a:buFont typeface="Wingdings" pitchFamily="2" charset="2"/>
              <a:buChar char="v"/>
            </a:pPr>
            <a:r>
              <a:rPr lang="ru-RU" sz="2200" i="1" dirty="0" smtClean="0"/>
              <a:t>принцип </a:t>
            </a:r>
            <a:r>
              <a:rPr lang="ru-RU" sz="2200" i="1" dirty="0"/>
              <a:t>одноразового </a:t>
            </a:r>
            <a:r>
              <a:rPr lang="ru-RU" sz="2200" i="1" dirty="0" err="1"/>
              <a:t>введення</a:t>
            </a:r>
            <a:r>
              <a:rPr lang="ru-RU" sz="2200" i="1" dirty="0"/>
              <a:t> </a:t>
            </a:r>
            <a:r>
              <a:rPr lang="ru-RU" sz="2200" i="1" dirty="0" err="1" smtClean="0"/>
              <a:t>інформації</a:t>
            </a:r>
            <a:r>
              <a:rPr lang="ru-RU" sz="2200" i="1" dirty="0" smtClean="0"/>
              <a:t>;</a:t>
            </a:r>
            <a:endParaRPr lang="ru-RU" sz="2200" dirty="0"/>
          </a:p>
          <a:p>
            <a:pPr>
              <a:buFont typeface="Wingdings" pitchFamily="2" charset="2"/>
              <a:buChar char="v"/>
            </a:pPr>
            <a:r>
              <a:rPr lang="ru-RU" sz="2200" i="1" dirty="0" smtClean="0"/>
              <a:t>принцип </a:t>
            </a:r>
            <a:r>
              <a:rPr lang="ru-RU" sz="2200" i="1" dirty="0" err="1"/>
              <a:t>підвищення</a:t>
            </a:r>
            <a:r>
              <a:rPr lang="ru-RU" sz="2200" i="1" dirty="0"/>
              <a:t> </a:t>
            </a:r>
            <a:r>
              <a:rPr lang="ru-RU" sz="2200" i="1" dirty="0" err="1"/>
              <a:t>кваліфікації</a:t>
            </a:r>
            <a:r>
              <a:rPr lang="ru-RU" sz="2200" i="1" dirty="0"/>
              <a:t>.</a:t>
            </a:r>
            <a:r>
              <a:rPr lang="ru-RU" sz="2200" dirty="0"/>
              <a:t> </a:t>
            </a:r>
          </a:p>
        </p:txBody>
      </p:sp>
      <p:pic>
        <p:nvPicPr>
          <p:cNvPr id="5" name="Рисунок 4" descr="завантаження (1).jf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12" y="357166"/>
            <a:ext cx="2162175" cy="2114550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</p:cSld>
  <p:clrMapOvr>
    <a:masterClrMapping/>
  </p:clrMapOvr>
  <p:transition spd="slow">
    <p:zoom dir="in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857232"/>
            <a:ext cx="7467600" cy="4873752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ru-RU" dirty="0" err="1" smtClean="0"/>
              <a:t>Принципи</a:t>
            </a:r>
            <a:r>
              <a:rPr lang="ru-RU" dirty="0" smtClean="0"/>
              <a:t> </a:t>
            </a:r>
            <a:r>
              <a:rPr lang="ru-RU" dirty="0" err="1" smtClean="0"/>
              <a:t>побудови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персоналом </a:t>
            </a:r>
            <a:r>
              <a:rPr lang="ru-RU" dirty="0" smtClean="0"/>
              <a:t>- </a:t>
            </a:r>
            <a:r>
              <a:rPr lang="ru-RU" dirty="0" err="1" smtClean="0"/>
              <a:t>це</a:t>
            </a:r>
            <a:r>
              <a:rPr lang="ru-RU" dirty="0" smtClean="0"/>
              <a:t> правила,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норми</a:t>
            </a:r>
            <a:r>
              <a:rPr lang="ru-RU" dirty="0" smtClean="0"/>
              <a:t>, </a:t>
            </a:r>
            <a:r>
              <a:rPr lang="ru-RU" dirty="0" err="1" smtClean="0"/>
              <a:t>яким</a:t>
            </a:r>
            <a:r>
              <a:rPr lang="ru-RU" dirty="0" smtClean="0"/>
              <a:t> </a:t>
            </a:r>
            <a:r>
              <a:rPr lang="ru-RU" dirty="0" err="1" smtClean="0"/>
              <a:t>повинні</a:t>
            </a:r>
            <a:r>
              <a:rPr lang="ru-RU" dirty="0" smtClean="0"/>
              <a:t> </a:t>
            </a:r>
            <a:r>
              <a:rPr lang="ru-RU" dirty="0" err="1" smtClean="0"/>
              <a:t>слідувати</a:t>
            </a:r>
            <a:r>
              <a:rPr lang="ru-RU" dirty="0" smtClean="0"/>
              <a:t> </a:t>
            </a:r>
            <a:r>
              <a:rPr lang="ru-RU" dirty="0" err="1" smtClean="0"/>
              <a:t>керівники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фахівці</a:t>
            </a:r>
            <a:r>
              <a:rPr lang="ru-RU" dirty="0" smtClean="0"/>
              <a:t> </a:t>
            </a:r>
            <a:r>
              <a:rPr lang="ru-RU" dirty="0" err="1" smtClean="0"/>
              <a:t>підрозділів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персоналом при </a:t>
            </a:r>
            <a:r>
              <a:rPr lang="ru-RU" dirty="0" err="1" smtClean="0"/>
              <a:t>формуванні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персоналом </a:t>
            </a:r>
            <a:r>
              <a:rPr lang="ru-RU" dirty="0" err="1" smtClean="0"/>
              <a:t>організації</a:t>
            </a:r>
            <a:r>
              <a:rPr lang="ru-RU" dirty="0" smtClean="0"/>
              <a:t>. </a:t>
            </a:r>
            <a:r>
              <a:rPr lang="ru-RU" dirty="0" err="1" smtClean="0"/>
              <a:t>Являють</a:t>
            </a:r>
            <a:r>
              <a:rPr lang="ru-RU" dirty="0" smtClean="0"/>
              <a:t> собою результат </a:t>
            </a:r>
            <a:r>
              <a:rPr lang="ru-RU" dirty="0" err="1" smtClean="0"/>
              <a:t>узагальнення</a:t>
            </a:r>
            <a:r>
              <a:rPr lang="ru-RU" dirty="0" smtClean="0"/>
              <a:t> людьми </a:t>
            </a:r>
            <a:r>
              <a:rPr lang="ru-RU" dirty="0" err="1" smtClean="0"/>
              <a:t>об'єктивно</a:t>
            </a:r>
            <a:r>
              <a:rPr lang="ru-RU" dirty="0" smtClean="0"/>
              <a:t> </a:t>
            </a:r>
            <a:r>
              <a:rPr lang="ru-RU" dirty="0" err="1" smtClean="0"/>
              <a:t>діючих</a:t>
            </a:r>
            <a:r>
              <a:rPr lang="ru-RU" dirty="0" smtClean="0"/>
              <a:t> </a:t>
            </a:r>
            <a:r>
              <a:rPr lang="ru-RU" dirty="0" err="1" smtClean="0"/>
              <a:t>економічних</a:t>
            </a:r>
            <a:r>
              <a:rPr lang="ru-RU" dirty="0" smtClean="0"/>
              <a:t> </a:t>
            </a:r>
            <a:r>
              <a:rPr lang="ru-RU" dirty="0" err="1" smtClean="0"/>
              <a:t>законів</a:t>
            </a:r>
            <a:r>
              <a:rPr lang="ru-RU" dirty="0" smtClean="0"/>
              <a:t>, </a:t>
            </a:r>
            <a:r>
              <a:rPr lang="ru-RU" dirty="0" err="1" smtClean="0"/>
              <a:t>властивих</a:t>
            </a:r>
            <a:r>
              <a:rPr lang="ru-RU" dirty="0" smtClean="0"/>
              <a:t> </a:t>
            </a:r>
            <a:r>
              <a:rPr lang="ru-RU" dirty="0" err="1" smtClean="0"/>
              <a:t>їм</a:t>
            </a:r>
            <a:r>
              <a:rPr lang="ru-RU" dirty="0" smtClean="0"/>
              <a:t> </a:t>
            </a:r>
            <a:r>
              <a:rPr lang="ru-RU" dirty="0" err="1" smtClean="0"/>
              <a:t>загальних</a:t>
            </a:r>
            <a:r>
              <a:rPr lang="ru-RU" dirty="0" smtClean="0"/>
              <a:t> рис, почав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. </a:t>
            </a:r>
            <a:endParaRPr lang="ru-RU" dirty="0"/>
          </a:p>
        </p:txBody>
      </p:sp>
      <p:pic>
        <p:nvPicPr>
          <p:cNvPr id="4" name="Рисунок 3" descr="2ccc540fc8b2c990515e2540655e30c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628" y="4517136"/>
            <a:ext cx="3121152" cy="2340864"/>
          </a:xfrm>
          <a:prstGeom prst="rect">
            <a:avLst/>
          </a:prstGeom>
        </p:spPr>
      </p:pic>
    </p:spTree>
  </p:cSld>
  <p:clrMapOvr>
    <a:masterClrMapping/>
  </p:clrMapOvr>
  <p:transition spd="slow">
    <p:cover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285728"/>
            <a:ext cx="7572428" cy="7980166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r>
              <a:rPr lang="ru-RU" sz="1900" dirty="0" err="1"/>
              <a:t>Розрізняють</a:t>
            </a:r>
            <a:r>
              <a:rPr lang="ru-RU" sz="1900" dirty="0"/>
              <a:t> </a:t>
            </a:r>
            <a:r>
              <a:rPr lang="ru-RU" sz="1900" dirty="0" err="1"/>
              <a:t>дві</a:t>
            </a:r>
            <a:r>
              <a:rPr lang="ru-RU" sz="1900" dirty="0"/>
              <a:t> </a:t>
            </a:r>
            <a:r>
              <a:rPr lang="ru-RU" sz="1900" dirty="0" err="1"/>
              <a:t>групи</a:t>
            </a:r>
            <a:r>
              <a:rPr lang="ru-RU" sz="1900" dirty="0"/>
              <a:t> </a:t>
            </a:r>
            <a:r>
              <a:rPr lang="ru-RU" sz="1900" dirty="0" err="1" smtClean="0"/>
              <a:t>п</a:t>
            </a:r>
            <a:r>
              <a:rPr lang="ru-RU" sz="1900" dirty="0" err="1" smtClean="0"/>
              <a:t>ринципів</a:t>
            </a:r>
            <a:r>
              <a:rPr lang="ru-RU" sz="1900" dirty="0" smtClean="0"/>
              <a:t> </a:t>
            </a:r>
            <a:r>
              <a:rPr lang="ru-RU" sz="1900" dirty="0" err="1" smtClean="0"/>
              <a:t>побудови</a:t>
            </a:r>
            <a:r>
              <a:rPr lang="ru-RU" sz="1900" dirty="0" smtClean="0"/>
              <a:t> </a:t>
            </a:r>
            <a:r>
              <a:rPr lang="ru-RU" sz="1900" dirty="0" err="1" smtClean="0"/>
              <a:t>системи</a:t>
            </a:r>
            <a:r>
              <a:rPr lang="ru-RU" sz="1900" dirty="0" smtClean="0"/>
              <a:t> </a:t>
            </a:r>
            <a:r>
              <a:rPr lang="ru-RU" sz="1900" dirty="0" err="1" smtClean="0"/>
              <a:t>управління</a:t>
            </a:r>
            <a:r>
              <a:rPr lang="ru-RU" sz="1900" dirty="0" smtClean="0"/>
              <a:t> персоналом</a:t>
            </a:r>
            <a:r>
              <a:rPr lang="ru-RU" sz="1900" dirty="0" smtClean="0"/>
              <a:t>. </a:t>
            </a:r>
          </a:p>
          <a:p>
            <a:endParaRPr lang="ru-RU" sz="1900" dirty="0" smtClean="0"/>
          </a:p>
          <a:p>
            <a:r>
              <a:rPr lang="ru-RU" sz="1900" dirty="0" err="1" smtClean="0"/>
              <a:t>Принципи</a:t>
            </a:r>
            <a:r>
              <a:rPr lang="ru-RU" sz="1900" dirty="0"/>
              <a:t>, </a:t>
            </a:r>
            <a:r>
              <a:rPr lang="ru-RU" sz="1900" dirty="0" err="1"/>
              <a:t>що</a:t>
            </a:r>
            <a:r>
              <a:rPr lang="ru-RU" sz="1900" dirty="0"/>
              <a:t> </a:t>
            </a:r>
            <a:r>
              <a:rPr lang="ru-RU" sz="1900" dirty="0" err="1"/>
              <a:t>характеризують</a:t>
            </a:r>
            <a:r>
              <a:rPr lang="ru-RU" sz="1900" dirty="0"/>
              <a:t> </a:t>
            </a:r>
            <a:r>
              <a:rPr lang="ru-RU" sz="1900" dirty="0" err="1"/>
              <a:t>вимоги</a:t>
            </a:r>
            <a:r>
              <a:rPr lang="ru-RU" sz="1900" dirty="0"/>
              <a:t> до </a:t>
            </a:r>
            <a:r>
              <a:rPr lang="ru-RU" sz="1900" dirty="0" err="1"/>
              <a:t>формування</a:t>
            </a:r>
            <a:r>
              <a:rPr lang="ru-RU" sz="1900" dirty="0"/>
              <a:t> </a:t>
            </a:r>
            <a:r>
              <a:rPr lang="ru-RU" sz="1900" dirty="0" err="1"/>
              <a:t>системи</a:t>
            </a:r>
            <a:r>
              <a:rPr lang="ru-RU" sz="1900" dirty="0"/>
              <a:t> </a:t>
            </a:r>
            <a:r>
              <a:rPr lang="ru-RU" sz="1900" dirty="0" err="1"/>
              <a:t>управління</a:t>
            </a:r>
            <a:r>
              <a:rPr lang="ru-RU" sz="1900" dirty="0"/>
              <a:t> персоналом </a:t>
            </a:r>
            <a:r>
              <a:rPr lang="ru-RU" sz="1900" dirty="0" err="1" smtClean="0"/>
              <a:t>організації</a:t>
            </a:r>
            <a:r>
              <a:rPr lang="ru-RU" sz="1900" dirty="0" smtClean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sz="1900" i="1" dirty="0"/>
              <a:t>принцип </a:t>
            </a:r>
            <a:r>
              <a:rPr lang="ru-RU" sz="1900" i="1" dirty="0" err="1" smtClean="0"/>
              <a:t>цілеспрямованості</a:t>
            </a:r>
            <a:endParaRPr lang="ru-RU" sz="1900" i="1" dirty="0" smtClean="0"/>
          </a:p>
          <a:p>
            <a:pPr>
              <a:buFont typeface="Wingdings" pitchFamily="2" charset="2"/>
              <a:buChar char="ü"/>
            </a:pPr>
            <a:r>
              <a:rPr lang="ru-RU" sz="1900" i="1" dirty="0" err="1"/>
              <a:t>первинності</a:t>
            </a:r>
            <a:r>
              <a:rPr lang="ru-RU" sz="1900" i="1" dirty="0"/>
              <a:t> </a:t>
            </a:r>
            <a:r>
              <a:rPr lang="ru-RU" sz="1900" i="1" dirty="0" err="1"/>
              <a:t>функцій</a:t>
            </a:r>
            <a:r>
              <a:rPr lang="ru-RU" sz="1900" i="1" dirty="0"/>
              <a:t> </a:t>
            </a:r>
            <a:r>
              <a:rPr lang="ru-RU" sz="1900" i="1" dirty="0" err="1"/>
              <a:t>управління</a:t>
            </a:r>
            <a:r>
              <a:rPr lang="ru-RU" sz="1900" i="1" dirty="0"/>
              <a:t> </a:t>
            </a:r>
            <a:r>
              <a:rPr lang="ru-RU" sz="1900" i="1" dirty="0" smtClean="0"/>
              <a:t>персоналом</a:t>
            </a:r>
          </a:p>
          <a:p>
            <a:pPr>
              <a:buFont typeface="Wingdings" pitchFamily="2" charset="2"/>
              <a:buChar char="ü"/>
            </a:pPr>
            <a:r>
              <a:rPr lang="ru-RU" sz="1900" i="1" dirty="0" err="1"/>
              <a:t>оптимальності</a:t>
            </a:r>
            <a:r>
              <a:rPr lang="ru-RU" sz="1900" i="1" dirty="0"/>
              <a:t> </a:t>
            </a:r>
            <a:r>
              <a:rPr lang="ru-RU" sz="1900" i="1" dirty="0" err="1"/>
              <a:t>співвідношення</a:t>
            </a:r>
            <a:r>
              <a:rPr lang="ru-RU" sz="1900" i="1" dirty="0"/>
              <a:t> </a:t>
            </a:r>
            <a:r>
              <a:rPr lang="ru-RU" sz="1900" i="1" dirty="0" err="1"/>
              <a:t>інтра</a:t>
            </a:r>
            <a:r>
              <a:rPr lang="ru-RU" sz="1900" i="1" dirty="0"/>
              <a:t>- </a:t>
            </a:r>
            <a:r>
              <a:rPr lang="ru-RU" sz="1900" i="1" dirty="0" err="1"/>
              <a:t>і</a:t>
            </a:r>
            <a:r>
              <a:rPr lang="ru-RU" sz="1900" i="1" dirty="0"/>
              <a:t> </a:t>
            </a:r>
            <a:r>
              <a:rPr lang="ru-RU" sz="1900" i="1" dirty="0" err="1"/>
              <a:t>інфрафункцій</a:t>
            </a:r>
            <a:r>
              <a:rPr lang="ru-RU" sz="1900" i="1" dirty="0"/>
              <a:t> </a:t>
            </a:r>
            <a:r>
              <a:rPr lang="ru-RU" sz="1900" i="1" dirty="0" err="1"/>
              <a:t>управління</a:t>
            </a:r>
            <a:r>
              <a:rPr lang="ru-RU" sz="1900" i="1" dirty="0"/>
              <a:t> </a:t>
            </a:r>
            <a:r>
              <a:rPr lang="ru-RU" sz="1900" i="1" dirty="0" smtClean="0"/>
              <a:t>персоналом</a:t>
            </a:r>
          </a:p>
          <a:p>
            <a:pPr>
              <a:buFont typeface="Wingdings" pitchFamily="2" charset="2"/>
              <a:buChar char="ü"/>
            </a:pPr>
            <a:r>
              <a:rPr lang="ru-RU" sz="1900" i="1" dirty="0"/>
              <a:t>оптимального </a:t>
            </a:r>
            <a:r>
              <a:rPr lang="ru-RU" sz="1900" i="1" dirty="0" err="1"/>
              <a:t>співвідношення</a:t>
            </a:r>
            <a:r>
              <a:rPr lang="ru-RU" sz="1900" i="1" dirty="0"/>
              <a:t> </a:t>
            </a:r>
            <a:r>
              <a:rPr lang="ru-RU" sz="1900" i="1" dirty="0" err="1"/>
              <a:t>управлінських</a:t>
            </a:r>
            <a:r>
              <a:rPr lang="ru-RU" sz="1900" i="1" dirty="0"/>
              <a:t> </a:t>
            </a:r>
            <a:r>
              <a:rPr lang="ru-RU" sz="1900" i="1" dirty="0" err="1" smtClean="0"/>
              <a:t>орієнтацій</a:t>
            </a:r>
            <a:endParaRPr lang="ru-RU" sz="1900" i="1" dirty="0" smtClean="0"/>
          </a:p>
          <a:p>
            <a:pPr>
              <a:buFont typeface="Wingdings" pitchFamily="2" charset="2"/>
              <a:buChar char="ü"/>
            </a:pPr>
            <a:r>
              <a:rPr lang="ru-RU" sz="1900" i="1" dirty="0" err="1"/>
              <a:t>модельованих</a:t>
            </a:r>
            <a:r>
              <a:rPr lang="ru-RU" sz="1900" i="1" dirty="0"/>
              <a:t> </a:t>
            </a:r>
            <a:r>
              <a:rPr lang="ru-RU" sz="1900" i="1" dirty="0" err="1" smtClean="0"/>
              <a:t>імітацій</a:t>
            </a:r>
            <a:endParaRPr lang="ru-RU" sz="1900" i="1" dirty="0" smtClean="0"/>
          </a:p>
          <a:p>
            <a:pPr>
              <a:buFont typeface="Wingdings" pitchFamily="2" charset="2"/>
              <a:buChar char="ü"/>
            </a:pPr>
            <a:r>
              <a:rPr lang="ru-RU" sz="1900" i="1" dirty="0" err="1" smtClean="0"/>
              <a:t>економічності</a:t>
            </a:r>
            <a:endParaRPr lang="ru-RU" sz="1900" i="1" dirty="0" smtClean="0"/>
          </a:p>
          <a:p>
            <a:pPr>
              <a:buFont typeface="Wingdings" pitchFamily="2" charset="2"/>
              <a:buChar char="ü"/>
            </a:pPr>
            <a:r>
              <a:rPr lang="ru-RU" sz="1900" i="1" dirty="0" err="1" smtClean="0"/>
              <a:t>прогресивності</a:t>
            </a:r>
            <a:endParaRPr lang="ru-RU" sz="1900" i="1" dirty="0" smtClean="0"/>
          </a:p>
          <a:p>
            <a:pPr>
              <a:buFont typeface="Wingdings" pitchFamily="2" charset="2"/>
              <a:buChar char="ü"/>
            </a:pPr>
            <a:r>
              <a:rPr lang="uk-UA" sz="1900" i="1" dirty="0" smtClean="0"/>
              <a:t>перспективності</a:t>
            </a:r>
          </a:p>
          <a:p>
            <a:pPr>
              <a:buFont typeface="Wingdings" pitchFamily="2" charset="2"/>
              <a:buChar char="ü"/>
            </a:pPr>
            <a:r>
              <a:rPr lang="uk-UA" sz="1900" i="1" dirty="0" smtClean="0"/>
              <a:t>оптимальності</a:t>
            </a:r>
          </a:p>
          <a:p>
            <a:pPr>
              <a:buFont typeface="Wingdings" pitchFamily="2" charset="2"/>
              <a:buChar char="ü"/>
            </a:pPr>
            <a:r>
              <a:rPr lang="uk-UA" sz="1900" i="1" dirty="0" smtClean="0"/>
              <a:t>комплексності</a:t>
            </a:r>
          </a:p>
          <a:p>
            <a:pPr>
              <a:buFont typeface="Wingdings" pitchFamily="2" charset="2"/>
              <a:buChar char="ü"/>
            </a:pPr>
            <a:r>
              <a:rPr lang="uk-UA" sz="1900" i="1" dirty="0" smtClean="0"/>
              <a:t>науковості</a:t>
            </a:r>
          </a:p>
          <a:p>
            <a:pPr>
              <a:buFont typeface="Wingdings" pitchFamily="2" charset="2"/>
              <a:buChar char="ü"/>
            </a:pPr>
            <a:r>
              <a:rPr lang="uk-UA" sz="1900" i="1" dirty="0" smtClean="0"/>
              <a:t>узгодженості цілям</a:t>
            </a:r>
          </a:p>
          <a:p>
            <a:pPr>
              <a:buFont typeface="Wingdings" pitchFamily="2" charset="2"/>
              <a:buChar char="ü"/>
            </a:pPr>
            <a:r>
              <a:rPr lang="uk-UA" sz="1900" i="1" dirty="0" smtClean="0"/>
              <a:t>прозорості</a:t>
            </a:r>
          </a:p>
          <a:p>
            <a:pPr>
              <a:buFont typeface="Wingdings" pitchFamily="2" charset="2"/>
              <a:buChar char="ü"/>
            </a:pPr>
            <a:r>
              <a:rPr lang="uk-UA" sz="1900" i="1" dirty="0" smtClean="0"/>
              <a:t>структурованості</a:t>
            </a:r>
          </a:p>
          <a:p>
            <a:pPr>
              <a:buFont typeface="Wingdings" pitchFamily="2" charset="2"/>
              <a:buChar char="ü"/>
            </a:pPr>
            <a:r>
              <a:rPr lang="uk-UA" sz="1900" i="1" dirty="0" smtClean="0"/>
              <a:t>ієрархічності</a:t>
            </a:r>
          </a:p>
          <a:p>
            <a:pPr>
              <a:buFont typeface="Wingdings" pitchFamily="2" charset="2"/>
              <a:buChar char="ü"/>
            </a:pPr>
            <a:r>
              <a:rPr lang="uk-UA" sz="1900" i="1" dirty="0" smtClean="0"/>
              <a:t>комфортності</a:t>
            </a:r>
          </a:p>
          <a:p>
            <a:pPr>
              <a:buFont typeface="Wingdings" pitchFamily="2" charset="2"/>
              <a:buChar char="ü"/>
            </a:pPr>
            <a:endParaRPr lang="uk-UA" sz="1900" i="1" dirty="0" smtClean="0"/>
          </a:p>
          <a:p>
            <a:pPr>
              <a:buFont typeface="Wingdings" pitchFamily="2" charset="2"/>
              <a:buChar char="ü"/>
            </a:pPr>
            <a:endParaRPr lang="ru-RU" sz="1900" dirty="0" smtClean="0"/>
          </a:p>
          <a:p>
            <a:endParaRPr lang="uk-UA" sz="1900" dirty="0"/>
          </a:p>
          <a:p>
            <a:endParaRPr lang="ru-RU" sz="1900" dirty="0" smtClean="0"/>
          </a:p>
          <a:p>
            <a:r>
              <a:rPr lang="ru-RU" sz="1900" dirty="0" smtClean="0"/>
              <a:t>.</a:t>
            </a:r>
            <a:r>
              <a:rPr lang="ru-RU" sz="1900" dirty="0"/>
              <a:t> </a:t>
            </a:r>
          </a:p>
        </p:txBody>
      </p:sp>
      <p:pic>
        <p:nvPicPr>
          <p:cNvPr id="5" name="Рисунок 4" descr="завантаження.jf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4572008"/>
            <a:ext cx="2257425" cy="202882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</p:cSld>
  <p:clrMapOvr>
    <a:masterClrMapping/>
  </p:clrMapOvr>
  <p:transition spd="slow">
    <p:dissolv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14414" y="785794"/>
            <a:ext cx="4572000" cy="532453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r>
              <a:rPr lang="ru-RU" sz="2000" dirty="0" err="1" smtClean="0"/>
              <a:t>Принципи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визначають</a:t>
            </a:r>
            <a:r>
              <a:rPr lang="ru-RU" sz="2000" dirty="0" smtClean="0"/>
              <a:t> напрямки </a:t>
            </a:r>
            <a:r>
              <a:rPr lang="ru-RU" sz="2000" dirty="0" err="1" smtClean="0"/>
              <a:t>розвитку</a:t>
            </a:r>
            <a:r>
              <a:rPr lang="ru-RU" sz="2000" dirty="0" smtClean="0"/>
              <a:t> </a:t>
            </a:r>
            <a:r>
              <a:rPr lang="ru-RU" sz="2000" dirty="0" err="1" smtClean="0"/>
              <a:t>системи</a:t>
            </a:r>
            <a:r>
              <a:rPr lang="ru-RU" sz="2000" dirty="0" smtClean="0"/>
              <a:t> </a:t>
            </a:r>
            <a:r>
              <a:rPr lang="ru-RU" sz="2000" dirty="0" err="1" smtClean="0"/>
              <a:t>управління</a:t>
            </a:r>
            <a:r>
              <a:rPr lang="ru-RU" sz="2000" dirty="0" smtClean="0"/>
              <a:t> персоналом </a:t>
            </a:r>
            <a:r>
              <a:rPr lang="ru-RU" sz="2000" dirty="0" err="1" smtClean="0"/>
              <a:t>організації</a:t>
            </a:r>
            <a:r>
              <a:rPr lang="ru-RU" sz="2000" dirty="0" smtClean="0"/>
              <a:t>:</a:t>
            </a:r>
          </a:p>
          <a:p>
            <a:endParaRPr lang="uk-UA" sz="2000" dirty="0"/>
          </a:p>
          <a:p>
            <a:pPr>
              <a:buFont typeface="Wingdings" pitchFamily="2" charset="2"/>
              <a:buChar char="ü"/>
            </a:pPr>
            <a:r>
              <a:rPr lang="uk-UA" sz="2000" i="1" dirty="0" smtClean="0"/>
              <a:t>концентрації</a:t>
            </a:r>
          </a:p>
          <a:p>
            <a:pPr>
              <a:buFont typeface="Wingdings" pitchFamily="2" charset="2"/>
              <a:buChar char="ü"/>
            </a:pPr>
            <a:r>
              <a:rPr lang="uk-UA" sz="2000" i="1" dirty="0" smtClean="0"/>
              <a:t>спеціалізації</a:t>
            </a:r>
          </a:p>
          <a:p>
            <a:pPr>
              <a:buFont typeface="Wingdings" pitchFamily="2" charset="2"/>
              <a:buChar char="ü"/>
            </a:pPr>
            <a:r>
              <a:rPr lang="uk-UA" sz="2000" i="1" dirty="0" smtClean="0"/>
              <a:t>адаптивності (взаємодія з навколишнім середовищем)</a:t>
            </a:r>
          </a:p>
          <a:p>
            <a:pPr>
              <a:buFont typeface="Wingdings" pitchFamily="2" charset="2"/>
              <a:buChar char="ü"/>
            </a:pPr>
            <a:r>
              <a:rPr lang="uk-UA" sz="2000" i="1" dirty="0" smtClean="0"/>
              <a:t>наступності</a:t>
            </a:r>
          </a:p>
          <a:p>
            <a:pPr>
              <a:buFont typeface="Wingdings" pitchFamily="2" charset="2"/>
              <a:buChar char="ü"/>
            </a:pPr>
            <a:r>
              <a:rPr lang="uk-UA" sz="2000" i="1" dirty="0" smtClean="0"/>
              <a:t>безперервності</a:t>
            </a:r>
          </a:p>
          <a:p>
            <a:pPr>
              <a:buFont typeface="Wingdings" pitchFamily="2" charset="2"/>
              <a:buChar char="ü"/>
            </a:pPr>
            <a:r>
              <a:rPr lang="uk-UA" sz="2000" i="1" dirty="0" smtClean="0"/>
              <a:t>різноманітності</a:t>
            </a:r>
          </a:p>
          <a:p>
            <a:pPr>
              <a:buFont typeface="Wingdings" pitchFamily="2" charset="2"/>
              <a:buChar char="ü"/>
            </a:pPr>
            <a:r>
              <a:rPr lang="uk-UA" sz="2000" i="1" dirty="0" err="1" smtClean="0"/>
              <a:t>зворотнього</a:t>
            </a:r>
            <a:r>
              <a:rPr lang="uk-UA" sz="2000" i="1" dirty="0" smtClean="0"/>
              <a:t> зв'язку</a:t>
            </a:r>
          </a:p>
          <a:p>
            <a:pPr>
              <a:buFont typeface="Wingdings" pitchFamily="2" charset="2"/>
              <a:buChar char="ü"/>
            </a:pPr>
            <a:r>
              <a:rPr lang="uk-UA" sz="2000" i="1" dirty="0" smtClean="0"/>
              <a:t>точності</a:t>
            </a:r>
          </a:p>
          <a:p>
            <a:pPr>
              <a:buFont typeface="Wingdings" pitchFamily="2" charset="2"/>
              <a:buChar char="ü"/>
            </a:pPr>
            <a:r>
              <a:rPr lang="uk-UA" sz="2000" i="1" dirty="0" smtClean="0"/>
              <a:t>ритмічності</a:t>
            </a:r>
          </a:p>
          <a:p>
            <a:endParaRPr lang="uk-UA" sz="2000" dirty="0" smtClean="0"/>
          </a:p>
          <a:p>
            <a:endParaRPr lang="ru-RU" sz="2000" dirty="0"/>
          </a:p>
        </p:txBody>
      </p:sp>
      <p:pic>
        <p:nvPicPr>
          <p:cNvPr id="5" name="Рисунок 4" descr="завантаження (1).jf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3571876"/>
            <a:ext cx="2162175" cy="2114550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</p:cSld>
  <p:clrMapOvr>
    <a:masterClrMapping/>
  </p:clrMapOvr>
  <p:transition spd="slow">
    <p:wheel spokes="8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Плинність </a:t>
            </a:r>
            <a:r>
              <a:rPr lang="uk-UA" dirty="0" smtClean="0">
                <a:solidFill>
                  <a:schemeClr val="tx1"/>
                </a:solidFill>
              </a:rPr>
              <a:t>кадрів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2357430"/>
            <a:ext cx="7496204" cy="4116522"/>
          </a:xfrm>
        </p:spPr>
        <p:txBody>
          <a:bodyPr>
            <a:normAutofit/>
          </a:bodyPr>
          <a:lstStyle/>
          <a:p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плинністю</a:t>
            </a:r>
            <a:r>
              <a:rPr lang="ru-RU" dirty="0" smtClean="0"/>
              <a:t> кадру в </a:t>
            </a:r>
            <a:r>
              <a:rPr lang="ru-RU" dirty="0" err="1" smtClean="0"/>
              <a:t>організації</a:t>
            </a:r>
            <a:r>
              <a:rPr lang="ru-RU" dirty="0" smtClean="0"/>
              <a:t> — </a:t>
            </a:r>
            <a:r>
              <a:rPr lang="ru-RU" dirty="0" err="1" smtClean="0"/>
              <a:t>спрямування</a:t>
            </a:r>
            <a:r>
              <a:rPr lang="ru-RU" dirty="0" smtClean="0"/>
              <a:t> на </a:t>
            </a:r>
            <a:r>
              <a:rPr lang="ru-RU" dirty="0" err="1" smtClean="0"/>
              <a:t>зведення</a:t>
            </a:r>
            <a:r>
              <a:rPr lang="ru-RU" dirty="0" smtClean="0"/>
              <a:t> до </a:t>
            </a:r>
            <a:r>
              <a:rPr lang="ru-RU" dirty="0" err="1" smtClean="0"/>
              <a:t>мінімуму</a:t>
            </a:r>
            <a:r>
              <a:rPr lang="ru-RU" dirty="0" smtClean="0"/>
              <a:t> </a:t>
            </a:r>
            <a:r>
              <a:rPr lang="ru-RU" dirty="0" err="1" smtClean="0"/>
              <a:t>протиріч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потребами та </a:t>
            </a:r>
            <a:r>
              <a:rPr lang="ru-RU" dirty="0" err="1" smtClean="0"/>
              <a:t>інтересами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конкретними</a:t>
            </a:r>
            <a:r>
              <a:rPr lang="ru-RU" dirty="0" smtClean="0"/>
              <a:t> </a:t>
            </a:r>
            <a:r>
              <a:rPr lang="ru-RU" dirty="0" err="1" smtClean="0"/>
              <a:t>можливостями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задоволення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slow">
    <p:diamond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785794"/>
            <a:ext cx="7215238" cy="5016758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r>
              <a:rPr lang="ru-RU" sz="2000" dirty="0" err="1" smtClean="0"/>
              <a:t>Залежно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характеру причин </a:t>
            </a:r>
            <a:r>
              <a:rPr lang="ru-RU" sz="2000" dirty="0" err="1" smtClean="0"/>
              <a:t>плинності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кадрів</a:t>
            </a:r>
            <a:r>
              <a:rPr lang="ru-RU" sz="2000" dirty="0" smtClean="0"/>
              <a:t> </a:t>
            </a:r>
            <a:r>
              <a:rPr lang="ru-RU" sz="2000" dirty="0" err="1" smtClean="0"/>
              <a:t>розробляють</a:t>
            </a:r>
            <a:r>
              <a:rPr lang="ru-RU" sz="2000" dirty="0" smtClean="0"/>
              <a:t> заходи </a:t>
            </a:r>
            <a:r>
              <a:rPr lang="ru-RU" sz="2000" dirty="0" err="1" smtClean="0"/>
              <a:t>різного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спрямування</a:t>
            </a:r>
            <a:r>
              <a:rPr lang="ru-RU" sz="2000" dirty="0" smtClean="0"/>
              <a:t>, а </a:t>
            </a:r>
            <a:r>
              <a:rPr lang="ru-RU" sz="2000" dirty="0" err="1" smtClean="0"/>
              <a:t>саме</a:t>
            </a:r>
            <a:r>
              <a:rPr lang="ru-RU" sz="2000" dirty="0" smtClean="0"/>
              <a:t>:</a:t>
            </a:r>
          </a:p>
          <a:p>
            <a:endParaRPr lang="uk-UA" sz="2000" dirty="0"/>
          </a:p>
          <a:p>
            <a:endParaRPr lang="ru-RU" sz="2000" dirty="0" smtClean="0"/>
          </a:p>
          <a:p>
            <a:pPr>
              <a:buFont typeface="Wingdings" pitchFamily="2" charset="2"/>
              <a:buChar char="ü"/>
            </a:pPr>
            <a:r>
              <a:rPr lang="ru-RU" sz="2000" dirty="0" err="1" smtClean="0"/>
              <a:t>техніко-економічні</a:t>
            </a:r>
            <a:r>
              <a:rPr lang="ru-RU" sz="2000" dirty="0" smtClean="0"/>
              <a:t> (</a:t>
            </a:r>
            <a:r>
              <a:rPr lang="ru-RU" sz="2000" dirty="0" err="1" smtClean="0"/>
              <a:t>покрашення</a:t>
            </a:r>
            <a:r>
              <a:rPr lang="ru-RU" sz="2000" dirty="0" smtClean="0"/>
              <a:t> умов </a:t>
            </a:r>
            <a:r>
              <a:rPr lang="ru-RU" sz="2000" dirty="0" err="1" smtClean="0"/>
              <a:t>праці</a:t>
            </a:r>
            <a:r>
              <a:rPr lang="ru-RU" sz="2000" dirty="0" smtClean="0"/>
              <a:t>, </a:t>
            </a:r>
            <a:r>
              <a:rPr lang="ru-RU" sz="2000" dirty="0" err="1" smtClean="0"/>
              <a:t>удосконалення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системи</a:t>
            </a:r>
            <a:r>
              <a:rPr lang="ru-RU" sz="2000" dirty="0" smtClean="0"/>
              <a:t> </a:t>
            </a:r>
            <a:r>
              <a:rPr lang="ru-RU" sz="2000" dirty="0" err="1" smtClean="0"/>
              <a:t>матеріального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стимулювання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організації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нормування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праці</a:t>
            </a:r>
            <a:r>
              <a:rPr lang="ru-RU" sz="2000" dirty="0" smtClean="0"/>
              <a:t>);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err="1" smtClean="0"/>
              <a:t>організаційні</a:t>
            </a:r>
            <a:r>
              <a:rPr lang="ru-RU" sz="2000" dirty="0" smtClean="0"/>
              <a:t> (</a:t>
            </a:r>
            <a:r>
              <a:rPr lang="ru-RU" sz="2000" dirty="0" err="1" smtClean="0"/>
              <a:t>удосконалення</a:t>
            </a:r>
            <a:r>
              <a:rPr lang="ru-RU" sz="2000" dirty="0" smtClean="0"/>
              <a:t> процедур найму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звільнення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працівників</a:t>
            </a:r>
            <a:r>
              <a:rPr lang="ru-RU" sz="2000" dirty="0" smtClean="0"/>
              <a:t>, </a:t>
            </a:r>
            <a:r>
              <a:rPr lang="ru-RU" sz="2000" dirty="0" err="1" smtClean="0"/>
              <a:t>системи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професійного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просування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навчання</a:t>
            </a:r>
            <a:r>
              <a:rPr lang="ru-RU" sz="2000" dirty="0" smtClean="0"/>
              <a:t>);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err="1" smtClean="0"/>
              <a:t>соціально-психологічні</a:t>
            </a:r>
            <a:r>
              <a:rPr lang="ru-RU" sz="2000" dirty="0" smtClean="0"/>
              <a:t> - </a:t>
            </a:r>
            <a:r>
              <a:rPr lang="ru-RU" sz="2000" dirty="0" err="1" smtClean="0"/>
              <a:t>удосконалення</a:t>
            </a:r>
            <a:r>
              <a:rPr lang="ru-RU" sz="2000" dirty="0" smtClean="0"/>
              <a:t> стилю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методів</a:t>
            </a:r>
            <a:r>
              <a:rPr lang="ru-RU" sz="2000" dirty="0" smtClean="0"/>
              <a:t> </a:t>
            </a:r>
            <a:r>
              <a:rPr lang="ru-RU" sz="2000" dirty="0" err="1" smtClean="0"/>
              <a:t>управління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взаємовідносин</a:t>
            </a:r>
            <a:r>
              <a:rPr lang="ru-RU" sz="2000" dirty="0" smtClean="0"/>
              <a:t> у </a:t>
            </a:r>
            <a:r>
              <a:rPr lang="ru-RU" sz="2000" dirty="0" err="1" smtClean="0"/>
              <a:t>колективі</a:t>
            </a:r>
            <a:r>
              <a:rPr lang="ru-RU" sz="2000" dirty="0" smtClean="0"/>
              <a:t>, </a:t>
            </a:r>
            <a:r>
              <a:rPr lang="ru-RU" sz="2000" dirty="0" err="1" smtClean="0"/>
              <a:t>системи</a:t>
            </a:r>
            <a:r>
              <a:rPr lang="ru-RU" sz="2000" dirty="0" smtClean="0"/>
              <a:t> морального </a:t>
            </a:r>
            <a:r>
              <a:rPr lang="ru-RU" sz="2000" dirty="0" err="1" smtClean="0"/>
              <a:t>заохочування</a:t>
            </a:r>
            <a:r>
              <a:rPr lang="ru-RU" sz="2000" dirty="0" smtClean="0"/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err="1" smtClean="0"/>
              <a:t>культурно-кадрові</a:t>
            </a:r>
            <a:r>
              <a:rPr lang="ru-RU" sz="2000" dirty="0" smtClean="0"/>
              <a:t> - </a:t>
            </a:r>
            <a:r>
              <a:rPr lang="ru-RU" sz="2000" dirty="0" err="1" smtClean="0"/>
              <a:t>покращення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побутового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обслуговування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харчування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проведення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культурно-масової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спортивної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роботи</a:t>
            </a:r>
            <a:endParaRPr lang="ru-RU" sz="2000" dirty="0"/>
          </a:p>
        </p:txBody>
      </p:sp>
    </p:spTree>
  </p:cSld>
  <p:clrMapOvr>
    <a:masterClrMapping/>
  </p:clrMapOvr>
  <p:transition spd="slow">
    <p:randomBar dir="vert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Оплата і мотивація праці. Методи мотивації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2143116"/>
            <a:ext cx="7353328" cy="4330836"/>
          </a:xfrm>
        </p:spPr>
        <p:txBody>
          <a:bodyPr/>
          <a:lstStyle/>
          <a:p>
            <a:r>
              <a:rPr lang="ru-RU" dirty="0" smtClean="0"/>
              <a:t>Мотив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спонукання</a:t>
            </a:r>
            <a:r>
              <a:rPr lang="ru-RU" dirty="0" smtClean="0"/>
              <a:t> до </a:t>
            </a:r>
            <a:r>
              <a:rPr lang="ru-RU" dirty="0" err="1" smtClean="0"/>
              <a:t>діяльності</a:t>
            </a:r>
            <a:r>
              <a:rPr lang="ru-RU" dirty="0" smtClean="0"/>
              <a:t>, </a:t>
            </a:r>
            <a:r>
              <a:rPr lang="ru-RU" dirty="0" err="1" smtClean="0"/>
              <a:t>викликаного</a:t>
            </a:r>
            <a:r>
              <a:rPr lang="ru-RU" dirty="0" smtClean="0"/>
              <a:t> потребами </a:t>
            </a:r>
            <a:r>
              <a:rPr lang="ru-RU" dirty="0" err="1" smtClean="0"/>
              <a:t>людини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мотивів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лежать потреби </a:t>
            </a:r>
            <a:r>
              <a:rPr lang="ru-RU" dirty="0" err="1" smtClean="0"/>
              <a:t>людини</a:t>
            </a:r>
            <a:r>
              <a:rPr lang="ru-RU" dirty="0" smtClean="0"/>
              <a:t>, без </a:t>
            </a:r>
            <a:r>
              <a:rPr lang="ru-RU" dirty="0" err="1" smtClean="0"/>
              <a:t>задоволення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вона </a:t>
            </a:r>
            <a:r>
              <a:rPr lang="ru-RU" dirty="0" err="1" smtClean="0"/>
              <a:t>відчуває</a:t>
            </a:r>
            <a:r>
              <a:rPr lang="ru-RU" dirty="0" smtClean="0"/>
              <a:t> дискомфорт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прагне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подолати</a:t>
            </a:r>
            <a:endParaRPr lang="ru-RU" dirty="0"/>
          </a:p>
        </p:txBody>
      </p:sp>
    </p:spTree>
  </p:cSld>
  <p:clrMapOvr>
    <a:masterClrMapping/>
  </p:clrMapOvr>
  <p:transition spd="slow"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428604"/>
            <a:ext cx="7424766" cy="6045348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dirty="0" smtClean="0"/>
              <a:t>Закон </a:t>
            </a:r>
            <a:r>
              <a:rPr lang="ru-RU" dirty="0" err="1" smtClean="0"/>
              <a:t>України</a:t>
            </a:r>
            <a:r>
              <a:rPr lang="ru-RU" dirty="0" smtClean="0"/>
              <a:t> «Про туризм». </a:t>
            </a:r>
          </a:p>
          <a:p>
            <a:pPr algn="ctr">
              <a:buNone/>
            </a:pPr>
            <a:r>
              <a:rPr lang="ru-RU" dirty="0" err="1" smtClean="0"/>
              <a:t>Стаття</a:t>
            </a:r>
            <a:r>
              <a:rPr lang="ru-RU" dirty="0" smtClean="0"/>
              <a:t> </a:t>
            </a:r>
            <a:r>
              <a:rPr lang="ru-RU" dirty="0" smtClean="0"/>
              <a:t>11. </a:t>
            </a:r>
            <a:r>
              <a:rPr lang="ru-RU" dirty="0" err="1" smtClean="0"/>
              <a:t>Джерела</a:t>
            </a:r>
            <a:r>
              <a:rPr lang="ru-RU" dirty="0" smtClean="0"/>
              <a:t> </a:t>
            </a:r>
            <a:r>
              <a:rPr lang="ru-RU" dirty="0" err="1" smtClean="0"/>
              <a:t>фінансування</a:t>
            </a:r>
            <a:r>
              <a:rPr lang="ru-RU" dirty="0" smtClean="0"/>
              <a:t> </a:t>
            </a:r>
            <a:r>
              <a:rPr lang="ru-RU" dirty="0" smtClean="0"/>
              <a:t>туризму:</a:t>
            </a:r>
          </a:p>
          <a:p>
            <a:endParaRPr lang="uk-UA" dirty="0" smtClean="0"/>
          </a:p>
          <a:p>
            <a:r>
              <a:rPr lang="ru-RU" dirty="0" smtClean="0"/>
              <a:t>1</a:t>
            </a:r>
            <a:r>
              <a:rPr lang="ru-RU" dirty="0" smtClean="0"/>
              <a:t>. </a:t>
            </a:r>
            <a:r>
              <a:rPr lang="ru-RU" dirty="0" err="1" smtClean="0"/>
              <a:t>Туристична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власних</a:t>
            </a:r>
            <a:r>
              <a:rPr lang="ru-RU" dirty="0" smtClean="0"/>
              <a:t> </a:t>
            </a:r>
            <a:r>
              <a:rPr lang="ru-RU" dirty="0" err="1" smtClean="0"/>
              <a:t>фінансових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 </a:t>
            </a:r>
            <a:r>
              <a:rPr lang="ru-RU" dirty="0" err="1" smtClean="0"/>
              <a:t>суб'єктів</a:t>
            </a:r>
            <a:r>
              <a:rPr lang="ru-RU" dirty="0" smtClean="0"/>
              <a:t> </a:t>
            </a:r>
            <a:r>
              <a:rPr lang="ru-RU" dirty="0" err="1" smtClean="0"/>
              <a:t>туристичної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, </a:t>
            </a:r>
            <a:r>
              <a:rPr lang="ru-RU" dirty="0" err="1" smtClean="0"/>
              <a:t>грошових</a:t>
            </a:r>
            <a:r>
              <a:rPr lang="ru-RU" dirty="0" smtClean="0"/>
              <a:t> </a:t>
            </a:r>
            <a:r>
              <a:rPr lang="ru-RU" dirty="0" err="1" smtClean="0"/>
              <a:t>внесків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юридичних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позичкових</a:t>
            </a:r>
            <a:r>
              <a:rPr lang="ru-RU" dirty="0" smtClean="0"/>
              <a:t> </a:t>
            </a:r>
            <a:r>
              <a:rPr lang="ru-RU" dirty="0" err="1" smtClean="0"/>
              <a:t>фінансових</a:t>
            </a:r>
            <a:r>
              <a:rPr lang="ru-RU" dirty="0" smtClean="0"/>
              <a:t> </a:t>
            </a:r>
            <a:r>
              <a:rPr lang="ru-RU" dirty="0" err="1" smtClean="0"/>
              <a:t>коштів</a:t>
            </a:r>
            <a:r>
              <a:rPr lang="ru-RU" dirty="0" smtClean="0"/>
              <a:t> (</a:t>
            </a:r>
            <a:r>
              <a:rPr lang="ru-RU" dirty="0" err="1" smtClean="0"/>
              <a:t>облігаційні</a:t>
            </a:r>
            <a:r>
              <a:rPr lang="ru-RU" dirty="0" smtClean="0"/>
              <a:t> </a:t>
            </a:r>
            <a:r>
              <a:rPr lang="ru-RU" dirty="0" err="1" smtClean="0"/>
              <a:t>позики</a:t>
            </a:r>
            <a:r>
              <a:rPr lang="ru-RU" dirty="0" smtClean="0"/>
              <a:t>, </a:t>
            </a:r>
            <a:r>
              <a:rPr lang="ru-RU" dirty="0" err="1" smtClean="0"/>
              <a:t>банківські</a:t>
            </a:r>
            <a:r>
              <a:rPr lang="ru-RU" dirty="0" smtClean="0"/>
              <a:t> та </a:t>
            </a:r>
            <a:r>
              <a:rPr lang="ru-RU" dirty="0" err="1" smtClean="0"/>
              <a:t>бюджетні</a:t>
            </a:r>
            <a:r>
              <a:rPr lang="ru-RU" dirty="0" smtClean="0"/>
              <a:t> </a:t>
            </a:r>
            <a:r>
              <a:rPr lang="ru-RU" dirty="0" err="1" smtClean="0"/>
              <a:t>кредити</a:t>
            </a:r>
            <a:r>
              <a:rPr lang="ru-RU" dirty="0" smtClean="0"/>
              <a:t>);</a:t>
            </a:r>
          </a:p>
          <a:p>
            <a:r>
              <a:rPr lang="ru-RU" dirty="0" err="1" smtClean="0"/>
              <a:t>безоплатних</a:t>
            </a:r>
            <a:r>
              <a:rPr lang="ru-RU" dirty="0" smtClean="0"/>
              <a:t> та </a:t>
            </a:r>
            <a:r>
              <a:rPr lang="ru-RU" dirty="0" err="1" smtClean="0"/>
              <a:t>благодійних</a:t>
            </a:r>
            <a:r>
              <a:rPr lang="ru-RU" dirty="0" smtClean="0"/>
              <a:t> </a:t>
            </a:r>
            <a:r>
              <a:rPr lang="ru-RU" dirty="0" err="1" smtClean="0"/>
              <a:t>внесків</a:t>
            </a:r>
            <a:r>
              <a:rPr lang="ru-RU" dirty="0" smtClean="0"/>
              <a:t>, </a:t>
            </a:r>
            <a:r>
              <a:rPr lang="ru-RU" dirty="0" err="1" smtClean="0"/>
              <a:t>пожертвувань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r>
              <a:rPr lang="ru-RU" dirty="0" smtClean="0"/>
              <a:t>, </a:t>
            </a:r>
            <a:r>
              <a:rPr lang="ru-RU" dirty="0" err="1" smtClean="0"/>
              <a:t>установ</a:t>
            </a:r>
            <a:r>
              <a:rPr lang="ru-RU" dirty="0" smtClean="0"/>
              <a:t>, </a:t>
            </a:r>
            <a:r>
              <a:rPr lang="ru-RU" dirty="0" err="1" smtClean="0"/>
              <a:t>організацій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позабюджетних</a:t>
            </a:r>
            <a:r>
              <a:rPr lang="ru-RU" dirty="0" smtClean="0"/>
              <a:t> </a:t>
            </a:r>
            <a:r>
              <a:rPr lang="ru-RU" dirty="0" err="1" smtClean="0"/>
              <a:t>фондів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коштів</a:t>
            </a:r>
            <a:r>
              <a:rPr lang="ru-RU" dirty="0" smtClean="0"/>
              <a:t> Фонду </a:t>
            </a:r>
            <a:r>
              <a:rPr lang="ru-RU" dirty="0" err="1" smtClean="0"/>
              <a:t>розвитку</a:t>
            </a:r>
            <a:r>
              <a:rPr lang="ru-RU" dirty="0" smtClean="0"/>
              <a:t> туризму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формуються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відрахувань</a:t>
            </a:r>
            <a:r>
              <a:rPr lang="ru-RU" dirty="0" smtClean="0"/>
              <a:t> </a:t>
            </a:r>
            <a:r>
              <a:rPr lang="ru-RU" dirty="0" err="1" smtClean="0"/>
              <a:t>суб'єктів</a:t>
            </a:r>
            <a:r>
              <a:rPr lang="ru-RU" dirty="0" smtClean="0"/>
              <a:t> </a:t>
            </a:r>
            <a:r>
              <a:rPr lang="ru-RU" dirty="0" err="1" smtClean="0"/>
              <a:t>підприємництва</a:t>
            </a:r>
            <a:r>
              <a:rPr lang="ru-RU" dirty="0" smtClean="0"/>
              <a:t> </a:t>
            </a:r>
            <a:r>
              <a:rPr lang="ru-RU" dirty="0" err="1" smtClean="0"/>
              <a:t>незалежно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форм </a:t>
            </a:r>
            <a:r>
              <a:rPr lang="ru-RU" dirty="0" err="1" smtClean="0"/>
              <a:t>власності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інвестицій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надходжень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туристичних</a:t>
            </a:r>
            <a:r>
              <a:rPr lang="ru-RU" dirty="0" smtClean="0"/>
              <a:t> лотерей;</a:t>
            </a:r>
          </a:p>
          <a:p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, не </a:t>
            </a:r>
            <a:r>
              <a:rPr lang="ru-RU" dirty="0" err="1" smtClean="0"/>
              <a:t>заборонених</a:t>
            </a:r>
            <a:r>
              <a:rPr lang="ru-RU" dirty="0" smtClean="0"/>
              <a:t> </a:t>
            </a:r>
            <a:r>
              <a:rPr lang="ru-RU" dirty="0" err="1" smtClean="0"/>
              <a:t>законодавством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2. З метою </a:t>
            </a:r>
            <a:r>
              <a:rPr lang="ru-RU" dirty="0" err="1" smtClean="0"/>
              <a:t>розвитку</a:t>
            </a:r>
            <a:r>
              <a:rPr lang="ru-RU" dirty="0" smtClean="0"/>
              <a:t> туризму </a:t>
            </a:r>
            <a:r>
              <a:rPr lang="ru-RU" dirty="0" err="1" smtClean="0"/>
              <a:t>суб'єктам</a:t>
            </a:r>
            <a:r>
              <a:rPr lang="ru-RU" dirty="0" smtClean="0"/>
              <a:t> </a:t>
            </a:r>
            <a:r>
              <a:rPr lang="ru-RU" dirty="0" err="1" smtClean="0"/>
              <a:t>підприємництва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надають</a:t>
            </a:r>
            <a:r>
              <a:rPr lang="ru-RU" dirty="0" smtClean="0"/>
              <a:t> </a:t>
            </a:r>
            <a:r>
              <a:rPr lang="ru-RU" dirty="0" err="1" smtClean="0"/>
              <a:t>туристичні</a:t>
            </a:r>
            <a:r>
              <a:rPr lang="ru-RU" dirty="0" smtClean="0"/>
              <a:t> </a:t>
            </a:r>
            <a:r>
              <a:rPr lang="ru-RU" dirty="0" err="1" smtClean="0"/>
              <a:t>послуги</a:t>
            </a:r>
            <a:r>
              <a:rPr lang="ru-RU" dirty="0" smtClean="0"/>
              <a:t>,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встановлюватись</a:t>
            </a:r>
            <a:r>
              <a:rPr lang="ru-RU" dirty="0" smtClean="0"/>
              <a:t> </a:t>
            </a:r>
            <a:r>
              <a:rPr lang="ru-RU" dirty="0" err="1" smtClean="0"/>
              <a:t>пільги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оподаткування</a:t>
            </a:r>
            <a:r>
              <a:rPr lang="ru-RU" dirty="0" smtClean="0"/>
              <a:t>, </a:t>
            </a:r>
            <a:r>
              <a:rPr lang="ru-RU" dirty="0" err="1" smtClean="0"/>
              <a:t>кредитування</a:t>
            </a:r>
            <a:r>
              <a:rPr lang="ru-RU" dirty="0" smtClean="0"/>
              <a:t> та </a:t>
            </a:r>
            <a:r>
              <a:rPr lang="ru-RU" dirty="0" err="1" smtClean="0"/>
              <a:t>страхування</a:t>
            </a:r>
            <a:r>
              <a:rPr lang="ru-RU" dirty="0" smtClean="0"/>
              <a:t> </a:t>
            </a:r>
            <a:r>
              <a:rPr lang="ru-RU" dirty="0" err="1" smtClean="0"/>
              <a:t>туристичної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ipe dir="u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142984"/>
            <a:ext cx="7467600" cy="4873752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</a:pPr>
            <a:r>
              <a:rPr lang="ru-RU" dirty="0" smtClean="0"/>
              <a:t>За характером </a:t>
            </a:r>
            <a:r>
              <a:rPr lang="ru-RU" dirty="0" err="1" smtClean="0"/>
              <a:t>розрізняють</a:t>
            </a:r>
            <a:r>
              <a:rPr lang="ru-RU" dirty="0" smtClean="0"/>
              <a:t> два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мотивів</a:t>
            </a:r>
            <a:r>
              <a:rPr lang="ru-RU" dirty="0" smtClean="0"/>
              <a:t>: </a:t>
            </a:r>
            <a:r>
              <a:rPr lang="ru-RU" dirty="0" err="1" smtClean="0"/>
              <a:t>позитивні</a:t>
            </a:r>
            <a:r>
              <a:rPr lang="ru-RU" dirty="0" smtClean="0"/>
              <a:t> (</a:t>
            </a:r>
            <a:r>
              <a:rPr lang="ru-RU" dirty="0" err="1" smtClean="0"/>
              <a:t>придбати</a:t>
            </a:r>
            <a:r>
              <a:rPr lang="ru-RU" dirty="0" smtClean="0"/>
              <a:t>, </a:t>
            </a:r>
            <a:r>
              <a:rPr lang="ru-RU" dirty="0" err="1" smtClean="0"/>
              <a:t>зберегти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негативні</a:t>
            </a:r>
            <a:r>
              <a:rPr lang="ru-RU" dirty="0" smtClean="0"/>
              <a:t> (</a:t>
            </a:r>
            <a:r>
              <a:rPr lang="ru-RU" dirty="0" err="1" smtClean="0"/>
              <a:t>уникнути</a:t>
            </a:r>
            <a:r>
              <a:rPr lang="ru-RU" dirty="0" smtClean="0"/>
              <a:t>, </a:t>
            </a:r>
            <a:r>
              <a:rPr lang="ru-RU" dirty="0" err="1" smtClean="0"/>
              <a:t>позбутися</a:t>
            </a:r>
            <a:r>
              <a:rPr lang="ru-RU" dirty="0" smtClean="0"/>
              <a:t>). </a:t>
            </a:r>
            <a:endParaRPr lang="ru-RU" dirty="0" smtClean="0"/>
          </a:p>
          <a:p>
            <a:pPr marL="0" indent="0">
              <a:spcBef>
                <a:spcPts val="0"/>
              </a:spcBef>
            </a:pPr>
            <a:r>
              <a:rPr lang="ru-RU" dirty="0" err="1" smtClean="0"/>
              <a:t>Співвідношення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мотивів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обумовлюють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визначає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мотиваційну</a:t>
            </a:r>
            <a:r>
              <a:rPr lang="ru-RU" dirty="0" smtClean="0"/>
              <a:t> структуру. </a:t>
            </a:r>
            <a:endParaRPr lang="ru-RU" dirty="0" smtClean="0"/>
          </a:p>
          <a:p>
            <a:pPr marL="0" indent="0">
              <a:spcBef>
                <a:spcPts val="0"/>
              </a:spcBef>
            </a:pPr>
            <a:r>
              <a:rPr lang="ru-RU" dirty="0" smtClean="0"/>
              <a:t>Позитивна </a:t>
            </a:r>
            <a:r>
              <a:rPr lang="ru-RU" dirty="0" err="1" smtClean="0"/>
              <a:t>або</a:t>
            </a:r>
            <a:r>
              <a:rPr lang="ru-RU" dirty="0" smtClean="0"/>
              <a:t> негативна </a:t>
            </a:r>
            <a:r>
              <a:rPr lang="ru-RU" dirty="0" err="1" smtClean="0"/>
              <a:t>мотивація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в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smtClean="0"/>
              <a:t>формах: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- </a:t>
            </a:r>
            <a:r>
              <a:rPr lang="ru-RU" dirty="0" err="1" smtClean="0"/>
              <a:t>підкріплення</a:t>
            </a: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продовження</a:t>
            </a:r>
            <a:r>
              <a:rPr lang="ru-RU" dirty="0" smtClean="0"/>
              <a:t>) </a:t>
            </a:r>
            <a:r>
              <a:rPr lang="ru-RU" dirty="0" err="1" smtClean="0"/>
              <a:t>позитивної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припинення</a:t>
            </a:r>
            <a:r>
              <a:rPr lang="ru-RU" dirty="0" smtClean="0"/>
              <a:t> </a:t>
            </a:r>
            <a:r>
              <a:rPr lang="ru-RU" dirty="0" err="1" smtClean="0"/>
              <a:t>негативної</a:t>
            </a:r>
            <a:endParaRPr lang="ru-R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- </a:t>
            </a:r>
            <a:r>
              <a:rPr lang="ru-RU" dirty="0" err="1" smtClean="0"/>
              <a:t>заохочення</a:t>
            </a: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стимулювання</a:t>
            </a:r>
            <a:r>
              <a:rPr lang="ru-RU" dirty="0" smtClean="0"/>
              <a:t>) </a:t>
            </a:r>
            <a:r>
              <a:rPr lang="ru-RU" dirty="0" smtClean="0"/>
              <a:t>за </a:t>
            </a:r>
            <a:r>
              <a:rPr lang="ru-RU" dirty="0" err="1" smtClean="0"/>
              <a:t>підсумками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покаранні</a:t>
            </a:r>
            <a:r>
              <a:rPr lang="ru-RU" dirty="0" smtClean="0"/>
              <a:t> </a:t>
            </a:r>
            <a:r>
              <a:rPr lang="ru-RU" dirty="0" err="1" smtClean="0"/>
              <a:t>за</a:t>
            </a:r>
            <a:r>
              <a:rPr lang="ru-RU" dirty="0" smtClean="0"/>
              <a:t> </a:t>
            </a:r>
            <a:r>
              <a:rPr lang="ru-RU" dirty="0" err="1" smtClean="0"/>
              <a:t>невиконання</a:t>
            </a:r>
            <a:r>
              <a:rPr lang="ru-RU" dirty="0" smtClean="0"/>
              <a:t> </a:t>
            </a:r>
            <a:r>
              <a:rPr lang="ru-RU" dirty="0" err="1" smtClean="0"/>
              <a:t>встановлених</a:t>
            </a:r>
            <a:r>
              <a:rPr lang="ru-RU" dirty="0" smtClean="0"/>
              <a:t> </a:t>
            </a:r>
            <a:r>
              <a:rPr lang="ru-RU" dirty="0" err="1" smtClean="0"/>
              <a:t>завдань</a:t>
            </a:r>
            <a:endParaRPr lang="ru-RU" dirty="0"/>
          </a:p>
        </p:txBody>
      </p:sp>
    </p:spTree>
  </p:cSld>
  <p:clrMapOvr>
    <a:masterClrMapping/>
  </p:clrMapOvr>
  <p:transition spd="slow">
    <p:pull dir="ru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500042"/>
            <a:ext cx="7467600" cy="4873752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ru-RU" dirty="0" smtClean="0"/>
              <a:t>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обґрунтування</a:t>
            </a:r>
            <a:r>
              <a:rPr lang="ru-RU" dirty="0" smtClean="0"/>
              <a:t> </a:t>
            </a:r>
            <a:r>
              <a:rPr lang="ru-RU" dirty="0" err="1" smtClean="0"/>
              <a:t>методів</a:t>
            </a:r>
            <a:r>
              <a:rPr lang="ru-RU" dirty="0" smtClean="0"/>
              <a:t> </a:t>
            </a:r>
            <a:r>
              <a:rPr lang="ru-RU" dirty="0" err="1" smtClean="0"/>
              <a:t>мотивації</a:t>
            </a:r>
            <a:r>
              <a:rPr lang="ru-RU" dirty="0" smtClean="0"/>
              <a:t> до </a:t>
            </a:r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виявляються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оцінюються</a:t>
            </a:r>
            <a:r>
              <a:rPr lang="ru-RU" dirty="0" smtClean="0"/>
              <a:t> </a:t>
            </a:r>
            <a:r>
              <a:rPr lang="ru-RU" dirty="0" err="1" smtClean="0"/>
              <a:t>незадоволені</a:t>
            </a:r>
            <a:r>
              <a:rPr lang="ru-RU" dirty="0" smtClean="0"/>
              <a:t> потреби; </a:t>
            </a:r>
            <a:r>
              <a:rPr lang="ru-RU" dirty="0" err="1" smtClean="0"/>
              <a:t>формуються</a:t>
            </a:r>
            <a:r>
              <a:rPr lang="ru-RU" dirty="0" smtClean="0"/>
              <a:t> заходи, </a:t>
            </a:r>
            <a:r>
              <a:rPr lang="ru-RU" dirty="0" err="1" smtClean="0"/>
              <a:t>спрямовані</a:t>
            </a:r>
            <a:r>
              <a:rPr lang="ru-RU" dirty="0" smtClean="0"/>
              <a:t> на </a:t>
            </a:r>
            <a:r>
              <a:rPr lang="ru-RU" dirty="0" err="1" smtClean="0"/>
              <a:t>задоволення</a:t>
            </a:r>
            <a:r>
              <a:rPr lang="ru-RU" dirty="0" smtClean="0"/>
              <a:t> потреб; </a:t>
            </a:r>
            <a:r>
              <a:rPr lang="ru-RU" dirty="0" err="1" smtClean="0"/>
              <a:t>визначаються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, </a:t>
            </a:r>
            <a:r>
              <a:rPr lang="ru-RU" dirty="0" err="1" smtClean="0"/>
              <a:t>необхідні</a:t>
            </a:r>
            <a:r>
              <a:rPr lang="ru-RU" dirty="0" smtClean="0"/>
              <a:t> для </a:t>
            </a:r>
            <a:r>
              <a:rPr lang="ru-RU" dirty="0" err="1" smtClean="0"/>
              <a:t>задоволення</a:t>
            </a:r>
            <a:r>
              <a:rPr lang="ru-RU" dirty="0" smtClean="0"/>
              <a:t> потреб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Методи</a:t>
            </a:r>
            <a:r>
              <a:rPr lang="ru-RU" dirty="0" smtClean="0"/>
              <a:t> </a:t>
            </a:r>
            <a:r>
              <a:rPr lang="ru-RU" dirty="0" err="1" smtClean="0"/>
              <a:t>мотивації</a:t>
            </a:r>
            <a:r>
              <a:rPr lang="ru-RU" dirty="0" smtClean="0"/>
              <a:t> </a:t>
            </a:r>
            <a:r>
              <a:rPr lang="ru-RU" dirty="0" err="1" smtClean="0"/>
              <a:t>працюючих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організаційної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. </a:t>
            </a:r>
            <a:r>
              <a:rPr lang="ru-RU" dirty="0" err="1" smtClean="0"/>
              <a:t>Основне</a:t>
            </a:r>
            <a:r>
              <a:rPr lang="ru-RU" dirty="0" smtClean="0"/>
              <a:t> </a:t>
            </a:r>
            <a:r>
              <a:rPr lang="ru-RU" dirty="0" err="1" smtClean="0"/>
              <a:t>призначення</a:t>
            </a:r>
            <a:r>
              <a:rPr lang="ru-RU" dirty="0" smtClean="0"/>
              <a:t> </a:t>
            </a:r>
            <a:r>
              <a:rPr lang="ru-RU" dirty="0" err="1" smtClean="0"/>
              <a:t>методів</a:t>
            </a:r>
            <a:r>
              <a:rPr lang="ru-RU" dirty="0" smtClean="0"/>
              <a:t> - </a:t>
            </a:r>
            <a:r>
              <a:rPr lang="ru-RU" dirty="0" err="1" smtClean="0"/>
              <a:t>забезпечення</a:t>
            </a:r>
            <a:r>
              <a:rPr lang="ru-RU" dirty="0" smtClean="0"/>
              <a:t> максимального </a:t>
            </a:r>
            <a:r>
              <a:rPr lang="ru-RU" dirty="0" err="1" smtClean="0"/>
              <a:t>залучення</a:t>
            </a:r>
            <a:r>
              <a:rPr lang="ru-RU" dirty="0" smtClean="0"/>
              <a:t> </a:t>
            </a:r>
            <a:r>
              <a:rPr lang="ru-RU" dirty="0" err="1" smtClean="0"/>
              <a:t>працюючих</a:t>
            </a:r>
            <a:r>
              <a:rPr lang="ru-RU" dirty="0" smtClean="0"/>
              <a:t>, </a:t>
            </a:r>
            <a:r>
              <a:rPr lang="ru-RU" dirty="0" err="1" smtClean="0"/>
              <a:t>володіючих</a:t>
            </a:r>
            <a:r>
              <a:rPr lang="ru-RU" dirty="0" smtClean="0"/>
              <a:t> </a:t>
            </a:r>
            <a:r>
              <a:rPr lang="ru-RU" dirty="0" err="1" smtClean="0"/>
              <a:t>знаннями</a:t>
            </a:r>
            <a:r>
              <a:rPr lang="ru-RU" dirty="0" smtClean="0"/>
              <a:t>, до </a:t>
            </a:r>
            <a:r>
              <a:rPr lang="ru-RU" dirty="0" err="1" smtClean="0"/>
              <a:t>вирішення</a:t>
            </a:r>
            <a:r>
              <a:rPr lang="ru-RU" dirty="0" smtClean="0"/>
              <a:t> </a:t>
            </a:r>
            <a:r>
              <a:rPr lang="ru-RU" dirty="0" err="1" smtClean="0"/>
              <a:t>загальних</a:t>
            </a:r>
            <a:r>
              <a:rPr lang="ru-RU" dirty="0" smtClean="0"/>
              <a:t> задач </a:t>
            </a:r>
            <a:r>
              <a:rPr lang="ru-RU" dirty="0" err="1" smtClean="0"/>
              <a:t>організації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images (2).jf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8" y="4786322"/>
            <a:ext cx="2428875" cy="1885950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</p:cSld>
  <p:clrMapOvr>
    <a:masterClrMapping/>
  </p:clrMapOvr>
  <p:transition spd="slow">
    <p:wipe dir="d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571480"/>
            <a:ext cx="6572280" cy="584775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200" dirty="0" err="1"/>
              <a:t>Примушення</a:t>
            </a:r>
            <a:r>
              <a:rPr lang="ru-RU" sz="2200" dirty="0"/>
              <a:t> </a:t>
            </a:r>
            <a:r>
              <a:rPr lang="ru-RU" sz="2200" dirty="0" smtClean="0"/>
              <a:t>– метод, </a:t>
            </a:r>
            <a:r>
              <a:rPr lang="ru-RU" sz="2200" dirty="0" err="1" smtClean="0"/>
              <a:t>заснований</a:t>
            </a:r>
            <a:r>
              <a:rPr lang="ru-RU" sz="2200" dirty="0" smtClean="0"/>
              <a:t> </a:t>
            </a:r>
            <a:r>
              <a:rPr lang="ru-RU" sz="2200" dirty="0"/>
              <a:t>на </a:t>
            </a:r>
            <a:r>
              <a:rPr lang="ru-RU" sz="2200" dirty="0" err="1"/>
              <a:t>почутті</a:t>
            </a:r>
            <a:r>
              <a:rPr lang="ru-RU" sz="2200" dirty="0"/>
              <a:t> страху </a:t>
            </a:r>
            <a:r>
              <a:rPr lang="ru-RU" sz="2200" dirty="0" err="1"/>
              <a:t>підпасти</a:t>
            </a:r>
            <a:r>
              <a:rPr lang="ru-RU" sz="2200" dirty="0"/>
              <a:t> </a:t>
            </a:r>
            <a:r>
              <a:rPr lang="ru-RU" sz="2200" dirty="0" err="1"/>
              <a:t>покаранню</a:t>
            </a:r>
            <a:r>
              <a:rPr lang="ru-RU" sz="2200" dirty="0"/>
              <a:t>, </a:t>
            </a:r>
            <a:r>
              <a:rPr lang="ru-RU" sz="2200" dirty="0" err="1"/>
              <a:t>наприклад</a:t>
            </a:r>
            <a:r>
              <a:rPr lang="ru-RU" sz="2200" dirty="0"/>
              <a:t> у </a:t>
            </a:r>
            <a:r>
              <a:rPr lang="ru-RU" sz="2200" dirty="0" err="1"/>
              <a:t>вигляді</a:t>
            </a:r>
            <a:r>
              <a:rPr lang="ru-RU" sz="2200" dirty="0"/>
              <a:t> </a:t>
            </a:r>
            <a:r>
              <a:rPr lang="ru-RU" sz="2200" dirty="0" err="1"/>
              <a:t>звільнення</a:t>
            </a:r>
            <a:r>
              <a:rPr lang="ru-RU" sz="2200" dirty="0"/>
              <a:t>, переводу на </a:t>
            </a:r>
            <a:r>
              <a:rPr lang="ru-RU" sz="2200" dirty="0" err="1"/>
              <a:t>нижче</a:t>
            </a:r>
            <a:r>
              <a:rPr lang="ru-RU" sz="2200" dirty="0"/>
              <a:t> </a:t>
            </a:r>
            <a:r>
              <a:rPr lang="ru-RU" sz="2200" dirty="0" err="1"/>
              <a:t>оплачувану</a:t>
            </a:r>
            <a:r>
              <a:rPr lang="ru-RU" sz="2200" dirty="0"/>
              <a:t> роботу, </a:t>
            </a:r>
            <a:r>
              <a:rPr lang="ru-RU" sz="2200" dirty="0" smtClean="0"/>
              <a:t>штраф.</a:t>
            </a:r>
          </a:p>
          <a:p>
            <a:endParaRPr lang="ru-RU" sz="2200" dirty="0"/>
          </a:p>
          <a:p>
            <a:pPr>
              <a:buFont typeface="Wingdings" pitchFamily="2" charset="2"/>
              <a:buChar char="v"/>
            </a:pPr>
            <a:r>
              <a:rPr lang="ru-RU" sz="2200" dirty="0" err="1"/>
              <a:t>Винагородження</a:t>
            </a:r>
            <a:r>
              <a:rPr lang="ru-RU" sz="2200" dirty="0"/>
              <a:t> - </a:t>
            </a:r>
            <a:r>
              <a:rPr lang="ru-RU" sz="2200" dirty="0" smtClean="0"/>
              <a:t>метод, </a:t>
            </a:r>
            <a:r>
              <a:rPr lang="ru-RU" sz="2200" dirty="0" err="1" smtClean="0"/>
              <a:t>заснований</a:t>
            </a:r>
            <a:r>
              <a:rPr lang="ru-RU" sz="2200" dirty="0" smtClean="0"/>
              <a:t> </a:t>
            </a:r>
            <a:r>
              <a:rPr lang="ru-RU" sz="2200" dirty="0"/>
              <a:t>на </a:t>
            </a:r>
            <a:r>
              <a:rPr lang="ru-RU" sz="2200" dirty="0" err="1"/>
              <a:t>системі</a:t>
            </a:r>
            <a:r>
              <a:rPr lang="ru-RU" sz="2200" dirty="0"/>
              <a:t> </a:t>
            </a:r>
            <a:r>
              <a:rPr lang="ru-RU" sz="2200" dirty="0" err="1"/>
              <a:t>економічного</a:t>
            </a:r>
            <a:r>
              <a:rPr lang="ru-RU" sz="2200" dirty="0"/>
              <a:t> (</a:t>
            </a:r>
            <a:r>
              <a:rPr lang="ru-RU" sz="2200" dirty="0" err="1"/>
              <a:t>заробітна</a:t>
            </a:r>
            <a:r>
              <a:rPr lang="ru-RU" sz="2200" dirty="0"/>
              <a:t> плата, </a:t>
            </a:r>
            <a:r>
              <a:rPr lang="ru-RU" sz="2200" dirty="0" err="1"/>
              <a:t>премії</a:t>
            </a:r>
            <a:r>
              <a:rPr lang="ru-RU" sz="2200" dirty="0"/>
              <a:t>, участь у </a:t>
            </a:r>
            <a:r>
              <a:rPr lang="ru-RU" sz="2200" dirty="0" err="1"/>
              <a:t>прибутках</a:t>
            </a:r>
            <a:r>
              <a:rPr lang="ru-RU" sz="2200" dirty="0"/>
              <a:t> </a:t>
            </a:r>
            <a:r>
              <a:rPr lang="ru-RU" sz="2200" dirty="0" err="1"/>
              <a:t>тощо</a:t>
            </a:r>
            <a:r>
              <a:rPr lang="ru-RU" sz="2200" dirty="0"/>
              <a:t>) та </a:t>
            </a:r>
            <a:r>
              <a:rPr lang="ru-RU" sz="2200" dirty="0" err="1"/>
              <a:t>неекономічного</a:t>
            </a:r>
            <a:r>
              <a:rPr lang="ru-RU" sz="2200" dirty="0"/>
              <a:t> (</a:t>
            </a:r>
            <a:r>
              <a:rPr lang="ru-RU" sz="2200" dirty="0" err="1"/>
              <a:t>нагорода</a:t>
            </a:r>
            <a:r>
              <a:rPr lang="ru-RU" sz="2200" dirty="0"/>
              <a:t>, </a:t>
            </a:r>
            <a:r>
              <a:rPr lang="ru-RU" sz="2200" dirty="0" err="1"/>
              <a:t>подяка</a:t>
            </a:r>
            <a:r>
              <a:rPr lang="ru-RU" sz="2200" dirty="0"/>
              <a:t> </a:t>
            </a:r>
            <a:r>
              <a:rPr lang="ru-RU" sz="2200" dirty="0" err="1"/>
              <a:t>тощо</a:t>
            </a:r>
            <a:r>
              <a:rPr lang="ru-RU" sz="2200" dirty="0"/>
              <a:t>) </a:t>
            </a:r>
            <a:r>
              <a:rPr lang="ru-RU" sz="2200" dirty="0" err="1"/>
              <a:t>стимулювання</a:t>
            </a:r>
            <a:r>
              <a:rPr lang="ru-RU" sz="2200" dirty="0"/>
              <a:t> </a:t>
            </a:r>
            <a:r>
              <a:rPr lang="ru-RU" sz="2200" dirty="0" err="1"/>
              <a:t>високопродуктивної</a:t>
            </a:r>
            <a:r>
              <a:rPr lang="ru-RU" sz="2200" dirty="0"/>
              <a:t> </a:t>
            </a:r>
            <a:r>
              <a:rPr lang="ru-RU" sz="2200" dirty="0" err="1"/>
              <a:t>праці</a:t>
            </a:r>
            <a:r>
              <a:rPr lang="ru-RU" sz="2200" dirty="0" smtClean="0"/>
              <a:t>.</a:t>
            </a:r>
          </a:p>
          <a:p>
            <a:endParaRPr lang="ru-RU" sz="2200" dirty="0"/>
          </a:p>
          <a:p>
            <a:pPr>
              <a:buFont typeface="Wingdings" pitchFamily="2" charset="2"/>
              <a:buChar char="v"/>
            </a:pPr>
            <a:r>
              <a:rPr lang="ru-RU" sz="2200" dirty="0" err="1"/>
              <a:t>Солідарність</a:t>
            </a:r>
            <a:r>
              <a:rPr lang="ru-RU" sz="2200" dirty="0"/>
              <a:t> - </a:t>
            </a:r>
            <a:r>
              <a:rPr lang="ru-RU" sz="2200" dirty="0" err="1"/>
              <a:t>розвиток</a:t>
            </a:r>
            <a:r>
              <a:rPr lang="ru-RU" sz="2200" dirty="0"/>
              <a:t> у </a:t>
            </a:r>
            <a:r>
              <a:rPr lang="ru-RU" sz="2200" dirty="0" err="1"/>
              <a:t>працівників</a:t>
            </a:r>
            <a:r>
              <a:rPr lang="ru-RU" sz="2200" dirty="0"/>
              <a:t> </a:t>
            </a:r>
            <a:r>
              <a:rPr lang="ru-RU" sz="2200" dirty="0" err="1"/>
              <a:t>власних</a:t>
            </a:r>
            <a:r>
              <a:rPr lang="ru-RU" sz="2200" dirty="0"/>
              <a:t> </a:t>
            </a:r>
            <a:r>
              <a:rPr lang="ru-RU" sz="2200" dirty="0" err="1"/>
              <a:t>цінностей</a:t>
            </a:r>
            <a:r>
              <a:rPr lang="ru-RU" sz="2200" dirty="0"/>
              <a:t> </a:t>
            </a:r>
            <a:r>
              <a:rPr lang="ru-RU" sz="2200" dirty="0" err="1"/>
              <a:t>і</a:t>
            </a:r>
            <a:r>
              <a:rPr lang="ru-RU" sz="2200" dirty="0"/>
              <a:t> </a:t>
            </a:r>
            <a:r>
              <a:rPr lang="ru-RU" sz="2200" dirty="0" err="1"/>
              <a:t>цілей</a:t>
            </a:r>
            <a:r>
              <a:rPr lang="ru-RU" sz="2200" dirty="0"/>
              <a:t>, </a:t>
            </a:r>
            <a:r>
              <a:rPr lang="ru-RU" sz="2200" dirty="0" err="1"/>
              <a:t>які</a:t>
            </a:r>
            <a:r>
              <a:rPr lang="ru-RU" sz="2200" dirty="0"/>
              <a:t> </a:t>
            </a:r>
            <a:r>
              <a:rPr lang="ru-RU" sz="2200" dirty="0" err="1"/>
              <a:t>близькі</a:t>
            </a:r>
            <a:r>
              <a:rPr lang="ru-RU" sz="2200" dirty="0"/>
              <a:t> до </a:t>
            </a:r>
            <a:r>
              <a:rPr lang="ru-RU" sz="2200" dirty="0" err="1"/>
              <a:t>цінностей</a:t>
            </a:r>
            <a:r>
              <a:rPr lang="ru-RU" sz="2200" dirty="0"/>
              <a:t> </a:t>
            </a:r>
            <a:r>
              <a:rPr lang="ru-RU" sz="2200" dirty="0" err="1"/>
              <a:t>і</a:t>
            </a:r>
            <a:r>
              <a:rPr lang="ru-RU" sz="2200" dirty="0"/>
              <a:t> </a:t>
            </a:r>
            <a:r>
              <a:rPr lang="ru-RU" sz="2200" dirty="0" err="1"/>
              <a:t>цілей</a:t>
            </a:r>
            <a:r>
              <a:rPr lang="ru-RU" sz="2200" dirty="0"/>
              <a:t> </a:t>
            </a:r>
            <a:r>
              <a:rPr lang="ru-RU" sz="2200" dirty="0" err="1"/>
              <a:t>організації</a:t>
            </a:r>
            <a:r>
              <a:rPr lang="ru-RU" sz="2200" dirty="0"/>
              <a:t>, </a:t>
            </a:r>
            <a:r>
              <a:rPr lang="ru-RU" sz="2200" dirty="0" err="1"/>
              <a:t>що</a:t>
            </a:r>
            <a:r>
              <a:rPr lang="ru-RU" sz="2200" dirty="0"/>
              <a:t> </a:t>
            </a:r>
            <a:r>
              <a:rPr lang="ru-RU" sz="2200" dirty="0" err="1"/>
              <a:t>досягається</a:t>
            </a:r>
            <a:r>
              <a:rPr lang="ru-RU" sz="2200" dirty="0"/>
              <a:t> шляхом </a:t>
            </a:r>
            <a:r>
              <a:rPr lang="ru-RU" sz="2200" dirty="0" err="1"/>
              <a:t>переконання</a:t>
            </a:r>
            <a:r>
              <a:rPr lang="ru-RU" sz="2200" dirty="0"/>
              <a:t>, </a:t>
            </a:r>
            <a:r>
              <a:rPr lang="ru-RU" sz="2200" dirty="0" err="1"/>
              <a:t>виховання</a:t>
            </a:r>
            <a:r>
              <a:rPr lang="ru-RU" sz="2200" dirty="0"/>
              <a:t>, </a:t>
            </a:r>
            <a:r>
              <a:rPr lang="ru-RU" sz="2200" dirty="0" err="1"/>
              <a:t>навчання</a:t>
            </a:r>
            <a:r>
              <a:rPr lang="ru-RU" sz="2200" dirty="0"/>
              <a:t> </a:t>
            </a:r>
            <a:r>
              <a:rPr lang="ru-RU" sz="2200" dirty="0" err="1"/>
              <a:t>і</a:t>
            </a:r>
            <a:r>
              <a:rPr lang="ru-RU" sz="2200" dirty="0"/>
              <a:t> </a:t>
            </a:r>
            <a:r>
              <a:rPr lang="ru-RU" sz="2200" dirty="0" err="1"/>
              <a:t>створення</a:t>
            </a:r>
            <a:r>
              <a:rPr lang="ru-RU" sz="2200" dirty="0"/>
              <a:t> </a:t>
            </a:r>
            <a:r>
              <a:rPr lang="ru-RU" sz="2200" dirty="0" err="1"/>
              <a:t>сприятливого</a:t>
            </a:r>
            <a:r>
              <a:rPr lang="ru-RU" sz="2200" dirty="0"/>
              <a:t> </a:t>
            </a:r>
            <a:r>
              <a:rPr lang="ru-RU" sz="2200" dirty="0" err="1"/>
              <a:t>організаційного</a:t>
            </a:r>
            <a:r>
              <a:rPr lang="ru-RU" sz="2200" dirty="0"/>
              <a:t> </a:t>
            </a:r>
            <a:r>
              <a:rPr lang="ru-RU" sz="2200" dirty="0" err="1"/>
              <a:t>клімату</a:t>
            </a:r>
            <a:r>
              <a:rPr lang="ru-RU" sz="2200" dirty="0"/>
              <a:t> в </a:t>
            </a:r>
            <a:r>
              <a:rPr lang="ru-RU" sz="2200" dirty="0" err="1"/>
              <a:t>організації</a:t>
            </a:r>
            <a:r>
              <a:rPr lang="ru-RU" sz="2200" dirty="0"/>
              <a:t>.</a:t>
            </a:r>
          </a:p>
        </p:txBody>
      </p:sp>
      <p:pic>
        <p:nvPicPr>
          <p:cNvPr id="5" name="Рисунок 4" descr="images (3).jf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6" y="214290"/>
            <a:ext cx="1709734" cy="1606560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071546"/>
            <a:ext cx="7467600" cy="4873752"/>
          </a:xfrm>
        </p:spPr>
        <p:txBody>
          <a:bodyPr>
            <a:normAutofit lnSpcReduction="10000"/>
          </a:bodyPr>
          <a:lstStyle/>
          <a:p>
            <a:pPr fontAlgn="base"/>
            <a:r>
              <a:rPr lang="ru-RU" dirty="0" smtClean="0"/>
              <a:t>Система оплати </a:t>
            </a:r>
            <a:r>
              <a:rPr lang="ru-RU" dirty="0" err="1" smtClean="0"/>
              <a:t>праці</a:t>
            </a:r>
            <a:r>
              <a:rPr lang="ru-RU" dirty="0" smtClean="0"/>
              <a:t> </a:t>
            </a:r>
            <a:r>
              <a:rPr lang="ru-RU" dirty="0" smtClean="0"/>
              <a:t>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визначений</a:t>
            </a:r>
            <a:r>
              <a:rPr lang="ru-RU" dirty="0" smtClean="0"/>
              <a:t> </a:t>
            </a:r>
            <a:r>
              <a:rPr lang="ru-RU" dirty="0" err="1" smtClean="0"/>
              <a:t>взаємозв’язок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показниками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характеризують</a:t>
            </a:r>
            <a:r>
              <a:rPr lang="ru-RU" dirty="0" smtClean="0"/>
              <a:t> </a:t>
            </a:r>
            <a:r>
              <a:rPr lang="ru-RU" dirty="0" err="1" smtClean="0"/>
              <a:t>міру</a:t>
            </a:r>
            <a:r>
              <a:rPr lang="ru-RU" dirty="0" smtClean="0"/>
              <a:t> (норму) </a:t>
            </a:r>
            <a:r>
              <a:rPr lang="ru-RU" dirty="0" err="1" smtClean="0"/>
              <a:t>праці</a:t>
            </a:r>
            <a:r>
              <a:rPr lang="ru-RU" dirty="0" smtClean="0"/>
              <a:t> та </a:t>
            </a:r>
            <a:r>
              <a:rPr lang="ru-RU" dirty="0" err="1" smtClean="0"/>
              <a:t>міру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оплати в межах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</a:t>
            </a:r>
            <a:r>
              <a:rPr lang="ru-RU" dirty="0" err="1" smtClean="0"/>
              <a:t>норми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гарантують</a:t>
            </a:r>
            <a:r>
              <a:rPr lang="ru-RU" dirty="0" smtClean="0"/>
              <a:t> </a:t>
            </a:r>
            <a:r>
              <a:rPr lang="ru-RU" dirty="0" err="1" smtClean="0"/>
              <a:t>одержання</a:t>
            </a:r>
            <a:r>
              <a:rPr lang="ru-RU" dirty="0" smtClean="0"/>
              <a:t> </a:t>
            </a:r>
            <a:r>
              <a:rPr lang="ru-RU" dirty="0" err="1" smtClean="0"/>
              <a:t>працівником</a:t>
            </a:r>
            <a:r>
              <a:rPr lang="ru-RU" dirty="0" smtClean="0"/>
              <a:t> </a:t>
            </a:r>
            <a:r>
              <a:rPr lang="ru-RU" dirty="0" err="1" smtClean="0"/>
              <a:t>заробітної</a:t>
            </a:r>
            <a:r>
              <a:rPr lang="ru-RU" dirty="0" smtClean="0"/>
              <a:t> плати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фактично</a:t>
            </a:r>
            <a:r>
              <a:rPr lang="ru-RU" dirty="0" smtClean="0"/>
              <a:t> </a:t>
            </a:r>
            <a:r>
              <a:rPr lang="ru-RU" dirty="0" err="1" smtClean="0"/>
              <a:t>досягнутих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(</a:t>
            </a:r>
            <a:r>
              <a:rPr lang="ru-RU" dirty="0" err="1" smtClean="0"/>
              <a:t>відносно</a:t>
            </a:r>
            <a:r>
              <a:rPr lang="ru-RU" dirty="0" smtClean="0"/>
              <a:t> </a:t>
            </a:r>
            <a:r>
              <a:rPr lang="ru-RU" dirty="0" err="1" smtClean="0"/>
              <a:t>норми</a:t>
            </a:r>
            <a:r>
              <a:rPr lang="ru-RU" dirty="0" smtClean="0"/>
              <a:t>), </a:t>
            </a:r>
            <a:r>
              <a:rPr lang="ru-RU" dirty="0" err="1" smtClean="0"/>
              <a:t>погодженої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працівником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роботодавцем</a:t>
            </a:r>
            <a:r>
              <a:rPr lang="ru-RU" dirty="0" smtClean="0"/>
              <a:t> </a:t>
            </a:r>
            <a:r>
              <a:rPr lang="ru-RU" dirty="0" err="1" smtClean="0"/>
              <a:t>ціною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робочої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 smtClean="0"/>
              <a:t>Форма </a:t>
            </a:r>
            <a:r>
              <a:rPr lang="ru-RU" dirty="0" smtClean="0"/>
              <a:t>оплати </a:t>
            </a:r>
            <a:r>
              <a:rPr lang="ru-RU" dirty="0" err="1" smtClean="0"/>
              <a:t>праці</a:t>
            </a:r>
            <a:r>
              <a:rPr lang="ru-RU" dirty="0" smtClean="0"/>
              <a:t> </a:t>
            </a:r>
            <a:r>
              <a:rPr lang="ru-RU" dirty="0" smtClean="0"/>
              <a:t>- </a:t>
            </a:r>
            <a:r>
              <a:rPr lang="ru-RU" dirty="0" smtClean="0"/>
              <a:t>той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інший</a:t>
            </a:r>
            <a:r>
              <a:rPr lang="ru-RU" dirty="0" smtClean="0"/>
              <a:t> вид систем оплати, </a:t>
            </a:r>
            <a:r>
              <a:rPr lang="ru-RU" dirty="0" err="1" smtClean="0"/>
              <a:t>згрупований</a:t>
            </a:r>
            <a:r>
              <a:rPr lang="ru-RU" dirty="0" smtClean="0"/>
              <a:t> за </a:t>
            </a:r>
            <a:r>
              <a:rPr lang="ru-RU" dirty="0" err="1" smtClean="0"/>
              <a:t>ознаками</a:t>
            </a:r>
            <a:r>
              <a:rPr lang="ru-RU" dirty="0" smtClean="0"/>
              <a:t> основного </a:t>
            </a:r>
            <a:r>
              <a:rPr lang="ru-RU" dirty="0" err="1" smtClean="0"/>
              <a:t>показника</a:t>
            </a:r>
            <a:r>
              <a:rPr lang="ru-RU" dirty="0" smtClean="0"/>
              <a:t> </a:t>
            </a:r>
            <a:r>
              <a:rPr lang="ru-RU" dirty="0" err="1" smtClean="0"/>
              <a:t>обліку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при </a:t>
            </a:r>
            <a:r>
              <a:rPr lang="ru-RU" dirty="0" err="1" smtClean="0"/>
              <a:t>оцінці</a:t>
            </a:r>
            <a:r>
              <a:rPr lang="ru-RU" dirty="0" smtClean="0"/>
              <a:t> </a:t>
            </a:r>
            <a:r>
              <a:rPr lang="ru-RU" dirty="0" err="1" smtClean="0"/>
              <a:t>виконаної</a:t>
            </a:r>
            <a:r>
              <a:rPr lang="ru-RU" dirty="0" smtClean="0"/>
              <a:t> </a:t>
            </a:r>
            <a:r>
              <a:rPr lang="ru-RU" dirty="0" err="1" smtClean="0"/>
              <a:t>працівником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метою </a:t>
            </a:r>
            <a:r>
              <a:rPr lang="ru-RU" dirty="0" err="1" smtClean="0"/>
              <a:t>її</a:t>
            </a:r>
            <a:r>
              <a:rPr lang="ru-RU" dirty="0" smtClean="0"/>
              <a:t> оплати.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cut thruBlk="1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14414" y="2428868"/>
            <a:ext cx="6357982" cy="246221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r>
              <a:rPr lang="ru-RU" sz="2200" dirty="0" err="1" smtClean="0"/>
              <a:t>Почасова</a:t>
            </a:r>
            <a:r>
              <a:rPr lang="ru-RU" sz="2200" dirty="0" smtClean="0"/>
              <a:t> - </a:t>
            </a:r>
            <a:r>
              <a:rPr lang="ru-RU" sz="2200" dirty="0" err="1" smtClean="0"/>
              <a:t>застосовують</a:t>
            </a:r>
            <a:r>
              <a:rPr lang="ru-RU" sz="2200" dirty="0" smtClean="0"/>
              <a:t> </a:t>
            </a:r>
            <a:r>
              <a:rPr lang="ru-RU" sz="2200" dirty="0"/>
              <a:t>у </a:t>
            </a:r>
            <a:r>
              <a:rPr lang="ru-RU" sz="2200" dirty="0" err="1"/>
              <a:t>разі</a:t>
            </a:r>
            <a:r>
              <a:rPr lang="ru-RU" sz="2200" dirty="0"/>
              <a:t>, коли як </a:t>
            </a:r>
            <a:r>
              <a:rPr lang="ru-RU" sz="2200" dirty="0" err="1"/>
              <a:t>вимірник</a:t>
            </a:r>
            <a:r>
              <a:rPr lang="ru-RU" sz="2200" dirty="0"/>
              <a:t> </a:t>
            </a:r>
            <a:r>
              <a:rPr lang="ru-RU" sz="2200" dirty="0" err="1"/>
              <a:t>результатів</a:t>
            </a:r>
            <a:r>
              <a:rPr lang="ru-RU" sz="2200" dirty="0"/>
              <a:t> </a:t>
            </a:r>
            <a:r>
              <a:rPr lang="ru-RU" sz="2200" dirty="0" err="1"/>
              <a:t>праці</a:t>
            </a:r>
            <a:r>
              <a:rPr lang="ru-RU" sz="2200" dirty="0"/>
              <a:t> </a:t>
            </a:r>
            <a:r>
              <a:rPr lang="ru-RU" sz="2200" dirty="0" err="1"/>
              <a:t>використовують</a:t>
            </a:r>
            <a:r>
              <a:rPr lang="ru-RU" sz="2200" dirty="0"/>
              <a:t> </a:t>
            </a:r>
            <a:r>
              <a:rPr lang="ru-RU" sz="2200" dirty="0" err="1"/>
              <a:t>кількість</a:t>
            </a:r>
            <a:r>
              <a:rPr lang="ru-RU" sz="2200" dirty="0"/>
              <a:t> </a:t>
            </a:r>
            <a:r>
              <a:rPr lang="ru-RU" sz="2200" dirty="0" err="1"/>
              <a:t>відпрацьованого</a:t>
            </a:r>
            <a:r>
              <a:rPr lang="ru-RU" sz="2200" dirty="0"/>
              <a:t> часу. </a:t>
            </a:r>
            <a:endParaRPr lang="ru-RU" sz="2200" dirty="0" smtClean="0"/>
          </a:p>
          <a:p>
            <a:r>
              <a:rPr lang="ru-RU" sz="2200" dirty="0"/>
              <a:t> </a:t>
            </a:r>
            <a:r>
              <a:rPr lang="ru-RU" sz="2200" dirty="0" err="1" smtClean="0"/>
              <a:t>Відрядна</a:t>
            </a:r>
            <a:r>
              <a:rPr lang="ru-RU" sz="2200" dirty="0" smtClean="0"/>
              <a:t> -</a:t>
            </a:r>
            <a:r>
              <a:rPr lang="ru-RU" sz="2200" dirty="0"/>
              <a:t> </a:t>
            </a:r>
            <a:r>
              <a:rPr lang="ru-RU" sz="2200" dirty="0" err="1"/>
              <a:t>я</a:t>
            </a:r>
            <a:r>
              <a:rPr lang="ru-RU" sz="2200" dirty="0" err="1" smtClean="0"/>
              <a:t>кщо</a:t>
            </a:r>
            <a:r>
              <a:rPr lang="ru-RU" sz="2200" dirty="0" smtClean="0"/>
              <a:t> </a:t>
            </a:r>
            <a:r>
              <a:rPr lang="ru-RU" sz="2200" dirty="0" err="1" smtClean="0"/>
              <a:t>вимірником</a:t>
            </a:r>
            <a:r>
              <a:rPr lang="ru-RU" sz="2200" dirty="0" smtClean="0"/>
              <a:t> </a:t>
            </a:r>
            <a:r>
              <a:rPr lang="ru-RU" sz="2200" dirty="0" err="1" smtClean="0"/>
              <a:t>результатів</a:t>
            </a:r>
            <a:r>
              <a:rPr lang="ru-RU" sz="2200" dirty="0" smtClean="0"/>
              <a:t> </a:t>
            </a:r>
            <a:r>
              <a:rPr lang="ru-RU" sz="2200" dirty="0" err="1" smtClean="0"/>
              <a:t>праці</a:t>
            </a:r>
            <a:r>
              <a:rPr lang="ru-RU" sz="2200" dirty="0" smtClean="0"/>
              <a:t> </a:t>
            </a:r>
            <a:r>
              <a:rPr lang="ru-RU" sz="2200" dirty="0" err="1" smtClean="0"/>
              <a:t>є</a:t>
            </a:r>
            <a:r>
              <a:rPr lang="ru-RU" sz="2200" dirty="0" smtClean="0"/>
              <a:t> </a:t>
            </a:r>
            <a:r>
              <a:rPr lang="ru-RU" sz="2200" dirty="0" err="1" smtClean="0"/>
              <a:t>кількість</a:t>
            </a:r>
            <a:r>
              <a:rPr lang="ru-RU" sz="2200" dirty="0" smtClean="0"/>
              <a:t> </a:t>
            </a:r>
            <a:r>
              <a:rPr lang="ru-RU" sz="2200" dirty="0" err="1" smtClean="0"/>
              <a:t>виготовленої</a:t>
            </a:r>
            <a:r>
              <a:rPr lang="ru-RU" sz="2200" dirty="0" smtClean="0"/>
              <a:t> </a:t>
            </a:r>
            <a:r>
              <a:rPr lang="ru-RU" sz="2200" dirty="0" err="1" smtClean="0"/>
              <a:t>продукції</a:t>
            </a:r>
            <a:r>
              <a:rPr lang="ru-RU" sz="2200" dirty="0" smtClean="0"/>
              <a:t> (</a:t>
            </a:r>
            <a:r>
              <a:rPr lang="ru-RU" sz="2200" dirty="0" err="1" smtClean="0"/>
              <a:t>виконаних</a:t>
            </a:r>
            <a:r>
              <a:rPr lang="ru-RU" sz="2200" dirty="0" smtClean="0"/>
              <a:t> </a:t>
            </a:r>
            <a:r>
              <a:rPr lang="ru-RU" sz="2200" dirty="0" err="1" smtClean="0"/>
              <a:t>робіт</a:t>
            </a:r>
            <a:r>
              <a:rPr lang="ru-RU" sz="2200" dirty="0" smtClean="0"/>
              <a:t>, </a:t>
            </a:r>
            <a:r>
              <a:rPr lang="ru-RU" sz="2200" dirty="0" err="1" smtClean="0"/>
              <a:t>наданих</a:t>
            </a:r>
            <a:r>
              <a:rPr lang="ru-RU" sz="2200" dirty="0" smtClean="0"/>
              <a:t> </a:t>
            </a:r>
            <a:r>
              <a:rPr lang="ru-RU" sz="2200" dirty="0" err="1" smtClean="0"/>
              <a:t>послуг</a:t>
            </a:r>
            <a:r>
              <a:rPr lang="ru-RU" sz="2200" dirty="0" smtClean="0"/>
              <a:t>)                </a:t>
            </a:r>
            <a:endParaRPr lang="ru-RU" sz="2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14414" y="1285860"/>
            <a:ext cx="5786478" cy="769441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fontAlgn="base"/>
            <a:r>
              <a:rPr lang="ru-RU" sz="2200" dirty="0" smtClean="0"/>
              <a:t>В </a:t>
            </a:r>
            <a:r>
              <a:rPr lang="ru-RU" sz="2200" dirty="0" err="1" smtClean="0"/>
              <a:t>Україні</a:t>
            </a:r>
            <a:r>
              <a:rPr lang="ru-RU" sz="2200" dirty="0" smtClean="0"/>
              <a:t> </a:t>
            </a:r>
            <a:r>
              <a:rPr lang="ru-RU" sz="2200" dirty="0" err="1" smtClean="0"/>
              <a:t>застосовують</a:t>
            </a:r>
            <a:r>
              <a:rPr lang="ru-RU" sz="2200" dirty="0" smtClean="0"/>
              <a:t> </a:t>
            </a:r>
            <a:r>
              <a:rPr lang="ru-RU" sz="2200" dirty="0" err="1" smtClean="0"/>
              <a:t>дві</a:t>
            </a:r>
            <a:r>
              <a:rPr lang="ru-RU" sz="2200" dirty="0" smtClean="0"/>
              <a:t> </a:t>
            </a:r>
            <a:r>
              <a:rPr lang="ru-RU" sz="2200" dirty="0" err="1" smtClean="0"/>
              <a:t>основні</a:t>
            </a:r>
            <a:r>
              <a:rPr lang="ru-RU" sz="2200" dirty="0" smtClean="0"/>
              <a:t> </a:t>
            </a:r>
            <a:r>
              <a:rPr lang="ru-RU" sz="2200" dirty="0" err="1" smtClean="0"/>
              <a:t>форми</a:t>
            </a:r>
            <a:r>
              <a:rPr lang="ru-RU" sz="2200" dirty="0" smtClean="0"/>
              <a:t> оплати </a:t>
            </a:r>
            <a:r>
              <a:rPr lang="ru-RU" sz="2200" dirty="0" err="1" smtClean="0"/>
              <a:t>праці</a:t>
            </a:r>
            <a:r>
              <a:rPr lang="ru-RU" sz="2200" dirty="0" smtClean="0"/>
              <a:t>:</a:t>
            </a:r>
            <a:endParaRPr lang="ru-RU" sz="2200" i="1" dirty="0" smtClean="0"/>
          </a:p>
        </p:txBody>
      </p:sp>
      <p:pic>
        <p:nvPicPr>
          <p:cNvPr id="6" name="Рисунок 5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29454" y="428604"/>
            <a:ext cx="1581144" cy="158114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</p:cSld>
  <p:clrMapOvr>
    <a:masterClrMapping/>
  </p:clrMapOvr>
  <p:transition spd="slow">
    <p:blinds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b3a4ce11ad20bfc0dd6e898103c7aafe.jpe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00034" y="294430"/>
            <a:ext cx="4857783" cy="6563570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7" name="Рисунок 6" descr="завантаження.jf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7950" y="214290"/>
            <a:ext cx="2257425" cy="202882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</p:cSld>
  <p:clrMapOvr>
    <a:masterClrMapping/>
  </p:clrMapOvr>
  <p:transition spd="slow">
    <p:checker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Фонд </a:t>
            </a:r>
            <a:r>
              <a:rPr lang="ru-RU" dirty="0" err="1" smtClean="0"/>
              <a:t>заробітної</a:t>
            </a:r>
            <a:r>
              <a:rPr lang="ru-RU" dirty="0" smtClean="0"/>
              <a:t> плати </a:t>
            </a:r>
            <a:r>
              <a:rPr lang="ru-RU" dirty="0" err="1" smtClean="0"/>
              <a:t>працівників</a:t>
            </a:r>
            <a:r>
              <a:rPr lang="ru-RU" dirty="0" smtClean="0"/>
              <a:t> </a:t>
            </a:r>
            <a:r>
              <a:rPr lang="ru-RU" dirty="0" err="1" smtClean="0"/>
              <a:t>включає</a:t>
            </a:r>
            <a:r>
              <a:rPr lang="ru-RU" dirty="0" smtClean="0"/>
              <a:t> </a:t>
            </a:r>
            <a:r>
              <a:rPr lang="ru-RU" dirty="0" err="1" smtClean="0"/>
              <a:t>пряму</a:t>
            </a:r>
            <a:r>
              <a:rPr lang="ru-RU" dirty="0" smtClean="0"/>
              <a:t> (</a:t>
            </a:r>
            <a:r>
              <a:rPr lang="ru-RU" dirty="0" err="1" smtClean="0"/>
              <a:t>тарифну</a:t>
            </a:r>
            <a:r>
              <a:rPr lang="ru-RU" dirty="0" smtClean="0"/>
              <a:t>) </a:t>
            </a:r>
            <a:r>
              <a:rPr lang="ru-RU" dirty="0" err="1" smtClean="0"/>
              <a:t>заробітну</a:t>
            </a:r>
            <a:r>
              <a:rPr lang="ru-RU" dirty="0" smtClean="0"/>
              <a:t> плату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доплати до </a:t>
            </a:r>
            <a:r>
              <a:rPr lang="ru-RU" dirty="0" err="1" smtClean="0"/>
              <a:t>неї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smtClean="0"/>
              <a:t>Пряма </a:t>
            </a:r>
            <a:r>
              <a:rPr lang="ru-RU" dirty="0" err="1" smtClean="0"/>
              <a:t>заробітна</a:t>
            </a:r>
            <a:r>
              <a:rPr lang="ru-RU" dirty="0" smtClean="0"/>
              <a:t> </a:t>
            </a:r>
            <a:r>
              <a:rPr lang="ru-RU" dirty="0" smtClean="0"/>
              <a:t>плата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суми</a:t>
            </a:r>
            <a:r>
              <a:rPr lang="ru-RU" dirty="0" smtClean="0"/>
              <a:t> </a:t>
            </a:r>
            <a:r>
              <a:rPr lang="ru-RU" dirty="0" err="1" smtClean="0"/>
              <a:t>відрядних</a:t>
            </a:r>
            <a:r>
              <a:rPr lang="ru-RU" dirty="0" smtClean="0"/>
              <a:t> </a:t>
            </a:r>
            <a:r>
              <a:rPr lang="ru-RU" dirty="0" err="1" smtClean="0"/>
              <a:t>розцінок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виплачуються</a:t>
            </a:r>
            <a:r>
              <a:rPr lang="ru-RU" dirty="0" smtClean="0"/>
              <a:t> </a:t>
            </a:r>
            <a:r>
              <a:rPr lang="ru-RU" dirty="0" err="1" smtClean="0"/>
              <a:t>працівникам-відрядникам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заробітної</a:t>
            </a:r>
            <a:r>
              <a:rPr lang="ru-RU" dirty="0" smtClean="0"/>
              <a:t> плати </a:t>
            </a:r>
            <a:r>
              <a:rPr lang="ru-RU" dirty="0" err="1" smtClean="0"/>
              <a:t>працівників-погодинників</a:t>
            </a:r>
            <a:r>
              <a:rPr lang="ru-RU" dirty="0" smtClean="0"/>
              <a:t>, </a:t>
            </a:r>
            <a:r>
              <a:rPr lang="ru-RU" dirty="0" err="1" smtClean="0"/>
              <a:t>обчисленої</a:t>
            </a:r>
            <a:r>
              <a:rPr lang="ru-RU" dirty="0" smtClean="0"/>
              <a:t> за </a:t>
            </a:r>
            <a:r>
              <a:rPr lang="ru-RU" dirty="0" err="1" smtClean="0"/>
              <a:t>тарифними</a:t>
            </a:r>
            <a:r>
              <a:rPr lang="ru-RU" dirty="0" smtClean="0"/>
              <a:t> </a:t>
            </a:r>
            <a:r>
              <a:rPr lang="ru-RU" dirty="0" smtClean="0"/>
              <a:t>ставками. 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 err="1" smtClean="0"/>
              <a:t>плануванні</a:t>
            </a:r>
            <a:r>
              <a:rPr lang="ru-RU" dirty="0" smtClean="0"/>
              <a:t> </a:t>
            </a:r>
            <a:r>
              <a:rPr lang="ru-RU" dirty="0" err="1" smtClean="0"/>
              <a:t>визначають</a:t>
            </a:r>
            <a:r>
              <a:rPr lang="ru-RU" dirty="0" smtClean="0"/>
              <a:t> фонд </a:t>
            </a:r>
            <a:r>
              <a:rPr lang="ru-RU" dirty="0" err="1" smtClean="0"/>
              <a:t>годинної</a:t>
            </a:r>
            <a:r>
              <a:rPr lang="ru-RU" dirty="0" smtClean="0"/>
              <a:t> </a:t>
            </a:r>
            <a:r>
              <a:rPr lang="ru-RU" dirty="0" err="1" smtClean="0"/>
              <a:t>заробітної</a:t>
            </a:r>
            <a:r>
              <a:rPr lang="ru-RU" dirty="0" smtClean="0"/>
              <a:t> плати, фонд </a:t>
            </a:r>
            <a:r>
              <a:rPr lang="ru-RU" dirty="0" err="1" smtClean="0"/>
              <a:t>денної</a:t>
            </a:r>
            <a:r>
              <a:rPr lang="ru-RU" dirty="0" smtClean="0"/>
              <a:t> </a:t>
            </a:r>
            <a:r>
              <a:rPr lang="ru-RU" dirty="0" err="1" smtClean="0"/>
              <a:t>заробітної</a:t>
            </a:r>
            <a:r>
              <a:rPr lang="ru-RU" dirty="0" smtClean="0"/>
              <a:t> плати, фонд </a:t>
            </a:r>
            <a:r>
              <a:rPr lang="ru-RU" dirty="0" err="1" smtClean="0"/>
              <a:t>річної</a:t>
            </a:r>
            <a:r>
              <a:rPr lang="ru-RU" dirty="0" smtClean="0"/>
              <a:t> (</a:t>
            </a:r>
            <a:r>
              <a:rPr lang="ru-RU" dirty="0" err="1" smtClean="0"/>
              <a:t>квартальної</a:t>
            </a:r>
            <a:r>
              <a:rPr lang="ru-RU" dirty="0" smtClean="0"/>
              <a:t>, </a:t>
            </a:r>
            <a:r>
              <a:rPr lang="ru-RU" dirty="0" err="1" smtClean="0"/>
              <a:t>місячної</a:t>
            </a:r>
            <a:r>
              <a:rPr lang="ru-RU" dirty="0" smtClean="0"/>
              <a:t>) </a:t>
            </a:r>
            <a:r>
              <a:rPr lang="ru-RU" dirty="0" err="1" smtClean="0"/>
              <a:t>заробітної</a:t>
            </a:r>
            <a:r>
              <a:rPr lang="ru-RU" dirty="0" smtClean="0"/>
              <a:t> плати.</a:t>
            </a:r>
            <a:endParaRPr lang="ru-RU" dirty="0"/>
          </a:p>
        </p:txBody>
      </p:sp>
    </p:spTree>
  </p:cSld>
  <p:clrMapOvr>
    <a:masterClrMapping/>
  </p:clrMapOvr>
  <p:transition spd="slow">
    <p:wedg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214422"/>
            <a:ext cx="7467600" cy="4873752"/>
          </a:xfrm>
        </p:spPr>
        <p:txBody>
          <a:bodyPr>
            <a:normAutofit fontScale="92500"/>
          </a:bodyPr>
          <a:lstStyle/>
          <a:p>
            <a:r>
              <a:rPr lang="uk-UA" dirty="0" smtClean="0"/>
              <a:t>Основною умовою створення мотивуючого механізму є забезпечення принципу справедливості, в тому числі за рахунок адекватного стимулювання праці всіх категорій персоналу.</a:t>
            </a:r>
          </a:p>
          <a:p>
            <a:r>
              <a:rPr lang="uk-UA" dirty="0" smtClean="0"/>
              <a:t>Врахування у процесі формування організаційно-економічного механізму стимулювання праці принципу адекватності </a:t>
            </a:r>
            <a:r>
              <a:rPr lang="uk-UA" dirty="0" smtClean="0"/>
              <a:t>допомагає </a:t>
            </a:r>
            <a:r>
              <a:rPr lang="uk-UA" dirty="0" smtClean="0"/>
              <a:t>досягти максимально можливого узгодження інтересів всіх учасників системи - найманих працівників, трудових колективів, власників майна суб'єктів ринку - туроператорів, </a:t>
            </a:r>
            <a:r>
              <a:rPr lang="uk-UA" dirty="0" err="1" smtClean="0"/>
              <a:t>турагентів</a:t>
            </a:r>
            <a:r>
              <a:rPr lang="uk-UA" dirty="0" smtClean="0"/>
              <a:t>, виробників </a:t>
            </a:r>
            <a:r>
              <a:rPr lang="uk-UA" dirty="0" smtClean="0"/>
              <a:t>туристичних послуг, а також врахувати державні та регіональні інтереси.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357166"/>
            <a:ext cx="50994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/>
              <a:t>Основні</a:t>
            </a:r>
            <a:r>
              <a:rPr lang="uk-UA" b="1" dirty="0"/>
              <a:t> напрями стимулювання </a:t>
            </a:r>
            <a:r>
              <a:rPr lang="uk-UA" b="1" dirty="0" smtClean="0"/>
              <a:t>праці</a:t>
            </a:r>
            <a:endParaRPr lang="ru-RU" b="1" dirty="0"/>
          </a:p>
        </p:txBody>
      </p:sp>
    </p:spTree>
  </p:cSld>
  <p:clrMapOvr>
    <a:masterClrMapping/>
  </p:clrMapOvr>
  <p:transition spd="slow">
    <p:wipe dir="d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571480"/>
            <a:ext cx="8072494" cy="6072230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r>
              <a:rPr lang="uk-UA" sz="2000" dirty="0" smtClean="0"/>
              <a:t>Організаційно-економічний механізм</a:t>
            </a:r>
            <a:r>
              <a:rPr lang="uk-UA" sz="2000" dirty="0" smtClean="0"/>
              <a:t>, дія якого спрямована на регулювання процесів стимулювання праці, </a:t>
            </a:r>
            <a:r>
              <a:rPr lang="uk-UA" sz="2000" dirty="0" smtClean="0"/>
              <a:t>має ґрунтуватися </a:t>
            </a:r>
            <a:r>
              <a:rPr lang="uk-UA" sz="2000" dirty="0" smtClean="0"/>
              <a:t>на існуючих теоретико-методологічних засадах, </a:t>
            </a:r>
            <a:r>
              <a:rPr lang="uk-UA" sz="2000" dirty="0" smtClean="0"/>
              <a:t>відповідати </a:t>
            </a:r>
            <a:r>
              <a:rPr lang="uk-UA" sz="2000" dirty="0" smtClean="0"/>
              <a:t>сучасним досягненням </a:t>
            </a:r>
            <a:r>
              <a:rPr lang="uk-UA" sz="2000" dirty="0" smtClean="0"/>
              <a:t>науки. </a:t>
            </a:r>
          </a:p>
          <a:p>
            <a:r>
              <a:rPr lang="uk-UA" sz="2000" dirty="0" smtClean="0"/>
              <a:t>Оптимальний </a:t>
            </a:r>
            <a:r>
              <a:rPr lang="uk-UA" sz="2000" dirty="0" smtClean="0"/>
              <a:t>підбір складових і важелів механізму можливий лише за умови узгодження результатів економічної діагностики стимулювання праці на </a:t>
            </a:r>
            <a:r>
              <a:rPr lang="uk-UA" sz="2000" dirty="0" err="1" smtClean="0"/>
              <a:t>мікро-</a:t>
            </a:r>
            <a:r>
              <a:rPr lang="uk-UA" sz="2000" dirty="0" smtClean="0"/>
              <a:t>, </a:t>
            </a:r>
            <a:r>
              <a:rPr lang="uk-UA" sz="2000" dirty="0" err="1" smtClean="0"/>
              <a:t>мезо-</a:t>
            </a:r>
            <a:r>
              <a:rPr lang="uk-UA" sz="2000" dirty="0" smtClean="0"/>
              <a:t> та макрорівнях сфери туризму.</a:t>
            </a:r>
          </a:p>
          <a:p>
            <a:r>
              <a:rPr lang="uk-UA" sz="2000" dirty="0" smtClean="0"/>
              <a:t>Очікуваний ефект </a:t>
            </a:r>
            <a:r>
              <a:rPr lang="uk-UA" sz="2000" dirty="0" smtClean="0"/>
              <a:t>досягається </a:t>
            </a:r>
            <a:r>
              <a:rPr lang="uk-UA" sz="2000" dirty="0" smtClean="0"/>
              <a:t>за рахунок поєднання стимулюючих зусиль кількох </a:t>
            </a:r>
            <a:r>
              <a:rPr lang="uk-UA" sz="2000" dirty="0" smtClean="0"/>
              <a:t>інституцій: нормативно-правові</a:t>
            </a:r>
            <a:r>
              <a:rPr lang="uk-UA" sz="2000" dirty="0" smtClean="0"/>
              <a:t>, економічні й організаційні регулятори з арсеналу органів державної та місцевої влади, що відповідають за розвиток туризму, соціальний, екологічний і правовий захист населення, сферу освіти і науки. </a:t>
            </a:r>
            <a:r>
              <a:rPr lang="uk-UA" sz="2000" dirty="0" smtClean="0"/>
              <a:t>Їх </a:t>
            </a:r>
            <a:r>
              <a:rPr lang="uk-UA" sz="2000" dirty="0" smtClean="0"/>
              <a:t>дія спрямована на подолання протиріч між суспільними та підприємницькими інтересами в межах єдиної території.</a:t>
            </a:r>
          </a:p>
          <a:p>
            <a:endParaRPr lang="ru-RU" sz="2000" dirty="0"/>
          </a:p>
        </p:txBody>
      </p:sp>
    </p:spTree>
  </p:cSld>
  <p:clrMapOvr>
    <a:masterClrMapping/>
  </p:clrMapOvr>
  <p:transition spd="slow">
    <p:cut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ru-RU" dirty="0" err="1" smtClean="0"/>
              <a:t>Інституційним</a:t>
            </a:r>
            <a:r>
              <a:rPr lang="ru-RU" dirty="0" smtClean="0"/>
              <a:t> </a:t>
            </a:r>
            <a:r>
              <a:rPr lang="ru-RU" dirty="0" smtClean="0"/>
              <a:t>ядром </a:t>
            </a:r>
            <a:r>
              <a:rPr lang="ru-RU" dirty="0" err="1" smtClean="0"/>
              <a:t>механізму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</a:t>
            </a:r>
            <a:r>
              <a:rPr lang="ru-RU" dirty="0" err="1" smtClean="0"/>
              <a:t>туристичної</a:t>
            </a:r>
            <a:r>
              <a:rPr lang="ru-RU" dirty="0" smtClean="0"/>
              <a:t> </a:t>
            </a:r>
            <a:r>
              <a:rPr lang="ru-RU" dirty="0" err="1" smtClean="0"/>
              <a:t>сфери</a:t>
            </a:r>
            <a:r>
              <a:rPr lang="ru-RU" dirty="0" smtClean="0"/>
              <a:t> (</a:t>
            </a:r>
            <a:r>
              <a:rPr lang="ru-RU" dirty="0" err="1" smtClean="0"/>
              <a:t>виробники</a:t>
            </a:r>
            <a:r>
              <a:rPr lang="ru-RU" dirty="0" smtClean="0"/>
              <a:t>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додаткових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турпакетів</a:t>
            </a:r>
            <a:r>
              <a:rPr lang="ru-RU" dirty="0" smtClean="0"/>
              <a:t>), </a:t>
            </a:r>
            <a:r>
              <a:rPr lang="ru-RU" dirty="0" err="1" smtClean="0"/>
              <a:t>керівництво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,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специфічних</a:t>
            </a:r>
            <a:r>
              <a:rPr lang="ru-RU" dirty="0" smtClean="0"/>
              <a:t> </a:t>
            </a:r>
            <a:r>
              <a:rPr lang="ru-RU" dirty="0" err="1" smtClean="0"/>
              <a:t>поєднань</a:t>
            </a:r>
            <a:r>
              <a:rPr lang="ru-RU" dirty="0" smtClean="0"/>
              <a:t> </a:t>
            </a:r>
            <a:r>
              <a:rPr lang="ru-RU" dirty="0" err="1" smtClean="0"/>
              <a:t>адміністративних</a:t>
            </a:r>
            <a:r>
              <a:rPr lang="ru-RU" dirty="0" smtClean="0"/>
              <a:t>, </a:t>
            </a:r>
            <a:r>
              <a:rPr lang="ru-RU" dirty="0" err="1" smtClean="0"/>
              <a:t>організаційних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економічних</a:t>
            </a:r>
            <a:r>
              <a:rPr lang="ru-RU" dirty="0" smtClean="0"/>
              <a:t> </a:t>
            </a:r>
            <a:r>
              <a:rPr lang="ru-RU" dirty="0" err="1" smtClean="0"/>
              <a:t>важелів</a:t>
            </a:r>
            <a:r>
              <a:rPr lang="ru-RU" dirty="0" smtClean="0"/>
              <a:t> </a:t>
            </a:r>
            <a:r>
              <a:rPr lang="ru-RU" dirty="0" err="1" smtClean="0"/>
              <a:t>регулює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власними</a:t>
            </a:r>
            <a:r>
              <a:rPr lang="ru-RU" dirty="0" smtClean="0"/>
              <a:t> </a:t>
            </a:r>
            <a:r>
              <a:rPr lang="ru-RU" dirty="0" err="1" smtClean="0"/>
              <a:t>працівниками</a:t>
            </a:r>
            <a:r>
              <a:rPr lang="ru-RU" dirty="0" smtClean="0"/>
              <a:t> та </a:t>
            </a:r>
            <a:r>
              <a:rPr lang="ru-RU" dirty="0" err="1" smtClean="0"/>
              <a:t>внутрішніми</a:t>
            </a:r>
            <a:r>
              <a:rPr lang="ru-RU" dirty="0" smtClean="0"/>
              <a:t> </a:t>
            </a:r>
            <a:r>
              <a:rPr lang="ru-RU" dirty="0" err="1" smtClean="0"/>
              <a:t>корпоративними</a:t>
            </a:r>
            <a:r>
              <a:rPr lang="ru-RU" dirty="0" smtClean="0"/>
              <a:t> </a:t>
            </a:r>
            <a:r>
              <a:rPr lang="ru-RU" dirty="0" err="1" smtClean="0"/>
              <a:t>інтересами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cut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214290"/>
            <a:ext cx="8286808" cy="6429420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err="1" smtClean="0"/>
              <a:t>Відповідно</a:t>
            </a:r>
            <a:r>
              <a:rPr lang="ru-RU" dirty="0" smtClean="0"/>
              <a:t> </a:t>
            </a:r>
            <a:r>
              <a:rPr lang="ru-RU" dirty="0" smtClean="0"/>
              <a:t>до </a:t>
            </a:r>
            <a:r>
              <a:rPr lang="ru-RU" dirty="0" err="1" smtClean="0"/>
              <a:t>джерел</a:t>
            </a:r>
            <a:r>
              <a:rPr lang="ru-RU" dirty="0" smtClean="0"/>
              <a:t> </a:t>
            </a:r>
            <a:r>
              <a:rPr lang="ru-RU" dirty="0" err="1" smtClean="0"/>
              <a:t>коштів</a:t>
            </a:r>
            <a:r>
              <a:rPr lang="ru-RU" dirty="0" smtClean="0"/>
              <a:t> </a:t>
            </a:r>
            <a:r>
              <a:rPr lang="ru-RU" dirty="0" err="1" smtClean="0"/>
              <a:t>фінансування</a:t>
            </a:r>
            <a:r>
              <a:rPr lang="ru-RU" dirty="0" smtClean="0"/>
              <a:t> </a:t>
            </a:r>
            <a:r>
              <a:rPr lang="ru-RU" dirty="0" err="1" smtClean="0"/>
              <a:t>поділяється</a:t>
            </a:r>
            <a:r>
              <a:rPr lang="ru-RU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внутрішнє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зовнішнє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Внутрішнє</a:t>
            </a:r>
            <a:r>
              <a:rPr lang="ru-RU" dirty="0" smtClean="0"/>
              <a:t> </a:t>
            </a:r>
            <a:r>
              <a:rPr lang="ru-RU" dirty="0" err="1" smtClean="0"/>
              <a:t>фінансування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коштів</a:t>
            </a:r>
            <a:r>
              <a:rPr lang="ru-RU" dirty="0" smtClean="0"/>
              <a:t>, </a:t>
            </a:r>
            <a:r>
              <a:rPr lang="ru-RU" dirty="0" err="1" smtClean="0"/>
              <a:t>одержаних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самого </a:t>
            </a:r>
            <a:r>
              <a:rPr lang="ru-RU" dirty="0" err="1" smtClean="0"/>
              <a:t>підприємства</a:t>
            </a:r>
            <a:r>
              <a:rPr lang="ru-RU" dirty="0" smtClean="0"/>
              <a:t>: </a:t>
            </a:r>
            <a:r>
              <a:rPr lang="ru-RU" dirty="0" err="1" smtClean="0"/>
              <a:t>прибуток</a:t>
            </a:r>
            <a:r>
              <a:rPr lang="ru-RU" dirty="0" smtClean="0"/>
              <a:t>, </a:t>
            </a:r>
            <a:r>
              <a:rPr lang="ru-RU" dirty="0" err="1" smtClean="0"/>
              <a:t>амортизаційні</a:t>
            </a:r>
            <a:r>
              <a:rPr lang="ru-RU" dirty="0" smtClean="0"/>
              <a:t> </a:t>
            </a:r>
            <a:r>
              <a:rPr lang="ru-RU" dirty="0" err="1" smtClean="0"/>
              <a:t>відрахування</a:t>
            </a:r>
            <a:r>
              <a:rPr lang="ru-RU" dirty="0" smtClean="0"/>
              <a:t>, </a:t>
            </a:r>
            <a:r>
              <a:rPr lang="ru-RU" dirty="0" err="1" smtClean="0"/>
              <a:t>виручка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продажу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здачі</a:t>
            </a:r>
            <a:r>
              <a:rPr lang="ru-RU" dirty="0" smtClean="0"/>
              <a:t> в </a:t>
            </a:r>
            <a:r>
              <a:rPr lang="ru-RU" dirty="0" err="1" smtClean="0"/>
              <a:t>оренду</a:t>
            </a:r>
            <a:r>
              <a:rPr lang="ru-RU" dirty="0" smtClean="0"/>
              <a:t> майна. 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Зовнішнє</a:t>
            </a:r>
            <a:r>
              <a:rPr lang="ru-RU" dirty="0" smtClean="0"/>
              <a:t> </a:t>
            </a:r>
            <a:r>
              <a:rPr lang="ru-RU" dirty="0" err="1" smtClean="0"/>
              <a:t>фінансування</a:t>
            </a:r>
            <a:r>
              <a:rPr lang="ru-RU" dirty="0" smtClean="0"/>
              <a:t> </a:t>
            </a:r>
            <a:r>
              <a:rPr lang="ru-RU" dirty="0" err="1" smtClean="0"/>
              <a:t>використовує</a:t>
            </a:r>
            <a:r>
              <a:rPr lang="ru-RU" dirty="0" smtClean="0"/>
              <a:t> </a:t>
            </a:r>
            <a:r>
              <a:rPr lang="ru-RU" dirty="0" err="1" smtClean="0"/>
              <a:t>кошти</a:t>
            </a:r>
            <a:r>
              <a:rPr lang="ru-RU" dirty="0" smtClean="0"/>
              <a:t>, не </a:t>
            </a:r>
            <a:r>
              <a:rPr lang="ru-RU" dirty="0" err="1" smtClean="0"/>
              <a:t>пов'язані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діяльністю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: </a:t>
            </a:r>
            <a:r>
              <a:rPr lang="ru-RU" dirty="0" err="1" smtClean="0"/>
              <a:t>внески</a:t>
            </a:r>
            <a:r>
              <a:rPr lang="ru-RU" dirty="0" smtClean="0"/>
              <a:t> </a:t>
            </a:r>
            <a:r>
              <a:rPr lang="ru-RU" dirty="0" err="1" smtClean="0"/>
              <a:t>власників</a:t>
            </a:r>
            <a:r>
              <a:rPr lang="ru-RU" dirty="0" smtClean="0"/>
              <a:t> у </a:t>
            </a:r>
            <a:r>
              <a:rPr lang="ru-RU" dirty="0" err="1" smtClean="0"/>
              <a:t>статутний</a:t>
            </a:r>
            <a:r>
              <a:rPr lang="ru-RU" dirty="0" smtClean="0"/>
              <a:t> фонд, кредит, </a:t>
            </a:r>
            <a:r>
              <a:rPr lang="ru-RU" dirty="0" err="1" smtClean="0"/>
              <a:t>зобов'язання</a:t>
            </a:r>
            <a:r>
              <a:rPr lang="ru-RU" dirty="0" smtClean="0"/>
              <a:t> </a:t>
            </a:r>
            <a:r>
              <a:rPr lang="ru-RU" dirty="0" err="1" smtClean="0"/>
              <a:t>боржників</a:t>
            </a:r>
            <a:r>
              <a:rPr lang="ru-RU" dirty="0" smtClean="0"/>
              <a:t>, </a:t>
            </a:r>
            <a:r>
              <a:rPr lang="ru-RU" dirty="0" err="1" smtClean="0"/>
              <a:t>державні</a:t>
            </a:r>
            <a:r>
              <a:rPr lang="ru-RU" dirty="0" smtClean="0"/>
              <a:t> </a:t>
            </a:r>
            <a:r>
              <a:rPr lang="ru-RU" dirty="0" err="1" smtClean="0"/>
              <a:t>субсидії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розрізняють</a:t>
            </a:r>
            <a:r>
              <a:rPr lang="ru-RU" dirty="0" smtClean="0"/>
              <a:t> </a:t>
            </a:r>
            <a:r>
              <a:rPr lang="ru-RU" dirty="0" err="1" smtClean="0"/>
              <a:t>фінансування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власних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залучених</a:t>
            </a:r>
            <a:r>
              <a:rPr lang="ru-RU" dirty="0" smtClean="0"/>
              <a:t> </a:t>
            </a:r>
            <a:r>
              <a:rPr lang="ru-RU" dirty="0" err="1" smtClean="0"/>
              <a:t>коштів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0"/>
            <a:ext cx="1643074" cy="164307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</p:cSld>
  <p:clrMapOvr>
    <a:masterClrMapping/>
  </p:clrMapOvr>
  <p:transition spd="slow">
    <p:wipe dir="u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857232"/>
            <a:ext cx="7467600" cy="5572164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ru-RU" dirty="0" err="1" smtClean="0"/>
              <a:t>Спрямування</a:t>
            </a:r>
            <a:r>
              <a:rPr lang="ru-RU" dirty="0" smtClean="0"/>
              <a:t> </a:t>
            </a:r>
            <a:r>
              <a:rPr lang="ru-RU" dirty="0" err="1" smtClean="0"/>
              <a:t>зусиль</a:t>
            </a:r>
            <a:r>
              <a:rPr lang="ru-RU" dirty="0" smtClean="0"/>
              <a:t> на </a:t>
            </a:r>
            <a:r>
              <a:rPr lang="ru-RU" dirty="0" err="1" smtClean="0"/>
              <a:t>мотивацію</a:t>
            </a:r>
            <a:r>
              <a:rPr lang="ru-RU" dirty="0" smtClean="0"/>
              <a:t> </a:t>
            </a:r>
            <a:r>
              <a:rPr lang="ru-RU" dirty="0" err="1" smtClean="0"/>
              <a:t>економічних</a:t>
            </a:r>
            <a:r>
              <a:rPr lang="ru-RU" dirty="0" smtClean="0"/>
              <a:t> </a:t>
            </a:r>
            <a:r>
              <a:rPr lang="ru-RU" dirty="0" err="1" smtClean="0"/>
              <a:t>інтересів</a:t>
            </a:r>
            <a:r>
              <a:rPr lang="ru-RU" dirty="0" smtClean="0"/>
              <a:t> </a:t>
            </a:r>
            <a:r>
              <a:rPr lang="ru-RU" dirty="0" err="1" smtClean="0"/>
              <a:t>суб'єктів</a:t>
            </a:r>
            <a:r>
              <a:rPr lang="ru-RU" dirty="0" smtClean="0"/>
              <a:t> </a:t>
            </a:r>
            <a:r>
              <a:rPr lang="ru-RU" dirty="0" err="1" smtClean="0"/>
              <a:t>господарювання</a:t>
            </a:r>
            <a:r>
              <a:rPr lang="ru-RU" dirty="0" smtClean="0"/>
              <a:t> </a:t>
            </a:r>
            <a:r>
              <a:rPr lang="ru-RU" dirty="0" err="1" smtClean="0"/>
              <a:t>призводить</a:t>
            </a:r>
            <a:r>
              <a:rPr lang="ru-RU" dirty="0" smtClean="0"/>
              <a:t> до </a:t>
            </a:r>
            <a:r>
              <a:rPr lang="ru-RU" dirty="0" err="1" smtClean="0"/>
              <a:t>активізації</a:t>
            </a:r>
            <a:r>
              <a:rPr lang="ru-RU" dirty="0" smtClean="0"/>
              <a:t> </a:t>
            </a:r>
            <a:r>
              <a:rPr lang="ru-RU" dirty="0" err="1" smtClean="0"/>
              <a:t>підприємницьких</a:t>
            </a:r>
            <a:r>
              <a:rPr lang="ru-RU" dirty="0" smtClean="0"/>
              <a:t> </a:t>
            </a:r>
            <a:r>
              <a:rPr lang="ru-RU" dirty="0" err="1" smtClean="0"/>
              <a:t>ініціатив</a:t>
            </a:r>
            <a:r>
              <a:rPr lang="ru-RU" dirty="0" smtClean="0"/>
              <a:t> у </a:t>
            </a:r>
            <a:r>
              <a:rPr lang="ru-RU" dirty="0" err="1" smtClean="0"/>
              <a:t>туристичній</a:t>
            </a:r>
            <a:r>
              <a:rPr lang="ru-RU" dirty="0" smtClean="0"/>
              <a:t> </a:t>
            </a:r>
            <a:r>
              <a:rPr lang="ru-RU" dirty="0" err="1" smtClean="0"/>
              <a:t>сфері</a:t>
            </a:r>
            <a:r>
              <a:rPr lang="ru-RU" dirty="0" smtClean="0"/>
              <a:t> та позитивно </a:t>
            </a:r>
            <a:r>
              <a:rPr lang="ru-RU" dirty="0" err="1" smtClean="0"/>
              <a:t>впливає</a:t>
            </a:r>
            <a:r>
              <a:rPr lang="ru-RU" dirty="0" smtClean="0"/>
              <a:t> на </a:t>
            </a:r>
            <a:r>
              <a:rPr lang="ru-RU" dirty="0" err="1" smtClean="0"/>
              <a:t>економічну</a:t>
            </a:r>
            <a:r>
              <a:rPr lang="ru-RU" dirty="0" smtClean="0"/>
              <a:t> </a:t>
            </a:r>
            <a:r>
              <a:rPr lang="ru-RU" dirty="0" err="1" smtClean="0"/>
              <a:t>ситуацію</a:t>
            </a:r>
            <a:r>
              <a:rPr lang="ru-RU" dirty="0" smtClean="0"/>
              <a:t> в </a:t>
            </a:r>
            <a:r>
              <a:rPr lang="ru-RU" dirty="0" err="1" smtClean="0"/>
              <a:t>регіоні</a:t>
            </a:r>
            <a:r>
              <a:rPr lang="ru-RU" dirty="0" smtClean="0"/>
              <a:t>: </a:t>
            </a: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i="1" dirty="0" err="1" smtClean="0"/>
              <a:t>туристи</a:t>
            </a:r>
            <a:r>
              <a:rPr lang="ru-RU" i="1" dirty="0" smtClean="0"/>
              <a:t> </a:t>
            </a:r>
            <a:r>
              <a:rPr lang="ru-RU" i="1" dirty="0" err="1" smtClean="0"/>
              <a:t>залишають</a:t>
            </a:r>
            <a:r>
              <a:rPr lang="ru-RU" i="1" dirty="0" smtClean="0"/>
              <a:t> тут </a:t>
            </a:r>
            <a:r>
              <a:rPr lang="ru-RU" i="1" dirty="0" err="1" smtClean="0"/>
              <a:t>кошти</a:t>
            </a:r>
            <a:r>
              <a:rPr lang="ru-RU" i="1" dirty="0" smtClean="0"/>
              <a:t>, </a:t>
            </a:r>
            <a:endParaRPr lang="ru-RU" i="1" dirty="0" smtClean="0"/>
          </a:p>
          <a:p>
            <a:pPr>
              <a:buFont typeface="Wingdings" pitchFamily="2" charset="2"/>
              <a:buChar char="v"/>
            </a:pPr>
            <a:r>
              <a:rPr lang="ru-RU" i="1" dirty="0" err="1" smtClean="0"/>
              <a:t>зростають</a:t>
            </a:r>
            <a:r>
              <a:rPr lang="ru-RU" i="1" dirty="0" smtClean="0"/>
              <a:t> </a:t>
            </a:r>
            <a:r>
              <a:rPr lang="ru-RU" i="1" dirty="0" err="1" smtClean="0"/>
              <a:t>надходження</a:t>
            </a:r>
            <a:r>
              <a:rPr lang="ru-RU" i="1" dirty="0" smtClean="0"/>
              <a:t> до бюджету, </a:t>
            </a:r>
            <a:endParaRPr lang="ru-RU" i="1" dirty="0" smtClean="0"/>
          </a:p>
          <a:p>
            <a:pPr>
              <a:buFont typeface="Wingdings" pitchFamily="2" charset="2"/>
              <a:buChar char="v"/>
            </a:pPr>
            <a:r>
              <a:rPr lang="ru-RU" i="1" dirty="0" err="1" smtClean="0"/>
              <a:t>збільшується</a:t>
            </a:r>
            <a:r>
              <a:rPr lang="ru-RU" i="1" dirty="0" smtClean="0"/>
              <a:t> </a:t>
            </a:r>
            <a:r>
              <a:rPr lang="ru-RU" i="1" dirty="0" err="1" smtClean="0"/>
              <a:t>кількість</a:t>
            </a:r>
            <a:r>
              <a:rPr lang="ru-RU" i="1" dirty="0" smtClean="0"/>
              <a:t> </a:t>
            </a:r>
            <a:r>
              <a:rPr lang="ru-RU" i="1" dirty="0" err="1" smtClean="0"/>
              <a:t>робочих</a:t>
            </a:r>
            <a:r>
              <a:rPr lang="ru-RU" i="1" dirty="0" smtClean="0"/>
              <a:t> </a:t>
            </a:r>
            <a:r>
              <a:rPr lang="ru-RU" i="1" dirty="0" err="1" smtClean="0"/>
              <a:t>місць</a:t>
            </a:r>
            <a:r>
              <a:rPr lang="ru-RU" i="1" dirty="0" smtClean="0"/>
              <a:t>. </a:t>
            </a:r>
            <a:endParaRPr lang="ru-RU" i="1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err="1" smtClean="0"/>
              <a:t>Взаємодія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підприємцями</a:t>
            </a:r>
            <a:r>
              <a:rPr lang="ru-RU" dirty="0" smtClean="0"/>
              <a:t> та </a:t>
            </a:r>
            <a:r>
              <a:rPr lang="ru-RU" dirty="0" err="1" smtClean="0"/>
              <a:t>державними</a:t>
            </a:r>
            <a:r>
              <a:rPr lang="ru-RU" dirty="0" smtClean="0"/>
              <a:t> </a:t>
            </a:r>
            <a:r>
              <a:rPr lang="ru-RU" dirty="0" err="1" smtClean="0"/>
              <a:t>установами</a:t>
            </a:r>
            <a:r>
              <a:rPr lang="ru-RU" dirty="0" smtClean="0"/>
              <a:t> повинна </a:t>
            </a:r>
            <a:r>
              <a:rPr lang="ru-RU" dirty="0" err="1" smtClean="0"/>
              <a:t>будуватись</a:t>
            </a:r>
            <a:r>
              <a:rPr lang="ru-RU" dirty="0" smtClean="0"/>
              <a:t> на принципах </a:t>
            </a:r>
            <a:r>
              <a:rPr lang="ru-RU" dirty="0" err="1" smtClean="0"/>
              <a:t>взаємовигоди</a:t>
            </a:r>
            <a:r>
              <a:rPr lang="ru-RU" dirty="0" smtClean="0"/>
              <a:t>, </a:t>
            </a:r>
            <a:r>
              <a:rPr lang="ru-RU" dirty="0" err="1" smtClean="0"/>
              <a:t>взаємовпливу</a:t>
            </a:r>
            <a:r>
              <a:rPr lang="ru-RU" dirty="0" smtClean="0"/>
              <a:t> та контролю.</a:t>
            </a:r>
            <a:endParaRPr lang="ru-RU" dirty="0"/>
          </a:p>
        </p:txBody>
      </p:sp>
      <p:pic>
        <p:nvPicPr>
          <p:cNvPr id="4" name="Рисунок 3" descr="resize.jf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388" y="142852"/>
            <a:ext cx="2095493" cy="1571620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</p:cSld>
  <p:clrMapOvr>
    <a:masterClrMapping/>
  </p:clrMapOvr>
  <p:transition spd="slow">
    <p:plus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7467600" cy="1143000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Контрольні питання: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uk-UA" dirty="0" smtClean="0"/>
              <a:t>Статутний капітал і майно підприємства </a:t>
            </a:r>
            <a:r>
              <a:rPr lang="uk-UA" dirty="0" smtClean="0"/>
              <a:t>туристичної галузі</a:t>
            </a:r>
            <a:r>
              <a:rPr lang="uk-UA" dirty="0" smtClean="0"/>
              <a:t>: поняття і склад. </a:t>
            </a:r>
            <a:endParaRPr lang="uk-UA" dirty="0" smtClean="0"/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Організація і оплата праці</a:t>
            </a:r>
            <a:r>
              <a:rPr lang="uk-UA" dirty="0" smtClean="0"/>
              <a:t>. </a:t>
            </a:r>
            <a:endParaRPr lang="uk-UA" dirty="0" smtClean="0"/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Ринок праці.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Склад </a:t>
            </a:r>
            <a:r>
              <a:rPr lang="uk-UA" dirty="0" smtClean="0"/>
              <a:t>і структура персоналу. </a:t>
            </a:r>
            <a:endParaRPr lang="uk-UA" dirty="0" smtClean="0"/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Принципи </a:t>
            </a:r>
            <a:r>
              <a:rPr lang="uk-UA" dirty="0" smtClean="0"/>
              <a:t>управління персоналом підприємства туристичної галузі. </a:t>
            </a:r>
            <a:endParaRPr lang="uk-UA" dirty="0" smtClean="0"/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Плинність </a:t>
            </a:r>
            <a:r>
              <a:rPr lang="uk-UA" dirty="0" smtClean="0"/>
              <a:t>кадрів. </a:t>
            </a:r>
            <a:endParaRPr lang="uk-UA" dirty="0" smtClean="0"/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Оплата </a:t>
            </a:r>
            <a:r>
              <a:rPr lang="uk-UA" dirty="0" smtClean="0"/>
              <a:t>і мотивація праці. </a:t>
            </a:r>
            <a:endParaRPr lang="uk-UA" dirty="0" smtClean="0"/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Методи </a:t>
            </a:r>
            <a:r>
              <a:rPr lang="uk-UA" dirty="0" smtClean="0"/>
              <a:t>мотивації. </a:t>
            </a:r>
            <a:endParaRPr lang="uk-UA" dirty="0" smtClean="0"/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Організація оплати </a:t>
            </a:r>
            <a:r>
              <a:rPr lang="uk-UA" dirty="0" smtClean="0"/>
              <a:t>праці. </a:t>
            </a:r>
            <a:endParaRPr lang="uk-UA" dirty="0" smtClean="0"/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Фонд </a:t>
            </a:r>
            <a:r>
              <a:rPr lang="uk-UA" dirty="0" smtClean="0"/>
              <a:t>заробітної </a:t>
            </a:r>
            <a:r>
              <a:rPr lang="uk-UA" dirty="0" smtClean="0"/>
              <a:t>плати. 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Основні </a:t>
            </a:r>
            <a:r>
              <a:rPr lang="uk-UA" dirty="0" smtClean="0"/>
              <a:t>напрями </a:t>
            </a:r>
            <a:r>
              <a:rPr lang="uk-UA" dirty="0" smtClean="0"/>
              <a:t>стратегії стимулювання  туристичної діяльності.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Взаємодія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підприємствами</a:t>
            </a:r>
            <a:r>
              <a:rPr lang="ru-RU" dirty="0" smtClean="0"/>
              <a:t> </a:t>
            </a:r>
            <a:r>
              <a:rPr lang="ru-RU" dirty="0" err="1" smtClean="0"/>
              <a:t>туристичної</a:t>
            </a:r>
            <a:r>
              <a:rPr lang="ru-RU" dirty="0" smtClean="0"/>
              <a:t> </a:t>
            </a:r>
            <a:r>
              <a:rPr lang="ru-RU" dirty="0" err="1" smtClean="0"/>
              <a:t>сфери</a:t>
            </a:r>
            <a:r>
              <a:rPr lang="ru-RU" dirty="0" smtClean="0"/>
              <a:t> та </a:t>
            </a:r>
            <a:r>
              <a:rPr lang="ru-RU" dirty="0" err="1" smtClean="0"/>
              <a:t>державними</a:t>
            </a:r>
            <a:r>
              <a:rPr lang="ru-RU" dirty="0" smtClean="0"/>
              <a:t> </a:t>
            </a:r>
            <a:r>
              <a:rPr lang="ru-RU" dirty="0" err="1" smtClean="0"/>
              <a:t>установами</a:t>
            </a:r>
            <a:r>
              <a:rPr lang="ru-RU" dirty="0" smtClean="0"/>
              <a:t>.</a:t>
            </a:r>
            <a:endParaRPr lang="uk-UA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завантаження (1).jf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5206" y="214290"/>
            <a:ext cx="1376357" cy="1346041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285728"/>
            <a:ext cx="8572560" cy="6572272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r>
              <a:rPr lang="ru-RU" sz="2000" dirty="0" err="1" smtClean="0"/>
              <a:t>Важливою</a:t>
            </a:r>
            <a:r>
              <a:rPr lang="ru-RU" sz="2000" dirty="0" smtClean="0"/>
              <a:t> формою </a:t>
            </a:r>
            <a:r>
              <a:rPr lang="ru-RU" sz="2000" dirty="0" err="1" smtClean="0"/>
              <a:t>фінансування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i="1" dirty="0" smtClean="0"/>
              <a:t>кредит</a:t>
            </a:r>
            <a:r>
              <a:rPr lang="ru-RU" sz="2000" dirty="0" smtClean="0"/>
              <a:t> - </a:t>
            </a:r>
            <a:r>
              <a:rPr lang="ru-RU" sz="2000" dirty="0" err="1" smtClean="0"/>
              <a:t>платне</a:t>
            </a:r>
            <a:r>
              <a:rPr lang="ru-RU" sz="2000" dirty="0" smtClean="0"/>
              <a:t> </a:t>
            </a:r>
            <a:r>
              <a:rPr lang="ru-RU" sz="2000" dirty="0" err="1" smtClean="0"/>
              <a:t>надання</a:t>
            </a:r>
            <a:r>
              <a:rPr lang="ru-RU" sz="2000" dirty="0" smtClean="0"/>
              <a:t> грошей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інших</a:t>
            </a:r>
            <a:r>
              <a:rPr lang="ru-RU" sz="2000" dirty="0" smtClean="0"/>
              <a:t> </a:t>
            </a:r>
            <a:r>
              <a:rPr lang="ru-RU" sz="2000" dirty="0" err="1" smtClean="0"/>
              <a:t>цінностей</a:t>
            </a:r>
            <a:r>
              <a:rPr lang="ru-RU" sz="2000" dirty="0" smtClean="0"/>
              <a:t> у борг на </a:t>
            </a:r>
            <a:r>
              <a:rPr lang="ru-RU" sz="2000" dirty="0" err="1" smtClean="0"/>
              <a:t>певний</a:t>
            </a:r>
            <a:r>
              <a:rPr lang="ru-RU" sz="2000" dirty="0" smtClean="0"/>
              <a:t> час. </a:t>
            </a:r>
            <a:r>
              <a:rPr lang="ru-RU" sz="2000" dirty="0" err="1" smtClean="0"/>
              <a:t>Залучення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кредитних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коштів</a:t>
            </a:r>
            <a:r>
              <a:rPr lang="ru-RU" sz="2000" dirty="0" smtClean="0"/>
              <a:t> </a:t>
            </a:r>
            <a:r>
              <a:rPr lang="ru-RU" sz="2000" dirty="0" err="1" smtClean="0"/>
              <a:t>розширює</a:t>
            </a:r>
            <a:r>
              <a:rPr lang="ru-RU" sz="2000" dirty="0" smtClean="0"/>
              <a:t> </a:t>
            </a:r>
            <a:r>
              <a:rPr lang="ru-RU" sz="2000" dirty="0" err="1" smtClean="0"/>
              <a:t>фінансові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можливості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підприємства</a:t>
            </a:r>
            <a:r>
              <a:rPr lang="ru-RU" sz="2000" dirty="0" smtClean="0"/>
              <a:t>, </a:t>
            </a:r>
            <a:r>
              <a:rPr lang="ru-RU" sz="2000" dirty="0" err="1" smtClean="0"/>
              <a:t>але</a:t>
            </a:r>
            <a:r>
              <a:rPr lang="ru-RU" sz="2000" dirty="0" smtClean="0"/>
              <a:t> </a:t>
            </a:r>
            <a:r>
              <a:rPr lang="ru-RU" sz="2000" dirty="0" err="1" smtClean="0"/>
              <a:t>одночасно</a:t>
            </a:r>
            <a:r>
              <a:rPr lang="ru-RU" sz="2000" dirty="0" smtClean="0"/>
              <a:t> </a:t>
            </a:r>
            <a:r>
              <a:rPr lang="ru-RU" sz="2000" dirty="0" err="1" smtClean="0"/>
              <a:t>створює</a:t>
            </a:r>
            <a:r>
              <a:rPr lang="ru-RU" sz="2000" dirty="0" smtClean="0"/>
              <a:t> </a:t>
            </a:r>
            <a:r>
              <a:rPr lang="ru-RU" sz="2000" dirty="0" err="1" smtClean="0"/>
              <a:t>ризик</a:t>
            </a:r>
            <a:r>
              <a:rPr lang="ru-RU" sz="2000" dirty="0" smtClean="0"/>
              <a:t>, </a:t>
            </a:r>
            <a:r>
              <a:rPr lang="ru-RU" sz="2000" dirty="0" err="1" smtClean="0"/>
              <a:t>пов'язаний</a:t>
            </a:r>
            <a:r>
              <a:rPr lang="ru-RU" sz="2000" dirty="0" smtClean="0"/>
              <a:t>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необхідністю</a:t>
            </a:r>
            <a:r>
              <a:rPr lang="ru-RU" sz="2000" dirty="0" smtClean="0"/>
              <a:t> </a:t>
            </a:r>
            <a:r>
              <a:rPr lang="ru-RU" sz="2000" dirty="0" err="1" smtClean="0"/>
              <a:t>повернення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боргів</a:t>
            </a:r>
            <a:r>
              <a:rPr lang="ru-RU" sz="2000" dirty="0" smtClean="0"/>
              <a:t> у </a:t>
            </a:r>
            <a:r>
              <a:rPr lang="ru-RU" sz="2000" dirty="0" err="1" smtClean="0"/>
              <a:t>майбутньому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сплати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відсотків</a:t>
            </a:r>
            <a:r>
              <a:rPr lang="ru-RU" sz="2000" dirty="0" smtClean="0"/>
              <a:t> за </a:t>
            </a:r>
            <a:r>
              <a:rPr lang="ru-RU" sz="2000" dirty="0" err="1" smtClean="0"/>
              <a:t>користування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позиченими</a:t>
            </a:r>
            <a:r>
              <a:rPr lang="ru-RU" sz="2000" dirty="0" smtClean="0"/>
              <a:t> коштами.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i="1" dirty="0" err="1" smtClean="0"/>
              <a:t>Товарний</a:t>
            </a:r>
            <a:r>
              <a:rPr lang="ru-RU" sz="2000" i="1" dirty="0" smtClean="0"/>
              <a:t> кредит </a:t>
            </a:r>
            <a:r>
              <a:rPr lang="ru-RU" sz="2000" dirty="0" smtClean="0"/>
              <a:t>-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короткостроковий</a:t>
            </a:r>
            <a:r>
              <a:rPr lang="ru-RU" sz="2000" dirty="0" smtClean="0"/>
              <a:t> </a:t>
            </a:r>
            <a:r>
              <a:rPr lang="ru-RU" sz="2000" dirty="0" err="1" smtClean="0"/>
              <a:t>кредит</a:t>
            </a:r>
            <a:r>
              <a:rPr lang="ru-RU" sz="2000" dirty="0" smtClean="0"/>
              <a:t>, </a:t>
            </a:r>
            <a:r>
              <a:rPr lang="ru-RU" sz="2000" dirty="0" err="1" smtClean="0"/>
              <a:t>який</a:t>
            </a:r>
            <a:r>
              <a:rPr lang="ru-RU" sz="2000" dirty="0" smtClean="0"/>
              <a:t> </a:t>
            </a:r>
            <a:r>
              <a:rPr lang="ru-RU" sz="2000" dirty="0" err="1" smtClean="0"/>
              <a:t>одне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підприємство</a:t>
            </a:r>
            <a:r>
              <a:rPr lang="ru-RU" sz="2000" dirty="0" smtClean="0"/>
              <a:t> </a:t>
            </a:r>
            <a:r>
              <a:rPr lang="ru-RU" sz="2000" dirty="0" err="1" smtClean="0"/>
              <a:t>надає</a:t>
            </a:r>
            <a:r>
              <a:rPr lang="ru-RU" sz="2000" dirty="0" smtClean="0"/>
              <a:t> </a:t>
            </a:r>
            <a:r>
              <a:rPr lang="ru-RU" sz="2000" dirty="0" err="1" smtClean="0"/>
              <a:t>іншому</a:t>
            </a:r>
            <a:r>
              <a:rPr lang="ru-RU" sz="2000" dirty="0" smtClean="0"/>
              <a:t> в </a:t>
            </a:r>
            <a:r>
              <a:rPr lang="ru-RU" sz="2000" dirty="0" err="1" smtClean="0"/>
              <a:t>товарній</a:t>
            </a:r>
            <a:r>
              <a:rPr lang="ru-RU" sz="2000" dirty="0" smtClean="0"/>
              <a:t> </a:t>
            </a:r>
            <a:r>
              <a:rPr lang="ru-RU" sz="2000" dirty="0" err="1" smtClean="0"/>
              <a:t>формі</a:t>
            </a:r>
            <a:r>
              <a:rPr lang="ru-RU" sz="2000" dirty="0" smtClean="0"/>
              <a:t> через </a:t>
            </a:r>
            <a:r>
              <a:rPr lang="ru-RU" sz="2000" dirty="0" err="1" smtClean="0"/>
              <a:t>відстрочку</a:t>
            </a:r>
            <a:r>
              <a:rPr lang="ru-RU" sz="2000" dirty="0" smtClean="0"/>
              <a:t> платежу за </a:t>
            </a:r>
            <a:r>
              <a:rPr lang="ru-RU" sz="2000" dirty="0" err="1" smtClean="0"/>
              <a:t>поставлену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продукцію</a:t>
            </a:r>
            <a:r>
              <a:rPr lang="ru-RU" sz="2000" dirty="0" smtClean="0"/>
              <a:t>. </a:t>
            </a:r>
            <a:r>
              <a:rPr lang="ru-RU" sz="2000" dirty="0" err="1" smtClean="0"/>
              <a:t>Товарний</a:t>
            </a:r>
            <a:r>
              <a:rPr lang="ru-RU" sz="2000" dirty="0" smtClean="0"/>
              <a:t> кредит </a:t>
            </a:r>
            <a:r>
              <a:rPr lang="ru-RU" sz="2000" dirty="0" err="1" smtClean="0"/>
              <a:t>застосовується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переважно</a:t>
            </a:r>
            <a:r>
              <a:rPr lang="ru-RU" sz="2000" dirty="0" smtClean="0"/>
              <a:t> як </a:t>
            </a:r>
            <a:r>
              <a:rPr lang="ru-RU" sz="2000" dirty="0" err="1" smtClean="0"/>
              <a:t>засіб</a:t>
            </a:r>
            <a:r>
              <a:rPr lang="ru-RU" sz="2000" dirty="0" smtClean="0"/>
              <a:t> </a:t>
            </a:r>
            <a:r>
              <a:rPr lang="ru-RU" sz="2000" dirty="0" err="1" smtClean="0"/>
              <a:t>розширення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сфери</a:t>
            </a:r>
            <a:r>
              <a:rPr lang="ru-RU" sz="2000" dirty="0" smtClean="0"/>
              <a:t> ринку та </a:t>
            </a:r>
            <a:r>
              <a:rPr lang="ru-RU" sz="2000" dirty="0" err="1" smtClean="0"/>
              <a:t>збільшення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обсягу</a:t>
            </a:r>
            <a:r>
              <a:rPr lang="ru-RU" sz="2000" dirty="0" smtClean="0"/>
              <a:t> продажу </a:t>
            </a:r>
            <a:r>
              <a:rPr lang="ru-RU" sz="2000" dirty="0" err="1" smtClean="0"/>
              <a:t>послуг</a:t>
            </a:r>
            <a:r>
              <a:rPr lang="ru-RU" sz="2000" dirty="0" smtClean="0"/>
              <a:t> 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продукції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i="1" dirty="0" err="1" smtClean="0"/>
              <a:t>Оренда</a:t>
            </a:r>
            <a:r>
              <a:rPr lang="ru-RU" sz="2000" dirty="0" smtClean="0"/>
              <a:t> - </a:t>
            </a:r>
            <a:r>
              <a:rPr lang="ru-RU" sz="2000" dirty="0" err="1" smtClean="0"/>
              <a:t>спеціальна</a:t>
            </a:r>
            <a:r>
              <a:rPr lang="ru-RU" sz="2000" dirty="0" smtClean="0"/>
              <a:t> форма </a:t>
            </a:r>
            <a:r>
              <a:rPr lang="ru-RU" sz="2000" dirty="0" err="1" smtClean="0"/>
              <a:t>довгострокового</a:t>
            </a:r>
            <a:r>
              <a:rPr lang="ru-RU" sz="2000" dirty="0" smtClean="0"/>
              <a:t> кредиту, яка </a:t>
            </a:r>
            <a:r>
              <a:rPr lang="ru-RU" sz="2000" dirty="0" err="1" smtClean="0"/>
              <a:t>передбачає</a:t>
            </a:r>
            <a:r>
              <a:rPr lang="ru-RU" sz="2000" dirty="0" smtClean="0"/>
              <a:t> передачу майна в </a:t>
            </a:r>
            <a:r>
              <a:rPr lang="ru-RU" sz="2000" dirty="0" err="1" smtClean="0"/>
              <a:t>договірне</a:t>
            </a:r>
            <a:r>
              <a:rPr lang="ru-RU" sz="2000" dirty="0" smtClean="0"/>
              <a:t> </a:t>
            </a:r>
            <a:r>
              <a:rPr lang="ru-RU" sz="2000" dirty="0" err="1" smtClean="0"/>
              <a:t>строкове</a:t>
            </a:r>
            <a:r>
              <a:rPr lang="ru-RU" sz="2000" dirty="0" smtClean="0"/>
              <a:t> </a:t>
            </a:r>
            <a:r>
              <a:rPr lang="ru-RU" sz="2000" dirty="0" err="1" smtClean="0"/>
              <a:t>володіння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користування</a:t>
            </a:r>
            <a:r>
              <a:rPr lang="ru-RU" sz="2000" dirty="0" smtClean="0"/>
              <a:t> за </a:t>
            </a:r>
            <a:r>
              <a:rPr lang="ru-RU" sz="2000" dirty="0" err="1" smtClean="0"/>
              <a:t>прийнятну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обох</a:t>
            </a:r>
            <a:r>
              <a:rPr lang="ru-RU" sz="2000" dirty="0" smtClean="0"/>
              <a:t> </a:t>
            </a:r>
            <a:r>
              <a:rPr lang="ru-RU" sz="2000" dirty="0" err="1" smtClean="0"/>
              <a:t>сторін</a:t>
            </a:r>
            <a:r>
              <a:rPr lang="ru-RU" sz="2000" dirty="0" smtClean="0"/>
              <a:t> </a:t>
            </a:r>
            <a:r>
              <a:rPr lang="ru-RU" sz="2000" dirty="0" err="1" smtClean="0"/>
              <a:t>орендну</a:t>
            </a:r>
            <a:r>
              <a:rPr lang="ru-RU" sz="2000" dirty="0" smtClean="0"/>
              <a:t> плату.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err="1" smtClean="0"/>
              <a:t>Поширеним</a:t>
            </a:r>
            <a:r>
              <a:rPr lang="ru-RU" sz="2000" dirty="0" smtClean="0"/>
              <a:t> у </a:t>
            </a:r>
            <a:r>
              <a:rPr lang="ru-RU" sz="2000" dirty="0" err="1" smtClean="0"/>
              <a:t>світовій</a:t>
            </a:r>
            <a:r>
              <a:rPr lang="ru-RU" sz="2000" dirty="0" smtClean="0"/>
              <a:t> </a:t>
            </a:r>
            <a:r>
              <a:rPr lang="ru-RU" sz="2000" dirty="0" err="1" smtClean="0"/>
              <a:t>практиці</a:t>
            </a:r>
            <a:r>
              <a:rPr lang="ru-RU" sz="2000" dirty="0" smtClean="0"/>
              <a:t> </a:t>
            </a:r>
            <a:r>
              <a:rPr lang="ru-RU" sz="2000" dirty="0" err="1" smtClean="0"/>
              <a:t>різновидом</a:t>
            </a:r>
            <a:r>
              <a:rPr lang="ru-RU" sz="2000" dirty="0" smtClean="0"/>
              <a:t> </a:t>
            </a:r>
            <a:r>
              <a:rPr lang="ru-RU" sz="2000" dirty="0" err="1" smtClean="0"/>
              <a:t>оренди</a:t>
            </a:r>
            <a:r>
              <a:rPr lang="ru-RU" sz="2000" dirty="0" smtClean="0"/>
              <a:t> с </a:t>
            </a:r>
            <a:r>
              <a:rPr lang="ru-RU" sz="2000" dirty="0" err="1" smtClean="0"/>
              <a:t>лізинг</a:t>
            </a:r>
            <a:r>
              <a:rPr lang="ru-RU" sz="2000" dirty="0" smtClean="0"/>
              <a:t>, коли </a:t>
            </a:r>
            <a:r>
              <a:rPr lang="ru-RU" sz="2000" dirty="0" err="1" smtClean="0"/>
              <a:t>орендодавець</a:t>
            </a:r>
            <a:r>
              <a:rPr lang="ru-RU" sz="2000" dirty="0" smtClean="0"/>
              <a:t> - </a:t>
            </a:r>
            <a:r>
              <a:rPr lang="ru-RU" sz="2000" dirty="0" err="1" smtClean="0"/>
              <a:t>лізингова</a:t>
            </a:r>
            <a:r>
              <a:rPr lang="ru-RU" sz="2000" dirty="0" smtClean="0"/>
              <a:t> </a:t>
            </a:r>
            <a:r>
              <a:rPr lang="ru-RU" sz="2000" dirty="0" err="1" smtClean="0"/>
              <a:t>компанія</a:t>
            </a:r>
            <a:r>
              <a:rPr lang="ru-RU" sz="2000" dirty="0" smtClean="0"/>
              <a:t> - </a:t>
            </a:r>
            <a:r>
              <a:rPr lang="ru-RU" sz="2000" dirty="0" err="1" smtClean="0"/>
              <a:t>купує</a:t>
            </a:r>
            <a:r>
              <a:rPr lang="ru-RU" sz="2000" dirty="0" smtClean="0"/>
              <a:t> </a:t>
            </a:r>
            <a:r>
              <a:rPr lang="ru-RU" sz="2000" dirty="0" err="1" smtClean="0"/>
              <a:t>об'єкти</a:t>
            </a:r>
            <a:r>
              <a:rPr lang="ru-RU" sz="2000" dirty="0" smtClean="0"/>
              <a:t> </a:t>
            </a:r>
            <a:r>
              <a:rPr lang="ru-RU" sz="2000" dirty="0" err="1" smtClean="0"/>
              <a:t>оренди</a:t>
            </a:r>
            <a:r>
              <a:rPr lang="ru-RU" sz="2000" dirty="0" smtClean="0"/>
              <a:t> у </a:t>
            </a:r>
            <a:r>
              <a:rPr lang="ru-RU" sz="2000" dirty="0" err="1" smtClean="0"/>
              <a:t>підприємств-виробників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передає</a:t>
            </a:r>
            <a:r>
              <a:rPr lang="ru-RU" sz="2000" dirty="0" smtClean="0"/>
              <a:t> </a:t>
            </a:r>
            <a:r>
              <a:rPr lang="ru-RU" sz="2000" dirty="0" err="1" smtClean="0"/>
              <a:t>їх</a:t>
            </a:r>
            <a:r>
              <a:rPr lang="ru-RU" sz="2000" dirty="0" smtClean="0"/>
              <a:t> в </a:t>
            </a:r>
            <a:r>
              <a:rPr lang="ru-RU" sz="2000" dirty="0" err="1" smtClean="0"/>
              <a:t>оренду</a:t>
            </a:r>
            <a:r>
              <a:rPr lang="ru-RU" sz="2000" dirty="0" smtClean="0"/>
              <a:t> на </a:t>
            </a:r>
            <a:r>
              <a:rPr lang="ru-RU" sz="2000" dirty="0" err="1" smtClean="0"/>
              <a:t>певних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умовах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  <p:transition spd="slow">
    <p:wipe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500042"/>
            <a:ext cx="8501122" cy="6143668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Найприйнятнішим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найважливішим</a:t>
            </a:r>
            <a:r>
              <a:rPr lang="ru-RU" dirty="0" smtClean="0"/>
              <a:t> </a:t>
            </a:r>
            <a:r>
              <a:rPr lang="ru-RU" dirty="0" err="1" smtClean="0"/>
              <a:t>джерелом</a:t>
            </a:r>
            <a:r>
              <a:rPr lang="ru-RU" dirty="0" smtClean="0"/>
              <a:t> </a:t>
            </a:r>
            <a:r>
              <a:rPr lang="ru-RU" dirty="0" err="1" smtClean="0"/>
              <a:t>фінансування</a:t>
            </a:r>
            <a:r>
              <a:rPr lang="ru-RU" dirty="0" smtClean="0"/>
              <a:t> </a:t>
            </a:r>
            <a:r>
              <a:rPr lang="ru-RU" dirty="0" err="1" smtClean="0"/>
              <a:t>туристичної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прибуток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err="1" smtClean="0"/>
              <a:t>Прибуток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та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виручки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залишається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відшкодування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 на </a:t>
            </a:r>
            <a:r>
              <a:rPr lang="ru-RU" dirty="0" err="1" smtClean="0"/>
              <a:t>виробничу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комерційну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Прибуток</a:t>
            </a:r>
            <a:r>
              <a:rPr lang="ru-RU" dirty="0" smtClean="0"/>
              <a:t> - </a:t>
            </a:r>
            <a:r>
              <a:rPr lang="ru-RU" dirty="0" err="1" smtClean="0"/>
              <a:t>позитивний</a:t>
            </a:r>
            <a:r>
              <a:rPr lang="ru-RU" dirty="0" smtClean="0"/>
              <a:t> </a:t>
            </a:r>
            <a:r>
              <a:rPr lang="ru-RU" dirty="0" err="1" smtClean="0"/>
              <a:t>фінансовий</a:t>
            </a:r>
            <a:r>
              <a:rPr lang="ru-RU" dirty="0" smtClean="0"/>
              <a:t> результат </a:t>
            </a:r>
            <a:r>
              <a:rPr lang="ru-RU" dirty="0" err="1" smtClean="0"/>
              <a:t>основної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туристичного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- </a:t>
            </a:r>
            <a:r>
              <a:rPr lang="ru-RU" dirty="0" err="1" smtClean="0"/>
              <a:t>різниця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грошовими</a:t>
            </a:r>
            <a:r>
              <a:rPr lang="ru-RU" dirty="0" smtClean="0"/>
              <a:t> </a:t>
            </a:r>
            <a:r>
              <a:rPr lang="ru-RU" dirty="0" err="1" smtClean="0"/>
              <a:t>надходженнями</a:t>
            </a:r>
            <a:r>
              <a:rPr lang="ru-RU" dirty="0" smtClean="0"/>
              <a:t> та </a:t>
            </a:r>
            <a:r>
              <a:rPr lang="ru-RU" dirty="0" err="1" smtClean="0"/>
              <a:t>повною</a:t>
            </a:r>
            <a:r>
              <a:rPr lang="ru-RU" dirty="0" smtClean="0"/>
              <a:t> </a:t>
            </a:r>
            <a:r>
              <a:rPr lang="ru-RU" dirty="0" err="1" smtClean="0"/>
              <a:t>собівартістю</a:t>
            </a:r>
            <a:r>
              <a:rPr lang="ru-RU" dirty="0" smtClean="0"/>
              <a:t> </a:t>
            </a:r>
            <a:r>
              <a:rPr lang="ru-RU" dirty="0" err="1" smtClean="0"/>
              <a:t>реалізованих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. </a:t>
            </a:r>
            <a:r>
              <a:rPr lang="ru-RU" dirty="0" err="1" smtClean="0"/>
              <a:t>Характеризуючи</a:t>
            </a:r>
            <a:r>
              <a:rPr lang="ru-RU" dirty="0" smtClean="0"/>
              <a:t> </a:t>
            </a:r>
            <a:r>
              <a:rPr lang="ru-RU" dirty="0" err="1" smtClean="0"/>
              <a:t>перевищення</a:t>
            </a:r>
            <a:r>
              <a:rPr lang="ru-RU" dirty="0" smtClean="0"/>
              <a:t> </a:t>
            </a:r>
            <a:r>
              <a:rPr lang="ru-RU" dirty="0" err="1" smtClean="0"/>
              <a:t>надходжень</a:t>
            </a:r>
            <a:r>
              <a:rPr lang="ru-RU" dirty="0" smtClean="0"/>
              <a:t> над </a:t>
            </a:r>
            <a:r>
              <a:rPr lang="ru-RU" dirty="0" err="1" smtClean="0"/>
              <a:t>витратами</a:t>
            </a:r>
            <a:r>
              <a:rPr lang="ru-RU" dirty="0" smtClean="0"/>
              <a:t>, </a:t>
            </a:r>
            <a:r>
              <a:rPr lang="ru-RU" dirty="0" err="1" smtClean="0"/>
              <a:t>прибуток</a:t>
            </a:r>
            <a:r>
              <a:rPr lang="ru-RU" dirty="0" smtClean="0"/>
              <a:t> </a:t>
            </a:r>
            <a:r>
              <a:rPr lang="ru-RU" dirty="0" err="1" smtClean="0"/>
              <a:t>виражає</a:t>
            </a:r>
            <a:r>
              <a:rPr lang="ru-RU" dirty="0" smtClean="0"/>
              <a:t> мету </a:t>
            </a:r>
            <a:r>
              <a:rPr lang="ru-RU" dirty="0" err="1" smtClean="0"/>
              <a:t>комерційної</a:t>
            </a:r>
            <a:r>
              <a:rPr lang="ru-RU" dirty="0" smtClean="0"/>
              <a:t> (</a:t>
            </a:r>
            <a:r>
              <a:rPr lang="ru-RU" dirty="0" err="1" smtClean="0"/>
              <a:t>підприємницької</a:t>
            </a:r>
            <a:r>
              <a:rPr lang="ru-RU" dirty="0" smtClean="0"/>
              <a:t>)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береться</a:t>
            </a:r>
            <a:r>
              <a:rPr lang="ru-RU" dirty="0" smtClean="0"/>
              <a:t> за </a:t>
            </a:r>
            <a:r>
              <a:rPr lang="ru-RU" dirty="0" err="1" smtClean="0"/>
              <a:t>головний</a:t>
            </a:r>
            <a:r>
              <a:rPr lang="ru-RU" dirty="0" smtClean="0"/>
              <a:t> </a:t>
            </a:r>
            <a:r>
              <a:rPr lang="ru-RU" dirty="0" err="1" smtClean="0"/>
              <a:t>показник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результативності</a:t>
            </a:r>
            <a:r>
              <a:rPr lang="ru-RU" dirty="0" smtClean="0"/>
              <a:t> (</a:t>
            </a:r>
            <a:r>
              <a:rPr lang="ru-RU" dirty="0" err="1" smtClean="0"/>
              <a:t>ефективності</a:t>
            </a:r>
            <a:r>
              <a:rPr lang="ru-RU" dirty="0" smtClean="0"/>
              <a:t>).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Прибуток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основним</a:t>
            </a:r>
            <a:r>
              <a:rPr lang="ru-RU" dirty="0" smtClean="0"/>
              <a:t> </a:t>
            </a:r>
            <a:r>
              <a:rPr lang="ru-RU" dirty="0" err="1" smtClean="0"/>
              <a:t>джерелом</a:t>
            </a:r>
            <a:r>
              <a:rPr lang="ru-RU" dirty="0" smtClean="0"/>
              <a:t> </a:t>
            </a:r>
            <a:r>
              <a:rPr lang="ru-RU" dirty="0" err="1" smtClean="0"/>
              <a:t>фінансування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, </a:t>
            </a:r>
            <a:r>
              <a:rPr lang="ru-RU" dirty="0" err="1" smtClean="0"/>
              <a:t>удосконалення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матеріально-технічної</a:t>
            </a:r>
            <a:r>
              <a:rPr lang="ru-RU" dirty="0" smtClean="0"/>
              <a:t> </a:t>
            </a:r>
            <a:r>
              <a:rPr lang="ru-RU" dirty="0" err="1" smtClean="0"/>
              <a:t>бази</a:t>
            </a:r>
            <a:r>
              <a:rPr lang="ru-RU" dirty="0" smtClean="0"/>
              <a:t>,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форм </a:t>
            </a:r>
            <a:r>
              <a:rPr lang="ru-RU" dirty="0" err="1" smtClean="0"/>
              <a:t>інвестування</a:t>
            </a:r>
            <a:r>
              <a:rPr lang="ru-RU" dirty="0" smtClean="0"/>
              <a:t>.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</a:t>
            </a:r>
            <a:r>
              <a:rPr lang="ru-RU" dirty="0" err="1" smtClean="0"/>
              <a:t>спрямовується</a:t>
            </a:r>
            <a:r>
              <a:rPr lang="ru-RU" dirty="0" smtClean="0"/>
              <a:t> на те,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забезпечити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прибутку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принаймні</a:t>
            </a:r>
            <a:r>
              <a:rPr lang="ru-RU" dirty="0" smtClean="0"/>
              <a:t> </a:t>
            </a:r>
            <a:r>
              <a:rPr lang="ru-RU" dirty="0" err="1" smtClean="0"/>
              <a:t>стабілізацію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на </a:t>
            </a:r>
            <a:r>
              <a:rPr lang="ru-RU" dirty="0" err="1" smtClean="0"/>
              <a:t>певному</a:t>
            </a:r>
            <a:r>
              <a:rPr lang="ru-RU" dirty="0" smtClean="0"/>
              <a:t> </a:t>
            </a:r>
            <a:r>
              <a:rPr lang="ru-RU" dirty="0" err="1" smtClean="0"/>
              <a:t>рівні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wipe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500042"/>
            <a:ext cx="7639080" cy="5973910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Основними</a:t>
            </a:r>
            <a:r>
              <a:rPr lang="ru-RU" dirty="0" smtClean="0"/>
              <a:t> </a:t>
            </a:r>
            <a:r>
              <a:rPr lang="ru-RU" dirty="0" err="1" smtClean="0"/>
              <a:t>джерелами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i="1" dirty="0" err="1" smtClean="0"/>
              <a:t>прибутку</a:t>
            </a:r>
            <a:r>
              <a:rPr lang="ru-RU" dirty="0" smtClean="0"/>
              <a:t> </a:t>
            </a:r>
            <a:r>
              <a:rPr lang="ru-RU" dirty="0" err="1" smtClean="0"/>
              <a:t>туристичного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є: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</a:t>
            </a:r>
            <a:r>
              <a:rPr lang="ru-RU" dirty="0" err="1" smtClean="0"/>
              <a:t>прибуток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туристичних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продажу </a:t>
            </a:r>
            <a:r>
              <a:rPr lang="ru-RU" dirty="0" err="1" smtClean="0"/>
              <a:t>туристичного</a:t>
            </a:r>
            <a:r>
              <a:rPr lang="ru-RU" dirty="0" smtClean="0"/>
              <a:t> </a:t>
            </a:r>
            <a:r>
              <a:rPr lang="ru-RU" dirty="0" smtClean="0"/>
              <a:t>продукту</a:t>
            </a: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ц</a:t>
            </a:r>
            <a:r>
              <a:rPr lang="ru-RU" dirty="0" err="1" smtClean="0"/>
              <a:t>е</a:t>
            </a:r>
            <a:r>
              <a:rPr lang="ru-RU" dirty="0" smtClean="0"/>
              <a:t> </a:t>
            </a:r>
            <a:r>
              <a:rPr lang="ru-RU" dirty="0" err="1" smtClean="0"/>
              <a:t>основна</a:t>
            </a:r>
            <a:r>
              <a:rPr lang="ru-RU" dirty="0" smtClean="0"/>
              <a:t> </a:t>
            </a:r>
            <a:r>
              <a:rPr lang="ru-RU" dirty="0" err="1" smtClean="0"/>
              <a:t>складова</a:t>
            </a:r>
            <a:r>
              <a:rPr lang="ru-RU" dirty="0" smtClean="0"/>
              <a:t> </a:t>
            </a:r>
            <a:r>
              <a:rPr lang="ru-RU" dirty="0" err="1" smtClean="0"/>
              <a:t>загального</a:t>
            </a:r>
            <a:r>
              <a:rPr lang="ru-RU" dirty="0" smtClean="0"/>
              <a:t> </a:t>
            </a:r>
            <a:r>
              <a:rPr lang="ru-RU" dirty="0" err="1" smtClean="0"/>
              <a:t>прибутку</a:t>
            </a:r>
            <a:r>
              <a:rPr lang="ru-RU" dirty="0" smtClean="0"/>
              <a:t>);</a:t>
            </a:r>
            <a:br>
              <a:rPr lang="ru-RU" dirty="0" smtClean="0"/>
            </a:br>
            <a:r>
              <a:rPr lang="ru-RU" dirty="0" smtClean="0"/>
              <a:t>- </a:t>
            </a:r>
            <a:r>
              <a:rPr lang="ru-RU" dirty="0" err="1" smtClean="0"/>
              <a:t>прибуток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позареалізаційних</a:t>
            </a:r>
            <a:r>
              <a:rPr lang="ru-RU" dirty="0" smtClean="0"/>
              <a:t> </a:t>
            </a:r>
            <a:r>
              <a:rPr lang="ru-RU" dirty="0" err="1" smtClean="0"/>
              <a:t>операцій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прибуток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пайової</a:t>
            </a:r>
            <a:r>
              <a:rPr lang="ru-RU" dirty="0" smtClean="0"/>
              <a:t> </a:t>
            </a:r>
            <a:r>
              <a:rPr lang="ru-RU" dirty="0" err="1" smtClean="0"/>
              <a:t>участі</a:t>
            </a:r>
            <a:r>
              <a:rPr lang="ru-RU" dirty="0" smtClean="0"/>
              <a:t> в </a:t>
            </a:r>
            <a:r>
              <a:rPr lang="ru-RU" dirty="0" err="1" smtClean="0"/>
              <a:t>спільних</a:t>
            </a:r>
            <a:r>
              <a:rPr lang="ru-RU" dirty="0" smtClean="0"/>
              <a:t> </a:t>
            </a:r>
            <a:r>
              <a:rPr lang="ru-RU" dirty="0" err="1" smtClean="0"/>
              <a:t>підприємствах</a:t>
            </a:r>
            <a:r>
              <a:rPr lang="ru-RU" dirty="0" smtClean="0"/>
              <a:t>, </a:t>
            </a:r>
            <a:r>
              <a:rPr lang="ru-RU" dirty="0" err="1" smtClean="0"/>
              <a:t>здавання</a:t>
            </a:r>
            <a:r>
              <a:rPr lang="ru-RU" dirty="0" smtClean="0"/>
              <a:t> майна в </a:t>
            </a:r>
            <a:r>
              <a:rPr lang="ru-RU" dirty="0" err="1" smtClean="0"/>
              <a:t>оренду</a:t>
            </a:r>
            <a:r>
              <a:rPr lang="ru-RU" dirty="0" smtClean="0"/>
              <a:t>, </a:t>
            </a:r>
            <a:r>
              <a:rPr lang="ru-RU" dirty="0" err="1" smtClean="0"/>
              <a:t>дивіденди</a:t>
            </a:r>
            <a:r>
              <a:rPr lang="ru-RU" dirty="0" smtClean="0"/>
              <a:t> на </a:t>
            </a:r>
            <a:r>
              <a:rPr lang="ru-RU" dirty="0" err="1" smtClean="0"/>
              <a:t>цінні</a:t>
            </a:r>
            <a:r>
              <a:rPr lang="ru-RU" dirty="0" smtClean="0"/>
              <a:t> </a:t>
            </a:r>
            <a:r>
              <a:rPr lang="ru-RU" dirty="0" err="1" smtClean="0"/>
              <a:t>папери</a:t>
            </a:r>
            <a:r>
              <a:rPr lang="ru-RU" dirty="0" smtClean="0"/>
              <a:t>, </a:t>
            </a:r>
            <a:r>
              <a:rPr lang="ru-RU" dirty="0" err="1" smtClean="0"/>
              <a:t>надходження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депозитних</a:t>
            </a:r>
            <a:r>
              <a:rPr lang="ru-RU" dirty="0" smtClean="0"/>
              <a:t> </a:t>
            </a:r>
            <a:r>
              <a:rPr lang="ru-RU" dirty="0" err="1" smtClean="0"/>
              <a:t>вкладів</a:t>
            </a:r>
            <a:r>
              <a:rPr lang="ru-RU" dirty="0" smtClean="0"/>
              <a:t>, </a:t>
            </a:r>
            <a:r>
              <a:rPr lang="ru-RU" dirty="0" err="1" smtClean="0"/>
              <a:t>дохід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володіння</a:t>
            </a:r>
            <a:r>
              <a:rPr lang="ru-RU" dirty="0" smtClean="0"/>
              <a:t> </a:t>
            </a:r>
            <a:r>
              <a:rPr lang="ru-RU" dirty="0" err="1" smtClean="0"/>
              <a:t>борговими</a:t>
            </a:r>
            <a:r>
              <a:rPr lang="ru-RU" dirty="0" smtClean="0"/>
              <a:t> </a:t>
            </a:r>
            <a:r>
              <a:rPr lang="ru-RU" dirty="0" err="1" smtClean="0"/>
              <a:t>зобов'язаннями</a:t>
            </a:r>
            <a:r>
              <a:rPr lang="ru-RU" dirty="0" smtClean="0"/>
              <a:t>, </a:t>
            </a:r>
            <a:r>
              <a:rPr lang="ru-RU" dirty="0" err="1" smtClean="0"/>
              <a:t>надходження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економічних</a:t>
            </a:r>
            <a:r>
              <a:rPr lang="ru-RU" dirty="0" smtClean="0"/>
              <a:t> </a:t>
            </a:r>
            <a:r>
              <a:rPr lang="ru-RU" dirty="0" err="1" smtClean="0"/>
              <a:t>санкцій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- </a:t>
            </a:r>
            <a:r>
              <a:rPr lang="ru-RU" dirty="0" err="1" smtClean="0"/>
              <a:t>прибуток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продажу майна </a:t>
            </a:r>
            <a:r>
              <a:rPr lang="ru-RU" dirty="0" err="1" smtClean="0"/>
              <a:t>включає</a:t>
            </a:r>
            <a:r>
              <a:rPr lang="ru-RU" dirty="0" smtClean="0"/>
              <a:t> </a:t>
            </a:r>
            <a:r>
              <a:rPr lang="ru-RU" dirty="0" err="1" smtClean="0"/>
              <a:t>прибуток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продажу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фондів</a:t>
            </a:r>
            <a:r>
              <a:rPr lang="ru-RU" dirty="0" smtClean="0"/>
              <a:t> (</a:t>
            </a:r>
            <a:r>
              <a:rPr lang="ru-RU" dirty="0" err="1" smtClean="0"/>
              <a:t>матеріальних</a:t>
            </a:r>
            <a:r>
              <a:rPr lang="ru-RU" dirty="0" smtClean="0"/>
              <a:t> </a:t>
            </a:r>
            <a:r>
              <a:rPr lang="ru-RU" dirty="0" err="1" smtClean="0"/>
              <a:t>активів</a:t>
            </a:r>
            <a:r>
              <a:rPr lang="ru-RU" dirty="0" smtClean="0"/>
              <a:t>), </a:t>
            </a:r>
            <a:r>
              <a:rPr lang="ru-RU" dirty="0" err="1" smtClean="0"/>
              <a:t>нематеріальних</a:t>
            </a:r>
            <a:r>
              <a:rPr lang="ru-RU" dirty="0" smtClean="0"/>
              <a:t> </a:t>
            </a:r>
            <a:r>
              <a:rPr lang="ru-RU" dirty="0" err="1" smtClean="0"/>
              <a:t>активів</a:t>
            </a:r>
            <a:r>
              <a:rPr lang="ru-RU" dirty="0" smtClean="0"/>
              <a:t>, </a:t>
            </a:r>
            <a:r>
              <a:rPr lang="ru-RU" dirty="0" err="1" smtClean="0"/>
              <a:t>цінних</a:t>
            </a:r>
            <a:r>
              <a:rPr lang="ru-RU" dirty="0" smtClean="0"/>
              <a:t> </a:t>
            </a:r>
            <a:r>
              <a:rPr lang="ru-RU" dirty="0" err="1" smtClean="0"/>
              <a:t>паперів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розраховують</a:t>
            </a:r>
            <a:r>
              <a:rPr lang="ru-RU" dirty="0" smtClean="0"/>
              <a:t> як </a:t>
            </a:r>
            <a:r>
              <a:rPr lang="ru-RU" dirty="0" err="1" smtClean="0"/>
              <a:t>різницю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ціною</a:t>
            </a:r>
            <a:r>
              <a:rPr lang="ru-RU" dirty="0" smtClean="0"/>
              <a:t> продажу та </a:t>
            </a:r>
            <a:r>
              <a:rPr lang="ru-RU" dirty="0" err="1" smtClean="0"/>
              <a:t>залишковою</a:t>
            </a:r>
            <a:r>
              <a:rPr lang="ru-RU" dirty="0" smtClean="0"/>
              <a:t> </a:t>
            </a:r>
            <a:r>
              <a:rPr lang="ru-RU" dirty="0" err="1" smtClean="0"/>
              <a:t>вартістю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smtClean="0"/>
              <a:t>схема </a:t>
            </a:r>
            <a:r>
              <a:rPr lang="ru-RU" dirty="0" err="1" smtClean="0"/>
              <a:t>обчислення</a:t>
            </a:r>
            <a:r>
              <a:rPr lang="ru-RU" dirty="0" smtClean="0"/>
              <a:t> </a:t>
            </a:r>
            <a:r>
              <a:rPr lang="ru-RU" dirty="0" err="1" smtClean="0"/>
              <a:t>величини</a:t>
            </a:r>
            <a:r>
              <a:rPr lang="ru-RU" dirty="0" smtClean="0"/>
              <a:t> </a:t>
            </a:r>
            <a:r>
              <a:rPr lang="ru-RU" dirty="0" err="1" smtClean="0"/>
              <a:t>загального</a:t>
            </a:r>
            <a:r>
              <a:rPr lang="ru-RU" dirty="0" smtClean="0"/>
              <a:t> </a:t>
            </a:r>
            <a:r>
              <a:rPr lang="ru-RU" dirty="0" err="1" smtClean="0"/>
              <a:t>прибутку</a:t>
            </a:r>
            <a:r>
              <a:rPr lang="ru-RU" dirty="0" smtClean="0"/>
              <a:t> за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джерелами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важливе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для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 та </a:t>
            </a:r>
            <a:r>
              <a:rPr lang="ru-RU" dirty="0" err="1" smtClean="0"/>
              <a:t>прийняття</a:t>
            </a:r>
            <a:r>
              <a:rPr lang="ru-RU" dirty="0" smtClean="0"/>
              <a:t> </a:t>
            </a:r>
            <a:r>
              <a:rPr lang="ru-RU" dirty="0" err="1" smtClean="0"/>
              <a:t>господарських</a:t>
            </a:r>
            <a:r>
              <a:rPr lang="ru-RU" dirty="0" smtClean="0"/>
              <a:t> </a:t>
            </a:r>
            <a:r>
              <a:rPr lang="ru-RU" dirty="0" err="1" smtClean="0"/>
              <a:t>рішень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slow">
    <p:wipe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467600" cy="857232"/>
          </a:xfrm>
        </p:spPr>
        <p:txBody>
          <a:bodyPr/>
          <a:lstStyle/>
          <a:p>
            <a:r>
              <a:rPr lang="uk-UA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Організація, оплата і ринок </a:t>
            </a:r>
            <a:r>
              <a:rPr lang="uk-UA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праці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785794"/>
            <a:ext cx="8286808" cy="568815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err="1" smtClean="0"/>
              <a:t>Основні</a:t>
            </a:r>
            <a:r>
              <a:rPr lang="ru-RU" sz="2000" dirty="0" smtClean="0"/>
              <a:t> </a:t>
            </a:r>
            <a:r>
              <a:rPr lang="ru-RU" sz="2000" dirty="0" err="1" smtClean="0"/>
              <a:t>підходи</a:t>
            </a:r>
            <a:r>
              <a:rPr lang="ru-RU" sz="2000" dirty="0" smtClean="0"/>
              <a:t> </a:t>
            </a:r>
            <a:r>
              <a:rPr lang="ru-RU" sz="2000" dirty="0" err="1" smtClean="0"/>
              <a:t>дослідження</a:t>
            </a:r>
            <a:r>
              <a:rPr lang="ru-RU" sz="2000" dirty="0" smtClean="0"/>
              <a:t> </a:t>
            </a:r>
            <a:r>
              <a:rPr lang="ru-RU" sz="2000" i="1" dirty="0" smtClean="0"/>
              <a:t>ринку</a:t>
            </a:r>
            <a:r>
              <a:rPr lang="ru-RU" sz="2000" dirty="0" smtClean="0"/>
              <a:t>:</a:t>
            </a:r>
          </a:p>
          <a:p>
            <a:pPr>
              <a:buFont typeface="Wingdings" pitchFamily="2" charset="2"/>
              <a:buChar char="q"/>
            </a:pPr>
            <a:r>
              <a:rPr lang="ru-RU" sz="2000" i="1" dirty="0" err="1" smtClean="0"/>
              <a:t>ринок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розглядається</a:t>
            </a:r>
            <a:r>
              <a:rPr lang="ru-RU" sz="2000" dirty="0" smtClean="0"/>
              <a:t> як </a:t>
            </a:r>
            <a:r>
              <a:rPr lang="ru-RU" sz="2000" dirty="0" err="1" smtClean="0"/>
              <a:t>поняття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дослідження</a:t>
            </a:r>
            <a:r>
              <a:rPr lang="ru-RU" sz="2000" dirty="0" smtClean="0"/>
              <a:t> носить </a:t>
            </a:r>
            <a:r>
              <a:rPr lang="ru-RU" sz="2000" dirty="0" err="1" smtClean="0"/>
              <a:t>переважно</a:t>
            </a:r>
            <a:r>
              <a:rPr lang="ru-RU" sz="2000" dirty="0" smtClean="0"/>
              <a:t> </a:t>
            </a:r>
            <a:r>
              <a:rPr lang="ru-RU" sz="2000" dirty="0" err="1" smtClean="0"/>
              <a:t>філософський</a:t>
            </a:r>
            <a:r>
              <a:rPr lang="ru-RU" sz="2000" dirty="0" smtClean="0"/>
              <a:t> та </a:t>
            </a:r>
            <a:r>
              <a:rPr lang="ru-RU" sz="2000" dirty="0" err="1" smtClean="0"/>
              <a:t>політико-економічний</a:t>
            </a:r>
            <a:r>
              <a:rPr lang="ru-RU" sz="2000" dirty="0" smtClean="0"/>
              <a:t> </a:t>
            </a:r>
            <a:r>
              <a:rPr lang="ru-RU" sz="2000" dirty="0" smtClean="0"/>
              <a:t>характер, </a:t>
            </a:r>
            <a:r>
              <a:rPr lang="ru-RU" sz="2000" dirty="0" err="1" smtClean="0"/>
              <a:t>основна</a:t>
            </a:r>
            <a:r>
              <a:rPr lang="ru-RU" sz="2000" dirty="0" smtClean="0"/>
              <a:t> </a:t>
            </a:r>
            <a:r>
              <a:rPr lang="ru-RU" sz="2000" dirty="0" err="1" smtClean="0"/>
              <a:t>увага</a:t>
            </a:r>
            <a:r>
              <a:rPr lang="ru-RU" sz="2000" dirty="0" smtClean="0"/>
              <a:t> </a:t>
            </a:r>
            <a:r>
              <a:rPr lang="ru-RU" sz="2000" dirty="0" err="1" smtClean="0"/>
              <a:t>концентрується</a:t>
            </a:r>
            <a:r>
              <a:rPr lang="ru-RU" sz="2000" dirty="0" smtClean="0"/>
              <a:t> на таких аспектах як: </a:t>
            </a:r>
            <a:r>
              <a:rPr lang="ru-RU" sz="2000" dirty="0" err="1" smtClean="0"/>
              <a:t>ринок</a:t>
            </a:r>
            <a:r>
              <a:rPr lang="ru-RU" sz="2000" dirty="0" smtClean="0"/>
              <a:t> як </a:t>
            </a:r>
            <a:r>
              <a:rPr lang="ru-RU" sz="2000" dirty="0" err="1" smtClean="0"/>
              <a:t>спосіб</a:t>
            </a:r>
            <a:r>
              <a:rPr lang="ru-RU" sz="2000" dirty="0" smtClean="0"/>
              <a:t> </a:t>
            </a:r>
            <a:r>
              <a:rPr lang="ru-RU" sz="2000" dirty="0" err="1" smtClean="0"/>
              <a:t>мислення</a:t>
            </a:r>
            <a:r>
              <a:rPr lang="ru-RU" sz="2000" dirty="0" smtClean="0"/>
              <a:t> та </a:t>
            </a:r>
            <a:r>
              <a:rPr lang="ru-RU" sz="2000" dirty="0" err="1" smtClean="0"/>
              <a:t>поведінки</a:t>
            </a:r>
            <a:r>
              <a:rPr lang="ru-RU" sz="2000" dirty="0" smtClean="0"/>
              <a:t>; </a:t>
            </a:r>
            <a:r>
              <a:rPr lang="ru-RU" sz="2000" dirty="0" err="1" smtClean="0"/>
              <a:t>ринок</a:t>
            </a:r>
            <a:r>
              <a:rPr lang="ru-RU" sz="2000" dirty="0" smtClean="0"/>
              <a:t> як </a:t>
            </a:r>
            <a:r>
              <a:rPr lang="ru-RU" sz="2000" dirty="0" err="1" smtClean="0"/>
              <a:t>спосіб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організації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суспільного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виробництва</a:t>
            </a:r>
            <a:r>
              <a:rPr lang="ru-RU" sz="2000" dirty="0" smtClean="0"/>
              <a:t>;</a:t>
            </a:r>
          </a:p>
          <a:p>
            <a:pPr>
              <a:buFont typeface="Wingdings" pitchFamily="2" charset="2"/>
              <a:buChar char="q"/>
            </a:pPr>
            <a:r>
              <a:rPr lang="ru-RU" sz="2000" i="1" dirty="0" err="1" smtClean="0"/>
              <a:t>ринок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розглядається</a:t>
            </a:r>
            <a:r>
              <a:rPr lang="ru-RU" sz="2000" dirty="0" smtClean="0"/>
              <a:t> як </a:t>
            </a:r>
            <a:r>
              <a:rPr lang="ru-RU" sz="2000" dirty="0" err="1" smtClean="0"/>
              <a:t>явище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має</a:t>
            </a:r>
            <a:r>
              <a:rPr lang="ru-RU" sz="2000" dirty="0" smtClean="0"/>
              <a:t> </a:t>
            </a:r>
            <a:r>
              <a:rPr lang="ru-RU" sz="2000" dirty="0" err="1" smtClean="0"/>
              <a:t>конкретний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економічний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зміст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формою </a:t>
            </a:r>
            <a:r>
              <a:rPr lang="ru-RU" sz="2000" dirty="0" err="1" smtClean="0"/>
              <a:t>організації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споживання</a:t>
            </a:r>
            <a:r>
              <a:rPr lang="ru-RU" sz="2000" dirty="0" smtClean="0"/>
              <a:t> на </a:t>
            </a:r>
            <a:r>
              <a:rPr lang="ru-RU" sz="2000" dirty="0" err="1" smtClean="0"/>
              <a:t>певній</a:t>
            </a:r>
            <a:r>
              <a:rPr lang="ru-RU" sz="2000" dirty="0" smtClean="0"/>
              <a:t> </a:t>
            </a:r>
            <a:r>
              <a:rPr lang="ru-RU" sz="2000" dirty="0" err="1" smtClean="0"/>
              <a:t>території</a:t>
            </a:r>
            <a:r>
              <a:rPr lang="ru-RU" sz="2000" dirty="0" smtClean="0"/>
              <a:t>, в межах </a:t>
            </a:r>
            <a:r>
              <a:rPr lang="ru-RU" sz="2000" dirty="0" err="1" smtClean="0"/>
              <a:t>якої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збалансовується</a:t>
            </a:r>
            <a:r>
              <a:rPr lang="ru-RU" sz="2000" dirty="0" smtClean="0"/>
              <a:t> попит та </a:t>
            </a:r>
            <a:r>
              <a:rPr lang="ru-RU" sz="2000" dirty="0" err="1" smtClean="0"/>
              <a:t>пропозиція</a:t>
            </a:r>
            <a:r>
              <a:rPr lang="ru-RU" sz="2000" dirty="0" smtClean="0"/>
              <a:t> </a:t>
            </a:r>
            <a:r>
              <a:rPr lang="ru-RU" sz="2000" dirty="0" err="1" smtClean="0"/>
              <a:t>товарів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послуг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err="1" smtClean="0"/>
              <a:t>Ринок</a:t>
            </a:r>
            <a:r>
              <a:rPr lang="ru-RU" sz="2000" dirty="0" smtClean="0"/>
              <a:t> </a:t>
            </a:r>
            <a:r>
              <a:rPr lang="ru-RU" sz="2000" dirty="0" err="1" smtClean="0"/>
              <a:t>туристичних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послуг</a:t>
            </a:r>
            <a:r>
              <a:rPr lang="ru-RU" sz="2000" dirty="0" smtClean="0"/>
              <a:t> </a:t>
            </a:r>
            <a:r>
              <a:rPr lang="ru-RU" sz="2000" dirty="0" err="1" smtClean="0"/>
              <a:t>задовольняє</a:t>
            </a:r>
            <a:r>
              <a:rPr lang="ru-RU" sz="2000" dirty="0" smtClean="0"/>
              <a:t> потреби </a:t>
            </a:r>
            <a:r>
              <a:rPr lang="ru-RU" sz="2000" dirty="0" err="1" smtClean="0"/>
              <a:t>населення</a:t>
            </a:r>
            <a:r>
              <a:rPr lang="ru-RU" sz="2000" dirty="0" smtClean="0"/>
              <a:t> у </a:t>
            </a:r>
            <a:r>
              <a:rPr lang="ru-RU" sz="2000" dirty="0" err="1" smtClean="0"/>
              <a:t>відпочинку</a:t>
            </a:r>
            <a:r>
              <a:rPr lang="ru-RU" sz="2000" dirty="0" smtClean="0"/>
              <a:t> та </a:t>
            </a:r>
            <a:r>
              <a:rPr lang="ru-RU" sz="2000" dirty="0" err="1" smtClean="0"/>
              <a:t>змістовному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проведенні</a:t>
            </a:r>
            <a:r>
              <a:rPr lang="ru-RU" sz="2000" dirty="0" smtClean="0"/>
              <a:t> </a:t>
            </a:r>
            <a:r>
              <a:rPr lang="ru-RU" sz="2000" dirty="0" err="1" smtClean="0"/>
              <a:t>дозвілля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функціонує</a:t>
            </a:r>
            <a:r>
              <a:rPr lang="ru-RU" sz="2000" dirty="0" smtClean="0"/>
              <a:t> за </a:t>
            </a:r>
            <a:r>
              <a:rPr lang="ru-RU" sz="2000" dirty="0" err="1" smtClean="0"/>
              <a:t>загальними</a:t>
            </a:r>
            <a:r>
              <a:rPr lang="ru-RU" sz="2000" dirty="0" smtClean="0"/>
              <a:t> законами </a:t>
            </a:r>
            <a:r>
              <a:rPr lang="ru-RU" sz="2000" dirty="0" err="1" smtClean="0"/>
              <a:t>світового</a:t>
            </a:r>
            <a:r>
              <a:rPr lang="ru-RU" sz="2000" dirty="0" smtClean="0"/>
              <a:t> ринку. </a:t>
            </a:r>
            <a:endParaRPr lang="ru-RU" sz="2000" dirty="0" smtClean="0"/>
          </a:p>
          <a:p>
            <a:pPr>
              <a:buFont typeface="Wingdings" pitchFamily="2" charset="2"/>
              <a:buChar char="q"/>
            </a:pPr>
            <a:r>
              <a:rPr lang="ru-RU" sz="2000" dirty="0" err="1" smtClean="0"/>
              <a:t>Він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складовою</a:t>
            </a:r>
            <a:r>
              <a:rPr lang="ru-RU" sz="2000" dirty="0" smtClean="0"/>
              <a:t> ринку </a:t>
            </a:r>
            <a:r>
              <a:rPr lang="ru-RU" sz="2000" dirty="0" err="1" smtClean="0"/>
              <a:t>послуг</a:t>
            </a:r>
            <a:r>
              <a:rPr lang="ru-RU" sz="2000" dirty="0" smtClean="0"/>
              <a:t>,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видовим</a:t>
            </a:r>
            <a:r>
              <a:rPr lang="ru-RU" sz="2000" dirty="0" smtClean="0"/>
              <a:t> компонентом. </a:t>
            </a:r>
            <a:r>
              <a:rPr lang="ru-RU" sz="2000" dirty="0" err="1" smtClean="0"/>
              <a:t>Світовий</a:t>
            </a:r>
            <a:r>
              <a:rPr lang="ru-RU" sz="2000" dirty="0" smtClean="0"/>
              <a:t> </a:t>
            </a:r>
            <a:r>
              <a:rPr lang="ru-RU" sz="2000" dirty="0" err="1" smtClean="0"/>
              <a:t>ринок</a:t>
            </a:r>
            <a:r>
              <a:rPr lang="ru-RU" sz="2000" dirty="0" smtClean="0"/>
              <a:t> - </a:t>
            </a:r>
            <a:r>
              <a:rPr lang="ru-RU" sz="2000" dirty="0" err="1" smtClean="0"/>
              <a:t>це</a:t>
            </a:r>
            <a:r>
              <a:rPr lang="ru-RU" sz="2000" dirty="0" smtClean="0"/>
              <a:t> глобальна система,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регулює</a:t>
            </a:r>
            <a:r>
              <a:rPr lang="ru-RU" sz="2000" dirty="0" smtClean="0"/>
              <a:t> </a:t>
            </a:r>
            <a:r>
              <a:rPr lang="ru-RU" sz="2000" dirty="0" err="1" smtClean="0"/>
              <a:t>співвідношення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попиту</a:t>
            </a:r>
            <a:r>
              <a:rPr lang="ru-RU" sz="2000" dirty="0" smtClean="0"/>
              <a:t> </a:t>
            </a:r>
            <a:r>
              <a:rPr lang="ru-RU" sz="2000" dirty="0" err="1" smtClean="0"/>
              <a:t>й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пропозиції</a:t>
            </a:r>
            <a:r>
              <a:rPr lang="ru-RU" sz="2000" dirty="0" smtClean="0"/>
              <a:t>, а регулятором </a:t>
            </a:r>
            <a:r>
              <a:rPr lang="ru-RU" sz="2000" dirty="0" err="1" smtClean="0"/>
              <a:t>виступають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міжнародні</a:t>
            </a:r>
            <a:r>
              <a:rPr lang="ru-RU" sz="2000" dirty="0" smtClean="0"/>
              <a:t> </a:t>
            </a:r>
            <a:r>
              <a:rPr lang="ru-RU" sz="2000" dirty="0" err="1" smtClean="0"/>
              <a:t>економічні</a:t>
            </a:r>
            <a:r>
              <a:rPr lang="ru-RU" sz="2000" dirty="0" smtClean="0"/>
              <a:t> </a:t>
            </a:r>
            <a:r>
              <a:rPr lang="ru-RU" sz="2000" dirty="0" err="1" smtClean="0"/>
              <a:t>зв'язки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  <p:transition spd="slow">
    <p:wipe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7972452" cy="597391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ru-RU" dirty="0" err="1" smtClean="0"/>
              <a:t>Світовий</a:t>
            </a:r>
            <a:r>
              <a:rPr lang="ru-RU" dirty="0" smtClean="0"/>
              <a:t> </a:t>
            </a:r>
            <a:r>
              <a:rPr lang="ru-RU" dirty="0" err="1" smtClean="0"/>
              <a:t>ринок</a:t>
            </a:r>
            <a:r>
              <a:rPr lang="ru-RU" dirty="0" smtClean="0"/>
              <a:t> </a:t>
            </a:r>
            <a:r>
              <a:rPr lang="ru-RU" dirty="0" err="1" smtClean="0"/>
              <a:t>розвивається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поділу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, а </a:t>
            </a:r>
            <a:r>
              <a:rPr lang="ru-RU" dirty="0" err="1" smtClean="0"/>
              <a:t>поглиблення</a:t>
            </a:r>
            <a:r>
              <a:rPr lang="ru-RU" dirty="0" smtClean="0"/>
              <a:t> </a:t>
            </a:r>
            <a:r>
              <a:rPr lang="ru-RU" dirty="0" err="1" smtClean="0"/>
              <a:t>поділу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яким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</a:t>
            </a:r>
            <a:r>
              <a:rPr lang="ru-RU" dirty="0" err="1" smtClean="0"/>
              <a:t>сучасний</a:t>
            </a:r>
            <a:r>
              <a:rPr lang="ru-RU" dirty="0" smtClean="0"/>
              <a:t> </a:t>
            </a:r>
            <a:r>
              <a:rPr lang="ru-RU" dirty="0" err="1" smtClean="0"/>
              <a:t>етап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, </a:t>
            </a:r>
            <a:r>
              <a:rPr lang="ru-RU" dirty="0" err="1" smtClean="0"/>
              <a:t>інтенсифікує</a:t>
            </a:r>
            <a:r>
              <a:rPr lang="ru-RU" dirty="0" smtClean="0"/>
              <a:t> </a:t>
            </a:r>
            <a:r>
              <a:rPr lang="ru-RU" dirty="0" err="1" smtClean="0"/>
              <a:t>ринкову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міжнародний</a:t>
            </a:r>
            <a:r>
              <a:rPr lang="ru-RU" dirty="0" smtClean="0"/>
              <a:t> </a:t>
            </a:r>
            <a:r>
              <a:rPr lang="ru-RU" dirty="0" err="1" smtClean="0"/>
              <a:t>поділ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сутністю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спеціалізація</a:t>
            </a:r>
            <a:r>
              <a:rPr lang="ru-RU" dirty="0" smtClean="0"/>
              <a:t> </a:t>
            </a:r>
            <a:r>
              <a:rPr lang="ru-RU" dirty="0" err="1" smtClean="0"/>
              <a:t>національних</a:t>
            </a:r>
            <a:r>
              <a:rPr lang="ru-RU" dirty="0" smtClean="0"/>
              <a:t> </a:t>
            </a:r>
            <a:r>
              <a:rPr lang="ru-RU" dirty="0" err="1" smtClean="0"/>
              <a:t>економік</a:t>
            </a:r>
            <a:r>
              <a:rPr lang="ru-RU" dirty="0" smtClean="0"/>
              <a:t> на </a:t>
            </a:r>
            <a:r>
              <a:rPr lang="ru-RU" dirty="0" err="1" smtClean="0"/>
              <a:t>виробництві</a:t>
            </a:r>
            <a:r>
              <a:rPr lang="ru-RU" dirty="0" smtClean="0"/>
              <a:t>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 та </a:t>
            </a:r>
            <a:r>
              <a:rPr lang="ru-RU" dirty="0" err="1" smtClean="0"/>
              <a:t>послуг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подальший</a:t>
            </a:r>
            <a:r>
              <a:rPr lang="ru-RU" dirty="0" smtClean="0"/>
              <a:t> </a:t>
            </a:r>
            <a:r>
              <a:rPr lang="ru-RU" dirty="0" err="1" smtClean="0"/>
              <a:t>обмін</a:t>
            </a:r>
            <a:r>
              <a:rPr lang="ru-RU" dirty="0" smtClean="0"/>
              <a:t> ними, </a:t>
            </a:r>
            <a:r>
              <a:rPr lang="ru-RU" dirty="0" err="1" smtClean="0"/>
              <a:t>є</a:t>
            </a:r>
            <a:r>
              <a:rPr lang="ru-RU" dirty="0" smtClean="0"/>
              <a:t> основою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світового</a:t>
            </a:r>
            <a:r>
              <a:rPr lang="ru-RU" dirty="0" smtClean="0"/>
              <a:t> ринку. </a:t>
            </a:r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формується</a:t>
            </a:r>
            <a:r>
              <a:rPr lang="ru-RU" dirty="0" smtClean="0"/>
              <a:t> система </a:t>
            </a:r>
            <a:r>
              <a:rPr lang="ru-RU" dirty="0" err="1" smtClean="0"/>
              <a:t>відношень</a:t>
            </a:r>
            <a:r>
              <a:rPr lang="ru-RU" dirty="0" smtClean="0"/>
              <a:t> </a:t>
            </a:r>
            <a:r>
              <a:rPr lang="ru-RU" dirty="0" err="1" smtClean="0"/>
              <a:t>обміну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виробником</a:t>
            </a:r>
            <a:r>
              <a:rPr lang="ru-RU" dirty="0" smtClean="0"/>
              <a:t> та </a:t>
            </a:r>
            <a:r>
              <a:rPr lang="ru-RU" dirty="0" err="1" smtClean="0"/>
              <a:t>споживачем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dirty="0" err="1" smtClean="0"/>
              <a:t>Міжнародні</a:t>
            </a:r>
            <a:r>
              <a:rPr lang="ru-RU" dirty="0" smtClean="0"/>
              <a:t> </a:t>
            </a:r>
            <a:r>
              <a:rPr lang="ru-RU" dirty="0" err="1" smtClean="0"/>
              <a:t>економічні</a:t>
            </a:r>
            <a:r>
              <a:rPr lang="ru-RU" dirty="0" smtClean="0"/>
              <a:t> </a:t>
            </a:r>
            <a:r>
              <a:rPr lang="ru-RU" dirty="0" err="1" smtClean="0"/>
              <a:t>зв'язки</a:t>
            </a:r>
            <a:r>
              <a:rPr lang="ru-RU" dirty="0" smtClean="0"/>
              <a:t> </a:t>
            </a:r>
            <a:r>
              <a:rPr lang="ru-RU" dirty="0" err="1" smtClean="0"/>
              <a:t>охоплюють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, </a:t>
            </a:r>
            <a:r>
              <a:rPr lang="ru-RU" dirty="0" err="1" smtClean="0"/>
              <a:t>пов'язану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реалізацією</a:t>
            </a:r>
            <a:r>
              <a:rPr lang="ru-RU" dirty="0" smtClean="0"/>
              <a:t> </a:t>
            </a:r>
            <a:r>
              <a:rPr lang="ru-RU" dirty="0" err="1" smtClean="0"/>
              <a:t>сировини</a:t>
            </a:r>
            <a:r>
              <a:rPr lang="ru-RU" dirty="0" smtClean="0"/>
              <a:t>, </a:t>
            </a:r>
            <a:r>
              <a:rPr lang="ru-RU" dirty="0" err="1" smtClean="0"/>
              <a:t>товарів</a:t>
            </a:r>
            <a:r>
              <a:rPr lang="ru-RU" dirty="0" smtClean="0"/>
              <a:t>, </a:t>
            </a:r>
            <a:r>
              <a:rPr lang="ru-RU" dirty="0" err="1" smtClean="0"/>
              <a:t>послуг</a:t>
            </a:r>
            <a:r>
              <a:rPr lang="ru-RU" dirty="0" smtClean="0"/>
              <a:t>, </a:t>
            </a:r>
            <a:r>
              <a:rPr lang="ru-RU" dirty="0" err="1" smtClean="0"/>
              <a:t>руху</a:t>
            </a:r>
            <a:r>
              <a:rPr lang="ru-RU" dirty="0" smtClean="0"/>
              <a:t> </a:t>
            </a:r>
            <a:r>
              <a:rPr lang="ru-RU" dirty="0" err="1" smtClean="0"/>
              <a:t>міжнародних</a:t>
            </a:r>
            <a:r>
              <a:rPr lang="ru-RU" dirty="0" smtClean="0"/>
              <a:t> </a:t>
            </a:r>
            <a:r>
              <a:rPr lang="ru-RU" dirty="0" err="1" smtClean="0"/>
              <a:t>інвестицій</a:t>
            </a:r>
            <a:r>
              <a:rPr lang="ru-RU" dirty="0" smtClean="0"/>
              <a:t>, грошового </a:t>
            </a:r>
            <a:r>
              <a:rPr lang="ru-RU" dirty="0" err="1" smtClean="0"/>
              <a:t>обігу</a:t>
            </a:r>
            <a:r>
              <a:rPr lang="ru-RU" dirty="0" smtClean="0"/>
              <a:t>, </a:t>
            </a:r>
            <a:r>
              <a:rPr lang="ru-RU" dirty="0" err="1" smtClean="0"/>
              <a:t>міграції</a:t>
            </a:r>
            <a:r>
              <a:rPr lang="ru-RU" dirty="0" smtClean="0"/>
              <a:t> </a:t>
            </a:r>
            <a:r>
              <a:rPr lang="ru-RU" dirty="0" err="1" smtClean="0"/>
              <a:t>трудових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dirty="0" err="1" smtClean="0"/>
              <a:t>В</a:t>
            </a:r>
            <a:r>
              <a:rPr lang="ru-RU" dirty="0" err="1" smtClean="0"/>
              <a:t>ідповідно</a:t>
            </a:r>
            <a:r>
              <a:rPr lang="ru-RU" dirty="0" smtClean="0"/>
              <a:t> </a:t>
            </a:r>
            <a:r>
              <a:rPr lang="ru-RU" dirty="0" err="1" smtClean="0"/>
              <a:t>формуються</a:t>
            </a:r>
            <a:r>
              <a:rPr lang="ru-RU" dirty="0" smtClean="0"/>
              <a:t> </a:t>
            </a:r>
            <a:r>
              <a:rPr lang="ru-RU" dirty="0" err="1" smtClean="0"/>
              <a:t>світові</a:t>
            </a:r>
            <a:r>
              <a:rPr lang="ru-RU" dirty="0" smtClean="0"/>
              <a:t> ринки </a:t>
            </a:r>
            <a:r>
              <a:rPr lang="ru-RU" dirty="0" err="1" smtClean="0"/>
              <a:t>ресурсів</a:t>
            </a:r>
            <a:r>
              <a:rPr lang="ru-RU" dirty="0" smtClean="0"/>
              <a:t>, </a:t>
            </a:r>
            <a:r>
              <a:rPr lang="ru-RU" dirty="0" err="1" smtClean="0"/>
              <a:t>товарів</a:t>
            </a:r>
            <a:r>
              <a:rPr lang="ru-RU" dirty="0" smtClean="0"/>
              <a:t>, </a:t>
            </a:r>
            <a:r>
              <a:rPr lang="ru-RU" dirty="0" err="1" smtClean="0"/>
              <a:t>послуг</a:t>
            </a:r>
            <a:r>
              <a:rPr lang="ru-RU" dirty="0" smtClean="0"/>
              <a:t>, </a:t>
            </a:r>
            <a:r>
              <a:rPr lang="ru-RU" dirty="0" err="1" smtClean="0"/>
              <a:t>капіталу</a:t>
            </a:r>
            <a:r>
              <a:rPr lang="ru-RU" dirty="0" smtClean="0"/>
              <a:t> та </a:t>
            </a:r>
            <a:r>
              <a:rPr lang="ru-RU" dirty="0" err="1" smtClean="0"/>
              <a:t>праці</a:t>
            </a:r>
            <a:r>
              <a:rPr lang="ru-RU" dirty="0" smtClean="0"/>
              <a:t>.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ринків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сферою товарно-грошового </a:t>
            </a:r>
            <a:r>
              <a:rPr lang="ru-RU" dirty="0" err="1" smtClean="0"/>
              <a:t>обміну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суб'єктами</a:t>
            </a:r>
            <a:r>
              <a:rPr lang="ru-RU" dirty="0" smtClean="0"/>
              <a:t> </a:t>
            </a:r>
            <a:r>
              <a:rPr lang="ru-RU" dirty="0" err="1" smtClean="0"/>
              <a:t>ринкових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 (</a:t>
            </a:r>
            <a:r>
              <a:rPr lang="ru-RU" dirty="0" err="1" smtClean="0"/>
              <a:t>продавцем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покупцем</a:t>
            </a:r>
            <a:r>
              <a:rPr lang="ru-RU" dirty="0" smtClean="0"/>
              <a:t>)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ними </a:t>
            </a:r>
            <a:r>
              <a:rPr lang="ru-RU" dirty="0" err="1" smtClean="0"/>
              <a:t>торговельних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wipe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216</TotalTime>
  <Words>1895</Words>
  <Application>Microsoft Office PowerPoint</Application>
  <PresentationFormat>Экран (4:3)</PresentationFormat>
  <Paragraphs>186</Paragraphs>
  <Slides>41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2" baseType="lpstr">
      <vt:lpstr>Эркер</vt:lpstr>
      <vt:lpstr> Тема 4. Основні ресурси підприємства туристичної галузі   Питання: 1. Статутний капітал і майно підприємства туристичної галузі: поняття і склад.  2. Організація, оплата і ринок праці.  3. Склад і структура персоналу.  4. Принципи управління персоналом підприємства туристичної галузі.  5. Плинність кадрів.  6. Оплата і мотивація праці. Методи мотивації.  7. Елементи організації, форми та системи оплати праці. Фонд заробітної платні.  8. Основні напрями стимулювання праці.</vt:lpstr>
      <vt:lpstr>Статутний капітал і майно підприємства туристичної галузі: поняття і склад</vt:lpstr>
      <vt:lpstr>Слайд 3</vt:lpstr>
      <vt:lpstr>Слайд 4</vt:lpstr>
      <vt:lpstr>Слайд 5</vt:lpstr>
      <vt:lpstr>Слайд 6</vt:lpstr>
      <vt:lpstr>Слайд 7</vt:lpstr>
      <vt:lpstr>Організація, оплата і ринок праці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Принципи управління персоналом підприємства туристичної галузі</vt:lpstr>
      <vt:lpstr>Слайд 21</vt:lpstr>
      <vt:lpstr>Слайд 22</vt:lpstr>
      <vt:lpstr>Слайд 23</vt:lpstr>
      <vt:lpstr>Слайд 24</vt:lpstr>
      <vt:lpstr>Слайд 25</vt:lpstr>
      <vt:lpstr>Слайд 26</vt:lpstr>
      <vt:lpstr>Плинність кадрів</vt:lpstr>
      <vt:lpstr>Слайд 28</vt:lpstr>
      <vt:lpstr>Оплата і мотивація праці. Методи мотивації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Контрольні питання: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Тема 4. Основні ресурси підприємства туристичної галузі   Питання: 1. Статутний капітал і майно підприємства туристичної галузі: поняття і склад.  2. Організація, оплата і ринок праці.  3. Склад і структура персоналу.  4. Принципи управління персоналом підприємства туристичної галузі.  5. Плинність кадрів.  6. Ринок праці.  7. Оплата і мотивація праці.  8. Методи мотивації.  9. Елементи організації, форми та системи оплати праці.  10. Фонд заробітної платні.  11. Основні напрями стимулювання праці.</dc:title>
  <dc:creator>ASUS</dc:creator>
  <cp:lastModifiedBy>ASUS</cp:lastModifiedBy>
  <cp:revision>41</cp:revision>
  <dcterms:created xsi:type="dcterms:W3CDTF">2020-05-16T05:45:06Z</dcterms:created>
  <dcterms:modified xsi:type="dcterms:W3CDTF">2020-05-16T09:21:41Z</dcterms:modified>
</cp:coreProperties>
</file>