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5" r:id="rId2"/>
    <p:sldId id="256" r:id="rId3"/>
    <p:sldId id="272" r:id="rId4"/>
    <p:sldId id="270" r:id="rId5"/>
    <p:sldId id="271" r:id="rId6"/>
    <p:sldId id="259" r:id="rId7"/>
    <p:sldId id="260" r:id="rId8"/>
    <p:sldId id="261" r:id="rId9"/>
    <p:sldId id="262" r:id="rId10"/>
    <p:sldId id="263" r:id="rId11"/>
    <p:sldId id="264" r:id="rId12"/>
    <p:sldId id="265" r:id="rId13"/>
    <p:sldId id="266" r:id="rId14"/>
    <p:sldId id="267" r:id="rId15"/>
    <p:sldId id="268" r:id="rId1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2" autoAdjust="0"/>
    <p:restoredTop sz="94660"/>
  </p:normalViewPr>
  <p:slideViewPr>
    <p:cSldViewPr>
      <p:cViewPr varScale="1">
        <p:scale>
          <a:sx n="108" d="100"/>
          <a:sy n="108" d="100"/>
        </p:scale>
        <p:origin x="84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a:t>Образец заголовка</a:t>
            </a:r>
            <a:endParaRPr kumimoji="0" lang="en-US"/>
          </a:p>
        </p:txBody>
      </p:sp>
      <p:sp>
        <p:nvSpPr>
          <p:cNvPr id="28" name="Дата 27"/>
          <p:cNvSpPr>
            <a:spLocks noGrp="1"/>
          </p:cNvSpPr>
          <p:nvPr>
            <p:ph type="dt" sz="half" idx="10"/>
          </p:nvPr>
        </p:nvSpPr>
        <p:spPr/>
        <p:txBody>
          <a:bodyPr/>
          <a:lstStyle/>
          <a:p>
            <a:fld id="{7EAF463A-BC7C-46EE-9F1E-7F377CCA4891}" type="datetimeFigureOut">
              <a:rPr lang="en-US" smtClean="0"/>
              <a:pPr/>
              <a:t>3/23/2023</a:t>
            </a:fld>
            <a:endParaRPr lang="en-US"/>
          </a:p>
        </p:txBody>
      </p:sp>
      <p:sp>
        <p:nvSpPr>
          <p:cNvPr id="17" name="Нижний колонтитул 16"/>
          <p:cNvSpPr>
            <a:spLocks noGrp="1"/>
          </p:cNvSpPr>
          <p:nvPr>
            <p:ph type="ftr" sz="quarter" idx="11"/>
          </p:nvPr>
        </p:nvSpPr>
        <p:spPr/>
        <p:txBody>
          <a:bodyPr/>
          <a:lstStyle/>
          <a:p>
            <a:endParaRPr lang="en-US"/>
          </a:p>
        </p:txBody>
      </p:sp>
      <p:sp>
        <p:nvSpPr>
          <p:cNvPr id="29" name="Номер слайда 28"/>
          <p:cNvSpPr>
            <a:spLocks noGrp="1"/>
          </p:cNvSpPr>
          <p:nvPr>
            <p:ph type="sldNum" sz="quarter" idx="12"/>
          </p:nvPr>
        </p:nvSpPr>
        <p:spPr/>
        <p:txBody>
          <a:bodyPr/>
          <a:lstStyle/>
          <a:p>
            <a:fld id="{A483448D-3A78-4528-A469-B745A65DA480}" type="slidenum">
              <a:rPr lang="en-US" smtClean="0"/>
              <a:pPr/>
              <a:t>‹#›</a:t>
            </a:fld>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3/23/2023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3/23/2023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3/23/2023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3/23/2023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a:xfrm>
            <a:off x="7924800" y="6416675"/>
            <a:ext cx="762000" cy="365125"/>
          </a:xfrm>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3/23/2023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3/23/2023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3/23/2023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3/23/2023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3/23/2023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3/23/2023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EAF463A-BC7C-46EE-9F1E-7F377CCA4891}" type="datetimeFigureOut">
              <a:rPr lang="en-US" smtClean="0"/>
              <a:pPr/>
              <a:t>3/23/2023</a:t>
            </a:fld>
            <a:endParaRPr lang="en-US"/>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483448D-3A78-4528-A469-B745A65DA4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533400"/>
            <a:ext cx="8458200" cy="6019800"/>
          </a:xfrm>
        </p:spPr>
        <p:txBody>
          <a:bodyPr>
            <a:normAutofit/>
          </a:bodyPr>
          <a:lstStyle/>
          <a:p>
            <a:r>
              <a:rPr lang="ru-RU" sz="7200" i="1" dirty="0">
                <a:solidFill>
                  <a:srgbClr val="FFC000"/>
                </a:solidFill>
                <a:latin typeface="Bookman Old Style" pitchFamily="18" charset="0"/>
              </a:rPr>
              <a:t>«</a:t>
            </a:r>
            <a:r>
              <a:rPr lang="ru-RU" sz="7200" i="1" dirty="0" err="1">
                <a:solidFill>
                  <a:srgbClr val="FFC000"/>
                </a:solidFill>
                <a:latin typeface="Bookman Old Style" pitchFamily="18" charset="0"/>
              </a:rPr>
              <a:t>Реконструкція</a:t>
            </a:r>
            <a:r>
              <a:rPr lang="ru-RU" sz="7200" i="1" dirty="0">
                <a:solidFill>
                  <a:srgbClr val="FFC000"/>
                </a:solidFill>
                <a:latin typeface="Bookman Old Style" pitchFamily="18" charset="0"/>
              </a:rPr>
              <a:t> </a:t>
            </a:r>
            <a:r>
              <a:rPr lang="ru-RU" sz="7200" i="1" dirty="0" err="1">
                <a:solidFill>
                  <a:srgbClr val="FFC000"/>
                </a:solidFill>
                <a:latin typeface="Bookman Old Style" pitchFamily="18" charset="0"/>
              </a:rPr>
              <a:t>будівель</a:t>
            </a:r>
            <a:r>
              <a:rPr lang="ru-RU" sz="7200" i="1" dirty="0">
                <a:solidFill>
                  <a:srgbClr val="FFC000"/>
                </a:solidFill>
                <a:latin typeface="Bookman Old Style" pitchFamily="18" charset="0"/>
              </a:rPr>
              <a:t> та </a:t>
            </a:r>
            <a:r>
              <a:rPr lang="ru-RU" sz="7200" i="1" dirty="0" err="1">
                <a:solidFill>
                  <a:srgbClr val="FFC000"/>
                </a:solidFill>
                <a:latin typeface="Bookman Old Style" pitchFamily="18" charset="0"/>
              </a:rPr>
              <a:t>споруд</a:t>
            </a:r>
            <a:r>
              <a:rPr lang="ru-RU" sz="7200" i="1" dirty="0">
                <a:solidFill>
                  <a:srgbClr val="FFC000"/>
                </a:solidFill>
                <a:latin typeface="Bookman Old Style" pitchFamily="18" charset="0"/>
              </a:rPr>
              <a:t>»</a:t>
            </a:r>
            <a:br>
              <a:rPr lang="ru-RU" sz="7200" i="1" dirty="0">
                <a:solidFill>
                  <a:srgbClr val="FFC000"/>
                </a:solidFill>
                <a:latin typeface="Bookman Old Style" pitchFamily="18" charset="0"/>
              </a:rPr>
            </a:br>
            <a:endParaRPr lang="ru-RU" sz="9600" dirty="0"/>
          </a:p>
        </p:txBody>
      </p:sp>
    </p:spTree>
    <p:extLst>
      <p:ext uri="{BB962C8B-B14F-4D97-AF65-F5344CB8AC3E}">
        <p14:creationId xmlns:p14="http://schemas.microsoft.com/office/powerpoint/2010/main" val="3911644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228600" y="2882444"/>
            <a:ext cx="86868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uk-UA" sz="2800" dirty="0">
                <a:effectLst>
                  <a:glow rad="139700">
                    <a:schemeClr val="accent4">
                      <a:satMod val="175000"/>
                      <a:alpha val="40000"/>
                    </a:schemeClr>
                  </a:glow>
                </a:effectLst>
                <a:latin typeface="Century Schoolbook" pitchFamily="18" charset="0"/>
                <a:ea typeface="Times New Roman" pitchFamily="18" charset="0"/>
              </a:rPr>
              <a:t>Знесення або реконструкція? 
Це питання з усією своєю гостротою виникає перед тими, хто набуває ділянку землі, на якому вже є будь-які будівлі. Причому не має значення, що це за земля - територія заводу з величезними цехами або ділянку землі з напівзруйнованим сараєм. 
</a:t>
            </a:r>
            <a:endParaRPr kumimoji="0" lang="uk-UA" sz="2800" b="0" i="0" u="none" strike="noStrike" cap="none" normalizeH="0" baseline="0" dirty="0">
              <a:ln>
                <a:noFill/>
              </a:ln>
              <a:solidFill>
                <a:schemeClr val="tx1"/>
              </a:solidFill>
              <a:effectLst>
                <a:glow rad="139700">
                  <a:schemeClr val="accent4">
                    <a:satMod val="175000"/>
                    <a:alpha val="40000"/>
                  </a:schemeClr>
                </a:glow>
              </a:effectLst>
              <a:latin typeface="Century Schoolbook" pitchFamily="18" charset="0"/>
            </a:endParaRPr>
          </a:p>
        </p:txBody>
      </p:sp>
      <p:pic>
        <p:nvPicPr>
          <p:cNvPr id="12290" name="Picture 2" descr="C:\Documents and Settings\настя\Рабочий стол\Адекватные фотографии\snos_rekonstrukciya_1.jpg"/>
          <p:cNvPicPr>
            <a:picLocks noChangeAspect="1" noChangeArrowheads="1"/>
          </p:cNvPicPr>
          <p:nvPr/>
        </p:nvPicPr>
        <p:blipFill>
          <a:blip r:embed="rId2" cstate="print"/>
          <a:srcRect/>
          <a:stretch>
            <a:fillRect/>
          </a:stretch>
        </p:blipFill>
        <p:spPr bwMode="auto">
          <a:xfrm>
            <a:off x="457200" y="152400"/>
            <a:ext cx="3733800" cy="2543175"/>
          </a:xfrm>
          <a:prstGeom prst="rect">
            <a:avLst/>
          </a:prstGeom>
          <a:noFill/>
          <a:effectLst>
            <a:glow rad="139700">
              <a:schemeClr val="accent4">
                <a:satMod val="175000"/>
                <a:alpha val="40000"/>
              </a:schemeClr>
            </a:glow>
          </a:effectLst>
        </p:spPr>
      </p:pic>
      <p:pic>
        <p:nvPicPr>
          <p:cNvPr id="12291" name="Picture 3" descr="C:\Documents and Settings\настя\Рабочий стол\Адекватные фотографии\pb1-13.jpg"/>
          <p:cNvPicPr>
            <a:picLocks noChangeAspect="1" noChangeArrowheads="1"/>
          </p:cNvPicPr>
          <p:nvPr/>
        </p:nvPicPr>
        <p:blipFill>
          <a:blip r:embed="rId3" cstate="print"/>
          <a:srcRect/>
          <a:stretch>
            <a:fillRect/>
          </a:stretch>
        </p:blipFill>
        <p:spPr bwMode="auto">
          <a:xfrm>
            <a:off x="4953000" y="152400"/>
            <a:ext cx="3733800" cy="2514600"/>
          </a:xfrm>
          <a:prstGeom prst="rect">
            <a:avLst/>
          </a:prstGeom>
          <a:noFill/>
          <a:effectLst>
            <a:glow rad="139700">
              <a:schemeClr val="accent4">
                <a:satMod val="175000"/>
                <a:alpha val="40000"/>
              </a:schemeClr>
            </a:glow>
          </a:effectLst>
        </p:spPr>
      </p:pic>
    </p:spTree>
  </p:cSld>
  <p:clrMapOvr>
    <a:masterClrMapping/>
  </p:clrMapOvr>
  <p:transition spd="med">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C:\Documents and Settings\настя\Рабочий стол\Адекватные фотографии\snos_rekonstrukciya.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11266" name="Rectangle 2"/>
          <p:cNvSpPr>
            <a:spLocks noChangeArrowheads="1"/>
          </p:cNvSpPr>
          <p:nvPr/>
        </p:nvSpPr>
        <p:spPr bwMode="auto">
          <a:xfrm>
            <a:off x="1752600" y="902732"/>
            <a:ext cx="5105400" cy="5262979"/>
          </a:xfrm>
          <a:prstGeom prst="rect">
            <a:avLst/>
          </a:prstGeom>
          <a:gradFill>
            <a:gsLst>
              <a:gs pos="0">
                <a:srgbClr val="5E9EFF">
                  <a:alpha val="0"/>
                </a:srgbClr>
              </a:gs>
              <a:gs pos="39999">
                <a:srgbClr val="85C2FF"/>
              </a:gs>
              <a:gs pos="70000">
                <a:srgbClr val="C4D6EB"/>
              </a:gs>
              <a:gs pos="100000">
                <a:srgbClr val="FFEBFA">
                  <a:alpha val="0"/>
                </a:srgbClr>
              </a:gs>
            </a:gsLst>
            <a:path path="rect">
              <a:fillToRect l="50000" t="50000" r="50000" b="50000"/>
            </a:path>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uk-UA" sz="2400" dirty="0">
                <a:effectLst>
                  <a:glow rad="228600">
                    <a:schemeClr val="accent4">
                      <a:satMod val="175000"/>
                      <a:alpha val="40000"/>
                    </a:schemeClr>
                  </a:glow>
                  <a:outerShdw blurRad="50800" dist="38100" dir="5400000" algn="t" rotWithShape="0">
                    <a:prstClr val="black">
                      <a:alpha val="40000"/>
                    </a:prstClr>
                  </a:outerShdw>
                </a:effectLst>
                <a:latin typeface="Century Schoolbook" pitchFamily="18" charset="0"/>
                <a:ea typeface="Times New Roman" pitchFamily="18" charset="0"/>
              </a:rPr>
              <a:t>Сучасні будівельні конструкції найчастіше використовуються для зведення будівель повсюдно. Але тільки дбайливо збережений шматок старого зрубу, що зберігся фрагмент цегляної або кам'яної кладки або навіть бетонна стінова панель, яка стояла під тиском елементів кілька десятиліть або навіть століть, стають оригінальним акцентом, розставленим на зовнішній вигляд будівлі.
</a:t>
            </a:r>
            <a:endParaRPr kumimoji="0" lang="uk-UA" sz="2400" b="0" i="0" u="none" strike="noStrike" cap="none" normalizeH="0" baseline="0" dirty="0">
              <a:ln>
                <a:noFill/>
              </a:ln>
              <a:solidFill>
                <a:schemeClr val="tx1"/>
              </a:solidFill>
              <a:effectLst>
                <a:glow rad="228600">
                  <a:schemeClr val="accent4">
                    <a:satMod val="175000"/>
                    <a:alpha val="40000"/>
                  </a:schemeClr>
                </a:glow>
                <a:outerShdw blurRad="50800" dist="38100" dir="5400000" algn="t" rotWithShape="0">
                  <a:prstClr val="black">
                    <a:alpha val="40000"/>
                  </a:prstClr>
                </a:outerShdw>
              </a:effectLst>
              <a:latin typeface="Century Schoolbook" pitchFamily="18" charset="0"/>
            </a:endParaRPr>
          </a:p>
        </p:txBody>
      </p:sp>
    </p:spTree>
  </p:cSld>
  <p:clrMapOvr>
    <a:masterClrMapping/>
  </p:clrMapOvr>
  <p:transition spd="med">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381000" y="382488"/>
            <a:ext cx="83058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uk-UA" sz="2000" dirty="0">
                <a:effectLst>
                  <a:glow rad="139700">
                    <a:schemeClr val="accent4">
                      <a:satMod val="175000"/>
                      <a:alpha val="40000"/>
                    </a:schemeClr>
                  </a:glow>
                </a:effectLst>
                <a:latin typeface="Century Schoolbook" pitchFamily="18" charset="0"/>
                <a:ea typeface="Times New Roman" pitchFamily="18" charset="0"/>
              </a:rPr>
              <a:t>Капітальний ремонт будівель і приміщень, ремонт офісів і квартир - найпоширеніше завдання, з яким стикаються будівельні компанії на сьогоднішній день. З іншого боку, це найпоширеніша необхідність, з якою стикається більшість людей.</a:t>
            </a:r>
            <a:r>
              <a:rPr lang="ru-RU" sz="2000" dirty="0">
                <a:effectLst>
                  <a:glow rad="139700">
                    <a:schemeClr val="accent4">
                      <a:satMod val="175000"/>
                      <a:alpha val="40000"/>
                    </a:schemeClr>
                  </a:glow>
                </a:effectLst>
                <a:latin typeface="Century Schoolbook" pitchFamily="18" charset="0"/>
                <a:ea typeface="Times New Roman" pitchFamily="18" charset="0"/>
              </a:rPr>
              <a:t>. </a:t>
            </a:r>
            <a:endParaRPr kumimoji="0" lang="ru-RU" sz="2000" b="0" i="0" u="none" strike="noStrike" cap="none" normalizeH="0" baseline="0" dirty="0">
              <a:ln>
                <a:noFill/>
              </a:ln>
              <a:solidFill>
                <a:schemeClr val="tx1"/>
              </a:solidFill>
              <a:effectLst>
                <a:glow rad="139700">
                  <a:schemeClr val="accent4">
                    <a:satMod val="175000"/>
                    <a:alpha val="40000"/>
                  </a:schemeClr>
                </a:glow>
              </a:effectLst>
              <a:latin typeface="Century Schoolbook" pitchFamily="18" charset="0"/>
            </a:endParaRPr>
          </a:p>
        </p:txBody>
      </p:sp>
      <p:pic>
        <p:nvPicPr>
          <p:cNvPr id="10242" name="Picture 2" descr="C:\Documents and Settings\настя\Рабочий стол\Адекватные фотографии\rolex4.jpg"/>
          <p:cNvPicPr>
            <a:picLocks noChangeAspect="1" noChangeArrowheads="1"/>
          </p:cNvPicPr>
          <p:nvPr/>
        </p:nvPicPr>
        <p:blipFill>
          <a:blip r:embed="rId2" cstate="print"/>
          <a:srcRect/>
          <a:stretch>
            <a:fillRect/>
          </a:stretch>
        </p:blipFill>
        <p:spPr bwMode="auto">
          <a:xfrm>
            <a:off x="685800" y="2209800"/>
            <a:ext cx="7772400" cy="4343400"/>
          </a:xfrm>
          <a:prstGeom prst="rect">
            <a:avLst/>
          </a:prstGeom>
          <a:noFill/>
        </p:spPr>
      </p:pic>
    </p:spTree>
  </p:cSld>
  <p:clrMapOvr>
    <a:masterClrMapping/>
  </p:clrMapOvr>
  <p:transition spd="med">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D:\Моё!!!\Музыка. Клипы\Приколы так ска3ать\Картинки\Красноармейский\33.jpg"/>
          <p:cNvPicPr>
            <a:picLocks noChangeAspect="1" noChangeArrowheads="1"/>
          </p:cNvPicPr>
          <p:nvPr/>
        </p:nvPicPr>
        <p:blipFill>
          <a:blip r:embed="rId2" cstate="print"/>
          <a:srcRect/>
          <a:stretch>
            <a:fillRect/>
          </a:stretch>
        </p:blipFill>
        <p:spPr bwMode="auto">
          <a:xfrm>
            <a:off x="0" y="0"/>
            <a:ext cx="9229975" cy="6858000"/>
          </a:xfrm>
          <a:prstGeom prst="rect">
            <a:avLst/>
          </a:prstGeom>
          <a:noFill/>
        </p:spPr>
      </p:pic>
      <p:sp>
        <p:nvSpPr>
          <p:cNvPr id="5" name="Прямоугольник 4"/>
          <p:cNvSpPr/>
          <p:nvPr/>
        </p:nvSpPr>
        <p:spPr>
          <a:xfrm>
            <a:off x="304800" y="152400"/>
            <a:ext cx="8686800" cy="3539430"/>
          </a:xfrm>
          <a:prstGeom prst="rect">
            <a:avLst/>
          </a:prstGeom>
          <a:gradFill>
            <a:gsLst>
              <a:gs pos="0">
                <a:srgbClr val="5E9EFF">
                  <a:alpha val="0"/>
                </a:srgbClr>
              </a:gs>
              <a:gs pos="39999">
                <a:srgbClr val="85C2FF"/>
              </a:gs>
              <a:gs pos="70000">
                <a:srgbClr val="C4D6EB"/>
              </a:gs>
              <a:gs pos="100000">
                <a:srgbClr val="FFEBFA">
                  <a:alpha val="0"/>
                </a:srgbClr>
              </a:gs>
            </a:gsLst>
            <a:path path="rect">
              <a:fillToRect l="50000" t="50000" r="50000" b="50000"/>
            </a:path>
          </a:gradFill>
        </p:spPr>
        <p:txBody>
          <a:bodyPr wrap="square">
            <a:spAutoFit/>
          </a:bodyPr>
          <a:lstStyle/>
          <a:p>
            <a:pPr algn="ctr"/>
            <a:r>
              <a:rPr lang="uk-UA" sz="2800" dirty="0">
                <a:effectLst>
                  <a:glow rad="228600">
                    <a:schemeClr val="accent4">
                      <a:satMod val="175000"/>
                      <a:alpha val="40000"/>
                    </a:schemeClr>
                  </a:glow>
                </a:effectLst>
                <a:latin typeface="Century Schoolbook" pitchFamily="18" charset="0"/>
              </a:rPr>
              <a:t>Для зниження динамічного впливу на несучі конструкції мостів вводиться безшовний шлях. Зрівняльні з'єднання призначені для компенсації руху колії в результаті коливань температури повітря і тимчасового навантаження від рухомих кінців прогонових конструкцій. 
</a:t>
            </a:r>
          </a:p>
        </p:txBody>
      </p:sp>
    </p:spTree>
  </p:cSld>
  <p:clrMapOvr>
    <a:masterClrMapping/>
  </p:clrMapOvr>
  <p:transition spd="med">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D:\Моё!!!\Музыка. Клипы\Приколы так ска3ать\Картинки\Красноармейский\9р.jpg"/>
          <p:cNvPicPr>
            <a:picLocks noChangeAspect="1" noChangeArrowheads="1"/>
          </p:cNvPicPr>
          <p:nvPr/>
        </p:nvPicPr>
        <p:blipFill>
          <a:blip r:embed="rId2" cstate="print"/>
          <a:srcRect/>
          <a:stretch>
            <a:fillRect/>
          </a:stretch>
        </p:blipFill>
        <p:spPr bwMode="auto">
          <a:xfrm>
            <a:off x="0" y="1"/>
            <a:ext cx="9161584" cy="6858000"/>
          </a:xfrm>
          <a:prstGeom prst="rect">
            <a:avLst/>
          </a:prstGeom>
          <a:noFill/>
        </p:spPr>
      </p:pic>
      <p:sp>
        <p:nvSpPr>
          <p:cNvPr id="8194" name="Rectangle 2"/>
          <p:cNvSpPr>
            <a:spLocks noChangeArrowheads="1"/>
          </p:cNvSpPr>
          <p:nvPr/>
        </p:nvSpPr>
        <p:spPr bwMode="auto">
          <a:xfrm>
            <a:off x="381000" y="721042"/>
            <a:ext cx="51816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uk-UA" sz="3200" dirty="0">
                <a:effectLst>
                  <a:glow rad="228600">
                    <a:schemeClr val="accent4">
                      <a:satMod val="175000"/>
                      <a:alpha val="40000"/>
                    </a:schemeClr>
                  </a:glow>
                </a:effectLst>
                <a:latin typeface="Century Schoolbook" pitchFamily="18" charset="0"/>
                <a:ea typeface="Times New Roman" pitchFamily="18" charset="0"/>
              </a:rPr>
              <a:t>Конструкції з композитних матеріалів
Їх стали використовувати для пішохідних мостів. Такі прогонові конструкції стійкі до агресивних середовищ, мають меншу масу, ніж залізобетонні або металеві. </a:t>
            </a:r>
            <a:r>
              <a:rPr lang="ru-RU" sz="3200" dirty="0">
                <a:effectLst>
                  <a:glow rad="228600">
                    <a:schemeClr val="accent4">
                      <a:satMod val="175000"/>
                      <a:alpha val="40000"/>
                    </a:schemeClr>
                  </a:glow>
                </a:effectLst>
                <a:latin typeface="Century Schoolbook" pitchFamily="18" charset="0"/>
                <a:ea typeface="Times New Roman" pitchFamily="18" charset="0"/>
              </a:rPr>
              <a:t>
</a:t>
            </a:r>
            <a:endParaRPr kumimoji="0" lang="ru-RU" sz="3200" b="0" i="0" u="none" strike="noStrike" cap="none" normalizeH="0" baseline="0" dirty="0">
              <a:ln>
                <a:noFill/>
              </a:ln>
              <a:solidFill>
                <a:schemeClr val="tx1"/>
              </a:solidFill>
              <a:effectLst>
                <a:glow rad="228600">
                  <a:schemeClr val="accent4">
                    <a:satMod val="175000"/>
                    <a:alpha val="40000"/>
                  </a:schemeClr>
                </a:glow>
              </a:effectLst>
              <a:latin typeface="Century Schoolbook" pitchFamily="18" charset="0"/>
            </a:endParaRP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87228B2-F73B-3565-8700-C75124C0FA55}"/>
              </a:ext>
            </a:extLst>
          </p:cNvPr>
          <p:cNvPicPr>
            <a:picLocks noChangeAspect="1"/>
          </p:cNvPicPr>
          <p:nvPr/>
        </p:nvPicPr>
        <p:blipFill>
          <a:blip r:embed="rId2"/>
          <a:stretch>
            <a:fillRect/>
          </a:stretch>
        </p:blipFill>
        <p:spPr>
          <a:xfrm>
            <a:off x="0" y="0"/>
            <a:ext cx="9144000" cy="6781800"/>
          </a:xfrm>
          <a:prstGeom prst="rect">
            <a:avLst/>
          </a:prstGeom>
        </p:spPr>
      </p:pic>
    </p:spTree>
  </p:cSld>
  <p:clrMapOvr>
    <a:masterClrMapping/>
  </p:clrMapOvr>
  <p:transitio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21920" y="457200"/>
            <a:ext cx="9022080" cy="5638800"/>
          </a:xfrm>
          <a:prstGeom prst="rect">
            <a:avLst/>
          </a:prstGeom>
        </p:spPr>
      </p:pic>
      <p:sp>
        <p:nvSpPr>
          <p:cNvPr id="5" name="TextBox 4"/>
          <p:cNvSpPr txBox="1"/>
          <p:nvPr/>
        </p:nvSpPr>
        <p:spPr>
          <a:xfrm>
            <a:off x="1752600" y="990600"/>
            <a:ext cx="5791200" cy="3785652"/>
          </a:xfrm>
          <a:prstGeom prst="rect">
            <a:avLst/>
          </a:prstGeom>
          <a:noFill/>
        </p:spPr>
        <p:txBody>
          <a:bodyPr wrap="square" rtlCol="0">
            <a:spAutoFit/>
          </a:bodyPr>
          <a:lstStyle/>
          <a:p>
            <a:pPr algn="ctr"/>
            <a:r>
              <a:rPr lang="ru-RU" sz="4800" b="1" dirty="0" err="1">
                <a:ln w="10541" cmpd="sng">
                  <a:solidFill>
                    <a:schemeClr val="accent1">
                      <a:shade val="88000"/>
                      <a:satMod val="110000"/>
                    </a:schemeClr>
                  </a:solidFill>
                  <a:prstDash val="solid"/>
                </a:ln>
                <a:solidFill>
                  <a:schemeClr val="bg1"/>
                </a:solidFill>
                <a:effectLst>
                  <a:glow rad="63500">
                    <a:schemeClr val="accent6">
                      <a:satMod val="175000"/>
                      <a:alpha val="40000"/>
                    </a:schemeClr>
                  </a:glow>
                  <a:outerShdw blurRad="50800" dist="38100" dir="2700000" algn="tl" rotWithShape="0">
                    <a:prstClr val="black">
                      <a:alpha val="40000"/>
                    </a:prstClr>
                  </a:outerShdw>
                </a:effectLst>
                <a:latin typeface="Century Schoolbook" pitchFamily="18" charset="0"/>
              </a:rPr>
              <a:t>Роботи</a:t>
            </a:r>
            <a:r>
              <a:rPr lang="ru-RU" sz="4800" b="1" dirty="0">
                <a:ln w="10541" cmpd="sng">
                  <a:solidFill>
                    <a:schemeClr val="accent1">
                      <a:shade val="88000"/>
                      <a:satMod val="110000"/>
                    </a:schemeClr>
                  </a:solidFill>
                  <a:prstDash val="solid"/>
                </a:ln>
                <a:solidFill>
                  <a:schemeClr val="bg1"/>
                </a:solidFill>
                <a:effectLst>
                  <a:glow rad="63500">
                    <a:schemeClr val="accent6">
                      <a:satMod val="175000"/>
                      <a:alpha val="40000"/>
                    </a:schemeClr>
                  </a:glow>
                  <a:outerShdw blurRad="50800" dist="38100" dir="2700000" algn="tl" rotWithShape="0">
                    <a:prstClr val="black">
                      <a:alpha val="40000"/>
                    </a:prstClr>
                  </a:outerShdw>
                </a:effectLst>
                <a:latin typeface="Century Schoolbook" pitchFamily="18" charset="0"/>
              </a:rPr>
              <a:t> з </a:t>
            </a:r>
            <a:r>
              <a:rPr lang="ru-RU" sz="4800" b="1" dirty="0" err="1">
                <a:ln w="10541" cmpd="sng">
                  <a:solidFill>
                    <a:schemeClr val="accent1">
                      <a:shade val="88000"/>
                      <a:satMod val="110000"/>
                    </a:schemeClr>
                  </a:solidFill>
                  <a:prstDash val="solid"/>
                </a:ln>
                <a:solidFill>
                  <a:schemeClr val="bg1"/>
                </a:solidFill>
                <a:effectLst>
                  <a:glow rad="63500">
                    <a:schemeClr val="accent6">
                      <a:satMod val="175000"/>
                      <a:alpha val="40000"/>
                    </a:schemeClr>
                  </a:glow>
                  <a:outerShdw blurRad="50800" dist="38100" dir="2700000" algn="tl" rotWithShape="0">
                    <a:prstClr val="black">
                      <a:alpha val="40000"/>
                    </a:prstClr>
                  </a:outerShdw>
                </a:effectLst>
                <a:latin typeface="Century Schoolbook" pitchFamily="18" charset="0"/>
              </a:rPr>
              <a:t>реконструкції</a:t>
            </a:r>
            <a:r>
              <a:rPr lang="ru-RU" sz="4800" b="1" dirty="0">
                <a:ln w="10541" cmpd="sng">
                  <a:solidFill>
                    <a:schemeClr val="accent1">
                      <a:shade val="88000"/>
                      <a:satMod val="110000"/>
                    </a:schemeClr>
                  </a:solidFill>
                  <a:prstDash val="solid"/>
                </a:ln>
                <a:solidFill>
                  <a:schemeClr val="bg1"/>
                </a:solidFill>
                <a:effectLst>
                  <a:glow rad="63500">
                    <a:schemeClr val="accent6">
                      <a:satMod val="175000"/>
                      <a:alpha val="40000"/>
                    </a:schemeClr>
                  </a:glow>
                  <a:outerShdw blurRad="50800" dist="38100" dir="2700000" algn="tl" rotWithShape="0">
                    <a:prstClr val="black">
                      <a:alpha val="40000"/>
                    </a:prstClr>
                  </a:outerShdw>
                </a:effectLst>
                <a:latin typeface="Century Schoolbook" pitchFamily="18" charset="0"/>
              </a:rPr>
              <a:t> </a:t>
            </a:r>
            <a:r>
              <a:rPr lang="ru-RU" sz="4800" b="1" dirty="0" err="1">
                <a:ln w="10541" cmpd="sng">
                  <a:solidFill>
                    <a:schemeClr val="accent1">
                      <a:shade val="88000"/>
                      <a:satMod val="110000"/>
                    </a:schemeClr>
                  </a:solidFill>
                  <a:prstDash val="solid"/>
                </a:ln>
                <a:solidFill>
                  <a:schemeClr val="bg1"/>
                </a:solidFill>
                <a:effectLst>
                  <a:glow rad="63500">
                    <a:schemeClr val="accent6">
                      <a:satMod val="175000"/>
                      <a:alpha val="40000"/>
                    </a:schemeClr>
                  </a:glow>
                  <a:outerShdw blurRad="50800" dist="38100" dir="2700000" algn="tl" rotWithShape="0">
                    <a:prstClr val="black">
                      <a:alpha val="40000"/>
                    </a:prstClr>
                  </a:outerShdw>
                </a:effectLst>
                <a:latin typeface="Century Schoolbook" pitchFamily="18" charset="0"/>
              </a:rPr>
              <a:t>будівель</a:t>
            </a:r>
            <a:r>
              <a:rPr lang="ru-RU" sz="4800" b="1" dirty="0">
                <a:ln w="10541" cmpd="sng">
                  <a:solidFill>
                    <a:schemeClr val="accent1">
                      <a:shade val="88000"/>
                      <a:satMod val="110000"/>
                    </a:schemeClr>
                  </a:solidFill>
                  <a:prstDash val="solid"/>
                </a:ln>
                <a:solidFill>
                  <a:schemeClr val="bg1"/>
                </a:solidFill>
                <a:effectLst>
                  <a:glow rad="63500">
                    <a:schemeClr val="accent6">
                      <a:satMod val="175000"/>
                      <a:alpha val="40000"/>
                    </a:schemeClr>
                  </a:glow>
                  <a:outerShdw blurRad="50800" dist="38100" dir="2700000" algn="tl" rotWithShape="0">
                    <a:prstClr val="black">
                      <a:alpha val="40000"/>
                    </a:prstClr>
                  </a:outerShdw>
                </a:effectLst>
                <a:latin typeface="Century Schoolbook" pitchFamily="18" charset="0"/>
              </a:rPr>
              <a:t> і </a:t>
            </a:r>
            <a:r>
              <a:rPr lang="ru-RU" sz="4800" b="1" dirty="0" err="1">
                <a:ln w="10541" cmpd="sng">
                  <a:solidFill>
                    <a:schemeClr val="accent1">
                      <a:shade val="88000"/>
                      <a:satMod val="110000"/>
                    </a:schemeClr>
                  </a:solidFill>
                  <a:prstDash val="solid"/>
                </a:ln>
                <a:solidFill>
                  <a:schemeClr val="bg1"/>
                </a:solidFill>
                <a:effectLst>
                  <a:glow rad="63500">
                    <a:schemeClr val="accent6">
                      <a:satMod val="175000"/>
                      <a:alpha val="40000"/>
                    </a:schemeClr>
                  </a:glow>
                  <a:outerShdw blurRad="50800" dist="38100" dir="2700000" algn="tl" rotWithShape="0">
                    <a:prstClr val="black">
                      <a:alpha val="40000"/>
                    </a:prstClr>
                  </a:outerShdw>
                </a:effectLst>
                <a:latin typeface="Century Schoolbook" pitchFamily="18" charset="0"/>
              </a:rPr>
              <a:t>споруд</a:t>
            </a:r>
            <a:r>
              <a:rPr lang="ru-RU" sz="4800" b="1" dirty="0">
                <a:ln w="10541" cmpd="sng">
                  <a:solidFill>
                    <a:schemeClr val="accent1">
                      <a:shade val="88000"/>
                      <a:satMod val="110000"/>
                    </a:schemeClr>
                  </a:solidFill>
                  <a:prstDash val="solid"/>
                </a:ln>
                <a:solidFill>
                  <a:schemeClr val="bg1"/>
                </a:solidFill>
                <a:effectLst>
                  <a:glow rad="63500">
                    <a:schemeClr val="accent6">
                      <a:satMod val="175000"/>
                      <a:alpha val="40000"/>
                    </a:schemeClr>
                  </a:glow>
                  <a:outerShdw blurRad="50800" dist="38100" dir="2700000" algn="tl" rotWithShape="0">
                    <a:prstClr val="black">
                      <a:alpha val="40000"/>
                    </a:prstClr>
                  </a:outerShdw>
                </a:effectLst>
                <a:latin typeface="Century Schoolbook" pitchFamily="18" charset="0"/>
              </a:rPr>
              <a:t>.
</a:t>
            </a:r>
            <a:endPar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outerShdw blurRad="50800" dist="38100" dir="2700000" algn="tl" rotWithShape="0">
                  <a:prstClr val="black">
                    <a:alpha val="40000"/>
                  </a:prstClr>
                </a:outerShdw>
              </a:effectLst>
              <a:latin typeface="Century Schoolbook" pitchFamily="18"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457200"/>
            <a:ext cx="8534400" cy="3139321"/>
          </a:xfrm>
          <a:prstGeom prst="rect">
            <a:avLst/>
          </a:prstGeom>
        </p:spPr>
        <p:txBody>
          <a:bodyPr wrap="square">
            <a:spAutoFit/>
          </a:bodyPr>
          <a:lstStyle/>
          <a:p>
            <a:r>
              <a:rPr lang="ru-RU" dirty="0"/>
              <a:t> </a:t>
            </a:r>
          </a:p>
          <a:p>
            <a:endParaRPr lang="ru-RU" dirty="0">
              <a:effectLst>
                <a:glow rad="101600">
                  <a:schemeClr val="accent4">
                    <a:satMod val="175000"/>
                    <a:alpha val="40000"/>
                  </a:schemeClr>
                </a:glow>
              </a:effectLst>
            </a:endParaRPr>
          </a:p>
          <a:p>
            <a:pPr algn="ctr"/>
            <a:r>
              <a:rPr lang="ru-RU" dirty="0" err="1">
                <a:effectLst>
                  <a:glow rad="101600">
                    <a:schemeClr val="accent4">
                      <a:satMod val="175000"/>
                      <a:alpha val="40000"/>
                    </a:schemeClr>
                  </a:glow>
                </a:effectLst>
              </a:rPr>
              <a:t>Зміст</a:t>
            </a:r>
            <a:endParaRPr lang="ru-RU" dirty="0">
              <a:effectLst>
                <a:glow rad="101600">
                  <a:schemeClr val="accent4">
                    <a:satMod val="175000"/>
                    <a:alpha val="40000"/>
                  </a:schemeClr>
                </a:glow>
              </a:effectLst>
            </a:endParaRPr>
          </a:p>
          <a:p>
            <a:pPr algn="just"/>
            <a:r>
              <a:rPr lang="ru-RU" dirty="0">
                <a:effectLst>
                  <a:glow rad="101600">
                    <a:schemeClr val="accent4">
                      <a:satMod val="175000"/>
                      <a:alpha val="40000"/>
                    </a:schemeClr>
                  </a:glow>
                </a:effectLst>
              </a:rPr>
              <a:t>
1 </a:t>
            </a:r>
            <a:r>
              <a:rPr lang="ru-RU" dirty="0" err="1">
                <a:effectLst>
                  <a:glow rad="101600">
                    <a:schemeClr val="accent4">
                      <a:satMod val="175000"/>
                      <a:alpha val="40000"/>
                    </a:schemeClr>
                  </a:glow>
                </a:effectLst>
              </a:rPr>
              <a:t>Вступ</a:t>
            </a:r>
            <a:r>
              <a:rPr lang="ru-RU" dirty="0">
                <a:effectLst>
                  <a:glow rad="101600">
                    <a:schemeClr val="accent4">
                      <a:satMod val="175000"/>
                      <a:alpha val="40000"/>
                    </a:schemeClr>
                  </a:glow>
                </a:effectLst>
              </a:rPr>
              <a:t>
2 </a:t>
            </a:r>
            <a:r>
              <a:rPr lang="ru-RU" dirty="0" err="1">
                <a:effectLst>
                  <a:glow rad="101600">
                    <a:schemeClr val="accent4">
                      <a:satMod val="175000"/>
                      <a:alpha val="40000"/>
                    </a:schemeClr>
                  </a:glow>
                </a:effectLst>
              </a:rPr>
              <a:t>Розробка</a:t>
            </a:r>
            <a:r>
              <a:rPr lang="ru-RU" dirty="0">
                <a:effectLst>
                  <a:glow rad="101600">
                    <a:schemeClr val="accent4">
                      <a:satMod val="175000"/>
                      <a:alpha val="40000"/>
                    </a:schemeClr>
                  </a:glow>
                </a:effectLst>
              </a:rPr>
              <a:t> </a:t>
            </a:r>
            <a:r>
              <a:rPr lang="ru-RU" dirty="0" err="1">
                <a:effectLst>
                  <a:glow rad="101600">
                    <a:schemeClr val="accent4">
                      <a:satMod val="175000"/>
                      <a:alpha val="40000"/>
                    </a:schemeClr>
                  </a:glow>
                </a:effectLst>
              </a:rPr>
              <a:t>проектної</a:t>
            </a:r>
            <a:r>
              <a:rPr lang="ru-RU" dirty="0">
                <a:effectLst>
                  <a:glow rad="101600">
                    <a:schemeClr val="accent4">
                      <a:satMod val="175000"/>
                      <a:alpha val="40000"/>
                    </a:schemeClr>
                  </a:glow>
                </a:effectLst>
              </a:rPr>
              <a:t> </a:t>
            </a:r>
            <a:r>
              <a:rPr lang="ru-RU" dirty="0" err="1">
                <a:effectLst>
                  <a:glow rad="101600">
                    <a:schemeClr val="accent4">
                      <a:satMod val="175000"/>
                      <a:alpha val="40000"/>
                    </a:schemeClr>
                  </a:glow>
                </a:effectLst>
              </a:rPr>
              <a:t>документації</a:t>
            </a:r>
            <a:r>
              <a:rPr lang="ru-RU" dirty="0">
                <a:effectLst>
                  <a:glow rad="101600">
                    <a:schemeClr val="accent4">
                      <a:satMod val="175000"/>
                      <a:alpha val="40000"/>
                    </a:schemeClr>
                  </a:glow>
                </a:effectLst>
              </a:rPr>
              <a:t> з </a:t>
            </a:r>
            <a:r>
              <a:rPr lang="ru-RU" dirty="0" err="1">
                <a:effectLst>
                  <a:glow rad="101600">
                    <a:schemeClr val="accent4">
                      <a:satMod val="175000"/>
                      <a:alpha val="40000"/>
                    </a:schemeClr>
                  </a:glow>
                </a:effectLst>
              </a:rPr>
              <a:t>організації</a:t>
            </a:r>
            <a:r>
              <a:rPr lang="ru-RU" dirty="0">
                <a:effectLst>
                  <a:glow rad="101600">
                    <a:schemeClr val="accent4">
                      <a:satMod val="175000"/>
                      <a:alpha val="40000"/>
                    </a:schemeClr>
                  </a:glow>
                </a:effectLst>
              </a:rPr>
              <a:t> </a:t>
            </a:r>
            <a:r>
              <a:rPr lang="ru-RU" dirty="0" err="1">
                <a:effectLst>
                  <a:glow rad="101600">
                    <a:schemeClr val="accent4">
                      <a:satMod val="175000"/>
                      <a:alpha val="40000"/>
                    </a:schemeClr>
                  </a:glow>
                </a:effectLst>
              </a:rPr>
              <a:t>будівництва</a:t>
            </a:r>
            <a:r>
              <a:rPr lang="ru-RU" dirty="0">
                <a:effectLst>
                  <a:glow rad="101600">
                    <a:schemeClr val="accent4">
                      <a:satMod val="175000"/>
                      <a:alpha val="40000"/>
                    </a:schemeClr>
                  </a:glow>
                </a:effectLst>
              </a:rPr>
              <a:t> та </a:t>
            </a:r>
            <a:r>
              <a:rPr lang="ru-RU" dirty="0" err="1">
                <a:effectLst>
                  <a:glow rad="101600">
                    <a:schemeClr val="accent4">
                      <a:satMod val="175000"/>
                      <a:alpha val="40000"/>
                    </a:schemeClr>
                  </a:glow>
                </a:effectLst>
              </a:rPr>
              <a:t>реконструкції</a:t>
            </a:r>
            <a:r>
              <a:rPr lang="ru-RU" dirty="0">
                <a:effectLst>
                  <a:glow rad="101600">
                    <a:schemeClr val="accent4">
                      <a:satMod val="175000"/>
                      <a:alpha val="40000"/>
                    </a:schemeClr>
                  </a:glow>
                </a:effectLst>
              </a:rPr>
              <a:t> </a:t>
            </a:r>
            <a:r>
              <a:rPr lang="ru-RU" dirty="0" err="1">
                <a:effectLst>
                  <a:glow rad="101600">
                    <a:schemeClr val="accent4">
                      <a:satMod val="175000"/>
                      <a:alpha val="40000"/>
                    </a:schemeClr>
                  </a:glow>
                </a:effectLst>
              </a:rPr>
              <a:t>будівель</a:t>
            </a:r>
            <a:r>
              <a:rPr lang="ru-RU" dirty="0">
                <a:effectLst>
                  <a:glow rad="101600">
                    <a:schemeClr val="accent4">
                      <a:satMod val="175000"/>
                      <a:alpha val="40000"/>
                    </a:schemeClr>
                  </a:glow>
                </a:effectLst>
              </a:rPr>
              <a:t> і </a:t>
            </a:r>
            <a:r>
              <a:rPr lang="ru-RU" dirty="0" err="1">
                <a:effectLst>
                  <a:glow rad="101600">
                    <a:schemeClr val="accent4">
                      <a:satMod val="175000"/>
                      <a:alpha val="40000"/>
                    </a:schemeClr>
                  </a:glow>
                </a:effectLst>
              </a:rPr>
              <a:t>споруд</a:t>
            </a:r>
            <a:r>
              <a:rPr lang="ru-RU" dirty="0">
                <a:effectLst>
                  <a:glow rad="101600">
                    <a:schemeClr val="accent4">
                      <a:satMod val="175000"/>
                      <a:alpha val="40000"/>
                    </a:schemeClr>
                  </a:glow>
                </a:effectLst>
              </a:rPr>
              <a:t>
3 </a:t>
            </a:r>
            <a:r>
              <a:rPr lang="ru-RU" dirty="0" err="1">
                <a:effectLst>
                  <a:glow rad="101600">
                    <a:schemeClr val="accent4">
                      <a:satMod val="175000"/>
                      <a:alpha val="40000"/>
                    </a:schemeClr>
                  </a:glow>
                </a:effectLst>
              </a:rPr>
              <a:t>Реконструкція</a:t>
            </a:r>
            <a:r>
              <a:rPr lang="ru-RU" dirty="0">
                <a:effectLst>
                  <a:glow rad="101600">
                    <a:schemeClr val="accent4">
                      <a:satMod val="175000"/>
                      <a:alpha val="40000"/>
                    </a:schemeClr>
                  </a:glow>
                </a:effectLst>
              </a:rPr>
              <a:t> </a:t>
            </a:r>
            <a:r>
              <a:rPr lang="ru-RU" dirty="0" err="1">
                <a:effectLst>
                  <a:glow rad="101600">
                    <a:schemeClr val="accent4">
                      <a:satMod val="175000"/>
                      <a:alpha val="40000"/>
                    </a:schemeClr>
                  </a:glow>
                </a:effectLst>
              </a:rPr>
              <a:t>інженерних</a:t>
            </a:r>
            <a:r>
              <a:rPr lang="ru-RU" dirty="0">
                <a:effectLst>
                  <a:glow rad="101600">
                    <a:schemeClr val="accent4">
                      <a:satMod val="175000"/>
                      <a:alpha val="40000"/>
                    </a:schemeClr>
                  </a:glow>
                </a:effectLst>
              </a:rPr>
              <a:t> мереж
4. </a:t>
            </a:r>
            <a:r>
              <a:rPr lang="ru-RU" dirty="0" err="1">
                <a:effectLst>
                  <a:glow rad="101600">
                    <a:schemeClr val="accent4">
                      <a:satMod val="175000"/>
                      <a:alpha val="40000"/>
                    </a:schemeClr>
                  </a:glow>
                </a:effectLst>
              </a:rPr>
              <a:t>Реконструкція</a:t>
            </a:r>
            <a:r>
              <a:rPr lang="ru-RU" dirty="0">
                <a:effectLst>
                  <a:glow rad="101600">
                    <a:schemeClr val="accent4">
                      <a:satMod val="175000"/>
                      <a:alpha val="40000"/>
                    </a:schemeClr>
                  </a:glow>
                </a:effectLst>
              </a:rPr>
              <a:t> </a:t>
            </a:r>
            <a:r>
              <a:rPr lang="ru-RU" dirty="0" err="1">
                <a:effectLst>
                  <a:glow rad="101600">
                    <a:schemeClr val="accent4">
                      <a:satMod val="175000"/>
                      <a:alpha val="40000"/>
                    </a:schemeClr>
                  </a:glow>
                </a:effectLst>
              </a:rPr>
              <a:t>промислових</a:t>
            </a:r>
            <a:r>
              <a:rPr lang="ru-RU" dirty="0">
                <a:effectLst>
                  <a:glow rad="101600">
                    <a:schemeClr val="accent4">
                      <a:satMod val="175000"/>
                      <a:alpha val="40000"/>
                    </a:schemeClr>
                  </a:glow>
                </a:effectLst>
              </a:rPr>
              <a:t> </a:t>
            </a:r>
            <a:r>
              <a:rPr lang="ru-RU" dirty="0" err="1">
                <a:effectLst>
                  <a:glow rad="101600">
                    <a:schemeClr val="accent4">
                      <a:satMod val="175000"/>
                      <a:alpha val="40000"/>
                    </a:schemeClr>
                  </a:glow>
                </a:effectLst>
              </a:rPr>
              <a:t>будівель</a:t>
            </a:r>
            <a:r>
              <a:rPr lang="ru-RU" dirty="0">
                <a:effectLst>
                  <a:glow rad="101600">
                    <a:schemeClr val="accent4">
                      <a:satMod val="175000"/>
                      <a:alpha val="40000"/>
                    </a:schemeClr>
                  </a:glow>
                </a:effectLst>
              </a:rPr>
              <a:t>
5 </a:t>
            </a:r>
            <a:r>
              <a:rPr lang="ru-RU" dirty="0" err="1">
                <a:effectLst>
                  <a:glow rad="101600">
                    <a:schemeClr val="accent4">
                      <a:satMod val="175000"/>
                      <a:alpha val="40000"/>
                    </a:schemeClr>
                  </a:glow>
                </a:effectLst>
              </a:rPr>
              <a:t>Реконструкція</a:t>
            </a:r>
            <a:r>
              <a:rPr lang="ru-RU" dirty="0">
                <a:effectLst>
                  <a:glow rad="101600">
                    <a:schemeClr val="accent4">
                      <a:satMod val="175000"/>
                      <a:alpha val="40000"/>
                    </a:schemeClr>
                  </a:glow>
                </a:effectLst>
              </a:rPr>
              <a:t> та </a:t>
            </a:r>
            <a:r>
              <a:rPr lang="ru-RU" dirty="0" err="1">
                <a:effectLst>
                  <a:glow rad="101600">
                    <a:schemeClr val="accent4">
                      <a:satMod val="175000"/>
                      <a:alpha val="40000"/>
                    </a:schemeClr>
                  </a:glow>
                </a:effectLst>
              </a:rPr>
              <a:t>капітальний</a:t>
            </a:r>
            <a:r>
              <a:rPr lang="ru-RU" dirty="0">
                <a:effectLst>
                  <a:glow rad="101600">
                    <a:schemeClr val="accent4">
                      <a:satMod val="175000"/>
                      <a:alpha val="40000"/>
                    </a:schemeClr>
                  </a:glow>
                </a:effectLst>
              </a:rPr>
              <a:t> ремонт </a:t>
            </a:r>
            <a:r>
              <a:rPr lang="ru-RU" dirty="0" err="1">
                <a:effectLst>
                  <a:glow rad="101600">
                    <a:schemeClr val="accent4">
                      <a:satMod val="175000"/>
                      <a:alpha val="40000"/>
                    </a:schemeClr>
                  </a:glow>
                </a:effectLst>
              </a:rPr>
              <a:t>будівель</a:t>
            </a:r>
            <a:r>
              <a:rPr lang="ru-RU" dirty="0">
                <a:effectLst>
                  <a:glow rad="101600">
                    <a:schemeClr val="accent4">
                      <a:satMod val="175000"/>
                      <a:alpha val="40000"/>
                    </a:schemeClr>
                  </a:glow>
                </a:effectLst>
              </a:rPr>
              <a:t>
6. </a:t>
            </a:r>
            <a:r>
              <a:rPr lang="ru-RU" dirty="0" err="1">
                <a:effectLst>
                  <a:glow rad="101600">
                    <a:schemeClr val="accent4">
                      <a:satMod val="175000"/>
                      <a:alpha val="40000"/>
                    </a:schemeClr>
                  </a:glow>
                </a:effectLst>
              </a:rPr>
              <a:t>Реконструкція</a:t>
            </a:r>
            <a:r>
              <a:rPr lang="ru-RU" dirty="0">
                <a:effectLst>
                  <a:glow rad="101600">
                    <a:schemeClr val="accent4">
                      <a:satMod val="175000"/>
                      <a:alpha val="40000"/>
                    </a:schemeClr>
                  </a:glow>
                </a:effectLst>
              </a:rPr>
              <a:t> та </a:t>
            </a:r>
            <a:r>
              <a:rPr lang="ru-RU" dirty="0" err="1">
                <a:effectLst>
                  <a:glow rad="101600">
                    <a:schemeClr val="accent4">
                      <a:satMod val="175000"/>
                      <a:alpha val="40000"/>
                    </a:schemeClr>
                  </a:glow>
                </a:effectLst>
              </a:rPr>
              <a:t>капітальний</a:t>
            </a:r>
            <a:r>
              <a:rPr lang="ru-RU" dirty="0">
                <a:effectLst>
                  <a:glow rad="101600">
                    <a:schemeClr val="accent4">
                      <a:satMod val="175000"/>
                      <a:alpha val="40000"/>
                    </a:schemeClr>
                  </a:glow>
                </a:effectLst>
              </a:rPr>
              <a:t> ремонт </a:t>
            </a:r>
            <a:r>
              <a:rPr lang="ru-RU" dirty="0" err="1">
                <a:effectLst>
                  <a:glow rad="101600">
                    <a:schemeClr val="accent4">
                      <a:satMod val="175000"/>
                      <a:alpha val="40000"/>
                    </a:schemeClr>
                  </a:glow>
                </a:effectLst>
              </a:rPr>
              <a:t>споруд</a:t>
            </a:r>
            <a:endParaRPr lang="ru-RU" dirty="0">
              <a:effectLst>
                <a:glow rad="101600">
                  <a:schemeClr val="accent4">
                    <a:satMod val="175000"/>
                    <a:alpha val="40000"/>
                  </a:schemeClr>
                </a:glo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663636"/>
          </a:xfrm>
          <a:prstGeom prst="rect">
            <a:avLst/>
          </a:prstGeom>
        </p:spPr>
        <p:txBody>
          <a:bodyPr wrap="square">
            <a:spAutoFit/>
          </a:bodyPr>
          <a:lstStyle/>
          <a:p>
            <a:pPr algn="ctr"/>
            <a:r>
              <a:rPr lang="ru-RU" sz="2400" dirty="0" err="1">
                <a:effectLst>
                  <a:glow rad="101600">
                    <a:schemeClr val="accent4">
                      <a:satMod val="175000"/>
                      <a:alpha val="40000"/>
                    </a:schemeClr>
                  </a:glow>
                </a:effectLst>
              </a:rPr>
              <a:t>Введення</a:t>
            </a:r>
            <a:endParaRPr lang="ru-RU" sz="2400" dirty="0">
              <a:effectLst>
                <a:glow rad="101600">
                  <a:schemeClr val="accent4">
                    <a:satMod val="175000"/>
                    <a:alpha val="40000"/>
                  </a:schemeClr>
                </a:glow>
              </a:effectLst>
            </a:endParaRPr>
          </a:p>
          <a:p>
            <a:pPr algn="just"/>
            <a:r>
              <a:rPr lang="ru-RU" sz="2400" dirty="0">
                <a:effectLst>
                  <a:glow rad="101600">
                    <a:schemeClr val="accent4">
                      <a:satMod val="175000"/>
                      <a:alpha val="40000"/>
                    </a:schemeClr>
                  </a:glow>
                </a:effectLst>
              </a:rPr>
              <a:t>
</a:t>
            </a:r>
            <a:r>
              <a:rPr lang="uk-UA" sz="2400" dirty="0">
                <a:effectLst>
                  <a:glow rad="101600">
                    <a:schemeClr val="accent4">
                      <a:satMod val="175000"/>
                      <a:alpha val="40000"/>
                    </a:schemeClr>
                  </a:glow>
                </a:effectLst>
              </a:rPr>
              <a:t>Реконструкція будівель є найскладнішим завданням в будівельній галузі. Найчастіше цей вид будівельних робіт навіть складніше, ніж зведення будівель з нуля - адже в більшості випадків реконструкція передбачає збереження історичного вигляду будівлі або хоча б його несучих конструкцій з дуже серйозними переробками як всередині, так і зовні.
Для успішної реконструкції необхідно не тільки досконало володіти сучасними технологіями зведення і ремонту будівель, а й добре знати технології, які використовувалися в ті часи, коли зводилося реконструйоване будівля.
При проведенні будівельних робіт з реконструкції промислових підприємств слід враховувати, що частина з них буде проводитися в обмежених умовах - адже цехи не тільки насичені комунікаціями, інженерними мережами і наявним технологічним обладнанням, а й можуть відрізнятися умовами підвищеної </a:t>
            </a:r>
            <a:r>
              <a:rPr lang="uk-UA" sz="2400" dirty="0" err="1">
                <a:effectLst>
                  <a:glow rad="101600">
                    <a:schemeClr val="accent4">
                      <a:satMod val="175000"/>
                      <a:alpha val="40000"/>
                    </a:schemeClr>
                  </a:glow>
                </a:effectLst>
              </a:rPr>
              <a:t>пожежо</a:t>
            </a:r>
            <a:r>
              <a:rPr lang="uk-UA" sz="2400" dirty="0">
                <a:effectLst>
                  <a:glow rad="101600">
                    <a:schemeClr val="accent4">
                      <a:satMod val="175000"/>
                      <a:alpha val="40000"/>
                    </a:schemeClr>
                  </a:glow>
                </a:effectLst>
              </a:rPr>
              <a:t>- і </a:t>
            </a:r>
            <a:r>
              <a:rPr lang="uk-UA" sz="2400" dirty="0" err="1">
                <a:effectLst>
                  <a:glow rad="101600">
                    <a:schemeClr val="accent4">
                      <a:satMod val="175000"/>
                      <a:alpha val="40000"/>
                    </a:schemeClr>
                  </a:glow>
                </a:effectLst>
              </a:rPr>
              <a:t>вибухонебезпеки</a:t>
            </a:r>
            <a:r>
              <a:rPr lang="uk-UA" sz="2400" dirty="0">
                <a:effectLst>
                  <a:glow rad="101600">
                    <a:schemeClr val="accent4">
                      <a:satMod val="175000"/>
                      <a:alpha val="40000"/>
                    </a:schemeClr>
                  </a:glow>
                </a:effectLst>
              </a:rPr>
              <a:t>.
</a:t>
            </a:r>
            <a:endParaRPr lang="uk-UA" dirty="0"/>
          </a:p>
          <a:p>
            <a:endParaRPr lang="uk-UA" dirty="0"/>
          </a:p>
          <a:p>
            <a:endParaRPr lang="ru-RU" dirty="0"/>
          </a:p>
        </p:txBody>
      </p:sp>
    </p:spTree>
  </p:cSld>
  <p:clrMapOvr>
    <a:masterClrMapping/>
  </p:clrMapOvr>
  <p:transition spd="med">
    <p:pull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190" y="731837"/>
            <a:ext cx="8135009" cy="5940088"/>
          </a:xfrm>
          <a:prstGeom prst="rect">
            <a:avLst/>
          </a:prstGeom>
        </p:spPr>
        <p:txBody>
          <a:bodyPr wrap="square">
            <a:spAutoFit/>
          </a:bodyPr>
          <a:lstStyle/>
          <a:p>
            <a:r>
              <a:rPr lang="ru-RU" sz="1900" dirty="0">
                <a:effectLst>
                  <a:glow rad="139700">
                    <a:schemeClr val="accent4">
                      <a:satMod val="175000"/>
                      <a:alpha val="40000"/>
                    </a:schemeClr>
                  </a:glow>
                </a:effectLst>
              </a:rPr>
              <a:t> </a:t>
            </a:r>
            <a:r>
              <a:rPr lang="uk-UA" sz="1900" dirty="0">
                <a:effectLst>
                  <a:glow rad="139700">
                    <a:schemeClr val="accent4">
                      <a:satMod val="175000"/>
                      <a:alpha val="40000"/>
                    </a:schemeClr>
                  </a:glow>
                </a:effectLst>
              </a:rPr>
              <a:t>Метою дослідження є виявлення специфіки сучасної реконструкції інженерних комунікацій, будівель і споруд як важливого </a:t>
            </a:r>
            <a:r>
              <a:rPr lang="uk-UA" sz="1900" dirty="0" err="1">
                <a:effectLst>
                  <a:glow rad="139700">
                    <a:schemeClr val="accent4">
                      <a:satMod val="175000"/>
                      <a:alpha val="40000"/>
                    </a:schemeClr>
                  </a:glow>
                </a:effectLst>
              </a:rPr>
              <a:t>фактора</a:t>
            </a:r>
            <a:r>
              <a:rPr lang="uk-UA" sz="1900" dirty="0">
                <a:effectLst>
                  <a:glow rad="139700">
                    <a:schemeClr val="accent4">
                      <a:satMod val="175000"/>
                      <a:alpha val="40000"/>
                    </a:schemeClr>
                  </a:glow>
                </a:effectLst>
              </a:rPr>
              <a:t> розвитку культури. Зберегти архітектурну спадщину попередніх поколінь.</a:t>
            </a:r>
          </a:p>
          <a:p>
            <a:endParaRPr lang="uk-UA" sz="1900" dirty="0">
              <a:effectLst>
                <a:glow rad="139700">
                  <a:schemeClr val="accent4">
                    <a:satMod val="175000"/>
                    <a:alpha val="40000"/>
                  </a:schemeClr>
                </a:glow>
              </a:effectLst>
            </a:endParaRPr>
          </a:p>
          <a:p>
            <a:endParaRPr lang="uk-UA" sz="1900" dirty="0">
              <a:effectLst>
                <a:glow rad="139700">
                  <a:schemeClr val="accent4">
                    <a:satMod val="175000"/>
                    <a:alpha val="40000"/>
                  </a:schemeClr>
                </a:glow>
              </a:effectLst>
            </a:endParaRPr>
          </a:p>
          <a:p>
            <a:endParaRPr lang="uk-UA" sz="1900" dirty="0">
              <a:effectLst>
                <a:glow rad="139700">
                  <a:schemeClr val="accent4">
                    <a:satMod val="175000"/>
                    <a:alpha val="40000"/>
                  </a:schemeClr>
                </a:glow>
              </a:effectLst>
            </a:endParaRPr>
          </a:p>
          <a:p>
            <a:endParaRPr lang="uk-UA" sz="1900" dirty="0">
              <a:effectLst>
                <a:glow rad="139700">
                  <a:schemeClr val="accent4">
                    <a:satMod val="175000"/>
                    <a:alpha val="40000"/>
                  </a:schemeClr>
                </a:glow>
              </a:effectLst>
            </a:endParaRPr>
          </a:p>
          <a:p>
            <a:endParaRPr lang="uk-UA" sz="1900" dirty="0">
              <a:effectLst>
                <a:glow rad="139700">
                  <a:schemeClr val="accent4">
                    <a:satMod val="175000"/>
                    <a:alpha val="40000"/>
                  </a:schemeClr>
                </a:glow>
              </a:effectLst>
            </a:endParaRPr>
          </a:p>
          <a:p>
            <a:endParaRPr lang="uk-UA" sz="1900" dirty="0">
              <a:effectLst>
                <a:glow rad="139700">
                  <a:schemeClr val="accent4">
                    <a:satMod val="175000"/>
                    <a:alpha val="40000"/>
                  </a:schemeClr>
                </a:glow>
              </a:effectLst>
            </a:endParaRPr>
          </a:p>
          <a:p>
            <a:endParaRPr lang="uk-UA" sz="1900" dirty="0">
              <a:effectLst>
                <a:glow rad="139700">
                  <a:schemeClr val="accent4">
                    <a:satMod val="175000"/>
                    <a:alpha val="40000"/>
                  </a:schemeClr>
                </a:glow>
              </a:effectLst>
            </a:endParaRPr>
          </a:p>
          <a:p>
            <a:endParaRPr lang="uk-UA" sz="1900" dirty="0">
              <a:effectLst>
                <a:glow rad="139700">
                  <a:schemeClr val="accent4">
                    <a:satMod val="175000"/>
                    <a:alpha val="40000"/>
                  </a:schemeClr>
                </a:glow>
              </a:effectLst>
            </a:endParaRPr>
          </a:p>
          <a:p>
            <a:endParaRPr lang="uk-UA" sz="1900" dirty="0">
              <a:effectLst>
                <a:glow rad="139700">
                  <a:schemeClr val="accent4">
                    <a:satMod val="175000"/>
                    <a:alpha val="40000"/>
                  </a:schemeClr>
                </a:glow>
              </a:effectLst>
            </a:endParaRPr>
          </a:p>
          <a:p>
            <a:r>
              <a:rPr lang="uk-UA" sz="1900" dirty="0">
                <a:effectLst>
                  <a:glow rad="139700">
                    <a:schemeClr val="accent4">
                      <a:satMod val="175000"/>
                      <a:alpha val="40000"/>
                    </a:schemeClr>
                  </a:glow>
                </a:effectLst>
              </a:rPr>
              <a:t>ЗАВДАННЯ:
- встановити суворий пріоритет, а також порядок комбінованого виконання будівельно-монтажних робіт;
     - визначити методи, необхідні для монтажу, демонтажу або заміни покриттів, перекриття і стінових огорож для захисту функціонуючого обладнання;
    - визначити перелік робіт, що виконуються в підготовчому періоді;</a:t>
            </a:r>
            <a:r>
              <a:rPr lang="ru-RU" sz="1900" dirty="0">
                <a:effectLst>
                  <a:glow rad="139700">
                    <a:schemeClr val="accent4">
                      <a:satMod val="175000"/>
                      <a:alpha val="40000"/>
                    </a:schemeClr>
                  </a:glow>
                </a:effectLst>
              </a:rPr>
              <a:t>
</a:t>
            </a:r>
          </a:p>
        </p:txBody>
      </p:sp>
      <p:pic>
        <p:nvPicPr>
          <p:cNvPr id="3" name="Picture 2" descr="http://stroyline-vl.ru/sites/default/files/uslugi_stroylay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752600"/>
            <a:ext cx="274645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trips dir="r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2133600" y="381000"/>
            <a:ext cx="47244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uk-UA" sz="2400" dirty="0">
                <a:effectLst>
                  <a:glow rad="228600">
                    <a:schemeClr val="accent4">
                      <a:satMod val="175000"/>
                      <a:alpha val="40000"/>
                    </a:schemeClr>
                  </a:glow>
                </a:effectLst>
                <a:latin typeface="Century Schoolbook" pitchFamily="18" charset="0"/>
                <a:ea typeface="Times New Roman" pitchFamily="18" charset="0"/>
              </a:rPr>
              <a:t>Інженерні системи можна назвати найскладнішим і в той же час найважливішим елементом сучасної будівлі. У будь-якому житловому будинку, офісній будівлі або промисловій будівлі є безліч інженерних комунікацій, до яких відносяться електричні та комунікаційні мережі, водопостачання та каналізація, системи вентиляції та клімат-контролю, сантехнічне та освітлювальне обладнання.
</a:t>
            </a:r>
            <a:endParaRPr kumimoji="0" lang="uk-UA" sz="2400" b="0" i="0" u="none" strike="noStrike" cap="none" normalizeH="0" baseline="0" dirty="0">
              <a:ln>
                <a:noFill/>
              </a:ln>
              <a:solidFill>
                <a:schemeClr val="tx1"/>
              </a:solidFill>
              <a:effectLst>
                <a:glow rad="228600">
                  <a:schemeClr val="accent4">
                    <a:satMod val="175000"/>
                    <a:alpha val="40000"/>
                  </a:schemeClr>
                </a:glow>
              </a:effectLst>
              <a:latin typeface="Century Schoolbook" pitchFamily="18" charset="0"/>
            </a:endParaRPr>
          </a:p>
        </p:txBody>
      </p:sp>
    </p:spTree>
  </p:cSld>
  <p:clrMapOvr>
    <a:masterClrMapping/>
  </p:clrMapOvr>
  <p:transition spd="med">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04800" y="228600"/>
            <a:ext cx="42672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uk-UA" sz="2400" dirty="0">
                <a:effectLst>
                  <a:glow rad="101600">
                    <a:schemeClr val="accent4">
                      <a:satMod val="175000"/>
                      <a:alpha val="40000"/>
                    </a:schemeClr>
                  </a:glow>
                </a:effectLst>
                <a:latin typeface="Arial" pitchFamily="34" charset="0"/>
                <a:ea typeface="Times New Roman" pitchFamily="18" charset="0"/>
              </a:rPr>
              <a:t>Реконструкція будівель є найскладнішим завданням в будівельній галузі. Найчастіше цей вид будівельних робіт навіть складніше, ніж зведення будівель з нуля.</a:t>
            </a:r>
            <a:r>
              <a:rPr lang="ru-RU" sz="2400" dirty="0">
                <a:effectLst>
                  <a:glow rad="101600">
                    <a:schemeClr val="accent4">
                      <a:satMod val="175000"/>
                      <a:alpha val="40000"/>
                    </a:schemeClr>
                  </a:glow>
                </a:effectLst>
                <a:latin typeface="Arial" pitchFamily="34" charset="0"/>
                <a:ea typeface="Times New Roman" pitchFamily="18" charset="0"/>
              </a:rPr>
              <a:t>
</a:t>
            </a:r>
            <a:endParaRPr kumimoji="0" lang="ru-RU" sz="2400" b="0" i="0" u="none" strike="noStrike" cap="none" normalizeH="0" baseline="0" dirty="0">
              <a:ln>
                <a:noFill/>
              </a:ln>
              <a:solidFill>
                <a:schemeClr val="tx1"/>
              </a:solidFill>
              <a:effectLst>
                <a:glow rad="101600">
                  <a:schemeClr val="accent4">
                    <a:satMod val="175000"/>
                    <a:alpha val="40000"/>
                  </a:schemeClr>
                </a:glow>
              </a:effectLst>
              <a:latin typeface="Arial" pitchFamily="34" charset="0"/>
            </a:endParaRPr>
          </a:p>
        </p:txBody>
      </p:sp>
      <p:pic>
        <p:nvPicPr>
          <p:cNvPr id="15363" name="Picture 3" descr="C:\Documents and Settings\настя\Рабочий стол\Адекватные фотографии\rekonstrukciya_zdanij.jpg"/>
          <p:cNvPicPr>
            <a:picLocks noChangeAspect="1" noChangeArrowheads="1"/>
          </p:cNvPicPr>
          <p:nvPr/>
        </p:nvPicPr>
        <p:blipFill>
          <a:blip r:embed="rId2" cstate="print"/>
          <a:srcRect/>
          <a:stretch>
            <a:fillRect/>
          </a:stretch>
        </p:blipFill>
        <p:spPr bwMode="auto">
          <a:xfrm>
            <a:off x="4800600" y="152400"/>
            <a:ext cx="4191000" cy="3581400"/>
          </a:xfrm>
          <a:prstGeom prst="rect">
            <a:avLst/>
          </a:prstGeom>
          <a:noFill/>
          <a:effectLst>
            <a:glow rad="101600">
              <a:schemeClr val="accent4">
                <a:satMod val="175000"/>
                <a:alpha val="40000"/>
              </a:schemeClr>
            </a:glow>
          </a:effectLst>
        </p:spPr>
      </p:pic>
      <p:sp>
        <p:nvSpPr>
          <p:cNvPr id="8" name="Прямоугольник 7"/>
          <p:cNvSpPr/>
          <p:nvPr/>
        </p:nvSpPr>
        <p:spPr>
          <a:xfrm>
            <a:off x="4572000" y="3811012"/>
            <a:ext cx="4572000" cy="3046988"/>
          </a:xfrm>
          <a:prstGeom prst="rect">
            <a:avLst/>
          </a:prstGeom>
        </p:spPr>
        <p:txBody>
          <a:bodyPr>
            <a:spAutoFit/>
          </a:bodyPr>
          <a:lstStyle/>
          <a:p>
            <a:r>
              <a:rPr lang="ru-RU" sz="2400" dirty="0">
                <a:latin typeface="Arial" pitchFamily="34" charset="0"/>
                <a:ea typeface="Times New Roman" pitchFamily="18" charset="0"/>
              </a:rPr>
              <a:t>– </a:t>
            </a:r>
            <a:r>
              <a:rPr lang="uk-UA" sz="2400" dirty="0">
                <a:latin typeface="Arial" pitchFamily="34" charset="0"/>
                <a:ea typeface="Times New Roman" pitchFamily="18" charset="0"/>
              </a:rPr>
              <a:t>Адже в більшості випадків реконструкція передбачає збереження історичного вигляду будівлі або хоча б його несучих конструкцій з дуже серйозними переробками як всередині, так і зовні.</a:t>
            </a:r>
            <a:endParaRPr lang="uk-UA" sz="2400" dirty="0"/>
          </a:p>
        </p:txBody>
      </p:sp>
      <p:pic>
        <p:nvPicPr>
          <p:cNvPr id="15365" name="Picture 5" descr="C:\Documents and Settings\настя\Рабочий стол\Адекватные фотографии\proektnaya_dokumentaciya.jpg"/>
          <p:cNvPicPr>
            <a:picLocks noChangeAspect="1" noChangeArrowheads="1"/>
          </p:cNvPicPr>
          <p:nvPr/>
        </p:nvPicPr>
        <p:blipFill>
          <a:blip r:embed="rId3" cstate="print"/>
          <a:srcRect/>
          <a:stretch>
            <a:fillRect/>
          </a:stretch>
        </p:blipFill>
        <p:spPr bwMode="auto">
          <a:xfrm>
            <a:off x="685800" y="3505200"/>
            <a:ext cx="3276600" cy="3164586"/>
          </a:xfrm>
          <a:prstGeom prst="rect">
            <a:avLst/>
          </a:prstGeom>
          <a:noFill/>
          <a:effectLst>
            <a:glow rad="101600">
              <a:schemeClr val="accent4">
                <a:satMod val="175000"/>
                <a:alpha val="40000"/>
              </a:schemeClr>
            </a:glow>
          </a:effectLst>
        </p:spPr>
      </p:pic>
    </p:spTree>
  </p:cSld>
  <p:clrMapOvr>
    <a:masterClrMapping/>
  </p:clrMapOvr>
  <p:transition spd="med">
    <p:wheel spokes="3"/>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настя\Рабочий стол\Адекватные фотографии\3.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14339" name="Rectangle 3"/>
          <p:cNvSpPr>
            <a:spLocks noChangeArrowheads="1"/>
          </p:cNvSpPr>
          <p:nvPr/>
        </p:nvSpPr>
        <p:spPr bwMode="auto">
          <a:xfrm>
            <a:off x="1600200" y="565666"/>
            <a:ext cx="60198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uk-UA" sz="2400" dirty="0">
                <a:effectLst>
                  <a:glow rad="228600">
                    <a:schemeClr val="accent4">
                      <a:satMod val="175000"/>
                      <a:alpha val="40000"/>
                    </a:schemeClr>
                  </a:glow>
                </a:effectLst>
                <a:latin typeface="Century Schoolbook" pitchFamily="18" charset="0"/>
                <a:ea typeface="Times New Roman" pitchFamily="18" charset="0"/>
              </a:rPr>
              <a:t>В процесі реконструкції діючих промислових підприємств обов'язково вживаються заходи щодо забезпечення міцності збережених несучих конструкцій, а також всієї будівлі або споруди. Велику увагу слід приділити безпеці транспортування конструкцій і будівельних матеріалів. Забезпечується безпечна спільна робота існуючих виробничих і спеціалізованих будівельних підрозділів. 
</a:t>
            </a:r>
            <a:endParaRPr kumimoji="0" lang="uk-UA" sz="2400" b="0" i="0" u="none" strike="noStrike" cap="none" normalizeH="0" baseline="0" dirty="0">
              <a:ln>
                <a:noFill/>
              </a:ln>
              <a:solidFill>
                <a:schemeClr val="tx1"/>
              </a:solidFill>
              <a:effectLst>
                <a:glow rad="228600">
                  <a:schemeClr val="accent4">
                    <a:satMod val="175000"/>
                    <a:alpha val="40000"/>
                  </a:schemeClr>
                </a:glow>
              </a:effectLst>
              <a:latin typeface="Century Schoolbook" pitchFamily="18" charset="0"/>
            </a:endParaRPr>
          </a:p>
        </p:txBody>
      </p:sp>
    </p:spTree>
  </p:cSld>
  <p:clrMapOvr>
    <a:masterClrMapping/>
  </p:clrMapOvr>
  <p:transition spd="med">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533400" y="152400"/>
            <a:ext cx="82296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uk-UA" sz="2400" dirty="0">
                <a:effectLst>
                  <a:glow rad="101600">
                    <a:schemeClr val="accent4">
                      <a:satMod val="175000"/>
                      <a:alpha val="40000"/>
                    </a:schemeClr>
                  </a:glow>
                </a:effectLst>
                <a:latin typeface="Century Schoolbook" pitchFamily="18" charset="0"/>
                <a:ea typeface="Times New Roman" pitchFamily="18" charset="0"/>
              </a:rPr>
              <a:t>Проектна документація на організацію будівництва повинна розроблятися одночасно з будівельною, технологічною та іншими частинами проекту реконструкції. Такого правила слід дотримуватися, щоб </a:t>
            </a:r>
            <a:r>
              <a:rPr lang="uk-UA" sz="2400" dirty="0" err="1">
                <a:effectLst>
                  <a:glow rad="101600">
                    <a:schemeClr val="accent4">
                      <a:satMod val="175000"/>
                      <a:alpha val="40000"/>
                    </a:schemeClr>
                  </a:glow>
                </a:effectLst>
                <a:latin typeface="Century Schoolbook" pitchFamily="18" charset="0"/>
                <a:ea typeface="Times New Roman" pitchFamily="18" charset="0"/>
              </a:rPr>
              <a:t>грамотно</a:t>
            </a:r>
            <a:r>
              <a:rPr lang="uk-UA" sz="2400" dirty="0">
                <a:effectLst>
                  <a:glow rad="101600">
                    <a:schemeClr val="accent4">
                      <a:satMod val="175000"/>
                      <a:alpha val="40000"/>
                    </a:schemeClr>
                  </a:glow>
                </a:effectLst>
                <a:latin typeface="Century Schoolbook" pitchFamily="18" charset="0"/>
                <a:ea typeface="Times New Roman" pitchFamily="18" charset="0"/>
              </a:rPr>
              <a:t> пов'язати конструктивні, технологічні та </a:t>
            </a:r>
            <a:r>
              <a:rPr lang="uk-UA" sz="2400" dirty="0" err="1">
                <a:effectLst>
                  <a:glow rad="101600">
                    <a:schemeClr val="accent4">
                      <a:satMod val="175000"/>
                      <a:alpha val="40000"/>
                    </a:schemeClr>
                  </a:glow>
                </a:effectLst>
                <a:latin typeface="Century Schoolbook" pitchFamily="18" charset="0"/>
                <a:ea typeface="Times New Roman" pitchFamily="18" charset="0"/>
              </a:rPr>
              <a:t>об'ємно</a:t>
            </a:r>
            <a:r>
              <a:rPr lang="uk-UA" sz="2400" dirty="0">
                <a:effectLst>
                  <a:glow rad="101600">
                    <a:schemeClr val="accent4">
                      <a:satMod val="175000"/>
                      <a:alpha val="40000"/>
                    </a:schemeClr>
                  </a:glow>
                </a:effectLst>
                <a:latin typeface="Century Schoolbook" pitchFamily="18" charset="0"/>
                <a:ea typeface="Times New Roman" pitchFamily="18" charset="0"/>
              </a:rPr>
              <a:t>-планувальні рішення з умовами виробництва і організації роботи. </a:t>
            </a:r>
            <a:r>
              <a:rPr lang="ru-RU" sz="2400" dirty="0">
                <a:effectLst>
                  <a:glow rad="101600">
                    <a:schemeClr val="accent4">
                      <a:satMod val="175000"/>
                      <a:alpha val="40000"/>
                    </a:schemeClr>
                  </a:glow>
                </a:effectLst>
                <a:latin typeface="Century Schoolbook" pitchFamily="18" charset="0"/>
                <a:ea typeface="Times New Roman" pitchFamily="18" charset="0"/>
              </a:rPr>
              <a:t>
</a:t>
            </a:r>
            <a:endParaRPr kumimoji="0" lang="ru-RU" sz="2400" b="0" i="0" u="none" strike="noStrike" cap="none" normalizeH="0" baseline="0" dirty="0">
              <a:ln>
                <a:noFill/>
              </a:ln>
              <a:solidFill>
                <a:schemeClr val="tx1"/>
              </a:solidFill>
              <a:effectLst>
                <a:glow rad="101600">
                  <a:schemeClr val="accent4">
                    <a:satMod val="175000"/>
                    <a:alpha val="40000"/>
                  </a:schemeClr>
                </a:glow>
              </a:effectLst>
              <a:latin typeface="Century Schoolbook" pitchFamily="18" charset="0"/>
            </a:endParaRPr>
          </a:p>
        </p:txBody>
      </p:sp>
      <p:pic>
        <p:nvPicPr>
          <p:cNvPr id="13314" name="Picture 2" descr="C:\Documents and Settings\настя\Рабочий стол\Адекватные фотографии\engineering.jpg"/>
          <p:cNvPicPr>
            <a:picLocks noChangeAspect="1" noChangeArrowheads="1"/>
          </p:cNvPicPr>
          <p:nvPr/>
        </p:nvPicPr>
        <p:blipFill>
          <a:blip r:embed="rId2" cstate="print"/>
          <a:srcRect/>
          <a:stretch>
            <a:fillRect/>
          </a:stretch>
        </p:blipFill>
        <p:spPr bwMode="auto">
          <a:xfrm>
            <a:off x="457199" y="3581400"/>
            <a:ext cx="4419601" cy="2971800"/>
          </a:xfrm>
          <a:prstGeom prst="rect">
            <a:avLst/>
          </a:prstGeom>
          <a:noFill/>
          <a:effectLst>
            <a:glow rad="101600">
              <a:schemeClr val="accent4">
                <a:satMod val="175000"/>
                <a:alpha val="40000"/>
              </a:schemeClr>
            </a:glow>
          </a:effectLst>
        </p:spPr>
      </p:pic>
      <p:pic>
        <p:nvPicPr>
          <p:cNvPr id="13315" name="Picture 3" descr="C:\Documents and Settings\настя\Рабочий стол\Адекватные фотографии\repair.jpg"/>
          <p:cNvPicPr>
            <a:picLocks noChangeAspect="1" noChangeArrowheads="1"/>
          </p:cNvPicPr>
          <p:nvPr/>
        </p:nvPicPr>
        <p:blipFill>
          <a:blip r:embed="rId3" cstate="print"/>
          <a:srcRect/>
          <a:stretch>
            <a:fillRect/>
          </a:stretch>
        </p:blipFill>
        <p:spPr bwMode="auto">
          <a:xfrm>
            <a:off x="5638800" y="3505200"/>
            <a:ext cx="2971800" cy="3124200"/>
          </a:xfrm>
          <a:prstGeom prst="rect">
            <a:avLst/>
          </a:prstGeom>
          <a:noFill/>
          <a:effectLst>
            <a:glow rad="101600">
              <a:schemeClr val="accent4">
                <a:satMod val="175000"/>
                <a:alpha val="40000"/>
              </a:schemeClr>
            </a:glow>
          </a:effectLst>
        </p:spPr>
      </p:pic>
    </p:spTree>
  </p:cSld>
  <p:clrMapOvr>
    <a:masterClrMapping/>
  </p:clrMapOvr>
  <p:transition spd="med">
    <p:cover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179</TotalTime>
  <Words>667</Words>
  <Application>Microsoft Office PowerPoint</Application>
  <PresentationFormat>Экран (4:3)</PresentationFormat>
  <Paragraphs>29</Paragraphs>
  <Slides>15</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15</vt:i4>
      </vt:variant>
    </vt:vector>
  </HeadingPairs>
  <TitlesOfParts>
    <vt:vector size="25" baseType="lpstr">
      <vt:lpstr>Arial</vt:lpstr>
      <vt:lpstr>Book Antiqua</vt:lpstr>
      <vt:lpstr>Bookman Old Style</vt:lpstr>
      <vt:lpstr>Century Schoolbook</vt:lpstr>
      <vt:lpstr>Lucida Sans</vt:lpstr>
      <vt:lpstr>Times New Roman</vt:lpstr>
      <vt:lpstr>Wingdings</vt:lpstr>
      <vt:lpstr>Wingdings 2</vt:lpstr>
      <vt:lpstr>Wingdings 3</vt:lpstr>
      <vt:lpstr>Апекс</vt:lpstr>
      <vt:lpstr>«Реконструкція будівель та споруд»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Ирина</cp:lastModifiedBy>
  <cp:revision>34</cp:revision>
  <dcterms:modified xsi:type="dcterms:W3CDTF">2023-03-23T14:44:01Z</dcterms:modified>
</cp:coreProperties>
</file>