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0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4" autoAdjust="0"/>
    <p:restoredTop sz="94660"/>
  </p:normalViewPr>
  <p:slideViewPr>
    <p:cSldViewPr>
      <p:cViewPr>
        <p:scale>
          <a:sx n="100" d="100"/>
          <a:sy n="100" d="100"/>
        </p:scale>
        <p:origin x="-52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48F1C-E000-4155-B204-054D5F5F6C03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278443-BA62-433D-B230-29ED1AD0EE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48F1C-E000-4155-B204-054D5F5F6C03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8443-BA62-433D-B230-29ED1AD0EE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48F1C-E000-4155-B204-054D5F5F6C03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8443-BA62-433D-B230-29ED1AD0EE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2E48F1C-E000-4155-B204-054D5F5F6C03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EB278443-BA62-433D-B230-29ED1AD0EE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48F1C-E000-4155-B204-054D5F5F6C03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8443-BA62-433D-B230-29ED1AD0EE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48F1C-E000-4155-B204-054D5F5F6C03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8443-BA62-433D-B230-29ED1AD0EE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8443-BA62-433D-B230-29ED1AD0EE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48F1C-E000-4155-B204-054D5F5F6C03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48F1C-E000-4155-B204-054D5F5F6C03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8443-BA62-433D-B230-29ED1AD0EE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48F1C-E000-4155-B204-054D5F5F6C03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8443-BA62-433D-B230-29ED1AD0EE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2E48F1C-E000-4155-B204-054D5F5F6C03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B278443-BA62-433D-B230-29ED1AD0EE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48F1C-E000-4155-B204-054D5F5F6C03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278443-BA62-433D-B230-29ED1AD0EE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2E48F1C-E000-4155-B204-054D5F5F6C03}" type="datetimeFigureOut">
              <a:rPr lang="ru-RU" smtClean="0"/>
              <a:pPr/>
              <a:t>16.09.2022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EB278443-BA62-433D-B230-29ED1AD0EE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852936"/>
            <a:ext cx="8305800" cy="1143000"/>
          </a:xfrm>
        </p:spPr>
        <p:txBody>
          <a:bodyPr/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Практична робота № 3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8305800" cy="1981200"/>
          </a:xfrm>
        </p:spPr>
        <p:txBody>
          <a:bodyPr/>
          <a:lstStyle/>
          <a:p>
            <a:r>
              <a:rPr lang="ru-RU" sz="5400" dirty="0" err="1" smtClean="0"/>
              <a:t>Основи</a:t>
            </a:r>
            <a:r>
              <a:rPr lang="ru-RU" sz="5400" dirty="0" smtClean="0"/>
              <a:t> </a:t>
            </a:r>
            <a:r>
              <a:rPr lang="ru-RU" sz="5400" dirty="0" err="1" smtClean="0"/>
              <a:t>токсикології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332656"/>
            <a:ext cx="874846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87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Чим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більше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значення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</a:t>
            </a:r>
            <a:r>
              <a:rPr kumimoji="0" lang="en-US" sz="14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biol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більш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виражена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здатність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з'єднання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кумуляції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організмі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Визначення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підпорогової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порогової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концентрацій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ППК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хронічному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експерименті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дозволяє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виявити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особливості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токсичної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речовини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можливість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адаптації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тварин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її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впливу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також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отримати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значення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ГДК.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Перехід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до нормативного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показника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здійснюється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шляхом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множення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порогових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концентрацій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на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коефіцієнт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запасу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</a:t>
            </a:r>
            <a:r>
              <a:rPr kumimoji="0" lang="ru-RU" sz="14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3038475" y="663575"/>
            <a:ext cx="44450" cy="12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3066116" y="1628800"/>
            <a:ext cx="1345305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Кз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= </a:t>
            </a:r>
            <a:r>
              <a:rPr kumimoji="0" lang="ru-RU" sz="10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а ·</a:t>
            </a:r>
            <a:r>
              <a:rPr kumimoji="0" lang="en-US" sz="1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cs typeface="Arial" pitchFamily="34" charset="0"/>
              </a:rPr>
              <a:t>Z</a:t>
            </a:r>
            <a:r>
              <a:rPr kumimoji="0" lang="ru-RU" sz="1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cs typeface="Arial" pitchFamily="34" charset="0"/>
              </a:rPr>
              <a:t>с</a:t>
            </a:r>
            <a:r>
              <a:rPr lang="en-US" sz="1000" u="sng" dirty="0" smtClean="0">
                <a:latin typeface="Cambria Math" pitchFamily="18" charset="0"/>
                <a:cs typeface="Arial" pitchFamily="34" charset="0"/>
              </a:rPr>
              <a:t>r</a:t>
            </a:r>
            <a:r>
              <a:rPr kumimoji="0" lang="en-US" sz="1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cs typeface="Arial" pitchFamily="34" charset="0"/>
              </a:rPr>
              <a:t> </a:t>
            </a:r>
            <a:r>
              <a:rPr kumimoji="0" lang="ru-RU" sz="1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cs typeface="Arial" pitchFamily="34" charset="0"/>
              </a:rPr>
              <a:t>·  </a:t>
            </a:r>
            <a:r>
              <a:rPr kumimoji="0" lang="ru-RU" sz="10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КМІО</a:t>
            </a:r>
            <a:endParaRPr kumimoji="0" lang="ru-RU" sz="8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mbria Math" pitchFamily="18" charset="0"/>
                <a:cs typeface="Arial" pitchFamily="34" charset="0"/>
              </a:rPr>
              <a:t>Z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mbria Math" pitchFamily="18" charset="0"/>
                <a:cs typeface="Arial" pitchFamily="34" charset="0"/>
              </a:rPr>
              <a:t>𝑎𝑐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0" y="2442084"/>
            <a:ext cx="853244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87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коефіцієнт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пропорційності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(для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парів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летючих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речовин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 1).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Коефіцієнт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запасу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показує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скільки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гранично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допустима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концентрація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шкідливої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речовини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встановлена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для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людини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менше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порогу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хронічної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цієї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речовини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встановленого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дослідах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тваринах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Тобто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величина, на яку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потрібно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розділити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поріг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хронічної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щоб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забезпечити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повну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безпеку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речовини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Величина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коефіцієнта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запасу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залежить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ступеня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токсичності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речовини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її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здатності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кумуляції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наявності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специфічної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токсиканта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just"/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Коефіцієнт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запасу особливо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важливий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 тих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випадках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коли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місце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ефект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синергізму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збільшується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значення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КМІО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КЙІО)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розширюється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зона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хронічної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зростає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коефіцієнт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кумуляції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зменшується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зона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гострої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т.п.</a:t>
            </a:r>
            <a:r>
              <a:rPr lang="ru-RU" sz="1400" dirty="0"/>
              <a:t> У </a:t>
            </a:r>
            <a:r>
              <a:rPr lang="ru-RU" sz="1400" dirty="0" err="1"/>
              <a:t>вітчизняній</a:t>
            </a:r>
            <a:r>
              <a:rPr lang="ru-RU" sz="1400" dirty="0"/>
              <a:t> </a:t>
            </a:r>
            <a:r>
              <a:rPr lang="ru-RU" sz="1400" dirty="0" err="1"/>
              <a:t>промисловій</a:t>
            </a:r>
            <a:r>
              <a:rPr lang="ru-RU" sz="1400" dirty="0"/>
              <a:t> </a:t>
            </a:r>
            <a:r>
              <a:rPr lang="ru-RU" sz="1400" dirty="0" err="1"/>
              <a:t>токсикології</a:t>
            </a:r>
            <a:r>
              <a:rPr lang="ru-RU" sz="1400" dirty="0"/>
              <a:t> </a:t>
            </a:r>
            <a:r>
              <a:rPr lang="ru-RU" sz="1400" dirty="0" err="1"/>
              <a:t>Кз</a:t>
            </a:r>
            <a:r>
              <a:rPr lang="ru-RU" sz="1400" dirty="0"/>
              <a:t> </a:t>
            </a:r>
            <a:r>
              <a:rPr lang="ru-RU" sz="1400" dirty="0" err="1"/>
              <a:t>зазвичай</a:t>
            </a:r>
            <a:r>
              <a:rPr lang="ru-RU" sz="1400" dirty="0"/>
              <a:t> </a:t>
            </a:r>
            <a:r>
              <a:rPr lang="ru-RU" sz="1400" dirty="0" err="1"/>
              <a:t>коливаєть</a:t>
            </a:r>
            <a:r>
              <a:rPr lang="ru-RU" sz="1400" dirty="0"/>
              <a:t>-</a:t>
            </a:r>
          </a:p>
          <a:p>
            <a:pPr algn="just"/>
            <a:r>
              <a:rPr lang="ru-RU" sz="1400" dirty="0" err="1"/>
              <a:t>ся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2 (для </a:t>
            </a:r>
            <a:r>
              <a:rPr lang="ru-RU" sz="1400" dirty="0" err="1"/>
              <a:t>подразнюючих</a:t>
            </a:r>
            <a:r>
              <a:rPr lang="ru-RU" sz="1400" dirty="0"/>
              <a:t> отрут) до 50 (для </a:t>
            </a:r>
            <a:r>
              <a:rPr lang="ru-RU" sz="1400" dirty="0" err="1"/>
              <a:t>деяких</a:t>
            </a:r>
            <a:r>
              <a:rPr lang="ru-RU" sz="1400" dirty="0"/>
              <a:t> </a:t>
            </a:r>
            <a:r>
              <a:rPr lang="ru-RU" sz="1400" dirty="0" err="1"/>
              <a:t>інсектицидів</a:t>
            </a:r>
            <a:r>
              <a:rPr lang="ru-RU" sz="1400" dirty="0"/>
              <a:t>).</a:t>
            </a:r>
          </a:p>
          <a:p>
            <a:pPr algn="just"/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виявлені</a:t>
            </a:r>
            <a:r>
              <a:rPr lang="ru-RU" sz="1400" dirty="0"/>
              <a:t> </a:t>
            </a:r>
            <a:r>
              <a:rPr lang="ru-RU" sz="1400" dirty="0" err="1"/>
              <a:t>специфічні</a:t>
            </a:r>
            <a:r>
              <a:rPr lang="ru-RU" sz="1400" dirty="0"/>
              <a:t> </a:t>
            </a:r>
            <a:r>
              <a:rPr lang="ru-RU" sz="1400" dirty="0" err="1"/>
              <a:t>властивості</a:t>
            </a:r>
            <a:r>
              <a:rPr lang="ru-RU" sz="1400" dirty="0"/>
              <a:t> – </a:t>
            </a:r>
            <a:r>
              <a:rPr lang="ru-RU" sz="1400" dirty="0" err="1"/>
              <a:t>сенсибілізуючі</a:t>
            </a:r>
            <a:r>
              <a:rPr lang="ru-RU" sz="1400" dirty="0"/>
              <a:t>, </a:t>
            </a:r>
            <a:r>
              <a:rPr lang="ru-RU" sz="1400" dirty="0" err="1"/>
              <a:t>мутагенні</a:t>
            </a:r>
            <a:r>
              <a:rPr lang="ru-RU" sz="1400" dirty="0"/>
              <a:t> </a:t>
            </a:r>
            <a:r>
              <a:rPr lang="ru-RU" sz="1400" dirty="0" err="1"/>
              <a:t>чи</a:t>
            </a:r>
            <a:endParaRPr lang="ru-RU" sz="1400" dirty="0"/>
          </a:p>
          <a:p>
            <a:pPr algn="just"/>
            <a:r>
              <a:rPr lang="ru-RU" sz="1400" dirty="0" err="1"/>
              <a:t>канцерогенні</a:t>
            </a:r>
            <a:r>
              <a:rPr lang="ru-RU" sz="1400" dirty="0"/>
              <a:t>, то </a:t>
            </a:r>
            <a:r>
              <a:rPr lang="ru-RU" sz="1400" dirty="0" err="1"/>
              <a:t>Кз</a:t>
            </a:r>
            <a:r>
              <a:rPr lang="ru-RU" sz="1400" dirty="0"/>
              <a:t> ≥ 10. У США </a:t>
            </a:r>
            <a:r>
              <a:rPr lang="ru-RU" sz="1400" dirty="0" err="1"/>
              <a:t>Кз</a:t>
            </a:r>
            <a:r>
              <a:rPr lang="ru-RU" sz="1400" dirty="0"/>
              <a:t> ≤ 1,3.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0" y="5259977"/>
            <a:ext cx="88204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87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50963" algn="l"/>
                <a:tab pos="2109788" algn="l"/>
                <a:tab pos="2949575" algn="l"/>
                <a:tab pos="3248025" algn="l"/>
                <a:tab pos="3900488" algn="l"/>
                <a:tab pos="4984750" algn="l"/>
                <a:tab pos="5903913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	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підставі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значення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ru-RU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</a:t>
            </a:r>
            <a:r>
              <a:rPr kumimoji="0" lang="ru-RU" sz="12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можна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розрахувати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гранично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допустиму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концентрацію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ГДК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шкідливої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речовини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2267744" y="5877272"/>
            <a:ext cx="2735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ГД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 </a:t>
            </a:r>
            <a:r>
              <a:rPr kumimoji="0" lang="en-US" sz="1400" b="0" i="0" u="sng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mbria Math" pitchFamily="18" charset="0"/>
                <a:cs typeface="Arial" pitchFamily="34" charset="0"/>
              </a:rPr>
              <a:t>𝐿</a:t>
            </a:r>
            <a:r>
              <a:rPr kumimoji="0" lang="en-US" sz="1400" b="0" i="0" u="sng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mbria Math" pitchFamily="18" charset="0"/>
                <a:cs typeface="Arial" pitchFamily="34" charset="0"/>
              </a:rPr>
              <a:t>i</a:t>
            </a:r>
            <a:r>
              <a:rPr kumimoji="0" lang="en-US" sz="1400" b="0" i="0" u="sng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mbria Math" pitchFamily="18" charset="0"/>
                <a:cs typeface="Arial" pitchFamily="34" charset="0"/>
              </a:rPr>
              <a:t>𝑚𝑐</a:t>
            </a:r>
            <a:r>
              <a:rPr kumimoji="0" lang="ru-RU" sz="1400" b="0" i="0" u="sng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mbria Math" pitchFamily="18" charset="0"/>
                <a:cs typeface="Arial" pitchFamily="34" charset="0"/>
              </a:rPr>
              <a:t>ℎ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</a:t>
            </a:r>
            <a:r>
              <a:rPr kumimoji="0" lang="en-US" sz="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4817" name="imag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7125" y="1212850"/>
            <a:ext cx="4191099" cy="3800326"/>
          </a:xfrm>
          <a:prstGeom prst="rect">
            <a:avLst/>
          </a:prstGeom>
          <a:noFill/>
        </p:spPr>
      </p:pic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630238" y="306490"/>
            <a:ext cx="797421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87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Вищезазначені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параметри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токсикометрії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можна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умовно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розташувати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послідовності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яка схематично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відображає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співвідношення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між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рівнем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біологічної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величиною параметра (рис. 1).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530120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Рис. 3.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Співвідношення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між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параметрами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токсикометрії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рівнем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біологічної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токсиканта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0"/>
            <a:ext cx="5305425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2852936"/>
            <a:ext cx="5328592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476672"/>
            <a:ext cx="6192688" cy="279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3284984"/>
            <a:ext cx="4248472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124745"/>
            <a:ext cx="5760640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627784" y="260648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Самостійне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1520" y="898267"/>
            <a:ext cx="856895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87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Тема: КРИТЕРІЇ ОЦІНКИ ТОКСИЧНОСТІ ХІМІЧНИХ РЕЧОВИН</a:t>
            </a:r>
          </a:p>
          <a:p>
            <a:pPr marL="0" marR="0" lvl="0" indent="3587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Мета: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ознайомитись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основними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параметрами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токсикометрії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вивчити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особливості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співвідношення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між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параметрами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токсикометрії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рівнем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біологічної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токсиканта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навчитись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оперувати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визначеними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показниками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метою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оцінки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токсичності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шкідливих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речовин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4" name="Picture 2" descr="https://greenpost.ua/upload/media/2021/01/08/myshi-1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4077072"/>
            <a:ext cx="5119792" cy="24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0" y="836712"/>
          <a:ext cx="9036495" cy="1645920"/>
        </p:xfrm>
        <a:graphic>
          <a:graphicData uri="http://schemas.openxmlformats.org/drawingml/2006/table">
            <a:tbl>
              <a:tblPr/>
              <a:tblGrid>
                <a:gridCol w="2918639"/>
                <a:gridCol w="1529464"/>
                <a:gridCol w="1529464"/>
                <a:gridCol w="1529464"/>
                <a:gridCol w="1529464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err="1">
                          <a:latin typeface="Arial"/>
                        </a:rPr>
                        <a:t>Показник</a:t>
                      </a:r>
                      <a:endParaRPr lang="ru-RU" sz="1400" dirty="0"/>
                    </a:p>
                  </a:txBody>
                  <a:tcPr anchor="ctr">
                    <a:lnL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latin typeface="Arial"/>
                        </a:rPr>
                        <a:t>Надзвичайно токсичні</a:t>
                      </a:r>
                      <a:endParaRPr lang="ru-RU" sz="1400"/>
                    </a:p>
                  </a:txBody>
                  <a:tcPr anchor="ctr">
                    <a:lnL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latin typeface="Arial"/>
                        </a:rPr>
                        <a:t>Високо-токсичні</a:t>
                      </a:r>
                      <a:endParaRPr lang="ru-RU" sz="1400"/>
                    </a:p>
                  </a:txBody>
                  <a:tcPr anchor="ctr">
                    <a:lnL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latin typeface="Arial"/>
                        </a:rPr>
                        <a:t>Помірно токсичні</a:t>
                      </a:r>
                      <a:endParaRPr lang="ru-RU" sz="1400"/>
                    </a:p>
                  </a:txBody>
                  <a:tcPr anchor="ctr">
                    <a:lnL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latin typeface="Arial"/>
                        </a:rPr>
                        <a:t>Мало-токсичні</a:t>
                      </a:r>
                      <a:endParaRPr lang="ru-RU" sz="1400"/>
                    </a:p>
                  </a:txBody>
                  <a:tcPr anchor="ctr">
                    <a:lnL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Arial"/>
                        </a:rPr>
                        <a:t>ГДК у повітрі, мг/м</a:t>
                      </a:r>
                      <a:r>
                        <a:rPr lang="ru-RU" sz="1400" baseline="30000">
                          <a:latin typeface="Arial"/>
                        </a:rPr>
                        <a:t>3</a:t>
                      </a:r>
                      <a:endParaRPr lang="ru-RU" sz="1400"/>
                    </a:p>
                  </a:txBody>
                  <a:tcPr anchor="ctr">
                    <a:lnL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"/>
                        </a:rPr>
                        <a:t>&lt; 0,1</a:t>
                      </a:r>
                      <a:endParaRPr lang="ru-RU" sz="1400" dirty="0"/>
                    </a:p>
                  </a:txBody>
                  <a:tcPr anchor="ctr">
                    <a:lnL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Arial"/>
                        </a:rPr>
                        <a:t>0,1 - 1,0</a:t>
                      </a:r>
                      <a:endParaRPr lang="ru-RU" sz="1400"/>
                    </a:p>
                  </a:txBody>
                  <a:tcPr anchor="ctr">
                    <a:lnL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Arial"/>
                        </a:rPr>
                        <a:t>1,0 - 10,0</a:t>
                      </a:r>
                      <a:endParaRPr lang="ru-RU" sz="1400"/>
                    </a:p>
                  </a:txBody>
                  <a:tcPr anchor="ctr">
                    <a:lnL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Arial"/>
                        </a:rPr>
                        <a:t>&gt; 10,0</a:t>
                      </a:r>
                      <a:endParaRPr lang="ru-RU" sz="1400"/>
                    </a:p>
                  </a:txBody>
                  <a:tcPr anchor="ctr">
                    <a:lnL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/>
                        </a:rPr>
                        <a:t>LD</a:t>
                      </a:r>
                      <a:r>
                        <a:rPr lang="en-US" sz="1400" baseline="-25000">
                          <a:latin typeface="Arial"/>
                        </a:rPr>
                        <a:t>50</a:t>
                      </a:r>
                      <a:r>
                        <a:rPr lang="en-US" sz="1400">
                          <a:latin typeface="Arial"/>
                        </a:rPr>
                        <a:t> </a:t>
                      </a:r>
                      <a:r>
                        <a:rPr lang="ru-RU" sz="1400">
                          <a:latin typeface="Arial"/>
                        </a:rPr>
                        <a:t>перорально,</a:t>
                      </a:r>
                      <a:endParaRPr lang="ru-RU" sz="1400"/>
                    </a:p>
                    <a:p>
                      <a:pPr algn="ctr"/>
                      <a:r>
                        <a:rPr lang="ru-RU" sz="1400">
                          <a:latin typeface="Arial"/>
                        </a:rPr>
                        <a:t>мг/кг</a:t>
                      </a:r>
                      <a:endParaRPr lang="ru-RU" sz="1400"/>
                    </a:p>
                  </a:txBody>
                  <a:tcPr anchor="ctr">
                    <a:lnL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Arial"/>
                        </a:rPr>
                        <a:t>&lt; 15</a:t>
                      </a:r>
                      <a:endParaRPr lang="ru-RU" sz="1400"/>
                    </a:p>
                  </a:txBody>
                  <a:tcPr anchor="ctr">
                    <a:lnL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"/>
                        </a:rPr>
                        <a:t>15 - 150</a:t>
                      </a:r>
                      <a:endParaRPr lang="ru-RU" sz="1400" dirty="0"/>
                    </a:p>
                  </a:txBody>
                  <a:tcPr anchor="ctr">
                    <a:lnL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"/>
                        </a:rPr>
                        <a:t>150 - 5000</a:t>
                      </a:r>
                      <a:endParaRPr lang="ru-RU" sz="1400" dirty="0"/>
                    </a:p>
                  </a:txBody>
                  <a:tcPr anchor="ctr">
                    <a:lnL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"/>
                        </a:rPr>
                        <a:t>&gt; 5000</a:t>
                      </a:r>
                      <a:endParaRPr lang="ru-RU" sz="1400" dirty="0"/>
                    </a:p>
                  </a:txBody>
                  <a:tcPr anchor="ctr">
                    <a:lnL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latin typeface="Arial"/>
                        </a:rPr>
                        <a:t>LD</a:t>
                      </a:r>
                      <a:r>
                        <a:rPr lang="en-US" sz="1400" baseline="-25000">
                          <a:latin typeface="Arial"/>
                        </a:rPr>
                        <a:t>50</a:t>
                      </a:r>
                      <a:r>
                        <a:rPr lang="en-US" sz="1400">
                          <a:latin typeface="Arial"/>
                        </a:rPr>
                        <a:t> </a:t>
                      </a:r>
                      <a:r>
                        <a:rPr lang="ru-RU" sz="1400">
                          <a:latin typeface="Arial"/>
                        </a:rPr>
                        <a:t>у повітрі, мг/м</a:t>
                      </a:r>
                      <a:r>
                        <a:rPr lang="ru-RU" sz="1400" baseline="30000">
                          <a:latin typeface="Arial"/>
                        </a:rPr>
                        <a:t>3</a:t>
                      </a:r>
                      <a:endParaRPr lang="ru-RU" sz="1400"/>
                    </a:p>
                  </a:txBody>
                  <a:tcPr anchor="ctr">
                    <a:lnL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Arial"/>
                        </a:rPr>
                        <a:t>&lt; 500</a:t>
                      </a:r>
                      <a:endParaRPr lang="ru-RU" sz="1400"/>
                    </a:p>
                  </a:txBody>
                  <a:tcPr anchor="ctr">
                    <a:lnL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"/>
                        </a:rPr>
                        <a:t>500 - 5000</a:t>
                      </a:r>
                      <a:endParaRPr lang="ru-RU" sz="1400" dirty="0"/>
                    </a:p>
                  </a:txBody>
                  <a:tcPr anchor="ctr">
                    <a:lnL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latin typeface="Arial"/>
                        </a:rPr>
                        <a:t>5000 - 50000</a:t>
                      </a:r>
                      <a:endParaRPr lang="ru-RU" sz="1400"/>
                    </a:p>
                  </a:txBody>
                  <a:tcPr anchor="ctr">
                    <a:lnL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"/>
                        </a:rPr>
                        <a:t>&gt; 50000</a:t>
                      </a:r>
                      <a:endParaRPr lang="ru-RU" sz="1400" dirty="0"/>
                    </a:p>
                  </a:txBody>
                  <a:tcPr anchor="ctr">
                    <a:lnL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B0B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403648" y="404664"/>
            <a:ext cx="55801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Класифікація</a:t>
            </a:r>
            <a:r>
              <a:rPr lang="ru-RU" b="1" dirty="0" smtClean="0"/>
              <a:t> </a:t>
            </a:r>
            <a:r>
              <a:rPr lang="ru-RU" b="1" dirty="0" err="1" smtClean="0"/>
              <a:t>речовин</a:t>
            </a:r>
            <a:r>
              <a:rPr lang="ru-RU" b="1" dirty="0" smtClean="0"/>
              <a:t> за </a:t>
            </a:r>
            <a:r>
              <a:rPr lang="ru-RU" b="1" dirty="0" err="1" smtClean="0"/>
              <a:t>ступенем</a:t>
            </a:r>
            <a:r>
              <a:rPr lang="ru-RU" b="1" dirty="0" smtClean="0"/>
              <a:t> </a:t>
            </a:r>
            <a:r>
              <a:rPr lang="ru-RU" b="1" dirty="0" err="1" smtClean="0"/>
              <a:t>токсичності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11560" y="2828836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Класифікація</a:t>
            </a:r>
            <a:r>
              <a:rPr lang="ru-RU" dirty="0" smtClean="0"/>
              <a:t> </a:t>
            </a:r>
            <a:r>
              <a:rPr lang="ru-RU" dirty="0" err="1" smtClean="0"/>
              <a:t>токсичності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при </a:t>
            </a:r>
            <a:r>
              <a:rPr lang="ru-RU" dirty="0" err="1" smtClean="0"/>
              <a:t>введенні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шкіру</a:t>
            </a:r>
            <a:r>
              <a:rPr lang="ru-RU" dirty="0" smtClean="0"/>
              <a:t> та в </a:t>
            </a:r>
            <a:r>
              <a:rPr lang="ru-RU" dirty="0" err="1" smtClean="0"/>
              <a:t>черевну</a:t>
            </a:r>
            <a:r>
              <a:rPr lang="ru-RU" dirty="0" smtClean="0"/>
              <a:t> </a:t>
            </a:r>
            <a:r>
              <a:rPr lang="ru-RU" dirty="0" err="1" smtClean="0"/>
              <a:t>порожнину</a:t>
            </a:r>
            <a:r>
              <a:rPr lang="ru-RU" dirty="0" smtClean="0"/>
              <a:t> </a:t>
            </a:r>
            <a:r>
              <a:rPr lang="ru-RU" dirty="0" err="1" smtClean="0"/>
              <a:t>тварини</a:t>
            </a:r>
            <a:r>
              <a:rPr lang="ru-RU" dirty="0" smtClean="0"/>
              <a:t> (за К.К. </a:t>
            </a:r>
            <a:r>
              <a:rPr lang="ru-RU" dirty="0" err="1" smtClean="0"/>
              <a:t>Сидоровим</a:t>
            </a:r>
            <a:r>
              <a:rPr lang="ru-RU" dirty="0" smtClean="0"/>
              <a:t>)</a:t>
            </a:r>
            <a:endParaRPr lang="ru-RU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763688" y="3429000"/>
          <a:ext cx="5519936" cy="312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9984"/>
                <a:gridCol w="1379984"/>
                <a:gridCol w="1379984"/>
                <a:gridCol w="137998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Клас</a:t>
                      </a:r>
                      <a:r>
                        <a:rPr lang="ru-RU" sz="1200" dirty="0" smtClean="0"/>
                        <a:t> </a:t>
                      </a:r>
                      <a:r>
                        <a:rPr lang="ru-RU" sz="1200" dirty="0" err="1" smtClean="0"/>
                        <a:t>токсичності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Ступінь</a:t>
                      </a:r>
                      <a:r>
                        <a:rPr lang="ru-RU" sz="1200" dirty="0" smtClean="0"/>
                        <a:t> </a:t>
                      </a:r>
                      <a:r>
                        <a:rPr lang="ru-RU" sz="1200" dirty="0" err="1" smtClean="0"/>
                        <a:t>токсичності</a:t>
                      </a:r>
                      <a:endParaRPr lang="ru-RU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200" dirty="0" err="1" smtClean="0"/>
                        <a:t>Середня</a:t>
                      </a:r>
                      <a:r>
                        <a:rPr lang="ru-RU" sz="1200" dirty="0" smtClean="0"/>
                        <a:t> смертельна доза (мг/кг</a:t>
                      </a:r>
                      <a:r>
                        <a:rPr lang="ru-RU" sz="1200" smtClean="0"/>
                        <a:t>) </a:t>
                      </a:r>
                    </a:p>
                    <a:p>
                      <a:r>
                        <a:rPr lang="ru-RU" sz="1200" smtClean="0"/>
                        <a:t>Під шкіру                        В</a:t>
                      </a:r>
                      <a:r>
                        <a:rPr lang="ru-RU" sz="1200" baseline="0" smtClean="0"/>
                        <a:t> черевну              .                                           порожнину</a:t>
                      </a:r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Дуже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baseline="0" dirty="0" err="1" smtClean="0"/>
                        <a:t>токсичні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≤0,39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≤ 0,2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II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Високо</a:t>
                      </a:r>
                      <a:r>
                        <a:rPr lang="ru-RU" sz="1200" dirty="0" smtClean="0"/>
                        <a:t> </a:t>
                      </a:r>
                      <a:r>
                        <a:rPr lang="ru-RU" sz="1200" dirty="0" err="1" smtClean="0"/>
                        <a:t>токсичні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0,40 – 15,9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0,30 – 10,9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III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Середньо</a:t>
                      </a:r>
                      <a:r>
                        <a:rPr lang="ru-RU" sz="1200" dirty="0" smtClean="0"/>
                        <a:t> </a:t>
                      </a:r>
                      <a:r>
                        <a:rPr lang="ru-RU" sz="1200" dirty="0" err="1" smtClean="0"/>
                        <a:t>тксичні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16,0 -150,9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11,0 – 100,0 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IV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Мало </a:t>
                      </a:r>
                      <a:r>
                        <a:rPr lang="ru-RU" sz="1200" dirty="0" err="1" smtClean="0"/>
                        <a:t>токсичні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151,0 – 1500,0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101,0 – 1000,0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V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Практично не </a:t>
                      </a:r>
                      <a:r>
                        <a:rPr lang="ru-RU" sz="1200" dirty="0" err="1" smtClean="0"/>
                        <a:t>токсичні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1501 – 4500,0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1001,0 – 3000,0 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VI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Відносно</a:t>
                      </a:r>
                      <a:r>
                        <a:rPr lang="ru-RU" sz="1200" dirty="0" smtClean="0"/>
                        <a:t> не </a:t>
                      </a:r>
                      <a:r>
                        <a:rPr lang="ru-RU" sz="1200" dirty="0" err="1" smtClean="0"/>
                        <a:t>токсичні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&gt;4500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&gt;3000,0 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195736" y="0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 </a:t>
            </a:r>
            <a:r>
              <a:rPr lang="ru-RU" dirty="0" err="1" smtClean="0"/>
              <a:t>попередніх</a:t>
            </a:r>
            <a:r>
              <a:rPr lang="ru-RU" dirty="0" smtClean="0"/>
              <a:t> </a:t>
            </a:r>
            <a:r>
              <a:rPr lang="ru-RU" dirty="0" err="1" smtClean="0"/>
              <a:t>лекцій</a:t>
            </a:r>
            <a:r>
              <a:rPr lang="ru-RU" dirty="0" smtClean="0"/>
              <a:t> та </a:t>
            </a:r>
            <a:r>
              <a:rPr lang="ru-RU" dirty="0" err="1" smtClean="0"/>
              <a:t>практичних</a:t>
            </a:r>
            <a:r>
              <a:rPr lang="ru-RU" dirty="0" smtClean="0"/>
              <a:t> </a:t>
            </a:r>
            <a:r>
              <a:rPr lang="ru-RU" dirty="0" smtClean="0"/>
              <a:t>занять нам </a:t>
            </a:r>
            <a:r>
              <a:rPr lang="ru-RU" dirty="0" err="1" smtClean="0"/>
              <a:t>відомо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610136"/>
            <a:ext cx="914400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24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081088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Визначення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експериментальних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параметрів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токсикометрії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24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81088" algn="l"/>
              </a:tabLst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Параметри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критерії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токсикометрії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які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визначаються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безпосередньо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експерименті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називаються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експериментальними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первинними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24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81088" algn="l"/>
              </a:tabLst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Токсикологічна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оцінка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починається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одержання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даних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смертельні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дози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(мг/кг, мл/кг)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концентрації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(мг/м</a:t>
            </a:r>
            <a:r>
              <a:rPr kumimoji="0" lang="ru-RU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мг/л, мг/кг, %),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тобто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встановлення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верхніх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параметрів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токсичності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гострому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досліді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24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81088" algn="l"/>
              </a:tabLst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Найбільш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статистично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значимими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параметрами для характеристики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токсичності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отрут за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смертельним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ефектом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наступні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24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081088" algn="l"/>
              </a:tabLst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середня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смертельна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концентрація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повітрі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CL</a:t>
            </a:r>
            <a:r>
              <a:rPr kumimoji="0" lang="ru-RU" sz="20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50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–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концентрація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речовини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викликає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загибель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50%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піддослідних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тварин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миші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щури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при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двох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чотиригодинному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інгаляційному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впливі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подальшому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14-ти денному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терміні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спостереження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24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081088" algn="l"/>
              </a:tabLst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середня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смертельна доза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DL</a:t>
            </a:r>
            <a:r>
              <a:rPr kumimoji="0" lang="ru-RU" sz="20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50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– доза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речовини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викликає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загибель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50%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піддослідних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тварин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при одноразовому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введенні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шлунок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черевну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порожнину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подальшому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14-ти денному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терміні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спостереження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24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81088" algn="l"/>
              </a:tabLst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Токсичність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отрут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тим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більше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чим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менше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величини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CL</a:t>
            </a:r>
            <a:r>
              <a:rPr kumimoji="0" lang="ru-RU" sz="20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50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DL</a:t>
            </a:r>
            <a:r>
              <a:rPr kumimoji="0" lang="ru-RU" sz="20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50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24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81088" algn="l"/>
              </a:tabLst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Середня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смертельна доза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концентрація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встановлюється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обов'язковому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порядку 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декількох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мінімум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чотирьох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видах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лабораторних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тварин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метою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вивчення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міжвидової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чутливості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отрути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251520" y="-123110"/>
            <a:ext cx="8640960" cy="6321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872" tIns="660192" rIns="76176" bIns="72367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87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Ступінь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токсичності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величина,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зворотна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середній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смертельній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дозі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концентрації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24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Інші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показники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верхніх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параметрів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токсичності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наприклад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DL</a:t>
            </a:r>
            <a:r>
              <a:rPr kumimoji="0" lang="ru-RU" sz="16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100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</a:t>
            </a:r>
            <a:r>
              <a:rPr kumimoji="0" lang="ru-RU" sz="16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100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найменша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доза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концентрація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викликає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загибель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всіх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досліджених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тварин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DL</a:t>
            </a:r>
            <a:r>
              <a:rPr kumimoji="0" lang="ru-RU" sz="16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</a:t>
            </a:r>
            <a:r>
              <a:rPr kumimoji="0" lang="ru-RU" sz="16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максимальна доза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концентрація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призводить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загибелі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тварин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 не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статистично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значимими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можуть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використовуватися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як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додаткові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орієнтовні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величини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24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Пороговість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шкідливих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факторів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пов'язана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особливостями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живого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об'єкта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характеризує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порушення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меж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звичайних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фізіологічних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коливань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тобто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вихід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межі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гомеостазу.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24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Поріг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гострої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токсичної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дії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Lim</a:t>
            </a:r>
            <a:r>
              <a:rPr kumimoji="0" lang="en-US" sz="16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ac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–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мінімальна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концентрація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(доза)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речовини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викликає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при однократному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двох-чотиригодинному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інгаляційному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або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однократному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внутрішньо-шлунковому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впливі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зміни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обумовлених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показників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життєдіяльності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організму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виходять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межі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фізіологічних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відхилень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24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Однак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токсикологічній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оцінці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хімічних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речовин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можна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виходити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тільки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результатів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вивчення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гострих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отруєнь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тому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кількоразовому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тривалому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впливі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деяких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речовин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інтоксикація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інший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патогенез,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ніж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патогенез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гострої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інтоксикації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реакції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організму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тривалу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отрут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проявляється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певна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стадійність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період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первинних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реакцій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період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неспецифічно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підвищеної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опірності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період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компенсації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декомпенсації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24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Тому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наступному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етапі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токсикологічної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оцінки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шкідливих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речовин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визначається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поріг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хронічної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токсичної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467544" y="813526"/>
            <a:ext cx="8136904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24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Поріг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хронічної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токсичної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дії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Lim</a:t>
            </a:r>
            <a:r>
              <a:rPr kumimoji="0" lang="ru-RU" sz="20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</a:t>
            </a:r>
            <a:r>
              <a:rPr kumimoji="0" lang="en-US" sz="20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–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мінімальна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концентрація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(доза)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речовини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викликає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безперервному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фіксованому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тривалістю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впливі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чотири-шість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місяців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зміну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обумовлених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показників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життєдіяльності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організму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виходять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межі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фізіологічних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відхилень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24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Поріг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специфічної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вибіркової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дії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Lim</a:t>
            </a:r>
            <a:r>
              <a:rPr kumimoji="0" lang="en-US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sp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–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мінімальна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концентрація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(доза)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речовини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викликає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зміни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біологічних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функцій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окремих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органів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систем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організму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виходять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межі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пристосувальних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фізіологічних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реакцій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умовах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гострих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хронічних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впливів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188640"/>
            <a:ext cx="9144000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87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168400" algn="l"/>
              </a:tabLst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Похідні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параметри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токсикометрії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68400" algn="l"/>
              </a:tabLst>
            </a:pP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Отримані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гострих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дослідах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параметри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токсичності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CL</a:t>
            </a:r>
            <a:r>
              <a:rPr kumimoji="0" lang="en-US" sz="14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50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Lim</a:t>
            </a:r>
            <a:r>
              <a:rPr kumimoji="0" lang="en-US" sz="14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ac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Lim</a:t>
            </a:r>
            <a:r>
              <a:rPr kumimoji="0" lang="en-US" sz="14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сh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дозволяють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розраховувати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зони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гострої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хронічної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специфічної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дії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які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дають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можливість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оцінити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небезпеку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хімічної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речовини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і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підійти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обґрунтування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гранично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допустимих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концентрацій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68400" algn="l"/>
              </a:tabLst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Небезпека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оцінюється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двома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групами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кількісних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показників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критеріями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потенційної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реальної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небезпеки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684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показників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потенційної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небезпеки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визначають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можливість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потрапляння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отрути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організм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вдиханні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попаданні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шкіру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т.д.)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відносять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летючість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речовини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або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її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похідне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коефіцієнт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можливості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інгаляційного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отруєння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КМІО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розчинність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воді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жирах,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дисперсність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аерозолів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інші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68400" algn="l"/>
              </a:tabLst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КМІО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кількісна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характеристика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здатності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хімічної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речовини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викликати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інгаляційне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отруєння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тобто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відношення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летючості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речовини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(максимально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досяжної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концентрації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повітрі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температурі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20</a:t>
            </a:r>
            <a:r>
              <a:rPr kumimoji="0" lang="ru-RU" sz="14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величини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середньої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смертельної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концентрації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для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мишей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(при 2-х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годинній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експозиції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та 2-х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тижневому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строку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спостереження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88872" tIns="672888" rIns="76176" bIns="736368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467544" y="3212976"/>
            <a:ext cx="9144000" cy="1461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КМІО (КЙІО) = </a:t>
            </a:r>
            <a:r>
              <a:rPr kumimoji="0" lang="ru-RU" sz="1400" b="0" i="1" u="sng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</a:t>
            </a:r>
            <a:r>
              <a:rPr kumimoji="0" lang="ru-RU" sz="1400" b="0" i="0" u="sng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 20° </a:t>
            </a:r>
            <a:r>
              <a:rPr kumimoji="0" lang="ru-RU" sz="8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8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                                          С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mbria Math" pitchFamily="18" charset="0"/>
                <a:cs typeface="Arial" pitchFamily="34" charset="0"/>
              </a:rPr>
              <a:t>𝐿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mbria Math" pitchFamily="18" charset="0"/>
                <a:cs typeface="Arial" pitchFamily="34" charset="0"/>
              </a:rPr>
              <a:t>50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3638634"/>
            <a:ext cx="8964488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24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витоку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газу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або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летючої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речовини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можливість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гострого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отруєння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вище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більше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насичуюча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концентрація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температурі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20</a:t>
            </a:r>
            <a:r>
              <a:rPr kumimoji="0" lang="ru-RU" sz="14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Якщо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КМІО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менше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 –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небезпека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гострого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отруєння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достатньо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мала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якщо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вище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існує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реальна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небезпека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гострого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отруєння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аварійному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витоку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промислової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отрути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Якщо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</a:t>
            </a:r>
            <a:r>
              <a:rPr kumimoji="0" lang="ru-RU" sz="14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визначена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експериментально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то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її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можна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розрахувати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через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інші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параметри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2843808" y="4869160"/>
            <a:ext cx="3573414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55975" algn="l"/>
              </a:tabLs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</a:t>
            </a:r>
            <a:r>
              <a:rPr kumimoji="0" lang="ru-RU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</a:t>
            </a:r>
            <a:r>
              <a:rPr kumimoji="0" lang="ru-RU" sz="14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°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 </a:t>
            </a:r>
            <a:r>
              <a:rPr kumimoji="0" lang="ru-RU" sz="1400" b="0" i="0" u="sng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sz="1400" b="0" i="0" u="sng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</a:t>
            </a:r>
            <a:r>
              <a:rPr kumimoji="0" lang="ru-RU" sz="1400" b="0" i="0" u="sng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·</a:t>
            </a:r>
            <a:r>
              <a:rPr kumimoji="0" lang="ru-RU" sz="1400" b="0" i="1" u="sng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</a:t>
            </a:r>
            <a:r>
              <a:rPr kumimoji="0" lang="ru-RU" sz="1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мг/л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55975" algn="l"/>
              </a:tabLst>
            </a:pPr>
            <a:r>
              <a:rPr lang="ru-RU" sz="1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18,3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55975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5592524"/>
            <a:ext cx="838842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87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 </a:t>
            </a: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ρ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тиск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насичених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парів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мм ртутного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стовпчика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температурі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20</a:t>
            </a:r>
            <a:r>
              <a:rPr kumimoji="0" lang="ru-RU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С;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–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молярна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маса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г/моль.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показників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реальної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небезпеки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відносять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численні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параметри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токсикометрії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їхні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похідні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323528" y="404664"/>
            <a:ext cx="828092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87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реальну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небезпеку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розвитку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гострого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отруєння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можна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судити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 величиною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зони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гострої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дії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n-US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</a:t>
            </a:r>
            <a:r>
              <a:rPr kumimoji="0" lang="en-US" sz="14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ac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яка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представляє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собою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відношення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середньої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смертельної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концентрації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дози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)до порогу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гострої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речовини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3419872" y="1196752"/>
            <a:ext cx="926483" cy="99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88872" tIns="45720" rIns="76176" bIns="17774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</a:t>
            </a:r>
            <a:r>
              <a:rPr kumimoji="0" lang="en-US" sz="9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ac</a:t>
            </a:r>
            <a:r>
              <a:rPr lang="ru-RU" sz="11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 </a:t>
            </a:r>
            <a:r>
              <a:rPr kumimoji="0" lang="en-US" sz="1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mbria Math" pitchFamily="18" charset="0"/>
                <a:cs typeface="Arial" pitchFamily="34" charset="0"/>
              </a:rPr>
              <a:t>𝐶𝐿</a:t>
            </a:r>
            <a:r>
              <a:rPr kumimoji="0" lang="ru-RU" sz="8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mbria Math" pitchFamily="18" charset="0"/>
                <a:cs typeface="Arial" pitchFamily="34" charset="0"/>
              </a:rPr>
              <a:t>50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mbria Math" pitchFamily="18" charset="0"/>
                <a:cs typeface="Arial" pitchFamily="34" charset="0"/>
              </a:rPr>
              <a:t>     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mbria Math" pitchFamily="18" charset="0"/>
                <a:cs typeface="Arial" pitchFamily="34" charset="0"/>
              </a:rPr>
              <a:t>𝐿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mbria Math" pitchFamily="18" charset="0"/>
                <a:cs typeface="Arial" pitchFamily="34" charset="0"/>
              </a:rPr>
              <a:t>i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mbria Math" pitchFamily="18" charset="0"/>
                <a:cs typeface="Arial" pitchFamily="34" charset="0"/>
              </a:rPr>
              <a:t>𝑚</a:t>
            </a:r>
            <a:r>
              <a:rPr kumimoji="0" lang="ru-RU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ас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0" y="1916832"/>
            <a:ext cx="889248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87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Зона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гострої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ЗГД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відповідає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зміні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біологічних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показників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виходять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 рамки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пристосувальних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фізіологічних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реакцій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рівні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цілісного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організму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Вона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інтегральним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показником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компенсаторних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властивостей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організму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його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здатності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знешкодження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виведення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отрути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також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компенсації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ушкоджених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функцій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24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ЗГД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характеризує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діапазон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концентрацій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речовин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початкових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крайніх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впливають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організм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при однократному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надходженні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обернено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пропорційна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небезпеці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отрут при однократному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впливі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Чим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менше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ЗГД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небезпечніше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речовина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навіть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невелике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підвищення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її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концентрації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починаючи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граничної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уже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може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викликати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крайні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форми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патології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організму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навіть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смерть.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24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Показниками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реальної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небезпеки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розвитку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хронічної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інтоксикації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значення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зон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хронічної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біологічної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24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Зона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хронічної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дії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n-US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</a:t>
            </a:r>
            <a:r>
              <a:rPr kumimoji="0" lang="en-US" sz="14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lang="en-US" sz="1400" i="1" baseline="-30000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r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виражається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відношенням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порогу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гострої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до порогу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хронічної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токсиканта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3995936" y="4797152"/>
            <a:ext cx="10839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</a:t>
            </a:r>
            <a:r>
              <a:rPr kumimoji="0" lang="en-US" sz="9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cr</a:t>
            </a:r>
            <a:r>
              <a:rPr lang="ru-RU" sz="11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(с</a:t>
            </a:r>
            <a:r>
              <a:rPr lang="en-US" sz="11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h)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</a:t>
            </a:r>
            <a:r>
              <a:rPr kumimoji="0" lang="en-US" sz="1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mbria Math" pitchFamily="18" charset="0"/>
                <a:cs typeface="Arial" pitchFamily="34" charset="0"/>
              </a:rPr>
              <a:t>𝐿</a:t>
            </a:r>
            <a:r>
              <a:rPr kumimoji="0" lang="en-US" sz="1000" b="0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mbria Math" pitchFamily="18" charset="0"/>
                <a:cs typeface="Arial" pitchFamily="34" charset="0"/>
              </a:rPr>
              <a:t>i</a:t>
            </a:r>
            <a:r>
              <a:rPr kumimoji="0" lang="en-US" sz="1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mbria Math" pitchFamily="18" charset="0"/>
                <a:cs typeface="Arial" pitchFamily="34" charset="0"/>
              </a:rPr>
              <a:t>𝑚</a:t>
            </a:r>
            <a:r>
              <a:rPr kumimoji="0" lang="en-US" sz="8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mbria Math" pitchFamily="18" charset="0"/>
                <a:cs typeface="Arial" pitchFamily="34" charset="0"/>
              </a:rPr>
              <a:t>𝑎𝑐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mbria Math" pitchFamily="18" charset="0"/>
                <a:cs typeface="Arial" pitchFamily="34" charset="0"/>
              </a:rPr>
              <a:t>          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mbria Math" pitchFamily="18" charset="0"/>
                <a:cs typeface="Arial" pitchFamily="34" charset="0"/>
              </a:rPr>
              <a:t>𝐿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mbria Math" pitchFamily="18" charset="0"/>
                <a:cs typeface="Arial" pitchFamily="34" charset="0"/>
              </a:rPr>
              <a:t>i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mbria Math" pitchFamily="18" charset="0"/>
                <a:cs typeface="Arial" pitchFamily="34" charset="0"/>
              </a:rPr>
              <a:t>𝑚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mbria Math" pitchFamily="18" charset="0"/>
                <a:cs typeface="Arial" pitchFamily="34" charset="0"/>
              </a:rPr>
              <a:t>𝑐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mbria Math" pitchFamily="18" charset="0"/>
                <a:cs typeface="Arial" pitchFamily="34" charset="0"/>
              </a:rPr>
              <a:t>ℎ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0" y="404664"/>
            <a:ext cx="8424936" cy="3534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872" tIns="45720" rIns="76176" bIns="17774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24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Зона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хронічної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ЗХД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показником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компенсаторних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властивостей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організму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низькомолекулярному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рівні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показує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наскільки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великий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розрив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між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концентраціями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викликають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початкові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явища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інтоксикації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при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524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24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однократному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тривалому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надходженні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організм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шкідливих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речовин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Чим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ширше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ЗХД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небезпечніше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речовина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концентрації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які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викликають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хронічний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ефект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значно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менше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тих,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провокують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гострі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отруєння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Хронічні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отруєння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таких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речовин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розвиваються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потай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непомітно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протягом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тривалого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періоду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Небезпека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хронічного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отруєння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прямо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пропорційна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величині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</a:t>
            </a:r>
            <a:r>
              <a:rPr kumimoji="0" lang="en-US" sz="14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</a:t>
            </a:r>
            <a:r>
              <a:rPr kumimoji="0" lang="ru-RU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n-US" sz="1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cr</a:t>
            </a:r>
            <a:r>
              <a:rPr kumimoji="0" lang="en-US" sz="1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24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Велике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значення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також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виявлення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небезпеки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речовин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показниками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вибірковості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специфічності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наявного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ефекту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алергенного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бластогенного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дратівливого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У таких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випадках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зручно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використовувати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такий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показник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як зона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специфічної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524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Зона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специфічної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дії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n-US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</a:t>
            </a:r>
            <a:r>
              <a:rPr kumimoji="0" lang="en-US" sz="14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sp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–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відношення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порога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однократної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встановленого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інтегральними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показниками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до порога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гострої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специфічних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системних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органних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рецепторних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показниках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2771800" y="3933056"/>
            <a:ext cx="9172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</a:t>
            </a:r>
            <a:r>
              <a:rPr kumimoji="0" lang="en-US" sz="9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sp</a:t>
            </a:r>
            <a:r>
              <a:rPr lang="ru-RU" sz="11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 </a:t>
            </a:r>
            <a:r>
              <a:rPr kumimoji="0" lang="en-US" sz="1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mbria Math" pitchFamily="18" charset="0"/>
                <a:cs typeface="Arial" pitchFamily="34" charset="0"/>
              </a:rPr>
              <a:t>𝐿</a:t>
            </a:r>
            <a:r>
              <a:rPr kumimoji="0" lang="en-US" sz="1000" b="0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mbria Math" pitchFamily="18" charset="0"/>
                <a:cs typeface="Arial" pitchFamily="34" charset="0"/>
              </a:rPr>
              <a:t>i</a:t>
            </a:r>
            <a:r>
              <a:rPr kumimoji="0" lang="en-US" sz="1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mbria Math" pitchFamily="18" charset="0"/>
                <a:cs typeface="Arial" pitchFamily="34" charset="0"/>
              </a:rPr>
              <a:t>𝑚</a:t>
            </a:r>
            <a:r>
              <a:rPr kumimoji="0" lang="en-US" sz="8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mbria Math" pitchFamily="18" charset="0"/>
                <a:cs typeface="Arial" pitchFamily="34" charset="0"/>
              </a:rPr>
              <a:t>𝑎𝑐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mbria Math" pitchFamily="18" charset="0"/>
                <a:cs typeface="Arial" pitchFamily="34" charset="0"/>
              </a:rPr>
              <a:t>           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mbria Math" pitchFamily="18" charset="0"/>
                <a:cs typeface="Arial" pitchFamily="34" charset="0"/>
              </a:rPr>
              <a:t>𝐿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mbria Math" pitchFamily="18" charset="0"/>
                <a:cs typeface="Arial" pitchFamily="34" charset="0"/>
              </a:rPr>
              <a:t>i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mbria Math" pitchFamily="18" charset="0"/>
                <a:cs typeface="Arial" pitchFamily="34" charset="0"/>
              </a:rPr>
              <a:t>𝑚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mbria Math" pitchFamily="18" charset="0"/>
                <a:cs typeface="Arial" pitchFamily="34" charset="0"/>
              </a:rPr>
              <a:t>𝑠𝑝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0" y="4404102"/>
            <a:ext cx="85324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24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47813" algn="l"/>
                <a:tab pos="2616200" algn="l"/>
                <a:tab pos="2990850" algn="l"/>
                <a:tab pos="3568700" algn="l"/>
                <a:tab pos="3841750" algn="l"/>
                <a:tab pos="4918075" algn="l"/>
                <a:tab pos="5832475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Зона	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біологічної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дії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n-US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</a:t>
            </a:r>
            <a:r>
              <a:rPr kumimoji="0" lang="en-US" sz="14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biol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	–	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відношення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середньої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смертельної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концентрації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дози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до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граничної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концентрації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дози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хронічному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впливі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3131840" y="5157192"/>
            <a:ext cx="9845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</a:t>
            </a:r>
            <a:r>
              <a:rPr kumimoji="0" lang="en-US" sz="9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biol</a:t>
            </a:r>
            <a:r>
              <a:rPr lang="ru-RU" sz="11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</a:t>
            </a:r>
            <a:r>
              <a:rPr kumimoji="0" lang="ru-RU" sz="1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mbria Math" pitchFamily="18" charset="0"/>
                <a:cs typeface="Arial" pitchFamily="34" charset="0"/>
              </a:rPr>
              <a:t>𝐶𝐿</a:t>
            </a:r>
            <a:r>
              <a:rPr kumimoji="0" lang="ru-RU" sz="8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mbria Math" pitchFamily="18" charset="0"/>
                <a:cs typeface="Arial" pitchFamily="34" charset="0"/>
              </a:rPr>
              <a:t>50 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mbria Math" pitchFamily="18" charset="0"/>
                <a:cs typeface="Arial" pitchFamily="34" charset="0"/>
              </a:rPr>
              <a:t>            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mbria Math" pitchFamily="18" charset="0"/>
                <a:cs typeface="Arial" pitchFamily="34" charset="0"/>
              </a:rPr>
              <a:t>𝐿</a:t>
            </a:r>
            <a:r>
              <a:rPr kumimoji="0" 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mbria Math" pitchFamily="18" charset="0"/>
                <a:cs typeface="Arial" pitchFamily="34" charset="0"/>
              </a:rPr>
              <a:t>i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mbria Math" pitchFamily="18" charset="0"/>
                <a:cs typeface="Arial" pitchFamily="34" charset="0"/>
              </a:rPr>
              <a:t>𝑚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mbria Math" pitchFamily="18" charset="0"/>
                <a:cs typeface="Arial" pitchFamily="34" charset="0"/>
              </a:rPr>
              <a:t>𝑐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mbria Math" pitchFamily="18" charset="0"/>
                <a:cs typeface="Arial" pitchFamily="34" charset="0"/>
              </a:rPr>
              <a:t>ℎ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204</TotalTime>
  <Words>1418</Words>
  <Application>Microsoft Office PowerPoint</Application>
  <PresentationFormat>Экран (4:3)</PresentationFormat>
  <Paragraphs>128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Бумажная</vt:lpstr>
      <vt:lpstr>Основи токсикології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токсикології</dc:title>
  <dc:creator>Руслан Аминов</dc:creator>
  <cp:lastModifiedBy>Руслан Аминов</cp:lastModifiedBy>
  <cp:revision>30</cp:revision>
  <dcterms:created xsi:type="dcterms:W3CDTF">2022-09-15T12:46:35Z</dcterms:created>
  <dcterms:modified xsi:type="dcterms:W3CDTF">2022-09-16T09:42:00Z</dcterms:modified>
</cp:coreProperties>
</file>