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/>
  </p:normalViewPr>
  <p:slideViewPr>
    <p:cSldViewPr>
      <p:cViewPr>
        <p:scale>
          <a:sx n="100" d="100"/>
          <a:sy n="100" d="100"/>
        </p:scale>
        <p:origin x="-5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E48F1C-E000-4155-B204-054D5F5F6C03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278443-BA62-433D-B230-29ED1AD0E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305800" cy="114300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Практична робота № 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305800" cy="1981200"/>
          </a:xfrm>
        </p:spPr>
        <p:txBody>
          <a:bodyPr/>
          <a:lstStyle/>
          <a:p>
            <a:r>
              <a:rPr lang="ru-RU" sz="5400" dirty="0" err="1" smtClean="0"/>
              <a:t>Основи</a:t>
            </a:r>
            <a:r>
              <a:rPr lang="ru-RU" sz="5400" dirty="0" smtClean="0"/>
              <a:t> </a:t>
            </a:r>
            <a:r>
              <a:rPr lang="ru-RU" sz="5400" dirty="0" err="1" smtClean="0"/>
              <a:t>токсикології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332656"/>
            <a:ext cx="87484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виражена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з'єднання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кумуляції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підпорогової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порогової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експерименті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дозволяє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виявити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особливості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адаптації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ГДК.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Перехід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нормативного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здійснюється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шляхом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множення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порогових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запасу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38475" y="663575"/>
            <a:ext cx="4445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066116" y="1628800"/>
            <a:ext cx="134530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Кз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= </a:t>
            </a: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 ·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Z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с</a:t>
            </a:r>
            <a:r>
              <a:rPr lang="en-US" sz="1000" u="sng" dirty="0" smtClean="0">
                <a:latin typeface="Cambria Math" pitchFamily="18" charset="0"/>
                <a:cs typeface="Arial" pitchFamily="34" charset="0"/>
              </a:rPr>
              <a:t>r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 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cs typeface="Arial" pitchFamily="34" charset="0"/>
              </a:rPr>
              <a:t>·  </a:t>
            </a:r>
            <a:r>
              <a:rPr kumimoji="0" lang="ru-RU" sz="1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КМІО</a:t>
            </a:r>
            <a:endParaRPr kumimoji="0" lang="ru-RU" sz="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Z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𝑎𝑐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2442084"/>
            <a:ext cx="853244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пропорційності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летючих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запасу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допустима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порогу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величина, на яку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потрібно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запасу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кумуляції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наявності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токсиканта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запасу особливо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важливий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тих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синергізму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збільшується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КМІО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КЙІО)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розширюється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зростає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кумуляції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зменшується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т.п.</a:t>
            </a:r>
            <a:r>
              <a:rPr lang="ru-RU" sz="1400" dirty="0"/>
              <a:t> У </a:t>
            </a:r>
            <a:r>
              <a:rPr lang="ru-RU" sz="1400" dirty="0" err="1"/>
              <a:t>вітчизняній</a:t>
            </a:r>
            <a:r>
              <a:rPr lang="ru-RU" sz="1400" dirty="0"/>
              <a:t> </a:t>
            </a:r>
            <a:r>
              <a:rPr lang="ru-RU" sz="1400" dirty="0" err="1"/>
              <a:t>промисловій</a:t>
            </a:r>
            <a:r>
              <a:rPr lang="ru-RU" sz="1400" dirty="0"/>
              <a:t> </a:t>
            </a:r>
            <a:r>
              <a:rPr lang="ru-RU" sz="1400" dirty="0" err="1"/>
              <a:t>токсикології</a:t>
            </a:r>
            <a:r>
              <a:rPr lang="ru-RU" sz="1400" dirty="0"/>
              <a:t> </a:t>
            </a:r>
            <a:r>
              <a:rPr lang="ru-RU" sz="1400" dirty="0" err="1"/>
              <a:t>Кз</a:t>
            </a:r>
            <a:r>
              <a:rPr lang="ru-RU" sz="1400" dirty="0"/>
              <a:t> 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коливаєть</a:t>
            </a:r>
            <a:r>
              <a:rPr lang="ru-RU" sz="1400" dirty="0"/>
              <a:t>-</a:t>
            </a:r>
          </a:p>
          <a:p>
            <a:pPr algn="just"/>
            <a:r>
              <a:rPr lang="ru-RU" sz="1400" dirty="0" err="1"/>
              <a:t>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 (для </a:t>
            </a:r>
            <a:r>
              <a:rPr lang="ru-RU" sz="1400" dirty="0" err="1"/>
              <a:t>подразнюючих</a:t>
            </a:r>
            <a:r>
              <a:rPr lang="ru-RU" sz="1400" dirty="0"/>
              <a:t> отрут) до 50 (для </a:t>
            </a:r>
            <a:r>
              <a:rPr lang="ru-RU" sz="1400" dirty="0" err="1"/>
              <a:t>деяких</a:t>
            </a:r>
            <a:r>
              <a:rPr lang="ru-RU" sz="1400" dirty="0"/>
              <a:t> </a:t>
            </a:r>
            <a:r>
              <a:rPr lang="ru-RU" sz="1400" dirty="0" err="1"/>
              <a:t>інсектицидів</a:t>
            </a:r>
            <a:r>
              <a:rPr lang="ru-RU" sz="1400" dirty="0"/>
              <a:t>).</a:t>
            </a:r>
          </a:p>
          <a:p>
            <a:pPr algn="just"/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виявлені</a:t>
            </a:r>
            <a:r>
              <a:rPr lang="ru-RU" sz="1400" dirty="0"/>
              <a:t> </a:t>
            </a:r>
            <a:r>
              <a:rPr lang="ru-RU" sz="1400" dirty="0" err="1"/>
              <a:t>специфічні</a:t>
            </a:r>
            <a:r>
              <a:rPr lang="ru-RU" sz="1400" dirty="0"/>
              <a:t> </a:t>
            </a:r>
            <a:r>
              <a:rPr lang="ru-RU" sz="1400" dirty="0" err="1"/>
              <a:t>властивості</a:t>
            </a:r>
            <a:r>
              <a:rPr lang="ru-RU" sz="1400" dirty="0"/>
              <a:t> – </a:t>
            </a:r>
            <a:r>
              <a:rPr lang="ru-RU" sz="1400" dirty="0" err="1"/>
              <a:t>сенсибілізуючі</a:t>
            </a:r>
            <a:r>
              <a:rPr lang="ru-RU" sz="1400" dirty="0"/>
              <a:t>, </a:t>
            </a:r>
            <a:r>
              <a:rPr lang="ru-RU" sz="1400" dirty="0" err="1"/>
              <a:t>мутагенні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endParaRPr lang="ru-RU" sz="1400" dirty="0"/>
          </a:p>
          <a:p>
            <a:pPr algn="just"/>
            <a:r>
              <a:rPr lang="ru-RU" sz="1400" dirty="0" err="1"/>
              <a:t>канцерогенні</a:t>
            </a:r>
            <a:r>
              <a:rPr lang="ru-RU" sz="1400" dirty="0"/>
              <a:t>, то </a:t>
            </a:r>
            <a:r>
              <a:rPr lang="ru-RU" sz="1400" dirty="0" err="1"/>
              <a:t>Кз</a:t>
            </a:r>
            <a:r>
              <a:rPr lang="ru-RU" sz="1400" dirty="0"/>
              <a:t> ≥ 10. У США </a:t>
            </a:r>
            <a:r>
              <a:rPr lang="ru-RU" sz="1400" dirty="0" err="1"/>
              <a:t>Кз</a:t>
            </a:r>
            <a:r>
              <a:rPr lang="ru-RU" sz="1400" dirty="0"/>
              <a:t> ≤ 1,3.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5259977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  <a:tab pos="2109788" algn="l"/>
                <a:tab pos="2949575" algn="l"/>
                <a:tab pos="3248025" algn="l"/>
                <a:tab pos="3900488" algn="l"/>
                <a:tab pos="4984750" algn="l"/>
                <a:tab pos="59039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підставі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2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розрахувати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гранично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допустиму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концентрацію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267744" y="5877272"/>
            <a:ext cx="273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4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𝑚𝑐</a:t>
            </a:r>
            <a:r>
              <a:rPr kumimoji="0" lang="ru-RU" sz="14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ℎ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image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25" y="1212850"/>
            <a:ext cx="4191099" cy="3800326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30238" y="306490"/>
            <a:ext cx="79742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Вищезазначені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умовно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послідовності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схематично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відображає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співвідношення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величиною параметра (рис. 1).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53012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Співвідношення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параметрами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токсиканта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30542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852936"/>
            <a:ext cx="532859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192688" cy="27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84984"/>
            <a:ext cx="42484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5"/>
            <a:ext cx="57606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27784" y="26064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898267"/>
            <a:ext cx="85689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КРИТЕРІЇ ОЦІНКИ ТОКСИЧНОСТІ ХІМІЧНИХ РЕЧОВИН</a:t>
            </a: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ознайомитись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параметрами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особливості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співвідношення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токсиканта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навчитись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s://greenpost.ua/upload/media/2021/01/08/myshi-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77072"/>
            <a:ext cx="5119792" cy="24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836712"/>
          <a:ext cx="9036495" cy="1645920"/>
        </p:xfrm>
        <a:graphic>
          <a:graphicData uri="http://schemas.openxmlformats.org/drawingml/2006/table">
            <a:tbl>
              <a:tblPr/>
              <a:tblGrid>
                <a:gridCol w="2918639"/>
                <a:gridCol w="1529464"/>
                <a:gridCol w="1529464"/>
                <a:gridCol w="1529464"/>
                <a:gridCol w="15294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latin typeface="Arial"/>
                        </a:rPr>
                        <a:t>Показник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Arial"/>
                        </a:rPr>
                        <a:t>Надзвичайно токсичні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Arial"/>
                        </a:rPr>
                        <a:t>Високо-токсичні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Arial"/>
                        </a:rPr>
                        <a:t>Помірно токсичні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Arial"/>
                        </a:rPr>
                        <a:t>Мало-токсичні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ГДК у повітрі, мг/м</a:t>
                      </a:r>
                      <a:r>
                        <a:rPr lang="ru-RU" sz="1400" baseline="30000">
                          <a:latin typeface="Arial"/>
                        </a:rPr>
                        <a:t>3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/>
                        </a:rPr>
                        <a:t>&lt; 0,1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0,1 - 1,0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1,0 - 10,0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&gt; 10,0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/>
                        </a:rPr>
                        <a:t>LD</a:t>
                      </a:r>
                      <a:r>
                        <a:rPr lang="en-US" sz="1400" baseline="-25000">
                          <a:latin typeface="Arial"/>
                        </a:rPr>
                        <a:t>50</a:t>
                      </a:r>
                      <a:r>
                        <a:rPr lang="en-US" sz="1400">
                          <a:latin typeface="Arial"/>
                        </a:rPr>
                        <a:t> </a:t>
                      </a:r>
                      <a:r>
                        <a:rPr lang="ru-RU" sz="1400">
                          <a:latin typeface="Arial"/>
                        </a:rPr>
                        <a:t>перорально,</a:t>
                      </a:r>
                      <a:endParaRPr lang="ru-RU" sz="1400"/>
                    </a:p>
                    <a:p>
                      <a:pPr algn="ctr"/>
                      <a:r>
                        <a:rPr lang="ru-RU" sz="1400">
                          <a:latin typeface="Arial"/>
                        </a:rPr>
                        <a:t>мг/кг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&lt; 15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/>
                        </a:rPr>
                        <a:t>15 - 150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/>
                        </a:rPr>
                        <a:t>150 - 5000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/>
                        </a:rPr>
                        <a:t>&gt; 5000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/>
                        </a:rPr>
                        <a:t>LD</a:t>
                      </a:r>
                      <a:r>
                        <a:rPr lang="en-US" sz="1400" baseline="-25000">
                          <a:latin typeface="Arial"/>
                        </a:rPr>
                        <a:t>50</a:t>
                      </a:r>
                      <a:r>
                        <a:rPr lang="en-US" sz="1400">
                          <a:latin typeface="Arial"/>
                        </a:rPr>
                        <a:t> </a:t>
                      </a:r>
                      <a:r>
                        <a:rPr lang="ru-RU" sz="1400">
                          <a:latin typeface="Arial"/>
                        </a:rPr>
                        <a:t>у повітрі, мг/м</a:t>
                      </a:r>
                      <a:r>
                        <a:rPr lang="ru-RU" sz="1400" baseline="30000">
                          <a:latin typeface="Arial"/>
                        </a:rPr>
                        <a:t>3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&lt; 500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/>
                        </a:rPr>
                        <a:t>500 - 5000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Arial"/>
                        </a:rPr>
                        <a:t>5000 - 50000</a:t>
                      </a:r>
                      <a:endParaRPr lang="ru-RU" sz="140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/>
                        </a:rPr>
                        <a:t>&gt; 50000</a:t>
                      </a:r>
                      <a:endParaRPr lang="ru-RU" sz="1400" dirty="0"/>
                    </a:p>
                  </a:txBody>
                  <a:tcPr anchor="ctr">
                    <a:lnL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B0B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03648" y="404664"/>
            <a:ext cx="5580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речовин</a:t>
            </a:r>
            <a:r>
              <a:rPr lang="ru-RU" b="1" dirty="0" smtClean="0"/>
              <a:t> за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токсичності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82883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токсичності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при </a:t>
            </a:r>
            <a:r>
              <a:rPr lang="ru-RU" dirty="0" err="1" smtClean="0"/>
              <a:t>введенні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та в </a:t>
            </a:r>
            <a:r>
              <a:rPr lang="ru-RU" dirty="0" err="1" smtClean="0"/>
              <a:t>черевну</a:t>
            </a:r>
            <a:r>
              <a:rPr lang="ru-RU" dirty="0" smtClean="0"/>
              <a:t> </a:t>
            </a:r>
            <a:r>
              <a:rPr lang="ru-RU" dirty="0" err="1" smtClean="0"/>
              <a:t>порожнину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(за К.К. </a:t>
            </a:r>
            <a:r>
              <a:rPr lang="ru-RU" dirty="0" err="1" smtClean="0"/>
              <a:t>Сидоровим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63688" y="3429000"/>
          <a:ext cx="5519936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/>
                <a:gridCol w="1379984"/>
                <a:gridCol w="1379984"/>
                <a:gridCol w="1379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Клас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токсичності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Ступінь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токсичності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err="1" smtClean="0"/>
                        <a:t>Середня</a:t>
                      </a:r>
                      <a:r>
                        <a:rPr lang="ru-RU" sz="1200" dirty="0" smtClean="0"/>
                        <a:t> смертельна доза (мг/кг</a:t>
                      </a:r>
                      <a:r>
                        <a:rPr lang="ru-RU" sz="1200" smtClean="0"/>
                        <a:t>) </a:t>
                      </a:r>
                    </a:p>
                    <a:p>
                      <a:r>
                        <a:rPr lang="ru-RU" sz="1200" smtClean="0"/>
                        <a:t>Під шкіру                        В</a:t>
                      </a:r>
                      <a:r>
                        <a:rPr lang="ru-RU" sz="1200" baseline="0" smtClean="0"/>
                        <a:t> черевну              .                                           порожнину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Дуже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токсичні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≤0,39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≤ 0,2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Високо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токсичні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0,40 – 15,9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0,30 – 10,9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Середньо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тксичні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16,0 -150,9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11,0 – 100,0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Мало </a:t>
                      </a:r>
                      <a:r>
                        <a:rPr lang="ru-RU" sz="1200" dirty="0" err="1" smtClean="0"/>
                        <a:t>токсичні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151,0 – 1500,0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101,0 – 1000,0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Практично не </a:t>
                      </a:r>
                      <a:r>
                        <a:rPr lang="ru-RU" sz="1200" dirty="0" err="1" smtClean="0"/>
                        <a:t>токсичні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1501 – 4500,0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1001,0 – 3000,0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Відносно</a:t>
                      </a:r>
                      <a:r>
                        <a:rPr lang="ru-RU" sz="1200" dirty="0" smtClean="0"/>
                        <a:t> не </a:t>
                      </a:r>
                      <a:r>
                        <a:rPr lang="ru-RU" sz="1200" dirty="0" err="1" smtClean="0"/>
                        <a:t>токсичні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&gt;4500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&gt;3000,0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95736" y="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лекцій</a:t>
            </a:r>
            <a:r>
              <a:rPr lang="ru-RU" dirty="0" smtClean="0"/>
              <a:t> та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smtClean="0"/>
              <a:t>занять нам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10136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810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Визначення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експериментальних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параметрів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безпосередньо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експерименті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називаються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експериментальними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первинними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Токсикологічна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починається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одержання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(мг/кг, мл/кг)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(мг/м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мг/л, мг/кг, %),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тобто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верхніх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статистично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значимими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параметрами для характеристики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отрут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81088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смертельна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50%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піддослідних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щури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чотиригодинному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інгаляційному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подальшому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14-ти денному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терміні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спостереження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81088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смертельна доза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доза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50%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піддослідних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одноразовому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шлунок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черевну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порожнину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подальшому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14-ти денному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терміні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спостереження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отрут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смертельна доза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обов'язковому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порядку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декількох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мінімум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чотирьох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видах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лабораторних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міжвидової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чутливості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-123110"/>
            <a:ext cx="8640960" cy="632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72" tIns="660192" rIns="76176" bIns="7236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Ступінь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величина,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зворотна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верхніх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найменша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досліджених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максимальна доза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статистично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значимими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як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додаткові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орієнтовні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Пороговість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особливостями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живого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порушення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меж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звичайних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коливань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гомеостазу.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токсичної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</a:t>
            </a:r>
            <a:r>
              <a:rPr kumimoji="0" lang="en-US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мінімальна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(доза)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однократному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двох-чотиригодинному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інгаляційному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однократному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внутрішньо-шлунковому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обумовлених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життєдіяльності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відхилень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токсикологічній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кількоразовому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інтоксикація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патогенез,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патогенез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інтоксикації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отрут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стадійність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неспецифічно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опірності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компенсації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декомпенсації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Тому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наступному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813526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мінімальна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(доза)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безперервному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фіксованому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чотири-шість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місяців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обумовлених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життєдіяльності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фізіологічних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відхилень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вибіркової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</a:t>
            </a:r>
            <a:r>
              <a:rPr kumimoji="0" lang="en-US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мінімальна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(доза)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окремих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пристосувальних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фізіологічних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умовах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88640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6840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Похідні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Отримані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гострих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дослідах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токсичності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kumimoji="0" lang="en-US" sz="1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дозволяють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розраховувати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специфічної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дають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можливість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оцінити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небезпеку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підійти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обґрунтування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гранично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допустимих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критеріями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потенційної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показників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потенційної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потрапляння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вдиханні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попаданні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т.д.)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летючість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похідне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коефіцієнт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інгаляційного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КМІО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жирах,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дисперсність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аерозолів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КМІО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характеристика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інгаляційне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тобто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летючості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(максимально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досяжної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</a:t>
            </a:r>
            <a:r>
              <a:rPr kumimoji="0" lang="ru-RU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(при 2-х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годинній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експозиції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2-х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тижневому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строку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спостереження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8872" tIns="672888" rIns="76176" bIns="73636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67544" y="3212976"/>
            <a:ext cx="9144000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КМІО (КЙІО) = </a:t>
            </a:r>
            <a:r>
              <a:rPr kumimoji="0" lang="ru-RU" sz="1400" b="0" i="1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20° </a:t>
            </a:r>
            <a: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С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50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3638634"/>
            <a:ext cx="89644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витоку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газу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летючої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насичуюча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</a:t>
            </a:r>
            <a:r>
              <a:rPr kumimoji="0" lang="ru-RU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КМІО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достатньо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існує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реальна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аварійному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витоку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промислової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експериментально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843808" y="4869160"/>
            <a:ext cx="357341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59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ru-RU" sz="14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ru-RU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1400" b="0" i="1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мг/л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5975" algn="l"/>
              </a:tabLst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18,3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59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5592524"/>
            <a:ext cx="83884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тиск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насичених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мм ртутного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стовпчика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молярна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г/моль.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реальної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параметри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токсикометрії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похідні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404664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реальну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величиною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)до порогу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419872" y="1196752"/>
            <a:ext cx="926483" cy="99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8872" tIns="45720" rIns="7617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</a:t>
            </a:r>
            <a:r>
              <a:rPr lang="ru-RU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𝐶𝐿</a:t>
            </a:r>
            <a: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916832"/>
            <a:ext cx="88924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рамки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пристосувальних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цілісного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інтегральним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компенсаторних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властивостей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знешкодження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компенсації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ушкоджених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діапазон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початкових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крайніх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однократному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надходженні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обернено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пропорційна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отрут при однократному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Чим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навіть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невелике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починаючи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уже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патології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навіть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смерть.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1400" i="1" baseline="-30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виражається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відношенням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порогу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порогу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токсиканта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995936" y="4797152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(с</a:t>
            </a:r>
            <a:r>
              <a:rPr lang="en-US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h)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</a:t>
            </a:r>
            <a:r>
              <a:rPr kumimoji="0" lang="en-US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𝑎𝑐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       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𝑐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04664"/>
            <a:ext cx="8424936" cy="353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72" tIns="45720" rIns="7617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ЗХД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компенсаторних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властивостей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низькомолекулярному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наскільки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розрив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початкові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однократному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надходженні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шкідливих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Чим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ширше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ЗХД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викликають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провокують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розвиваються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потай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непомітно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протягом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прямо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пропорційна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величині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виявлення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вибірковості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наявного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алергенного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бластогенного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дратівливого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таких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зручно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 зона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2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специфічної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порога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однократної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інтегральними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до порога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рецепторних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71800" y="3933056"/>
            <a:ext cx="917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</a:t>
            </a:r>
            <a:r>
              <a:rPr lang="ru-RU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</a:t>
            </a:r>
            <a:r>
              <a:rPr kumimoji="0" lang="en-US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𝑎𝑐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        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𝑠𝑝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404102"/>
            <a:ext cx="8532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2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7813" algn="l"/>
                <a:tab pos="2616200" algn="l"/>
                <a:tab pos="2990850" algn="l"/>
                <a:tab pos="3568700" algn="l"/>
                <a:tab pos="3841750" algn="l"/>
                <a:tab pos="4918075" algn="l"/>
                <a:tab pos="58324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Зона	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біологічної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	–	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смертельної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граничної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впливі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131840" y="5157192"/>
            <a:ext cx="9845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biol</a:t>
            </a:r>
            <a:r>
              <a:rPr lang="ru-RU" sz="1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𝐶𝐿</a:t>
            </a:r>
            <a:r>
              <a:rPr kumimoji="0" lang="ru-RU" sz="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50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         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𝐿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𝑚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𝑐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204</TotalTime>
  <Words>1418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Основи токсикології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токсикології</dc:title>
  <dc:creator>Руслан Аминов</dc:creator>
  <cp:lastModifiedBy>Руслан Аминов</cp:lastModifiedBy>
  <cp:revision>30</cp:revision>
  <dcterms:created xsi:type="dcterms:W3CDTF">2022-09-15T12:46:35Z</dcterms:created>
  <dcterms:modified xsi:type="dcterms:W3CDTF">2022-09-16T09:42:00Z</dcterms:modified>
</cp:coreProperties>
</file>