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2" r:id="rId3"/>
    <p:sldId id="306" r:id="rId4"/>
    <p:sldId id="330" r:id="rId5"/>
    <p:sldId id="324" r:id="rId6"/>
    <p:sldId id="260" r:id="rId7"/>
    <p:sldId id="326" r:id="rId8"/>
    <p:sldId id="327" r:id="rId9"/>
    <p:sldId id="328" r:id="rId10"/>
    <p:sldId id="329" r:id="rId11"/>
    <p:sldId id="269" r:id="rId12"/>
    <p:sldId id="281" r:id="rId13"/>
    <p:sldId id="261" r:id="rId14"/>
    <p:sldId id="307" r:id="rId15"/>
    <p:sldId id="308" r:id="rId16"/>
    <p:sldId id="309" r:id="rId17"/>
    <p:sldId id="270" r:id="rId18"/>
    <p:sldId id="279" r:id="rId19"/>
    <p:sldId id="294" r:id="rId20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2B16F-0819-449B-99B6-785F03C4DF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13C0FC6-07B8-4F2F-B741-63AD3A6AE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ED41A0-9FB8-49DC-98F2-3FEC38061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1500-E021-45C2-BAAD-D5DBDD615D9B}" type="datetimeFigureOut">
              <a:rPr lang="ru-UA" smtClean="0"/>
              <a:t>05/04/2025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3AF03D-A252-42D6-98E1-BD5EAAB01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1C7F29-BA64-42CE-94CA-2891C50A3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8CC1-1977-4BA6-B8EA-EFCB89742AE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29379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EA8121-B0BD-417B-80CF-6F854C34D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D47C8E-A9A9-47C0-A0B3-AA988B001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0F6E69-E3B3-4F68-AFCE-57B8A039D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1500-E021-45C2-BAAD-D5DBDD615D9B}" type="datetimeFigureOut">
              <a:rPr lang="ru-UA" smtClean="0"/>
              <a:t>05/04/2025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41D79E-0DB8-4EE3-82D8-6E6CD1493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74F267-50CA-4256-B8A3-95001D6AE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8CC1-1977-4BA6-B8EA-EFCB89742AE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72611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5268528-FD7E-4B42-8E9E-694B509C78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588182-3177-473D-A31D-02C0F6061E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88FE71-BCEE-4BC6-8C32-330A43A01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1500-E021-45C2-BAAD-D5DBDD615D9B}" type="datetimeFigureOut">
              <a:rPr lang="ru-UA" smtClean="0"/>
              <a:t>05/04/2025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7AD00C-FB6C-4C9D-B148-F81FA65B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109552-6202-4D6C-8AC1-A121F9156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8CC1-1977-4BA6-B8EA-EFCB89742AE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9473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C0616D-5937-47BD-8757-8264DB7B0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5EE7FF-96D3-40E1-A6F0-A512708AE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6F4C5D-6425-4518-997E-200BEB1C8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1500-E021-45C2-BAAD-D5DBDD615D9B}" type="datetimeFigureOut">
              <a:rPr lang="ru-UA" smtClean="0"/>
              <a:t>05/04/2025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6E68E8-612C-4402-A58B-FB7447E3D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CBA183-7835-4D97-9F62-FD83B59C4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8CC1-1977-4BA6-B8EA-EFCB89742AE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31850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70CF34-6884-4F5A-9C79-9C220B8A1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B54052-307F-42A2-903E-79FDF0630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89E792-21A4-4EC0-B209-0ADE6256C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1500-E021-45C2-BAAD-D5DBDD615D9B}" type="datetimeFigureOut">
              <a:rPr lang="ru-UA" smtClean="0"/>
              <a:t>05/04/2025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1C8E89-45C8-439C-9EC8-95F15B86D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3E2695-A0F1-4815-87AE-0A7E23035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8CC1-1977-4BA6-B8EA-EFCB89742AE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92591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7D493-6D65-4805-80D5-7C963F59F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49878B-0D46-45E2-87A0-409BCA2D8B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993035-B243-4B5C-B01E-6D449139E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D7F165-7183-42A3-AC45-C6FE5E7CC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1500-E021-45C2-BAAD-D5DBDD615D9B}" type="datetimeFigureOut">
              <a:rPr lang="ru-UA" smtClean="0"/>
              <a:t>05/04/2025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89F30E-1EA9-4FF2-A5CB-45BC79DCB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A17B64-F8F7-4F2D-8A8F-1F514C846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8CC1-1977-4BA6-B8EA-EFCB89742AE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0439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368558-034B-49EF-BEDE-F361701EA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AE7999-8C52-4E0D-B127-4E6020563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2A298B-82B1-4D35-AF76-2486B81D0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CDA156C-3841-4C33-9568-04B5682BC8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5FCE228-DFBF-4C33-96B8-712D3C9967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4F613BC-4200-4CD6-881B-768AC1ABD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1500-E021-45C2-BAAD-D5DBDD615D9B}" type="datetimeFigureOut">
              <a:rPr lang="ru-UA" smtClean="0"/>
              <a:t>05/04/2025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8FFEBE3-3219-4996-91D8-311EC23E5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345E58C-DA36-4750-8D4F-69C1D8475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8CC1-1977-4BA6-B8EA-EFCB89742AE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57000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7E524-6D20-4DB1-A9A0-8E28A2B52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8912A97-8118-4655-A74F-526633C43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1500-E021-45C2-BAAD-D5DBDD615D9B}" type="datetimeFigureOut">
              <a:rPr lang="ru-UA" smtClean="0"/>
              <a:t>05/04/2025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4AFD57-4EBE-47C7-8947-76B7DB2AC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6F3CC79-D8D8-4E0D-BCCA-CE8E34F83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8CC1-1977-4BA6-B8EA-EFCB89742AE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375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D04C8B6-A9DD-452E-B2E7-F1D80E8E5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1500-E021-45C2-BAAD-D5DBDD615D9B}" type="datetimeFigureOut">
              <a:rPr lang="ru-UA" smtClean="0"/>
              <a:t>05/04/2025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96E3106-1633-41AA-A7D9-56191D6D0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0CA358-606D-4CA5-952E-D4FE47EB0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8CC1-1977-4BA6-B8EA-EFCB89742AE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5533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A6405C-B541-4A3F-AEDF-E6DFC9DFF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D62F49-5C37-4219-A5BB-E1F7B5280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E3D247-36E2-4046-AC72-58C4E9A88A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3ECB56-4A9B-4848-AFD2-94C114A2A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1500-E021-45C2-BAAD-D5DBDD615D9B}" type="datetimeFigureOut">
              <a:rPr lang="ru-UA" smtClean="0"/>
              <a:t>05/04/2025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408F5B-C562-4B77-ACBF-A7DFF20FE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05085D-9C90-42C7-8627-2EDAC731C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8CC1-1977-4BA6-B8EA-EFCB89742AE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44881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E66512-46BB-47D9-B1FD-93815A252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617575D-548F-4C90-BB0E-6F7E43303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1C28B8-B3F3-4A4B-93D1-19AAC75D09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54CA12-2E8B-42D0-8698-A1A1DF105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1500-E021-45C2-BAAD-D5DBDD615D9B}" type="datetimeFigureOut">
              <a:rPr lang="ru-UA" smtClean="0"/>
              <a:t>05/04/2025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B42D4F-5D88-46E3-A6A0-71EC87C3C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03BE7B-43E1-4658-A7DF-557EF058D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8CC1-1977-4BA6-B8EA-EFCB89742AE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158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FD30AA-58D4-4827-9EBF-99E1CC1CC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30AA4D-75BB-40E7-A056-0DE5AD970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ED95EA-A9CC-467E-9AA4-B076E8A113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31500-E021-45C2-BAAD-D5DBDD615D9B}" type="datetimeFigureOut">
              <a:rPr lang="ru-UA" smtClean="0"/>
              <a:t>05/04/2025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69F2F1-09D9-4C7C-8EDF-95C7997AC1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D2E985-F031-47DA-B09C-5E29273FC3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A8CC1-1977-4BA6-B8EA-EFCB89742AE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14171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14">
            <a:extLst>
              <a:ext uri="{FF2B5EF4-FFF2-40B4-BE49-F238E27FC236}">
                <a16:creationId xmlns:a16="http://schemas.microsoft.com/office/drawing/2014/main" id="{1C574E90-1949-4924-B663-AEA13DB79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16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46960" cy="38546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2A7C23-D13A-407A-B5BA-4D8B17495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32" y="673731"/>
            <a:ext cx="5159327" cy="28170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i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Лекція</a:t>
            </a:r>
            <a:r>
              <a:rPr lang="en-US" sz="34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</a:t>
            </a:r>
            <a:r>
              <a:rPr lang="uk-UA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br>
              <a:rPr lang="uk-UA" sz="3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 постмодернізму в філософському і художньому досвіді інтерпретації</a:t>
            </a:r>
            <a:endParaRPr lang="en-US" sz="3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1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6484" cy="38546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CF1CD8B-D430-49E7-8630-84152C414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5528" y="73152"/>
            <a:ext cx="1178966" cy="232963"/>
            <a:chOff x="7763256" y="73152"/>
            <a:chExt cx="1178966" cy="232963"/>
          </a:xfrm>
        </p:grpSpPr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1F5B8298-9AB4-45B4-B28E-C8C1A26440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100AEF19-4AE6-42BE-81E6-95700DB853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1192B5C1-AE13-49EA-82FD-F3C3BC02A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713612B5-8E9D-4FEF-86B9-52A0FABD8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14FC746D-B820-44A3-B1B3-53B690BC2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8778550A-567F-40F6-A77F-2E2B501759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C28C989E-85FD-4D1C-AF77-82F4B985FD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58FDDCED-5FC6-4B14-A0E2-DF4310ED9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E80E854B-CCEB-4CEF-B465-561C4C872A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02BED26F-9C32-4DF8-8739-D89F6F059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CE3B71C9-F500-46F1-8D17-C3EF4DA5F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C14431D0-29B6-473C-B2FD-4661864DA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D10457BA-9444-4642-861C-78120DD8D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27C95C30-0364-4C32-B686-0C366086A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A0BDEDBA-CA15-41EE-B2C6-8A973B5E6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702B9007-982C-4F69-A443-B07F3BEFD6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28596B48-F33B-451E-8C2D-3525B3387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4B493BB9-A171-4B97-B05A-187E03FFA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973B8111-A5EB-4EE8-9813-8495336F6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6A4F8D39-9886-490F-B7A9-3B2693299A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Текст 3">
            <a:extLst>
              <a:ext uri="{FF2B5EF4-FFF2-40B4-BE49-F238E27FC236}">
                <a16:creationId xmlns:a16="http://schemas.microsoft.com/office/drawing/2014/main" id="{2D054F20-0866-4969-9D6F-7B54F75C6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7632" y="4222284"/>
            <a:ext cx="10785191" cy="2196771"/>
          </a:xfr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571500" indent="-457200">
              <a:buFont typeface="+mj-lt"/>
              <a:buAutoNum type="arabicPeriod"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модернізм як напрям у сучасній літературній критиці. Значення ідей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постструктуралізму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457200">
              <a:buFont typeface="+mj-lt"/>
              <a:buAutoNum type="arabicPeriod"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Методологічне значення ідей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деконструкції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концепції «смерті автора» </a:t>
            </a:r>
          </a:p>
          <a:p>
            <a:pPr marL="571500" indent="-457200">
              <a:buFont typeface="+mj-lt"/>
              <a:buAutoNum type="arabicPeriod"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 «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інтертекстуальності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Класифікація форм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інтертексту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457200">
              <a:buFont typeface="+mj-lt"/>
              <a:buAutoNum type="arabicPeriod"/>
            </a:pP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6492875"/>
            <a:ext cx="12191999" cy="3651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C7D5D99A-CF27-4D8F-8952-7459C54F0F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114" y="46576"/>
            <a:ext cx="5272358" cy="3748339"/>
          </a:xfrm>
        </p:spPr>
      </p:pic>
    </p:spTree>
    <p:extLst>
      <p:ext uri="{BB962C8B-B14F-4D97-AF65-F5344CB8AC3E}">
        <p14:creationId xmlns:p14="http://schemas.microsoft.com/office/powerpoint/2010/main" val="2984434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DCA3DE-7228-43A2-847F-FA7FBC7F4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4796" y="155522"/>
            <a:ext cx="6586491" cy="11264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Квазібіографічний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роман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втілення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прийомів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деконструкції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1862B6-9967-4C92-B879-7482A38D59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24083" y="1734797"/>
            <a:ext cx="7767918" cy="4742883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Дж. Барнс веде </a:t>
            </a:r>
            <a:r>
              <a:rPr lang="ru-RU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</a:t>
            </a:r>
            <a:r>
              <a:rPr lang="ru-RU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читачем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ставлячи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факти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докази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сумнів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вимисли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гіпотези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(«а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якби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?») робить основою для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пошуку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відповідей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істини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Попри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серйозне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документальне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постаті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Флобера, Барнс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спонукає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читача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ставити</a:t>
            </a:r>
            <a:r>
              <a:rPr lang="ru-RU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сумнів</a:t>
            </a:r>
            <a:r>
              <a:rPr lang="ru-RU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правдивість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достовірність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документального,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стирає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межу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минулим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залишається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непізнаним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4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сьогоденням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наше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минуле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Роман є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пародією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опудалом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на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біографічний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роман.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26C4B91-5387-433F-ADA1-3B78F9EAC5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0" t="5797" r="9930" b="5294"/>
          <a:stretch/>
        </p:blipFill>
        <p:spPr>
          <a:xfrm>
            <a:off x="201726" y="286191"/>
            <a:ext cx="4128227" cy="609736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64788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DD95D0-2DB2-4D29-9C07-D57C1B87F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407" y="107577"/>
            <a:ext cx="7316026" cy="934278"/>
          </a:xfrm>
        </p:spPr>
        <p:txBody>
          <a:bodyPr>
            <a:normAutofit fontScale="90000"/>
          </a:bodyPr>
          <a:lstStyle/>
          <a:p>
            <a:r>
              <a:rPr lang="uk-U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Умберто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Еко «Відкритий твір» (1965)</a:t>
            </a:r>
            <a:endParaRPr lang="ru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CB2B14-10D9-475F-969D-217DFE8338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8260" y="1183341"/>
            <a:ext cx="7866528" cy="5674659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2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Позначає</a:t>
            </a:r>
            <a:r>
              <a:rPr lang="uk-UA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специфічний різновид творів, які </a:t>
            </a:r>
            <a:r>
              <a:rPr lang="uk-UA" sz="2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конструюють замкнений, самодостатній художній світ</a:t>
            </a:r>
            <a:r>
              <a:rPr lang="uk-UA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ставлять перед читачем питання про власний смисл, пропонуючи чи навіть нав’язуючи йому широкий діапазон інтерпретацій і категорично </a:t>
            </a:r>
            <a:r>
              <a:rPr lang="uk-UA" sz="2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заперечують можливість однозначного розуміння</a:t>
            </a:r>
            <a:r>
              <a:rPr lang="uk-UA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наголошується унікальна здатність адресата до чутливого сприйняття твору: «кожен адресат змушений застосувати своє </a:t>
            </a:r>
            <a:r>
              <a:rPr lang="uk-UA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екзистенційне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посвідчення особи, своє значення, яке є лише його значенням, певну культуру, низку смаків, особистих нахилів і упереджень».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Концепція відкритого тексту, важливого не як сховище смислів, а як стимул до постійних </a:t>
            </a:r>
            <a:r>
              <a:rPr lang="uk-UA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відкриттів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читань і перечитувань», накладання традиційного та «сучасного» у баченні постійного та незмінного твору, під час читання якого простий глядач, відкинувшись на спинку стільця, чекає поки письменник покаже йому правду своїх творів.</a:t>
            </a:r>
            <a:endParaRPr lang="ru-UA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2ECBBA2-DEDC-D878-A37C-93D241A7EA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900" y="517420"/>
            <a:ext cx="3949100" cy="6075538"/>
          </a:xfrm>
        </p:spPr>
      </p:pic>
    </p:spTree>
    <p:extLst>
      <p:ext uri="{BB962C8B-B14F-4D97-AF65-F5344CB8AC3E}">
        <p14:creationId xmlns:p14="http://schemas.microsoft.com/office/powerpoint/2010/main" val="3954310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BA30A-165F-4603-8F31-FCDFBCB9C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580189" cy="947530"/>
          </a:xfrm>
        </p:spPr>
        <p:txBody>
          <a:bodyPr>
            <a:normAutofit fontScale="90000"/>
          </a:bodyPr>
          <a:lstStyle/>
          <a:p>
            <a:r>
              <a:rPr lang="uk-UA" b="1">
                <a:latin typeface="Times New Roman" panose="02020603050405020304" pitchFamily="18" charset="0"/>
                <a:cs typeface="Times New Roman" panose="02020603050405020304" pitchFamily="18" charset="0"/>
              </a:rPr>
              <a:t>Гіперрецептивність, нон-селекція, нон-ієрархія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1AF8E5-4B5E-4127-B1E0-1DF6100A24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3412" y="1547446"/>
            <a:ext cx="7016565" cy="485335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Гіперрецепт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вність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виражена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схильність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рецепції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культурно-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дискурсу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передовсім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їхньої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і/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сюжетів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сцен, цитат.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Нон-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селекцію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відсіву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добору) і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нон-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ієрархію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зняття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розмежування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центру/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периферії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головного/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маргінального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центрального/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периферійного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постмодернізму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Объект 16">
            <a:extLst>
              <a:ext uri="{FF2B5EF4-FFF2-40B4-BE49-F238E27FC236}">
                <a16:creationId xmlns:a16="http://schemas.microsoft.com/office/drawing/2014/main" id="{1BBDED8A-6EC3-4056-B99E-246D60D16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977" y="48618"/>
            <a:ext cx="4582906" cy="3928624"/>
          </a:xfrm>
        </p:spPr>
      </p:pic>
    </p:spTree>
    <p:extLst>
      <p:ext uri="{BB962C8B-B14F-4D97-AF65-F5344CB8AC3E}">
        <p14:creationId xmlns:p14="http://schemas.microsoft.com/office/powerpoint/2010/main" val="403314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ED8458-497E-41B8-8D7E-434470EA3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6268320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Інтертекстуальність</a:t>
            </a:r>
            <a:r>
              <a:rPr lang="uk-UA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форма реалізації </a:t>
            </a:r>
            <a:r>
              <a:rPr lang="uk-UA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гіперрецептивності</a:t>
            </a:r>
            <a:endParaRPr lang="en-US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35CAD0B-1ADE-4149-A950-204C2449B1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5118" y="2203079"/>
            <a:ext cx="6586317" cy="384809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/>
              <a:t>  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Інтертекстуальність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 на означення різноманітних відношень будь-якого тексту з іншими текстами літератури й – ширше – культури сучасної йому, попередньої або наступної епохи.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 становить собою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тканину,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зіткану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цитат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Шматки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формул,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ідіом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т.д.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поглинені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текстом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змішані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id="{FBF642B8-F2E3-4F63-9797-8EC5D6A332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" t="8125" r="7309"/>
          <a:stretch/>
        </p:blipFill>
        <p:spPr>
          <a:xfrm>
            <a:off x="7726259" y="912161"/>
            <a:ext cx="4400245" cy="4991098"/>
          </a:xfrm>
        </p:spPr>
      </p:pic>
    </p:spTree>
    <p:extLst>
      <p:ext uri="{BB962C8B-B14F-4D97-AF65-F5344CB8AC3E}">
        <p14:creationId xmlns:p14="http://schemas.microsoft.com/office/powerpoint/2010/main" val="920731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FF87EB-DE79-4A2C-89FD-E037CE02F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896034"/>
            <a:ext cx="3932237" cy="161365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2469FCBD-0672-4CE2-9B70-0D185CFA26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9"/>
          <a:stretch/>
        </p:blipFill>
        <p:spPr>
          <a:xfrm>
            <a:off x="0" y="0"/>
            <a:ext cx="6656294" cy="5262865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51AA532-934A-4EDD-B71D-E34852B09F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27294" y="5486398"/>
            <a:ext cx="1544731" cy="382589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673BC29-04C8-4272-95B0-B95BDC6FF0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9" r="6557" b="18400"/>
          <a:stretch/>
        </p:blipFill>
        <p:spPr>
          <a:xfrm>
            <a:off x="135920" y="4098034"/>
            <a:ext cx="6656293" cy="302558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4D699FC-85EE-4710-B05D-BCF9791C64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903" y="747170"/>
            <a:ext cx="3890309" cy="536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790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AD86C3-C7D3-43D5-9DAC-1117D31E0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42048"/>
            <a:ext cx="5776165" cy="91440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форм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інтертекстуальності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76D2A82D-97E4-467D-BFBA-F70224899C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382" y="1156449"/>
            <a:ext cx="3610335" cy="5294214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7594E1-CBBE-4E84-8051-96537FFCB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6717" y="1371600"/>
            <a:ext cx="7685647" cy="54864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власне </a:t>
            </a:r>
            <a:r>
              <a:rPr lang="uk-U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інтертекстуальність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утворює конструкцію “текст у тексті” (цитати з атрибуцією й без неї, алюзії);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паратекстуальність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або відношення тексту до свого заголовка, епіграфа, післямови (цитати-заголовки, епіграфи);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метатекстуальність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переказ і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коментуюче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посилання на претекст (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інтертекст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-переказ, варіації на тему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предтексту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дописування “чужого” тексту,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мовна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 з претекстами);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гіпертексуальність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осміяння або пародіювання одним текстом іншого;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архітекстуальнісь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розуміється як жанровий зв’язок текстів; </a:t>
            </a:r>
          </a:p>
        </p:txBody>
      </p:sp>
    </p:spTree>
    <p:extLst>
      <p:ext uri="{BB962C8B-B14F-4D97-AF65-F5344CB8AC3E}">
        <p14:creationId xmlns:p14="http://schemas.microsoft.com/office/powerpoint/2010/main" val="4163381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B86EC2-503B-40B3-9AD9-710EA83E6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161779"/>
            <a:ext cx="6586491" cy="83330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</a:t>
            </a:r>
            <a:r>
              <a:rPr lang="uk-U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Зюскінд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«Парфуми» (1985)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7327F3-71FF-40C6-B32C-0C0D24B64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0" y="1492623"/>
            <a:ext cx="7110028" cy="5580116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детективного /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псевдодетективного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романів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 аспектами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романів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антироману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барокового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фантастичного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романів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роману-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притчі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тератологічної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абсурдистської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Інтертекстуальні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відсилання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Діккенса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Бальзака, Золя, Гофмана;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пародія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Дідро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Руссо, Флобера, Манна;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відгомін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нацизм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новітні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тоталітаризму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пародія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кримінальний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роман, роман </a:t>
            </a:r>
            <a:r>
              <a:rPr lang="ru-RU" sz="24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роман про художника.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Объект 19" descr="Изображение выглядит как текст, покрашенный&#10;&#10;Автоматически созданное описание">
            <a:extLst>
              <a:ext uri="{FF2B5EF4-FFF2-40B4-BE49-F238E27FC236}">
                <a16:creationId xmlns:a16="http://schemas.microsoft.com/office/drawing/2014/main" id="{2453E770-9D1B-41CC-9185-97876227AC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4646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1640C4-4BBA-413B-86DB-F2B192015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03200"/>
            <a:ext cx="6577012" cy="667657"/>
          </a:xfrm>
        </p:spPr>
        <p:txBody>
          <a:bodyPr>
            <a:no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Подвійне кодування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системі категорій постмодерної естетики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69B983-CC2A-4595-AAC3-0E8EBB42E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2513" y="1088571"/>
            <a:ext cx="7949133" cy="5769429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3371850" algn="l"/>
              </a:tabLst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Прагнучи зруйнувати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мовні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мисленнєві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стереотипи сприйняття читача, постмодерністи звертаються до використання й пародіювання жанрів та прийомів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масової літератури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іронічно переосмислюючи їх стиль. 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3371850" algn="l"/>
              </a:tabLst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Прийом подвійного кодування дозволяє сприймати літературний твір, як мінімум, у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двох </a:t>
            </a:r>
            <a:r>
              <a:rPr lang="uk-UA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площинах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сприйняття лише зовнішньо-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подієвого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його аспекту (для пересічного читача) і сприйняття пародійного модусу та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інтертекстуальності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тексту (для читача-ерудита). 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3371850" algn="l"/>
              </a:tabLst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Постмодерністський текст розрахований як на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елітарного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так і на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масового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реципієнта, кодується  двічі, у відповідності до компетенцій кожного з типів читачів. 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3371850" algn="l"/>
              </a:tabLst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Запозичуючи жанрові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кліше масової культури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постмодерністський текст водночас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іронічно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спростовує їх або наділяє їх більш складними, не властивими їм від початку смислами, апелюючи, у такий спосіб, як до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масової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так і до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інтелектуальної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аудиторії. </a:t>
            </a:r>
            <a:endParaRPr lang="ru-UA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 descr="Изображение выглядит как текст, плакат, книг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A5008FA-3C61-D2DE-2432-3C9E15B53C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521" y="438555"/>
            <a:ext cx="3268251" cy="4899927"/>
          </a:xfrm>
        </p:spPr>
      </p:pic>
    </p:spTree>
    <p:extLst>
      <p:ext uri="{BB962C8B-B14F-4D97-AF65-F5344CB8AC3E}">
        <p14:creationId xmlns:p14="http://schemas.microsoft.com/office/powerpoint/2010/main" val="3143474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63711-17B4-44B4-B27B-AED96BA20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2667" y="177621"/>
            <a:ext cx="7661848" cy="9950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Умберто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</a:t>
            </a:r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dirty="0"/>
              <a:t>(1932-2016)</a:t>
            </a:r>
            <a:endParaRPr lang="en-US" sz="44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7ACCE2-4618-4757-A16B-AA6EBF4DE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46371" y="1404111"/>
            <a:ext cx="7661847" cy="554299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Ім’я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рози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»(1980) — </a:t>
            </a:r>
            <a:r>
              <a:rPr lang="en-US" sz="2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квазі-історичний</a:t>
            </a:r>
            <a:r>
              <a:rPr lang="en-US" sz="2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детективний</a:t>
            </a:r>
            <a:r>
              <a:rPr lang="en-US" sz="2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роман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розгортаються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фоні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середньовічних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декорацій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1327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року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Персонажі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колишній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інквізитор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Вільгельм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Баскервільський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помічник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послушник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Адсон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Мелькський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сліпий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монах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Хорхе</a:t>
            </a: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Бургос</a:t>
            </a: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Боротьба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розгортається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втраченого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твору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Арістотеля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боротьба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моделей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світоглядних, </a:t>
            </a:r>
            <a:r>
              <a:rPr lang="uk-UA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етичнх</a:t>
            </a: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релігійних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філософських позицій.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Боротьба між двома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проєктами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життя, особистісним і соціальним: один намагається зберегти існуюче, другий прагне до відкриття нового.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Сміх як сфера вияву вселенської карнавальної атмосфери  пов’язаний зі світом динамічним, різнобарвним, творчим, світом, що відкритий свободі суджень та поглядів. Сміх звільняє думку, робить її сильною, оригінальною.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D1DF84E-C642-436D-B78A-98805C5BB6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6" t="19664" r="8660" b="16821"/>
          <a:stretch/>
        </p:blipFill>
        <p:spPr>
          <a:xfrm>
            <a:off x="0" y="-53787"/>
            <a:ext cx="3890073" cy="554299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3757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B29BD4-0BBC-4D5E-047C-0886E0C28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027" y="114300"/>
            <a:ext cx="5115261" cy="15195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Едуардо</a:t>
            </a:r>
            <a:r>
              <a:rPr 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Мендоса</a:t>
            </a:r>
            <a:r>
              <a:rPr lang="uk-UA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(н.1943)</a:t>
            </a:r>
            <a:r>
              <a:rPr 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Дивовижна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пригода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Помпонія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Флата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(2008)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5A5EC2-494B-F3CA-63CA-D64661320E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1640" y="2113710"/>
            <a:ext cx="6622247" cy="481404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фабула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детективного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кліше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вбивство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закритій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кімнаті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Ілюзія історичної реконструкції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 з жанрами (історичний роман, детектив, роман мандрів, крутійський)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читачем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традиціях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іронічного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детективу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несправжній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детектив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несправжній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Головний герой – поєднання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плута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Дон Кіхота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християнської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міфології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метанаративів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Изображение выглядит как текст, книга, искусство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81878B3D-1A4A-1119-50EF-5D4543222E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1" r="11468" b="10303"/>
          <a:stretch/>
        </p:blipFill>
        <p:spPr>
          <a:xfrm>
            <a:off x="6863887" y="0"/>
            <a:ext cx="5313826" cy="5983941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135E97-FA99-4682-AD6B-DFDA2EFEDA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87"/>
          <a:stretch/>
        </p:blipFill>
        <p:spPr>
          <a:xfrm>
            <a:off x="14287" y="0"/>
            <a:ext cx="1857375" cy="211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596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BC46DF-77BA-40F6-8A84-38EF13164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635" y="220718"/>
            <a:ext cx="6045106" cy="322730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0D659574-9C2D-4F83-B72A-17BCA08DB8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389" y="726141"/>
            <a:ext cx="4470494" cy="5089058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40A9366-2727-4F4D-B883-33A1199DEB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454" y="775988"/>
            <a:ext cx="6777782" cy="5974436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остмодернізм як напрям у сучасній літературній критиці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ґрунтується на синтезі провідних постулатів 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постструктуралізму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деконструктивізму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концепції «смерті автора» (Ролан 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Барт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«світу як тексту» (Ж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Дерріда), 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інтерпретативної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відкритості тексту (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Умберто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Еко). 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uk-UA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«Більшість із нас з гіркотою визнають, що Бог, Цар, Людина, Розум, Історія, Держава… як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 непохитного авторитету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давно забуті; і навіть Мова – остання святиня нашої інтелектуальної еліти – поставлена під загрозу: ще одне божество, яке не виправдало сподівань». Р.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Барт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314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A74729-AC1B-4188-BA8A-0D4345347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68941"/>
            <a:ext cx="6367836" cy="820271"/>
          </a:xfrm>
        </p:spPr>
        <p:txBody>
          <a:bodyPr>
            <a:normAutofit fontScale="90000"/>
          </a:bodyPr>
          <a:lstStyle/>
          <a:p>
            <a:r>
              <a:rPr lang="uk-UA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Постструктуралізм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методологічна база постмодернізму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6B108EC-4134-4C79-91D9-C3152D381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3413" y="1344706"/>
            <a:ext cx="6958553" cy="540571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Постструктуралізм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базується на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критиці </a:t>
            </a:r>
            <a:r>
              <a:rPr lang="uk-U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логоцентризму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інтелектуально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-раціональних способів пізнання) у філософії, на визнанні пріоритету чуттєвої, емоційної реакції людини на оточуючий світ (постмодерна чуттєвість);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виявленні та критиці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стратегій примушування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(тоталітарних ідеологій і влад), що криються за оболонкою підсвідомого; на пошуку маргінальних зон свободи, які знаходяться за межами структури будь-чого, і художнього тексту так само.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методологічного сумніву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щодо всіх позитивних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істин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ієрархічних структур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провідним у концепції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постструктуралізму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id="{821088D1-212C-4867-BACF-A563BB78AA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289" y="268941"/>
            <a:ext cx="5162711" cy="2891118"/>
          </a:xfrm>
        </p:spPr>
      </p:pic>
    </p:spTree>
    <p:extLst>
      <p:ext uri="{BB962C8B-B14F-4D97-AF65-F5344CB8AC3E}">
        <p14:creationId xmlns:p14="http://schemas.microsoft.com/office/powerpoint/2010/main" val="207857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4DAEE7-FC16-4D24-988D-5119A40A3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82388"/>
            <a:ext cx="7551177" cy="968188"/>
          </a:xfrm>
        </p:spPr>
        <p:txBody>
          <a:bodyPr>
            <a:normAutofit fontScale="90000"/>
          </a:bodyPr>
          <a:lstStyle/>
          <a:p>
            <a:r>
              <a:rPr lang="uk-UA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Постструктуралізм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методологія постмодернізму</a:t>
            </a:r>
            <a:endParaRPr lang="uk-UA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134365DE-9270-48FC-AE3D-09EBDD820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1" t="4812" r="9443" b="8844"/>
          <a:stretch/>
        </p:blipFill>
        <p:spPr>
          <a:xfrm>
            <a:off x="8266396" y="766482"/>
            <a:ext cx="3925604" cy="4639236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E10933B-1990-4564-9731-C2B09C57DE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4776" y="1398495"/>
            <a:ext cx="7701619" cy="545950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Виник наприкінці 1960-х. Зародження пов’язане із працями Р.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Барта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(1915-1980) і Жака Дерріда (1930-2004).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 у зміщенні уваги з тексту,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створеного автором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тексту,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створеного читачем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самою мовою.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Постструктуралізм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санкціонує нескінченну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 значень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 отримує від неї насолоду, уникаючи всіх видів авторитетів.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Постструктуралізм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сумнівається в самому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понятті розуму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ідеї людини як незалежної сутності, надаючи перевагу поняттю «розчиненого» чи «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конструйованого» предмета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згідно з яким те, що ми вважаємо індивідуальністю, є продуктом соціальних та лінгвістичних сил, тобто зовсім не сутністю, а лише «тканиною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текстуальностей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Дерріда представляє сучасність як особливу інтелектуальну «подію», яка здійснює радикальний розрив з минулим способом мислення. Йдеться про «децентралізацію» нашого інтелектуального світу.</a:t>
            </a:r>
          </a:p>
        </p:txBody>
      </p:sp>
    </p:spTree>
    <p:extLst>
      <p:ext uri="{BB962C8B-B14F-4D97-AF65-F5344CB8AC3E}">
        <p14:creationId xmlns:p14="http://schemas.microsoft.com/office/powerpoint/2010/main" val="1377253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188EE-BB72-4F12-B349-C06604B0E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072000" cy="828261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Ролан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Барт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«Смерть автора» (1967)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A64A5-3049-4390-BD66-A7CEF0C745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44487"/>
            <a:ext cx="6554925" cy="5115339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проголошується необхідність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відмови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від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біографічних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методів аналізу тексту.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текст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постає не з індивідуального досвіду автора, а з «незчисленних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центрів культури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і генерує зміст не в залежності від «пристрастей» чи «смаків» письменника, а в залежності від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«вражень» читача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автор перетворюється на </a:t>
            </a:r>
            <a:r>
              <a:rPr lang="uk-UA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скриптора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суто формальну інстанцію, яка «несе в собі не пристрасті, настрої, почуття чи враження, а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лише словник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«результатом смерті автора є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народження читача»</a:t>
            </a:r>
            <a:endParaRPr lang="ru-UA" sz="2400" b="1" dirty="0"/>
          </a:p>
        </p:txBody>
      </p:sp>
      <p:pic>
        <p:nvPicPr>
          <p:cNvPr id="8" name="Объект 7" descr="Изображение выглядит как текст, графический дизайн, плакат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CC84BA2-1875-0996-9A39-4998A4AEA3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622" y="247834"/>
            <a:ext cx="4451390" cy="6362332"/>
          </a:xfrm>
        </p:spPr>
      </p:pic>
    </p:spTree>
    <p:extLst>
      <p:ext uri="{BB962C8B-B14F-4D97-AF65-F5344CB8AC3E}">
        <p14:creationId xmlns:p14="http://schemas.microsoft.com/office/powerpoint/2010/main" val="2075200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520937-9084-48D6-B1C5-8BE546093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134472"/>
            <a:ext cx="6857714" cy="122368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en-US" sz="36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ключова</a:t>
            </a:r>
            <a:r>
              <a:rPr lang="en-US" sz="36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</a:t>
            </a:r>
            <a:r>
              <a:rPr lang="en-US" sz="36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постмодернізму</a:t>
            </a:r>
            <a:endParaRPr lang="en-US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BFB3BC-2FE7-47B8-996C-45E666328E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1518" y="1944032"/>
            <a:ext cx="6719961" cy="4281956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розглядати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закритий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продукування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підключений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артикулюється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способами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цитування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Постулюється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тексту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імунітет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уніфікації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ідеєю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яку автор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вклав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твір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Зміщення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тексту,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автором, до тексту,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читачем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самою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мовою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79EE40C4-FD20-E29B-91F3-CA5CBCB485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350" y="333222"/>
            <a:ext cx="3894132" cy="6005560"/>
          </a:xfrm>
        </p:spPr>
      </p:pic>
    </p:spTree>
    <p:extLst>
      <p:ext uri="{BB962C8B-B14F-4D97-AF65-F5344CB8AC3E}">
        <p14:creationId xmlns:p14="http://schemas.microsoft.com/office/powerpoint/2010/main" val="1448292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E818B3-0D30-4EAD-9E2C-29E42B526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7566"/>
            <a:ext cx="7363686" cy="1149531"/>
          </a:xfrm>
        </p:spPr>
        <p:txBody>
          <a:bodyPr>
            <a:noAutofit/>
          </a:bodyPr>
          <a:lstStyle/>
          <a:p>
            <a:r>
              <a:rPr lang="uk-UA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Деконструкція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Жак Дерріда (1930-2004) </a:t>
            </a:r>
            <a:b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«Структура, знак і гра в дискурсі гуманітарних наук» (1966)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7C5EAE2D-0FEC-42A9-97DB-652BEEC784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74" y="117566"/>
            <a:ext cx="3841943" cy="2638697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541C569-4B42-4A01-93C1-58A3D1E1D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8823" y="1487282"/>
            <a:ext cx="7628708" cy="525315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Дерріда представляє сучасність як особливу інтелектуальну «подію», яка здійснює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радикальний розрив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минулим способом мислення.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Йдеться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децентралізацію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речах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розглядалося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мірилом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речей: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запропоновані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одягу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уподобань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відхилення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відхід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розглядалися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визначалися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марґінальність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абсолютів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фіксованих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точок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живемо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є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децентралізованим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руху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відхилення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центру, все,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маємо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Дерріда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децентралізований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визволення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так само, як Барт у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Смерті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автора»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святкує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автора 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еру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радісної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BB3AFBD-49AF-4861-BCD3-E5330E32ED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731" y="2873828"/>
            <a:ext cx="2561253" cy="398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4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4AFEA7-8896-476D-84A3-6E0515BD1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222" y="245165"/>
            <a:ext cx="6053381" cy="775252"/>
          </a:xfrm>
        </p:spPr>
        <p:txBody>
          <a:bodyPr/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Деконструкц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ія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(Ж. Дерріда)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Изображение выглядит как текст, внутренний, цветной, украшен&#10;&#10;Автоматически созданное описание">
            <a:extLst>
              <a:ext uri="{FF2B5EF4-FFF2-40B4-BE49-F238E27FC236}">
                <a16:creationId xmlns:a16="http://schemas.microsoft.com/office/drawing/2014/main" id="{403F0F25-36FD-4BC7-8880-089590354F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299" y="679269"/>
            <a:ext cx="4491701" cy="5564777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8E08E360-D1E0-4DC1-B625-17B7043DD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2496" y="1319349"/>
            <a:ext cx="7287747" cy="529348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З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аперечує існування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єдиного авторитетного джерела смислу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звідси поняття не-присутності, не існування (замовчування) і переміщення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смислотворчого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центру на інші об’єкти.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Основне гасло – </a:t>
            </a:r>
            <a:r>
              <a:rPr lang="uk-UA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децентрування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структури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концепція відсутності центру; структура – це нескінченна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гра різниць 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 скінченних межах, що не піддається центруванню у замкнену цілість.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Текст можна конструювати і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деконструювати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розкладати і складати, його можна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-писати,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пере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-писати,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-писати.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найхарактерніших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руйнація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усталених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опозицій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(“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або-або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опозиція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“і-і”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руйнація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788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F11A63-EB00-491B-A5B3-5A9F0A1D5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1" y="344561"/>
            <a:ext cx="6397334" cy="120185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Т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енденція до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зміни полярності традиційних бінарних опозицій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так, що друге поняття стає привілейованим і вважається більш бажаним</a:t>
            </a:r>
            <a:endParaRPr lang="en-US" sz="24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53064D4-5D73-4CFC-8F18-33FE45EC22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27494" y="2127559"/>
            <a:ext cx="6939579" cy="367940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типом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”; … “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різновидом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вигадки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”; “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своєрідним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неврозом”, а “мужчина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різновидом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Деконструктивістське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підсвідомий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експліцитна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текстуальність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(слово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guest – host –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лат.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Hostis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32801B92-E056-361D-3C76-558AB393FF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452853"/>
            <a:ext cx="3848721" cy="5770961"/>
          </a:xfrm>
        </p:spPr>
      </p:pic>
    </p:spTree>
    <p:extLst>
      <p:ext uri="{BB962C8B-B14F-4D97-AF65-F5344CB8AC3E}">
        <p14:creationId xmlns:p14="http://schemas.microsoft.com/office/powerpoint/2010/main" val="38055090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9843</TotalTime>
  <Words>1798</Words>
  <Application>Microsoft Office PowerPoint</Application>
  <PresentationFormat>Широкий екран</PresentationFormat>
  <Paragraphs>79</Paragraphs>
  <Slides>19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Лекція № 5   Категорії постмодернізму в філософському і художньому досвіді інтерпретації</vt:lpstr>
      <vt:lpstr>Презентація PowerPoint</vt:lpstr>
      <vt:lpstr>Постструктуралізм як методологічна база постмодернізму</vt:lpstr>
      <vt:lpstr>Постструктуралізм як методологія постмодернізму</vt:lpstr>
      <vt:lpstr>Ролан Барт «Смерть автора» (1967)</vt:lpstr>
      <vt:lpstr>Текст – ключова категорія постмодернізму</vt:lpstr>
      <vt:lpstr>Деконструкція. Жак Дерріда (1930-2004)  «Структура, знак і гра в дискурсі гуманітарних наук» (1966)</vt:lpstr>
      <vt:lpstr>Деконструкція (Ж. Дерріда)</vt:lpstr>
      <vt:lpstr>Тенденція до зміни полярності традиційних бінарних опозицій, так, що друге поняття стає привілейованим і вважається більш бажаним</vt:lpstr>
      <vt:lpstr>Квазібіографічний роман як втілення прийомів деконструкції</vt:lpstr>
      <vt:lpstr>Умберто Еко «Відкритий твір» (1965)</vt:lpstr>
      <vt:lpstr>Гіперрецептивність, нон-селекція, нон-ієрархія</vt:lpstr>
      <vt:lpstr>Інтертекстуальність як форма реалізації гіперрецептивності</vt:lpstr>
      <vt:lpstr>Презентація PowerPoint</vt:lpstr>
      <vt:lpstr>Класифікація форм інтертекстуальності</vt:lpstr>
      <vt:lpstr>П. Зюскінд «Парфуми» (1985)</vt:lpstr>
      <vt:lpstr>Подвійне кодування в системі категорій постмодерної естетики </vt:lpstr>
      <vt:lpstr>Умберто Еко (1932-2016)</vt:lpstr>
      <vt:lpstr>Едуардо Мендоса (н.1943) «Дивовижна пригода Помпонія Флата» (2008)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№ 1  Постмодернізм як світоглядно-мистецький напрям другої половини ХХ ст.</dc:title>
  <dc:creator>Яна Кравченко</dc:creator>
  <cp:lastModifiedBy>Яна Кравченко</cp:lastModifiedBy>
  <cp:revision>188</cp:revision>
  <dcterms:created xsi:type="dcterms:W3CDTF">2021-11-02T17:46:00Z</dcterms:created>
  <dcterms:modified xsi:type="dcterms:W3CDTF">2025-05-04T13:13:25Z</dcterms:modified>
</cp:coreProperties>
</file>