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docProps/custom.xml" ContentType="application/vnd.openxmlformats-officedocument.custom-properties+xml"/>
  <Override PartName="/ppt/slides/slide99.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Lst>
  <p:sldSz cx="9144000" cy="6858000" type="screen4x3"/>
  <p:notesSz cx="7559675" cy="10691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slide" Target="slides/slide108.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ru-RU" sz="1800" b="0" strike="noStrike" spc="-1">
              <a:solidFill>
                <a:srgbClr val="000000"/>
              </a:solidFill>
              <a:latin typeface="Calibri"/>
            </a:endParaRPr>
          </a:p>
        </p:txBody>
      </p:sp>
      <p:sp>
        <p:nvSpPr>
          <p:cNvPr id="27"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28"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ru-RU" sz="1800" b="0" strike="noStrike" spc="-1">
              <a:solidFill>
                <a:srgbClr val="000000"/>
              </a:solidFill>
              <a:latin typeface="Calibri"/>
            </a:endParaRPr>
          </a:p>
        </p:txBody>
      </p:sp>
      <p:sp>
        <p:nvSpPr>
          <p:cNvPr id="3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3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3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33"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ru-RU" sz="1800" b="0" strike="noStrike" spc="-1">
              <a:solidFill>
                <a:srgbClr val="000000"/>
              </a:solidFill>
              <a:latin typeface="Calibri"/>
            </a:endParaRPr>
          </a:p>
        </p:txBody>
      </p:sp>
      <p:sp>
        <p:nvSpPr>
          <p:cNvPr id="35" name="PlaceHolder 2"/>
          <p:cNvSpPr>
            <a:spLocks noGrp="1"/>
          </p:cNvSpPr>
          <p:nvPr>
            <p:ph type="body"/>
          </p:nvPr>
        </p:nvSpPr>
        <p:spPr>
          <a:xfrm>
            <a:off x="457200" y="1604520"/>
            <a:ext cx="2649600" cy="1896840"/>
          </a:xfrm>
          <a:prstGeom prst="rect">
            <a:avLst/>
          </a:prstGeom>
        </p:spPr>
        <p:txBody>
          <a:bodyPr lIns="0" tIns="0" rIns="0" bIns="0">
            <a:normAutofit fontScale="88000"/>
          </a:bodyPr>
          <a:lstStyle/>
          <a:p>
            <a:endParaRPr lang="ru-RU" sz="3200" b="0" strike="noStrike" spc="-1">
              <a:solidFill>
                <a:srgbClr val="000000"/>
              </a:solidFill>
              <a:latin typeface="Calibri"/>
            </a:endParaRPr>
          </a:p>
        </p:txBody>
      </p:sp>
      <p:sp>
        <p:nvSpPr>
          <p:cNvPr id="36" name="PlaceHolder 3"/>
          <p:cNvSpPr>
            <a:spLocks noGrp="1"/>
          </p:cNvSpPr>
          <p:nvPr>
            <p:ph type="body"/>
          </p:nvPr>
        </p:nvSpPr>
        <p:spPr>
          <a:xfrm>
            <a:off x="3239640" y="1604520"/>
            <a:ext cx="2649600" cy="1896840"/>
          </a:xfrm>
          <a:prstGeom prst="rect">
            <a:avLst/>
          </a:prstGeom>
        </p:spPr>
        <p:txBody>
          <a:bodyPr lIns="0" tIns="0" rIns="0" bIns="0">
            <a:normAutofit fontScale="88000"/>
          </a:bodyPr>
          <a:lstStyle/>
          <a:p>
            <a:endParaRPr lang="ru-RU" sz="3200" b="0" strike="noStrike" spc="-1">
              <a:solidFill>
                <a:srgbClr val="000000"/>
              </a:solidFill>
              <a:latin typeface="Calibri"/>
            </a:endParaRPr>
          </a:p>
        </p:txBody>
      </p:sp>
      <p:sp>
        <p:nvSpPr>
          <p:cNvPr id="37" name="PlaceHolder 4"/>
          <p:cNvSpPr>
            <a:spLocks noGrp="1"/>
          </p:cNvSpPr>
          <p:nvPr>
            <p:ph type="body"/>
          </p:nvPr>
        </p:nvSpPr>
        <p:spPr>
          <a:xfrm>
            <a:off x="6022080" y="1604520"/>
            <a:ext cx="2649600" cy="1896840"/>
          </a:xfrm>
          <a:prstGeom prst="rect">
            <a:avLst/>
          </a:prstGeom>
        </p:spPr>
        <p:txBody>
          <a:bodyPr lIns="0" tIns="0" rIns="0" bIns="0">
            <a:normAutofit fontScale="88000"/>
          </a:bodyPr>
          <a:lstStyle/>
          <a:p>
            <a:endParaRPr lang="ru-RU" sz="3200" b="0" strike="noStrike" spc="-1">
              <a:solidFill>
                <a:srgbClr val="000000"/>
              </a:solidFill>
              <a:latin typeface="Calibri"/>
            </a:endParaRPr>
          </a:p>
        </p:txBody>
      </p:sp>
      <p:sp>
        <p:nvSpPr>
          <p:cNvPr id="38" name="PlaceHolder 5"/>
          <p:cNvSpPr>
            <a:spLocks noGrp="1"/>
          </p:cNvSpPr>
          <p:nvPr>
            <p:ph type="body"/>
          </p:nvPr>
        </p:nvSpPr>
        <p:spPr>
          <a:xfrm>
            <a:off x="457200" y="3682080"/>
            <a:ext cx="2649600" cy="1896840"/>
          </a:xfrm>
          <a:prstGeom prst="rect">
            <a:avLst/>
          </a:prstGeom>
        </p:spPr>
        <p:txBody>
          <a:bodyPr lIns="0" tIns="0" rIns="0" bIns="0">
            <a:normAutofit fontScale="88000"/>
          </a:bodyPr>
          <a:lstStyle/>
          <a:p>
            <a:endParaRPr lang="ru-RU" sz="3200" b="0" strike="noStrike" spc="-1">
              <a:solidFill>
                <a:srgbClr val="000000"/>
              </a:solidFill>
              <a:latin typeface="Calibri"/>
            </a:endParaRPr>
          </a:p>
        </p:txBody>
      </p:sp>
      <p:sp>
        <p:nvSpPr>
          <p:cNvPr id="39" name="PlaceHolder 6"/>
          <p:cNvSpPr>
            <a:spLocks noGrp="1"/>
          </p:cNvSpPr>
          <p:nvPr>
            <p:ph type="body"/>
          </p:nvPr>
        </p:nvSpPr>
        <p:spPr>
          <a:xfrm>
            <a:off x="3239640" y="3682080"/>
            <a:ext cx="2649600" cy="1896840"/>
          </a:xfrm>
          <a:prstGeom prst="rect">
            <a:avLst/>
          </a:prstGeom>
        </p:spPr>
        <p:txBody>
          <a:bodyPr lIns="0" tIns="0" rIns="0" bIns="0">
            <a:normAutofit fontScale="88000"/>
          </a:bodyPr>
          <a:lstStyle/>
          <a:p>
            <a:endParaRPr lang="ru-RU" sz="3200" b="0" strike="noStrike" spc="-1">
              <a:solidFill>
                <a:srgbClr val="000000"/>
              </a:solidFill>
              <a:latin typeface="Calibri"/>
            </a:endParaRPr>
          </a:p>
        </p:txBody>
      </p:sp>
      <p:sp>
        <p:nvSpPr>
          <p:cNvPr id="40" name="PlaceHolder 7"/>
          <p:cNvSpPr>
            <a:spLocks noGrp="1"/>
          </p:cNvSpPr>
          <p:nvPr>
            <p:ph type="body"/>
          </p:nvPr>
        </p:nvSpPr>
        <p:spPr>
          <a:xfrm>
            <a:off x="6022080" y="3682080"/>
            <a:ext cx="2649600" cy="1896840"/>
          </a:xfrm>
          <a:prstGeom prst="rect">
            <a:avLst/>
          </a:prstGeom>
        </p:spPr>
        <p:txBody>
          <a:bodyPr lIns="0" tIns="0" rIns="0" bIns="0">
            <a:normAutofit fontScale="88000"/>
          </a:bodyPr>
          <a:lstStyle/>
          <a:p>
            <a:endParaRPr lang="ru-RU" sz="32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ru-RU" sz="1800" b="0" strike="noStrike" spc="-1">
              <a:solidFill>
                <a:srgbClr val="000000"/>
              </a:solidFill>
              <a:latin typeface="Calibri"/>
            </a:endParaRPr>
          </a:p>
        </p:txBody>
      </p:sp>
      <p:sp>
        <p:nvSpPr>
          <p:cNvPr id="47"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ru-RU" sz="1800" b="0" strike="noStrike" spc="-1">
              <a:solidFill>
                <a:srgbClr val="000000"/>
              </a:solidFill>
              <a:latin typeface="Calibri"/>
            </a:endParaRPr>
          </a:p>
        </p:txBody>
      </p:sp>
      <p:sp>
        <p:nvSpPr>
          <p:cNvPr id="49"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ru-RU" sz="1800" b="0" strike="noStrike" spc="-1">
              <a:solidFill>
                <a:srgbClr val="000000"/>
              </a:solidFill>
              <a:latin typeface="Calibri"/>
            </a:endParaRPr>
          </a:p>
        </p:txBody>
      </p:sp>
      <p:sp>
        <p:nvSpPr>
          <p:cNvPr id="51"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52"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ru-RU" sz="18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ru-RU" sz="1800" b="0" strike="noStrike" spc="-1">
              <a:solidFill>
                <a:srgbClr val="000000"/>
              </a:solidFill>
              <a:latin typeface="Calibri"/>
            </a:endParaRPr>
          </a:p>
        </p:txBody>
      </p:sp>
      <p:sp>
        <p:nvSpPr>
          <p:cNvPr id="5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57"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58"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ru-RU" sz="1800" b="0" strike="noStrike" spc="-1">
              <a:solidFill>
                <a:srgbClr val="000000"/>
              </a:solidFill>
              <a:latin typeface="Calibri"/>
            </a:endParaRPr>
          </a:p>
        </p:txBody>
      </p:sp>
      <p:sp>
        <p:nvSpPr>
          <p:cNvPr id="6"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ru-RU" sz="1800" b="0" strike="noStrike" spc="-1">
              <a:solidFill>
                <a:srgbClr val="000000"/>
              </a:solidFill>
              <a:latin typeface="Calibri"/>
            </a:endParaRPr>
          </a:p>
        </p:txBody>
      </p:sp>
      <p:sp>
        <p:nvSpPr>
          <p:cNvPr id="6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6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62"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ru-RU" sz="1800" b="0" strike="noStrike" spc="-1">
              <a:solidFill>
                <a:srgbClr val="000000"/>
              </a:solidFill>
              <a:latin typeface="Calibri"/>
            </a:endParaRPr>
          </a:p>
        </p:txBody>
      </p:sp>
      <p:sp>
        <p:nvSpPr>
          <p:cNvPr id="6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6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66"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ru-RU" sz="1800" b="0" strike="noStrike" spc="-1">
              <a:solidFill>
                <a:srgbClr val="000000"/>
              </a:solidFill>
              <a:latin typeface="Calibri"/>
            </a:endParaRPr>
          </a:p>
        </p:txBody>
      </p:sp>
      <p:sp>
        <p:nvSpPr>
          <p:cNvPr id="68"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69"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ru-RU" sz="1800" b="0" strike="noStrike" spc="-1">
              <a:solidFill>
                <a:srgbClr val="000000"/>
              </a:solidFill>
              <a:latin typeface="Calibri"/>
            </a:endParaRPr>
          </a:p>
        </p:txBody>
      </p:sp>
      <p:sp>
        <p:nvSpPr>
          <p:cNvPr id="71"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7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73"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74"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ru-RU" sz="1800" b="0" strike="noStrike" spc="-1">
              <a:solidFill>
                <a:srgbClr val="000000"/>
              </a:solidFill>
              <a:latin typeface="Calibri"/>
            </a:endParaRPr>
          </a:p>
        </p:txBody>
      </p:sp>
      <p:sp>
        <p:nvSpPr>
          <p:cNvPr id="76" name="PlaceHolder 2"/>
          <p:cNvSpPr>
            <a:spLocks noGrp="1"/>
          </p:cNvSpPr>
          <p:nvPr>
            <p:ph type="body"/>
          </p:nvPr>
        </p:nvSpPr>
        <p:spPr>
          <a:xfrm>
            <a:off x="457200" y="1604520"/>
            <a:ext cx="2649600" cy="1896840"/>
          </a:xfrm>
          <a:prstGeom prst="rect">
            <a:avLst/>
          </a:prstGeom>
        </p:spPr>
        <p:txBody>
          <a:bodyPr lIns="0" tIns="0" rIns="0" bIns="0">
            <a:normAutofit fontScale="88000"/>
          </a:bodyPr>
          <a:lstStyle/>
          <a:p>
            <a:endParaRPr lang="ru-RU" sz="3200" b="0" strike="noStrike" spc="-1">
              <a:solidFill>
                <a:srgbClr val="000000"/>
              </a:solidFill>
              <a:latin typeface="Calibri"/>
            </a:endParaRPr>
          </a:p>
        </p:txBody>
      </p:sp>
      <p:sp>
        <p:nvSpPr>
          <p:cNvPr id="77" name="PlaceHolder 3"/>
          <p:cNvSpPr>
            <a:spLocks noGrp="1"/>
          </p:cNvSpPr>
          <p:nvPr>
            <p:ph type="body"/>
          </p:nvPr>
        </p:nvSpPr>
        <p:spPr>
          <a:xfrm>
            <a:off x="3239640" y="1604520"/>
            <a:ext cx="2649600" cy="1896840"/>
          </a:xfrm>
          <a:prstGeom prst="rect">
            <a:avLst/>
          </a:prstGeom>
        </p:spPr>
        <p:txBody>
          <a:bodyPr lIns="0" tIns="0" rIns="0" bIns="0">
            <a:normAutofit fontScale="88000"/>
          </a:bodyPr>
          <a:lstStyle/>
          <a:p>
            <a:endParaRPr lang="ru-RU" sz="3200" b="0" strike="noStrike" spc="-1">
              <a:solidFill>
                <a:srgbClr val="000000"/>
              </a:solidFill>
              <a:latin typeface="Calibri"/>
            </a:endParaRPr>
          </a:p>
        </p:txBody>
      </p:sp>
      <p:sp>
        <p:nvSpPr>
          <p:cNvPr id="78" name="PlaceHolder 4"/>
          <p:cNvSpPr>
            <a:spLocks noGrp="1"/>
          </p:cNvSpPr>
          <p:nvPr>
            <p:ph type="body"/>
          </p:nvPr>
        </p:nvSpPr>
        <p:spPr>
          <a:xfrm>
            <a:off x="6022080" y="1604520"/>
            <a:ext cx="2649600" cy="1896840"/>
          </a:xfrm>
          <a:prstGeom prst="rect">
            <a:avLst/>
          </a:prstGeom>
        </p:spPr>
        <p:txBody>
          <a:bodyPr lIns="0" tIns="0" rIns="0" bIns="0">
            <a:normAutofit fontScale="88000"/>
          </a:bodyPr>
          <a:lstStyle/>
          <a:p>
            <a:endParaRPr lang="ru-RU" sz="3200" b="0" strike="noStrike" spc="-1">
              <a:solidFill>
                <a:srgbClr val="000000"/>
              </a:solidFill>
              <a:latin typeface="Calibri"/>
            </a:endParaRPr>
          </a:p>
        </p:txBody>
      </p:sp>
      <p:sp>
        <p:nvSpPr>
          <p:cNvPr id="79" name="PlaceHolder 5"/>
          <p:cNvSpPr>
            <a:spLocks noGrp="1"/>
          </p:cNvSpPr>
          <p:nvPr>
            <p:ph type="body"/>
          </p:nvPr>
        </p:nvSpPr>
        <p:spPr>
          <a:xfrm>
            <a:off x="457200" y="3682080"/>
            <a:ext cx="2649600" cy="1896840"/>
          </a:xfrm>
          <a:prstGeom prst="rect">
            <a:avLst/>
          </a:prstGeom>
        </p:spPr>
        <p:txBody>
          <a:bodyPr lIns="0" tIns="0" rIns="0" bIns="0">
            <a:normAutofit fontScale="88000"/>
          </a:bodyPr>
          <a:lstStyle/>
          <a:p>
            <a:endParaRPr lang="ru-RU" sz="3200" b="0" strike="noStrike" spc="-1">
              <a:solidFill>
                <a:srgbClr val="000000"/>
              </a:solidFill>
              <a:latin typeface="Calibri"/>
            </a:endParaRPr>
          </a:p>
        </p:txBody>
      </p:sp>
      <p:sp>
        <p:nvSpPr>
          <p:cNvPr id="80" name="PlaceHolder 6"/>
          <p:cNvSpPr>
            <a:spLocks noGrp="1"/>
          </p:cNvSpPr>
          <p:nvPr>
            <p:ph type="body"/>
          </p:nvPr>
        </p:nvSpPr>
        <p:spPr>
          <a:xfrm>
            <a:off x="3239640" y="3682080"/>
            <a:ext cx="2649600" cy="1896840"/>
          </a:xfrm>
          <a:prstGeom prst="rect">
            <a:avLst/>
          </a:prstGeom>
        </p:spPr>
        <p:txBody>
          <a:bodyPr lIns="0" tIns="0" rIns="0" bIns="0">
            <a:normAutofit fontScale="88000"/>
          </a:bodyPr>
          <a:lstStyle/>
          <a:p>
            <a:endParaRPr lang="ru-RU" sz="3200" b="0" strike="noStrike" spc="-1">
              <a:solidFill>
                <a:srgbClr val="000000"/>
              </a:solidFill>
              <a:latin typeface="Calibri"/>
            </a:endParaRPr>
          </a:p>
        </p:txBody>
      </p:sp>
      <p:sp>
        <p:nvSpPr>
          <p:cNvPr id="81" name="PlaceHolder 7"/>
          <p:cNvSpPr>
            <a:spLocks noGrp="1"/>
          </p:cNvSpPr>
          <p:nvPr>
            <p:ph type="body"/>
          </p:nvPr>
        </p:nvSpPr>
        <p:spPr>
          <a:xfrm>
            <a:off x="6022080" y="3682080"/>
            <a:ext cx="2649600" cy="1896840"/>
          </a:xfrm>
          <a:prstGeom prst="rect">
            <a:avLst/>
          </a:prstGeom>
        </p:spPr>
        <p:txBody>
          <a:bodyPr lIns="0" tIns="0" rIns="0" bIns="0">
            <a:normAutofit fontScale="88000"/>
          </a:bodyPr>
          <a:lstStyle/>
          <a:p>
            <a:endParaRPr lang="ru-RU" sz="32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ru-RU" sz="1800" b="0" strike="noStrike" spc="-1">
              <a:solidFill>
                <a:srgbClr val="000000"/>
              </a:solidFill>
              <a:latin typeface="Calibri"/>
            </a:endParaRPr>
          </a:p>
        </p:txBody>
      </p:sp>
      <p:sp>
        <p:nvSpPr>
          <p:cNvPr id="8"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ru-RU" sz="1800" b="0" strike="noStrike" spc="-1">
              <a:solidFill>
                <a:srgbClr val="000000"/>
              </a:solidFill>
              <a:latin typeface="Calibri"/>
            </a:endParaRPr>
          </a:p>
        </p:txBody>
      </p:sp>
      <p:sp>
        <p:nvSpPr>
          <p:cNvPr id="1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1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ru-RU"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ru-RU" sz="1800" b="0" strike="noStrike" spc="-1">
              <a:solidFill>
                <a:srgbClr val="000000"/>
              </a:solidFill>
              <a:latin typeface="Calibri"/>
            </a:endParaRPr>
          </a:p>
        </p:txBody>
      </p:sp>
      <p:sp>
        <p:nvSpPr>
          <p:cNvPr id="1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1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1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ru-RU" sz="1800" b="0" strike="noStrike" spc="-1">
              <a:solidFill>
                <a:srgbClr val="000000"/>
              </a:solidFill>
              <a:latin typeface="Calibri"/>
            </a:endParaRPr>
          </a:p>
        </p:txBody>
      </p:sp>
      <p:sp>
        <p:nvSpPr>
          <p:cNvPr id="1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2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21"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ru-RU" sz="1800" b="0" strike="noStrike" spc="-1">
              <a:solidFill>
                <a:srgbClr val="000000"/>
              </a:solidFill>
              <a:latin typeface="Calibri"/>
            </a:endParaRPr>
          </a:p>
        </p:txBody>
      </p:sp>
      <p:sp>
        <p:nvSpPr>
          <p:cNvPr id="2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2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25"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2130480"/>
            <a:ext cx="7772040" cy="1469520"/>
          </a:xfrm>
          <a:prstGeom prst="rect">
            <a:avLst/>
          </a:prstGeom>
        </p:spPr>
        <p:txBody>
          <a:bodyPr anchor="ctr">
            <a:noAutofit/>
          </a:bodyPr>
          <a:lstStyle/>
          <a:p>
            <a:pPr algn="ctr">
              <a:lnSpc>
                <a:spcPct val="100000"/>
              </a:lnSpc>
            </a:pPr>
            <a:r>
              <a:rPr lang="ru-RU" sz="4400" b="0" strike="noStrike" spc="-1">
                <a:solidFill>
                  <a:srgbClr val="000000"/>
                </a:solidFill>
                <a:latin typeface="Calibri"/>
              </a:rPr>
              <a:t>Образец заголовка</a:t>
            </a:r>
          </a:p>
        </p:txBody>
      </p:sp>
      <p:sp>
        <p:nvSpPr>
          <p:cNvPr id="6" name="PlaceHolder 2"/>
          <p:cNvSpPr>
            <a:spLocks noGrp="1"/>
          </p:cNvSpPr>
          <p:nvPr>
            <p:ph type="dt"/>
          </p:nvPr>
        </p:nvSpPr>
        <p:spPr>
          <a:xfrm>
            <a:off x="457200" y="6356520"/>
            <a:ext cx="2133360" cy="364680"/>
          </a:xfrm>
          <a:prstGeom prst="rect">
            <a:avLst/>
          </a:prstGeom>
        </p:spPr>
        <p:txBody>
          <a:bodyPr anchor="ctr">
            <a:noAutofit/>
          </a:bodyPr>
          <a:lstStyle/>
          <a:p>
            <a:pPr>
              <a:lnSpc>
                <a:spcPct val="100000"/>
              </a:lnSpc>
            </a:pPr>
            <a:fld id="{69008AA9-7AE4-4D01-97C3-986B1B7ABE95}" type="datetime">
              <a:rPr lang="ru-RU" sz="1200" b="0" strike="noStrike" spc="-1">
                <a:solidFill>
                  <a:srgbClr val="8B8B8B"/>
                </a:solidFill>
                <a:latin typeface="Calibri"/>
              </a:rPr>
              <a:pPr>
                <a:lnSpc>
                  <a:spcPct val="100000"/>
                </a:lnSpc>
              </a:pPr>
              <a:t>26.10.2020</a:t>
            </a:fld>
            <a:endParaRPr lang="ru-RU" sz="1200" b="0" strike="noStrike" spc="-1">
              <a:latin typeface="Times New Roman"/>
            </a:endParaRPr>
          </a:p>
        </p:txBody>
      </p:sp>
      <p:sp>
        <p:nvSpPr>
          <p:cNvPr id="2" name="PlaceHolder 3"/>
          <p:cNvSpPr>
            <a:spLocks noGrp="1"/>
          </p:cNvSpPr>
          <p:nvPr>
            <p:ph type="ftr"/>
          </p:nvPr>
        </p:nvSpPr>
        <p:spPr>
          <a:xfrm>
            <a:off x="3124080" y="6356520"/>
            <a:ext cx="2895120" cy="364680"/>
          </a:xfrm>
          <a:prstGeom prst="rect">
            <a:avLst/>
          </a:prstGeom>
        </p:spPr>
        <p:txBody>
          <a:bodyPr anchor="ctr">
            <a:noAutofit/>
          </a:bodyPr>
          <a:lstStyle/>
          <a:p>
            <a:endParaRPr lang="ru-RU" sz="2400" b="0" strike="noStrike" spc="-1">
              <a:latin typeface="Times New Roman"/>
            </a:endParaRPr>
          </a:p>
        </p:txBody>
      </p:sp>
      <p:sp>
        <p:nvSpPr>
          <p:cNvPr id="3" name="PlaceHolder 4"/>
          <p:cNvSpPr>
            <a:spLocks noGrp="1"/>
          </p:cNvSpPr>
          <p:nvPr>
            <p:ph type="sldNum"/>
          </p:nvPr>
        </p:nvSpPr>
        <p:spPr>
          <a:xfrm>
            <a:off x="6553080" y="6356520"/>
            <a:ext cx="2133360" cy="364680"/>
          </a:xfrm>
          <a:prstGeom prst="rect">
            <a:avLst/>
          </a:prstGeom>
        </p:spPr>
        <p:txBody>
          <a:bodyPr anchor="ctr">
            <a:noAutofit/>
          </a:bodyPr>
          <a:lstStyle/>
          <a:p>
            <a:pPr algn="r">
              <a:lnSpc>
                <a:spcPct val="100000"/>
              </a:lnSpc>
            </a:pPr>
            <a:fld id="{72898B1B-45E1-450E-A7DC-8136D575B82A}" type="slidenum">
              <a:rPr lang="ru-RU" sz="1200" b="0" strike="noStrike" spc="-1">
                <a:solidFill>
                  <a:srgbClr val="8B8B8B"/>
                </a:solidFill>
                <a:latin typeface="Calibri"/>
              </a:rPr>
              <a:pPr algn="r">
                <a:lnSpc>
                  <a:spcPct val="100000"/>
                </a:lnSpc>
              </a:pPr>
              <a:t>‹#›</a:t>
            </a:fld>
            <a:endParaRPr lang="ru-RU" sz="1200" b="0" strike="noStrike" spc="-1">
              <a:latin typeface="Times New Roman"/>
            </a:endParaRPr>
          </a:p>
        </p:txBody>
      </p:sp>
      <p:sp>
        <p:nvSpPr>
          <p:cNvPr id="4" name="PlaceHolder 5"/>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solidFill>
                  <a:srgbClr val="000000"/>
                </a:solidFill>
                <a:latin typeface="Calibri"/>
              </a:rPr>
              <a:t>Для правки структуры щёлкните мышью</a:t>
            </a:r>
          </a:p>
          <a:p>
            <a:pPr marL="864000" lvl="1" indent="-324000">
              <a:spcBef>
                <a:spcPts val="1134"/>
              </a:spcBef>
              <a:buClr>
                <a:srgbClr val="000000"/>
              </a:buClr>
              <a:buSzPct val="75000"/>
              <a:buFont typeface="Symbol" charset="2"/>
              <a:buChar char=""/>
            </a:pPr>
            <a:r>
              <a:rPr lang="ru-RU" sz="2400" b="0" strike="noStrike" spc="-1">
                <a:solidFill>
                  <a:srgbClr val="000000"/>
                </a:solidFill>
                <a:latin typeface="Calibri"/>
              </a:rPr>
              <a:t>Второй уровень структуры</a:t>
            </a:r>
          </a:p>
          <a:p>
            <a:pPr marL="1296000" lvl="2" indent="-288000">
              <a:spcBef>
                <a:spcPts val="850"/>
              </a:spcBef>
              <a:buClr>
                <a:srgbClr val="000000"/>
              </a:buClr>
              <a:buSzPct val="45000"/>
              <a:buFont typeface="Wingdings" charset="2"/>
              <a:buChar char=""/>
            </a:pPr>
            <a:r>
              <a:rPr lang="ru-RU" sz="2000" b="0" strike="noStrike" spc="-1">
                <a:solidFill>
                  <a:srgbClr val="000000"/>
                </a:solidFill>
                <a:latin typeface="Calibri"/>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solidFill>
                  <a:srgbClr val="000000"/>
                </a:solidFill>
                <a:latin typeface="Calibri"/>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Calibri"/>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Calibri"/>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Calibri"/>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dt"/>
          </p:nvPr>
        </p:nvSpPr>
        <p:spPr>
          <a:xfrm>
            <a:off x="457200" y="6356520"/>
            <a:ext cx="2133360" cy="364680"/>
          </a:xfrm>
          <a:prstGeom prst="rect">
            <a:avLst/>
          </a:prstGeom>
        </p:spPr>
        <p:txBody>
          <a:bodyPr anchor="ctr">
            <a:noAutofit/>
          </a:bodyPr>
          <a:lstStyle/>
          <a:p>
            <a:pPr>
              <a:lnSpc>
                <a:spcPct val="100000"/>
              </a:lnSpc>
            </a:pPr>
            <a:fld id="{D0CA39CD-00DC-4483-A327-2BB3E8584DA9}" type="datetime">
              <a:rPr lang="ru-RU" sz="1200" b="0" strike="noStrike" spc="-1">
                <a:solidFill>
                  <a:srgbClr val="8B8B8B"/>
                </a:solidFill>
                <a:latin typeface="Calibri"/>
              </a:rPr>
              <a:pPr>
                <a:lnSpc>
                  <a:spcPct val="100000"/>
                </a:lnSpc>
              </a:pPr>
              <a:t>26.10.2020</a:t>
            </a:fld>
            <a:endParaRPr lang="ru-RU" sz="1200" b="0" strike="noStrike" spc="-1">
              <a:latin typeface="Times New Roman"/>
            </a:endParaRPr>
          </a:p>
        </p:txBody>
      </p:sp>
      <p:sp>
        <p:nvSpPr>
          <p:cNvPr id="42" name="PlaceHolder 2"/>
          <p:cNvSpPr>
            <a:spLocks noGrp="1"/>
          </p:cNvSpPr>
          <p:nvPr>
            <p:ph type="ftr"/>
          </p:nvPr>
        </p:nvSpPr>
        <p:spPr>
          <a:xfrm>
            <a:off x="3124080" y="6356520"/>
            <a:ext cx="2895120" cy="364680"/>
          </a:xfrm>
          <a:prstGeom prst="rect">
            <a:avLst/>
          </a:prstGeom>
        </p:spPr>
        <p:txBody>
          <a:bodyPr anchor="ctr">
            <a:noAutofit/>
          </a:bodyPr>
          <a:lstStyle/>
          <a:p>
            <a:endParaRPr lang="ru-RU" sz="2400" b="0" strike="noStrike" spc="-1">
              <a:latin typeface="Times New Roman"/>
            </a:endParaRPr>
          </a:p>
        </p:txBody>
      </p:sp>
      <p:sp>
        <p:nvSpPr>
          <p:cNvPr id="43" name="PlaceHolder 3"/>
          <p:cNvSpPr>
            <a:spLocks noGrp="1"/>
          </p:cNvSpPr>
          <p:nvPr>
            <p:ph type="sldNum"/>
          </p:nvPr>
        </p:nvSpPr>
        <p:spPr>
          <a:xfrm>
            <a:off x="6553080" y="6356520"/>
            <a:ext cx="2133360" cy="364680"/>
          </a:xfrm>
          <a:prstGeom prst="rect">
            <a:avLst/>
          </a:prstGeom>
        </p:spPr>
        <p:txBody>
          <a:bodyPr anchor="ctr">
            <a:noAutofit/>
          </a:bodyPr>
          <a:lstStyle/>
          <a:p>
            <a:pPr algn="r">
              <a:lnSpc>
                <a:spcPct val="100000"/>
              </a:lnSpc>
            </a:pPr>
            <a:fld id="{6E7F9401-2CD5-4820-830F-8BEEA3ACD436}" type="slidenum">
              <a:rPr lang="ru-RU" sz="1200" b="0" strike="noStrike" spc="-1">
                <a:solidFill>
                  <a:srgbClr val="8B8B8B"/>
                </a:solidFill>
                <a:latin typeface="Calibri"/>
              </a:rPr>
              <a:pPr algn="r">
                <a:lnSpc>
                  <a:spcPct val="100000"/>
                </a:lnSpc>
              </a:pPr>
              <a:t>‹#›</a:t>
            </a:fld>
            <a:endParaRPr lang="ru-RU" sz="1200" b="0" strike="noStrike" spc="-1">
              <a:latin typeface="Times New Roman"/>
            </a:endParaRPr>
          </a:p>
        </p:txBody>
      </p:sp>
      <p:sp>
        <p:nvSpPr>
          <p:cNvPr id="44" name="PlaceHolder 4"/>
          <p:cNvSpPr>
            <a:spLocks noGrp="1"/>
          </p:cNvSpPr>
          <p:nvPr>
            <p:ph type="title"/>
          </p:nvPr>
        </p:nvSpPr>
        <p:spPr>
          <a:xfrm>
            <a:off x="457200" y="273600"/>
            <a:ext cx="8229240" cy="1144800"/>
          </a:xfrm>
          <a:prstGeom prst="rect">
            <a:avLst/>
          </a:prstGeom>
        </p:spPr>
        <p:txBody>
          <a:bodyPr lIns="0" tIns="0" rIns="0" bIns="0" anchor="ctr">
            <a:noAutofit/>
          </a:bodyPr>
          <a:lstStyle/>
          <a:p>
            <a:r>
              <a:rPr lang="ru-RU" sz="1800" b="0" strike="noStrike" spc="-1">
                <a:solidFill>
                  <a:srgbClr val="000000"/>
                </a:solidFill>
                <a:latin typeface="Calibri"/>
              </a:rPr>
              <a:t>Для правки текста заглавия щёлкните мышью</a:t>
            </a:r>
          </a:p>
        </p:txBody>
      </p:sp>
      <p:sp>
        <p:nvSpPr>
          <p:cNvPr id="45" name="PlaceHolder 5"/>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solidFill>
                  <a:srgbClr val="000000"/>
                </a:solidFill>
                <a:latin typeface="Calibri"/>
              </a:rPr>
              <a:t>Для правки структуры щёлкните мышью</a:t>
            </a:r>
          </a:p>
          <a:p>
            <a:pPr marL="864000" lvl="1" indent="-324000">
              <a:spcBef>
                <a:spcPts val="1134"/>
              </a:spcBef>
              <a:buClr>
                <a:srgbClr val="000000"/>
              </a:buClr>
              <a:buSzPct val="75000"/>
              <a:buFont typeface="Symbol" charset="2"/>
              <a:buChar char=""/>
            </a:pPr>
            <a:r>
              <a:rPr lang="ru-RU" sz="2400" b="0" strike="noStrike" spc="-1">
                <a:solidFill>
                  <a:srgbClr val="000000"/>
                </a:solidFill>
                <a:latin typeface="Calibri"/>
              </a:rPr>
              <a:t>Второй уровень структуры</a:t>
            </a:r>
          </a:p>
          <a:p>
            <a:pPr marL="1296000" lvl="2" indent="-288000">
              <a:spcBef>
                <a:spcPts val="850"/>
              </a:spcBef>
              <a:buClr>
                <a:srgbClr val="000000"/>
              </a:buClr>
              <a:buSzPct val="45000"/>
              <a:buFont typeface="Wingdings" charset="2"/>
              <a:buChar char=""/>
            </a:pPr>
            <a:r>
              <a:rPr lang="ru-RU" sz="2000" b="0" strike="noStrike" spc="-1">
                <a:solidFill>
                  <a:srgbClr val="000000"/>
                </a:solidFill>
                <a:latin typeface="Calibri"/>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solidFill>
                  <a:srgbClr val="000000"/>
                </a:solidFill>
                <a:latin typeface="Calibri"/>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Calibri"/>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Calibri"/>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Calibri"/>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phc.org.ua/news/vpliv-stresu-na-organizm-ditini-chim-mozhut-dopomogti-batki-i-koli-varto-zvertatisya-do" TargetMode="External"/><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Shape 1"/>
          <p:cNvSpPr txBox="1"/>
          <p:nvPr/>
        </p:nvSpPr>
        <p:spPr>
          <a:xfrm>
            <a:off x="642960" y="571320"/>
            <a:ext cx="7772040" cy="1469520"/>
          </a:xfrm>
          <a:prstGeom prst="rect">
            <a:avLst/>
          </a:prstGeom>
          <a:noFill/>
          <a:ln>
            <a:noFill/>
          </a:ln>
        </p:spPr>
        <p:txBody>
          <a:bodyPr anchor="ctr">
            <a:normAutofit/>
          </a:bodyPr>
          <a:lstStyle/>
          <a:p>
            <a:pPr algn="ctr">
              <a:lnSpc>
                <a:spcPct val="100000"/>
              </a:lnSpc>
            </a:pPr>
            <a:r>
              <a:rPr lang="ru-RU" sz="4800" b="0" strike="noStrike" spc="-1">
                <a:solidFill>
                  <a:srgbClr val="FF0000"/>
                </a:solidFill>
                <a:latin typeface="Calibri"/>
              </a:rPr>
              <a:t>Лекція №5, 6</a:t>
            </a:r>
            <a:endParaRPr lang="ru-RU" sz="4800" b="0" strike="noStrike" spc="-1">
              <a:solidFill>
                <a:srgbClr val="000000"/>
              </a:solidFill>
              <a:latin typeface="Calibri"/>
            </a:endParaRPr>
          </a:p>
        </p:txBody>
      </p:sp>
      <p:sp>
        <p:nvSpPr>
          <p:cNvPr id="83" name="TextShape 2"/>
          <p:cNvSpPr txBox="1"/>
          <p:nvPr/>
        </p:nvSpPr>
        <p:spPr>
          <a:xfrm>
            <a:off x="500040" y="2214720"/>
            <a:ext cx="8000640" cy="2785680"/>
          </a:xfrm>
          <a:prstGeom prst="rect">
            <a:avLst/>
          </a:prstGeom>
          <a:noFill/>
          <a:ln>
            <a:noFill/>
          </a:ln>
        </p:spPr>
        <p:txBody>
          <a:bodyPr>
            <a:noAutofit/>
          </a:bodyPr>
          <a:lstStyle/>
          <a:p>
            <a:pPr algn="ctr">
              <a:lnSpc>
                <a:spcPct val="100000"/>
              </a:lnSpc>
              <a:spcBef>
                <a:spcPts val="799"/>
              </a:spcBef>
            </a:pPr>
            <a:r>
              <a:rPr lang="ru-RU" sz="4000" b="1" strike="noStrike" spc="-1">
                <a:solidFill>
                  <a:srgbClr val="0070C0"/>
                </a:solidFill>
                <a:latin typeface="Calibri"/>
              </a:rPr>
              <a:t>Зовнішні та внутрішні фактори зниження захисних властивостей організму.</a:t>
            </a:r>
            <a:endParaRPr lang="ru-RU" sz="4000" b="0" strike="noStrike" spc="-1">
              <a:latin typeface="Arial"/>
            </a:endParaRPr>
          </a:p>
          <a:p>
            <a:pPr algn="ctr">
              <a:lnSpc>
                <a:spcPct val="100000"/>
              </a:lnSpc>
              <a:spcBef>
                <a:spcPts val="799"/>
              </a:spcBef>
            </a:pPr>
            <a:r>
              <a:rPr lang="ru-RU" sz="4000" b="1" strike="noStrike" spc="-1">
                <a:solidFill>
                  <a:srgbClr val="0070C0"/>
                </a:solidFill>
                <a:latin typeface="Calibri"/>
              </a:rPr>
              <a:t>Патологія, спричинена розладами резистентності організму.</a:t>
            </a:r>
            <a:endParaRPr lang="ru-RU" sz="40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CustomShape 1"/>
          <p:cNvSpPr/>
          <p:nvPr/>
        </p:nvSpPr>
        <p:spPr>
          <a:xfrm>
            <a:off x="285840" y="214200"/>
            <a:ext cx="8572320" cy="6797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0070C0"/>
                </a:solidFill>
                <a:latin typeface="Calibri"/>
              </a:rPr>
              <a:t>К о н с т и т у ц і й н а   р е а к т и в н і с т ь </a:t>
            </a:r>
            <a:r>
              <a:rPr lang="ru-RU" sz="2000" b="1" strike="noStrike" spc="-1">
                <a:solidFill>
                  <a:srgbClr val="000000"/>
                </a:solidFill>
                <a:latin typeface="Calibri"/>
              </a:rPr>
              <a:t>визначається відносно стабільними морфофункціональними особливостями організму, які визначаються спадковістю і тривалим впливом факторів зовнішнього середовища. Приклади:  Астеніки менш стійкі до фізичних і психічних перевантажень.  Астеніки схильні до шизофренії.  Виразкова хвороба шлунка і 12-палої кишки переважно відзначається  у астеніків.   У гіперстеніків частіше, ніж у астеніків, зустрічаються захворювання серцево-судинної системи (ССС) (атеросклероз, артеріальна гіпертензія (АГ), інфаркт міокарда).  Люди з I-ю групою крові частіше хворіють на виразкову хворобу шлунка та ін. Розглянуті види групової реактивності досить добре відомі лікарям. В останній час у зв'язку з накопиченням нового фактичного матеріалу, розвитком науки (молекулярної патології) стало можливим виділяти й інші види даної реактивності за такими особливостями: </a:t>
            </a:r>
            <a:endParaRPr lang="ru-RU" sz="2000" b="0" strike="noStrike" spc="-1">
              <a:latin typeface="Arial"/>
            </a:endParaRPr>
          </a:p>
          <a:p>
            <a:pPr algn="just">
              <a:lnSpc>
                <a:spcPct val="100000"/>
              </a:lnSpc>
            </a:pPr>
            <a:r>
              <a:rPr lang="ru-RU" sz="2000" b="1" strike="noStrike" spc="-1">
                <a:solidFill>
                  <a:srgbClr val="000000"/>
                </a:solidFill>
                <a:latin typeface="Calibri"/>
              </a:rPr>
              <a:t>• </a:t>
            </a:r>
            <a:r>
              <a:rPr lang="ru-RU" sz="2000" b="1" i="1" strike="noStrike" spc="-1">
                <a:solidFill>
                  <a:srgbClr val="0070C0"/>
                </a:solidFill>
                <a:latin typeface="Calibri"/>
              </a:rPr>
              <a:t>За расовими особливостями. </a:t>
            </a:r>
            <a:r>
              <a:rPr lang="ru-RU" sz="2000" b="1" strike="noStrike" spc="-1">
                <a:solidFill>
                  <a:srgbClr val="000000"/>
                </a:solidFill>
                <a:latin typeface="Calibri"/>
              </a:rPr>
              <a:t>Наприклад, негроїди мають підвищену стійкість до правця, європеоїди менш сприйнятливі до натуральної віспи. Схильність до алкоголізму і токсикоманії вища серед індіанців й ірландців, ніж серед євреїв. </a:t>
            </a:r>
            <a:endParaRPr lang="ru-RU" sz="2000" b="0" strike="noStrike" spc="-1">
              <a:latin typeface="Arial"/>
            </a:endParaRPr>
          </a:p>
          <a:p>
            <a:pPr algn="just">
              <a:lnSpc>
                <a:spcPct val="100000"/>
              </a:lnSpc>
            </a:pPr>
            <a:r>
              <a:rPr lang="ru-RU" sz="2000" b="1" strike="noStrike" spc="-1">
                <a:solidFill>
                  <a:srgbClr val="000000"/>
                </a:solidFill>
                <a:latin typeface="Calibri"/>
              </a:rPr>
              <a:t>• </a:t>
            </a:r>
            <a:r>
              <a:rPr lang="ru-RU" sz="2000" b="1" i="1" strike="noStrike" spc="-1">
                <a:solidFill>
                  <a:srgbClr val="0070C0"/>
                </a:solidFill>
                <a:latin typeface="Calibri"/>
              </a:rPr>
              <a:t>За групою людей з одним і тим же захворюванням. </a:t>
            </a:r>
            <a:r>
              <a:rPr lang="ru-RU" sz="2000" b="1" strike="noStrike" spc="-1">
                <a:solidFill>
                  <a:srgbClr val="000000"/>
                </a:solidFill>
                <a:latin typeface="Calibri"/>
              </a:rPr>
              <a:t>Всі хворі на ЦД мають знижену толе- рантність до вуглеводів, а хворі на атеросклероз – до жирної  їжі, у всіх хворих із серцевою  недостатністю підвищена чутливість до фізичних навантажень. </a:t>
            </a:r>
            <a:endParaRPr lang="ru-RU" sz="20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CustomShape 1"/>
          <p:cNvSpPr/>
          <p:nvPr/>
        </p:nvSpPr>
        <p:spPr>
          <a:xfrm>
            <a:off x="428760" y="357120"/>
            <a:ext cx="8357760" cy="4540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800" b="1" strike="noStrike" spc="-1">
                <a:solidFill>
                  <a:srgbClr val="0070C0"/>
                </a:solidFill>
                <a:latin typeface="Calibri"/>
              </a:rPr>
              <a:t>Опортуністичні інфекції, асоційовані зі СНІДом:  </a:t>
            </a:r>
            <a:endParaRPr lang="ru-RU" sz="2800" b="0" strike="noStrike" spc="-1">
              <a:latin typeface="Arial"/>
            </a:endParaRPr>
          </a:p>
          <a:p>
            <a:pPr algn="just">
              <a:lnSpc>
                <a:spcPct val="100000"/>
              </a:lnSpc>
            </a:pPr>
            <a:r>
              <a:rPr lang="ru-RU" sz="2400" b="1" strike="noStrike" spc="-1">
                <a:solidFill>
                  <a:srgbClr val="000000"/>
                </a:solidFill>
                <a:latin typeface="Calibri"/>
              </a:rPr>
              <a:t>пневмонія, викликана Pneumocystis carinii,  хронічний криптоспоридіоз або ізоспоріоз, що викликають важковиліковну діарею,  токсоплазмоз,  позакишковий стронгілоїдоз,  кандидози порожнини рота, стравоходу, бронхів і легень,  інфекції, викликані атиповими мікобактеріями, напр., Mycobacterium aviumintracellulare,  легеневий і позалегеневий туберкульоз (часто стійкий до терапії),  генералізована цитомегаловірусна інфекція,  генералізована інфекція вірусом простого герпесу,  генералізовані прояви оперізуючого лишаю,  рецидивна сальмонельозної бактеріемія, </a:t>
            </a:r>
            <a:endParaRPr lang="ru-RU" sz="24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CustomShape 1"/>
          <p:cNvSpPr/>
          <p:nvPr/>
        </p:nvSpPr>
        <p:spPr>
          <a:xfrm>
            <a:off x="214200" y="214200"/>
            <a:ext cx="8643600" cy="3200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400" b="1" strike="noStrike" spc="-1">
                <a:solidFill>
                  <a:srgbClr val="0070C0"/>
                </a:solidFill>
                <a:latin typeface="Calibri"/>
              </a:rPr>
              <a:t>Стадія СНІДу ВІЛ-інфекції  </a:t>
            </a:r>
            <a:endParaRPr lang="ru-RU" sz="2400" b="0" strike="noStrike" spc="-1">
              <a:latin typeface="Arial"/>
            </a:endParaRPr>
          </a:p>
          <a:p>
            <a:pPr algn="just">
              <a:lnSpc>
                <a:spcPct val="100000"/>
              </a:lnSpc>
            </a:pPr>
            <a:r>
              <a:rPr lang="ru-RU" sz="2000" b="1" strike="noStrike" spc="-1">
                <a:solidFill>
                  <a:srgbClr val="000000"/>
                </a:solidFill>
                <a:latin typeface="Calibri"/>
              </a:rPr>
              <a:t>На розвиток СНІДу вказують опортуністичні інфекції та прогресуючий синдром виснаження у дорослих або затримка розвитку у підлітків.   Найбільш часто у дітей і підлітків зі СНІДом виявляють незвично часті інфекції, що не розглядаються як опортуністичні (рецидивуючі бактеріальні пневмонії або туберкульоз легенів).   Специфічними визнані деякі неопластичні захворювання, наприклад, саркома Капоші.   Неврологічні захворювання і психічні розлади (деменція, значна затримка росту і порушення розвитку у дітей).   Лімфоцитарні інтерстиціальні пневмоніти у підлітків і дітей.</a:t>
            </a:r>
            <a:endParaRPr lang="ru-RU" sz="2000" b="0" strike="noStrike" spc="-1">
              <a:latin typeface="Arial"/>
            </a:endParaRPr>
          </a:p>
        </p:txBody>
      </p:sp>
      <p:pic>
        <p:nvPicPr>
          <p:cNvPr id="214" name="Picture 2"/>
          <p:cNvPicPr/>
          <p:nvPr/>
        </p:nvPicPr>
        <p:blipFill>
          <a:blip r:embed="rId2"/>
          <a:srcRect l="31849" t="24419" r="35217" b="49227"/>
          <a:stretch/>
        </p:blipFill>
        <p:spPr>
          <a:xfrm>
            <a:off x="928800" y="3500280"/>
            <a:ext cx="7461000" cy="3357360"/>
          </a:xfrm>
          <a:prstGeom prst="rect">
            <a:avLst/>
          </a:prstGeom>
          <a:ln w="936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CustomShape 1"/>
          <p:cNvSpPr/>
          <p:nvPr/>
        </p:nvSpPr>
        <p:spPr>
          <a:xfrm>
            <a:off x="357120" y="285840"/>
            <a:ext cx="8500680" cy="582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800" b="1" strike="noStrike" spc="-1">
                <a:solidFill>
                  <a:srgbClr val="0070C0"/>
                </a:solidFill>
                <a:latin typeface="Calibri"/>
              </a:rPr>
              <a:t>Принципи терапії ВІЛ-інфекції </a:t>
            </a:r>
            <a:endParaRPr lang="ru-RU" sz="2800" b="0" strike="noStrike" spc="-1">
              <a:latin typeface="Arial"/>
            </a:endParaRPr>
          </a:p>
          <a:p>
            <a:pPr algn="just">
              <a:lnSpc>
                <a:spcPct val="100000"/>
              </a:lnSpc>
            </a:pPr>
            <a:r>
              <a:rPr lang="ru-RU" sz="2000" b="1" strike="noStrike" spc="-1">
                <a:solidFill>
                  <a:srgbClr val="000000"/>
                </a:solidFill>
                <a:latin typeface="Calibri"/>
              </a:rPr>
              <a:t>До теперішнього часу не створено вакцини проти ВІЛ, лікування ВІЛ-інфекції значно уповільнює перебіг хвороби, проте відомий тільки один випадок повного вилікування хвороби в результаті пересадки модифікованих стовбурних клітин.  </a:t>
            </a:r>
            <a:endParaRPr lang="ru-RU" sz="2000" b="0" strike="noStrike" spc="-1">
              <a:latin typeface="Arial"/>
            </a:endParaRPr>
          </a:p>
          <a:p>
            <a:pPr algn="just">
              <a:lnSpc>
                <a:spcPct val="100000"/>
              </a:lnSpc>
            </a:pPr>
            <a:r>
              <a:rPr lang="ru-RU" sz="2000" b="1" strike="noStrike" spc="-1">
                <a:solidFill>
                  <a:srgbClr val="000000"/>
                </a:solidFill>
                <a:latin typeface="Calibri"/>
              </a:rPr>
              <a:t>Високоактивна антиретровірусна терапія знижує смертність від ВІЛ-інфекції, однак такі лікарські засоби коштують дуже дорого і доступні не у всіх країнах світу. </a:t>
            </a:r>
            <a:endParaRPr lang="ru-RU" sz="2000" b="0" strike="noStrike" spc="-1">
              <a:latin typeface="Arial"/>
            </a:endParaRPr>
          </a:p>
          <a:p>
            <a:pPr algn="just">
              <a:lnSpc>
                <a:spcPct val="100000"/>
              </a:lnSpc>
            </a:pPr>
            <a:r>
              <a:rPr lang="ru-RU" sz="2000" b="1" strike="noStrike" spc="-1">
                <a:solidFill>
                  <a:srgbClr val="000000"/>
                </a:solidFill>
                <a:latin typeface="Calibri"/>
              </a:rPr>
              <a:t>З огляду на те, що лікування ВІЛ-інфекції значно ускладнене, ключову роль в контролі пандемії ВІЛ-інфекції відіграє профілактика зараження, яка полягає в пропаганді захищеного сексу і одноразового використання шприців. </a:t>
            </a:r>
            <a:endParaRPr lang="ru-RU" sz="2000" b="0" strike="noStrike" spc="-1">
              <a:latin typeface="Arial"/>
            </a:endParaRPr>
          </a:p>
          <a:p>
            <a:pPr algn="ctr">
              <a:lnSpc>
                <a:spcPct val="100000"/>
              </a:lnSpc>
            </a:pPr>
            <a:r>
              <a:rPr lang="ru-RU" sz="2800" b="1" strike="noStrike" spc="-1">
                <a:solidFill>
                  <a:srgbClr val="0070C0"/>
                </a:solidFill>
                <a:latin typeface="Calibri"/>
              </a:rPr>
              <a:t>Етіотропне лікування ВІЛ-інфекції </a:t>
            </a:r>
            <a:endParaRPr lang="ru-RU" sz="2800" b="0" strike="noStrike" spc="-1">
              <a:latin typeface="Arial"/>
            </a:endParaRPr>
          </a:p>
          <a:p>
            <a:pPr algn="just">
              <a:lnSpc>
                <a:spcPct val="100000"/>
              </a:lnSpc>
            </a:pPr>
            <a:r>
              <a:rPr lang="ru-RU" sz="2000" b="1" strike="noStrike" spc="-1">
                <a:solidFill>
                  <a:srgbClr val="000000"/>
                </a:solidFill>
                <a:latin typeface="Calibri"/>
              </a:rPr>
              <a:t>Призначають одночасно не менше 2 препаратів для попередження швидкого розвитку резистентності до них. Застосовують інгібітори зворотної транскриптази ВІЛ (зидовудин, зальцитабін, діданозин), інгібітори протеаз (саквіновір, індинавір), інгібітори збірки і дозрівання дочірніх популяцій (наприклад, α-інтерферон).</a:t>
            </a:r>
            <a:endParaRPr lang="ru-RU" sz="20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CustomShape 1"/>
          <p:cNvSpPr/>
          <p:nvPr/>
        </p:nvSpPr>
        <p:spPr>
          <a:xfrm>
            <a:off x="142920" y="214200"/>
            <a:ext cx="8715240" cy="6310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800" b="1" strike="noStrike" spc="-1">
                <a:solidFill>
                  <a:srgbClr val="0070C0"/>
                </a:solidFill>
                <a:latin typeface="Calibri"/>
              </a:rPr>
              <a:t>Загальна тактика лікування ВІЛ-інфекції </a:t>
            </a:r>
            <a:endParaRPr lang="ru-RU" sz="28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Calibri"/>
              </a:rPr>
              <a:t>Збір максимально повної інформації про минулі захворюваннях і результатах їх лікування.   </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Calibri"/>
              </a:rPr>
              <a:t>Звертають увагу на лихоманку неясного генезу, тривалу діарею, зниження маси тіла, аденопатію, виразки в ротовій порожнині, дисфагію, кашель, почастішання дихання, задишку при навантаженні, шкірні висипання, синусити.   </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Calibri"/>
              </a:rPr>
              <a:t>Частоту обстежень визначають по клінічній картині, психічному статусу хворого, необхідності в контролі над функцією імунної системи і розвитком побічних ефектів лікарських засобів.   </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Calibri"/>
              </a:rPr>
              <a:t>При обстеженнях виконують повне і ретельне фізичне дослідження всіх систем органів.   </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Calibri"/>
              </a:rPr>
              <a:t>Визначення вмісту Т-хелперів в залежності від стадії захворювання кожні 3-6 міс.   </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Calibri"/>
              </a:rPr>
              <a:t>Активність репродукції збудника визначають за допомогою полімеразної ланцюгової реакції. </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Calibri"/>
              </a:rPr>
              <a:t>У ВІЛ-інфікованих жінок відзначають підвищений ризик розвитку раку шийки матки. </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Calibri"/>
              </a:rPr>
              <a:t>У зв'язку з цим необхідно виконувати мазки за Папаніколау кожні 6 міс. або частіше. </a:t>
            </a:r>
            <a:endParaRPr lang="ru-RU" sz="20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CustomShape 1"/>
          <p:cNvSpPr/>
          <p:nvPr/>
        </p:nvSpPr>
        <p:spPr>
          <a:xfrm>
            <a:off x="428760" y="314640"/>
            <a:ext cx="8143560" cy="6128280"/>
          </a:xfrm>
          <a:prstGeom prst="rect">
            <a:avLst/>
          </a:prstGeom>
          <a:noFill/>
          <a:ln w="9360">
            <a:noFill/>
          </a:ln>
        </p:spPr>
        <p:style>
          <a:lnRef idx="0">
            <a:scrgbClr r="0" g="0" b="0"/>
          </a:lnRef>
          <a:fillRef idx="0">
            <a:scrgbClr r="0" g="0" b="0"/>
          </a:fillRef>
          <a:effectRef idx="0">
            <a:scrgbClr r="0" g="0" b="0"/>
          </a:effectRef>
          <a:fontRef idx="minor"/>
        </p:style>
        <p:txBody>
          <a:bodyPr anchor="ctr">
            <a:spAutoFit/>
          </a:bodyPr>
          <a:lstStyle/>
          <a:p>
            <a:pPr algn="ctr">
              <a:lnSpc>
                <a:spcPct val="100000"/>
              </a:lnSpc>
            </a:pPr>
            <a:r>
              <a:rPr lang="ru-RU" sz="3200" b="1" strike="noStrike" spc="-1">
                <a:solidFill>
                  <a:srgbClr val="0070C0"/>
                </a:solidFill>
                <a:latin typeface="Times New Roman"/>
                <a:ea typeface="Times New Roman"/>
              </a:rPr>
              <a:t>ТЕМА: Патологія, спричинена розладами резистентності організму</a:t>
            </a:r>
            <a:endParaRPr lang="ru-RU" sz="3200" b="0" strike="noStrike" spc="-1">
              <a:latin typeface="Arial"/>
            </a:endParaRPr>
          </a:p>
          <a:p>
            <a:pPr algn="ctr">
              <a:lnSpc>
                <a:spcPct val="100000"/>
              </a:lnSpc>
            </a:pPr>
            <a:r>
              <a:rPr lang="ru-RU" sz="2800" b="1" strike="noStrike" spc="-1">
                <a:solidFill>
                  <a:srgbClr val="000000"/>
                </a:solidFill>
                <a:latin typeface="Times New Roman"/>
                <a:ea typeface="Times New Roman"/>
              </a:rPr>
              <a:t>8. Канцерогенез.</a:t>
            </a:r>
            <a:endParaRPr lang="ru-RU" sz="2800" b="0" strike="noStrike" spc="-1">
              <a:latin typeface="Arial"/>
            </a:endParaRPr>
          </a:p>
          <a:p>
            <a:pPr algn="just">
              <a:lnSpc>
                <a:spcPct val="100000"/>
              </a:lnSpc>
            </a:pPr>
            <a:r>
              <a:rPr lang="ru-RU" sz="2400" b="1" strike="noStrike" spc="-1">
                <a:solidFill>
                  <a:srgbClr val="FF0000"/>
                </a:solidFill>
                <a:latin typeface="Calibri"/>
                <a:ea typeface="Times New Roman"/>
              </a:rPr>
              <a:t>Канцерогенез або онкогенез </a:t>
            </a:r>
            <a:r>
              <a:rPr lang="ru-RU" sz="2000" b="1" strike="noStrike" spc="-1">
                <a:solidFill>
                  <a:srgbClr val="000000"/>
                </a:solidFill>
                <a:latin typeface="Calibri"/>
                <a:ea typeface="Times New Roman"/>
              </a:rPr>
              <a:t>— складний патофізіологічний процес виникнення і розвитку пухлини. Процес характеризується прогресуванням змін на клітинному, генному та транскрипційному рівні, які в кінцевому рахунку перепрограмовують клітину на неконтрольоване ділення, тим самим утворюючи злоякісну масу.</a:t>
            </a:r>
            <a:endParaRPr lang="ru-RU" sz="2000" b="0" strike="noStrike" spc="-1">
              <a:latin typeface="Arial"/>
            </a:endParaRPr>
          </a:p>
          <a:p>
            <a:pPr algn="just">
              <a:lnSpc>
                <a:spcPct val="100000"/>
              </a:lnSpc>
            </a:pPr>
            <a:r>
              <a:rPr lang="ru-RU" sz="2000" b="1" strike="noStrike" spc="-1">
                <a:solidFill>
                  <a:srgbClr val="000000"/>
                </a:solidFill>
                <a:latin typeface="Calibri"/>
                <a:ea typeface="Times New Roman"/>
              </a:rPr>
              <a:t>Поділ клітини є фізіологічним процесом, який відбувається майже у всіх тканинах під жорстким контролем багатьох механізмів. У нормальних умовах підтримується баланс між діленням і запрограмованою загибеллю клітин (апоптозом) так, що цілісність тканин і органів не порушується. Теоретично будь-які зміни в ДНК здатні порушити ці впорядковані процеси, проте лише зміни конкретних генів ведуть до порушення запрограмованого життєвого циклу клітини.</a:t>
            </a:r>
            <a:endParaRPr lang="ru-RU" sz="2000" b="0" strike="noStrike" spc="-1">
              <a:latin typeface="Arial"/>
            </a:endParaRPr>
          </a:p>
          <a:p>
            <a:pPr algn="just">
              <a:lnSpc>
                <a:spcPct val="100000"/>
              </a:lnSpc>
            </a:pPr>
            <a:endParaRPr lang="ru-RU" sz="20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 name="Picture 2"/>
          <p:cNvPicPr/>
          <p:nvPr/>
        </p:nvPicPr>
        <p:blipFill>
          <a:blip r:embed="rId2"/>
          <a:stretch/>
        </p:blipFill>
        <p:spPr>
          <a:xfrm>
            <a:off x="0" y="231120"/>
            <a:ext cx="9000720" cy="588924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CustomShape 1"/>
          <p:cNvSpPr/>
          <p:nvPr/>
        </p:nvSpPr>
        <p:spPr>
          <a:xfrm>
            <a:off x="357120" y="285840"/>
            <a:ext cx="8500680" cy="6188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0070C0"/>
                </a:solidFill>
                <a:latin typeface="Calibri"/>
              </a:rPr>
              <a:t>Патофізіологічні основи трансплантації органів і тканин </a:t>
            </a:r>
            <a:endParaRPr lang="ru-RU" sz="2000" b="0" strike="noStrike" spc="-1">
              <a:latin typeface="Arial"/>
            </a:endParaRPr>
          </a:p>
          <a:p>
            <a:pPr algn="just">
              <a:lnSpc>
                <a:spcPct val="100000"/>
              </a:lnSpc>
            </a:pPr>
            <a:r>
              <a:rPr lang="ru-RU" sz="2000" b="1" strike="noStrike" spc="-1">
                <a:solidFill>
                  <a:srgbClr val="000000"/>
                </a:solidFill>
                <a:latin typeface="Calibri"/>
              </a:rPr>
              <a:t>Види трансплантатів:  </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Calibri"/>
              </a:rPr>
              <a:t>Аутотрансплантат – власна тканина донора, яка пересаджена йому ж.  </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Calibri"/>
              </a:rPr>
              <a:t>Ізотрансплантат – орган або тканина, пересаджена сінгенному (має той же генотип) індивідууму (однояйцевому близнюку або тварині тієї ж інбредної лінії).  </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Calibri"/>
              </a:rPr>
              <a:t>Алотрансплантат – орган або тканина, пересаджені алогенним індивідуумам (від представника того ж виду, що має інший генотип).  </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Calibri"/>
              </a:rPr>
              <a:t>Ксенотрансплантат – орган або тканина, пересаджені від представника одного виду представнику іншого виду. </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Calibri"/>
              </a:rPr>
              <a:t>З медичної точки зору найбільше значення має реакція на алотрансплантат. Найчастіше здійснюється процедура алотрансплантації – це переливання крові. </a:t>
            </a:r>
            <a:endParaRPr lang="ru-RU" sz="2000" b="0" strike="noStrike" spc="-1">
              <a:latin typeface="Arial"/>
            </a:endParaRPr>
          </a:p>
          <a:p>
            <a:pPr indent="-216000" algn="just">
              <a:lnSpc>
                <a:spcPct val="100000"/>
              </a:lnSpc>
              <a:buClr>
                <a:srgbClr val="0070C0"/>
              </a:buClr>
              <a:buFont typeface="Wingdings" charset="2"/>
              <a:buChar char=""/>
            </a:pPr>
            <a:r>
              <a:rPr lang="ru-RU" sz="2000" b="1" strike="noStrike" spc="-1">
                <a:solidFill>
                  <a:srgbClr val="0070C0"/>
                </a:solidFill>
                <a:latin typeface="Calibri"/>
              </a:rPr>
              <a:t>Відторгнення трансплантату </a:t>
            </a:r>
            <a:r>
              <a:rPr lang="ru-RU" sz="2000" b="1" strike="noStrike" spc="-1">
                <a:solidFill>
                  <a:srgbClr val="000000"/>
                </a:solidFill>
                <a:latin typeface="Calibri"/>
              </a:rPr>
              <a:t>Відторгнення трансплантату – це імунологічна реакція: вона високо специфічна, здійснюється лімфоцитами. Вторинна імунна відповідь більш інтенсивна, ніж первинна. Відбувається також утворення Ат, специфічних до трансплантату. У геномі кожного з видів хребетних є головний комплекс гістосумісності (МНС, англ. - HLA), продукти якого відповідальні за стимуляцію найбільш інтенсивних реакцій на трансплантат. </a:t>
            </a:r>
            <a:endParaRPr lang="ru-RU" sz="20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CustomShape 1"/>
          <p:cNvSpPr/>
          <p:nvPr/>
        </p:nvSpPr>
        <p:spPr>
          <a:xfrm>
            <a:off x="285840" y="214200"/>
            <a:ext cx="8357760" cy="5576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400" b="1" strike="noStrike" spc="-1">
                <a:solidFill>
                  <a:srgbClr val="0070C0"/>
                </a:solidFill>
                <a:latin typeface="Calibri"/>
              </a:rPr>
              <a:t>Реакція «трансплантат проти господаря» </a:t>
            </a:r>
            <a:endParaRPr lang="ru-RU" sz="2400" b="0" strike="noStrike" spc="-1">
              <a:latin typeface="Arial"/>
            </a:endParaRPr>
          </a:p>
          <a:p>
            <a:pPr algn="just">
              <a:lnSpc>
                <a:spcPct val="100000"/>
              </a:lnSpc>
            </a:pPr>
            <a:r>
              <a:rPr lang="ru-RU" sz="2400" b="1" strike="noStrike" spc="-1">
                <a:solidFill>
                  <a:srgbClr val="000000"/>
                </a:solidFill>
                <a:latin typeface="Calibri"/>
              </a:rPr>
              <a:t>Якщо імунокомпетентні Т-клітини трансплантувати реципієнту, який не здатний їх відторгнути, то прижившись, вони отримують можливість реагувати на Аг господаря. Тяжкість реакції залежить від «сили» трансплантаційних Аг, за якими розрізняються донор і реципієнт. У людини реакція «трансплантат проти господаря» можлива при трансплантації хворим в стані імунодепресії алогенного КМ, наприклад для лікування комбінованого імунодефіциту, пострадіаційної аплазії еритропоезу або ж в якості одного з методів протипухлинної терапії. </a:t>
            </a:r>
            <a:endParaRPr lang="ru-RU" sz="2400" b="0" strike="noStrike" spc="-1">
              <a:latin typeface="Arial"/>
            </a:endParaRPr>
          </a:p>
          <a:p>
            <a:pPr algn="just">
              <a:lnSpc>
                <a:spcPct val="100000"/>
              </a:lnSpc>
            </a:pPr>
            <a:r>
              <a:rPr lang="ru-RU" sz="2400" b="1" strike="noStrike" spc="-1">
                <a:solidFill>
                  <a:srgbClr val="000000"/>
                </a:solidFill>
                <a:latin typeface="Calibri"/>
              </a:rPr>
              <a:t>Реакція «трансплантат проти господаря» може виникнути і за участю Т-клітин, що містяться у крові, яка переливається, або в органах, що трансплантуються, якщо таку терапію проводять імунодепресованим хворим.</a:t>
            </a:r>
            <a:endParaRPr lang="ru-RU" sz="24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CustomShape 1"/>
          <p:cNvSpPr/>
          <p:nvPr/>
        </p:nvSpPr>
        <p:spPr>
          <a:xfrm>
            <a:off x="214200" y="0"/>
            <a:ext cx="8643600" cy="6599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000" b="1" strike="noStrike" spc="-1">
                <a:solidFill>
                  <a:srgbClr val="0070C0"/>
                </a:solidFill>
                <a:latin typeface="Calibri"/>
              </a:rPr>
              <a:t>Література</a:t>
            </a:r>
            <a:endParaRPr lang="ru-RU" sz="2000" b="0" strike="noStrike" spc="-1">
              <a:latin typeface="Arial"/>
            </a:endParaRPr>
          </a:p>
          <a:p>
            <a:pPr marL="343080" indent="-342720" algn="just">
              <a:lnSpc>
                <a:spcPct val="100000"/>
              </a:lnSpc>
              <a:buClr>
                <a:srgbClr val="000000"/>
              </a:buClr>
              <a:buFont typeface="StarSymbol"/>
              <a:buAutoNum type="arabicPeriod"/>
            </a:pPr>
            <a:r>
              <a:rPr lang="ru-RU" sz="1700" b="1" strike="noStrike" spc="-1">
                <a:solidFill>
                  <a:srgbClr val="000000"/>
                </a:solidFill>
                <a:latin typeface="Calibri"/>
              </a:rPr>
              <a:t>Ахмадиев Г. М. Научные основы и принципы жизнеобеспечения: оценка, прогнозирование и повышение естественной резистентности (жизнеспособности) живых организмов: монография. Новосибирск: OOO "Центр содействия развитию научных исследований" (Новосибирск), 2015. 220 с. </a:t>
            </a:r>
            <a:endParaRPr lang="ru-RU" sz="1700" b="0" strike="noStrike" spc="-1">
              <a:latin typeface="Arial"/>
            </a:endParaRPr>
          </a:p>
          <a:p>
            <a:pPr marL="343080" indent="-342720" algn="just">
              <a:lnSpc>
                <a:spcPct val="100000"/>
              </a:lnSpc>
              <a:buClr>
                <a:srgbClr val="000000"/>
              </a:buClr>
              <a:buFont typeface="StarSymbol"/>
              <a:buAutoNum type="arabicPeriod"/>
            </a:pPr>
            <a:r>
              <a:rPr lang="ru-RU" sz="1700" b="1" strike="noStrike" spc="-1">
                <a:solidFill>
                  <a:srgbClr val="000000"/>
                </a:solidFill>
                <a:latin typeface="Calibri"/>
              </a:rPr>
              <a:t>Быков Ю.В., Беккер Р.А., Резников М.К. Депрессии и резистентность : практическое руководство. Москва: Издательский Дом "Инфра-М", 2012. 380 с. </a:t>
            </a:r>
            <a:endParaRPr lang="ru-RU" sz="1700" b="0" strike="noStrike" spc="-1">
              <a:latin typeface="Arial"/>
            </a:endParaRPr>
          </a:p>
          <a:p>
            <a:pPr marL="343080" indent="-342720" algn="just">
              <a:lnSpc>
                <a:spcPct val="100000"/>
              </a:lnSpc>
              <a:buClr>
                <a:srgbClr val="000000"/>
              </a:buClr>
              <a:buFont typeface="StarSymbol"/>
              <a:buAutoNum type="arabicPeriod"/>
            </a:pPr>
            <a:r>
              <a:rPr lang="ru-RU" sz="1700" b="1" strike="noStrike" spc="-1">
                <a:solidFill>
                  <a:srgbClr val="000000"/>
                </a:solidFill>
                <a:latin typeface="Calibri"/>
              </a:rPr>
              <a:t>Леонова Е.В., Висмонт Ф.И. Реактивность организма и ее роль в патологии: учебнометод. пособие Минск: БГМУ, 2002. 24 с. </a:t>
            </a:r>
            <a:endParaRPr lang="ru-RU" sz="1700" b="0" strike="noStrike" spc="-1">
              <a:latin typeface="Arial"/>
            </a:endParaRPr>
          </a:p>
          <a:p>
            <a:pPr marL="343080" indent="-342720" algn="just">
              <a:lnSpc>
                <a:spcPct val="100000"/>
              </a:lnSpc>
              <a:buClr>
                <a:srgbClr val="000000"/>
              </a:buClr>
              <a:buFont typeface="StarSymbol"/>
              <a:buAutoNum type="arabicPeriod"/>
            </a:pPr>
            <a:r>
              <a:rPr lang="ru-RU" sz="1700" b="1" strike="noStrike" spc="-1">
                <a:solidFill>
                  <a:srgbClr val="000000"/>
                </a:solidFill>
                <a:latin typeface="Calibri"/>
              </a:rPr>
              <a:t>Патофизиология : учебник : в 2 т. / под ред. В.В. Новицкого, Е.Д. Гольдберга, О.И. Уразовой. 4-е изд., перераб. и доп. Москва: ГЭОТАР-Медиа, 2009. Т. 1. 848 с.Т. 2. 640 с. </a:t>
            </a:r>
            <a:endParaRPr lang="ru-RU" sz="1700" b="0" strike="noStrike" spc="-1">
              <a:latin typeface="Arial"/>
            </a:endParaRPr>
          </a:p>
          <a:p>
            <a:pPr marL="343080" indent="-342720" algn="just">
              <a:lnSpc>
                <a:spcPct val="100000"/>
              </a:lnSpc>
              <a:buClr>
                <a:srgbClr val="000000"/>
              </a:buClr>
              <a:buFont typeface="StarSymbol"/>
              <a:buAutoNum type="arabicPeriod"/>
            </a:pPr>
            <a:r>
              <a:rPr lang="ru-RU" sz="1700" b="1" strike="noStrike" spc="-1">
                <a:solidFill>
                  <a:srgbClr val="000000"/>
                </a:solidFill>
                <a:latin typeface="Calibri"/>
              </a:rPr>
              <a:t>Старикова Т.А. Реактивность и резистентность: метод. рекомендации. Гомель: Учреждение образования "Гомельский государственный медицинский университет", 2003. 33 с. </a:t>
            </a:r>
            <a:endParaRPr lang="ru-RU" sz="1700" b="0" strike="noStrike" spc="-1">
              <a:latin typeface="Arial"/>
            </a:endParaRPr>
          </a:p>
          <a:p>
            <a:pPr marL="343080" indent="-342720" algn="just">
              <a:lnSpc>
                <a:spcPct val="100000"/>
              </a:lnSpc>
              <a:buClr>
                <a:srgbClr val="000000"/>
              </a:buClr>
              <a:buFont typeface="StarSymbol"/>
              <a:buAutoNum type="arabicPeriod"/>
            </a:pPr>
            <a:r>
              <a:rPr lang="ru-RU" sz="1700" b="1" strike="noStrike" spc="-1">
                <a:solidFill>
                  <a:srgbClr val="000000"/>
                </a:solidFill>
                <a:latin typeface="Calibri"/>
              </a:rPr>
              <a:t>Ушаков И.Б., Штемберг А.С., Шафиркин А.В. Реактивность и резистентность организма млекопитающих: принципы формирования, регуляции и прогнозирования: монография. Москва: " Наука", 2007. 493 с. </a:t>
            </a:r>
            <a:endParaRPr lang="ru-RU" sz="1700" b="0" strike="noStrike" spc="-1">
              <a:latin typeface="Arial"/>
            </a:endParaRPr>
          </a:p>
          <a:p>
            <a:pPr marL="343080" indent="-342720" algn="just">
              <a:lnSpc>
                <a:spcPct val="100000"/>
              </a:lnSpc>
              <a:buClr>
                <a:srgbClr val="000000"/>
              </a:buClr>
              <a:buFont typeface="StarSymbol"/>
              <a:buAutoNum type="arabicPeriod"/>
            </a:pPr>
            <a:r>
              <a:rPr lang="ru-RU" sz="1700" b="1" strike="noStrike" spc="-1">
                <a:solidFill>
                  <a:srgbClr val="000000"/>
                </a:solidFill>
                <a:latin typeface="Calibri"/>
              </a:rPr>
              <a:t>Яковлев Г.М., Новиков В.С., Хавинсон В.Х. Резистентность, стресс, регуляция: монография. Ленинград: "Наука: Ленинградское отделение", 1990. 237 с. </a:t>
            </a:r>
            <a:endParaRPr lang="ru-RU" sz="1700" b="0" strike="noStrike" spc="-1">
              <a:latin typeface="Arial"/>
            </a:endParaRPr>
          </a:p>
          <a:p>
            <a:pPr marL="343080" indent="-342720" algn="just">
              <a:lnSpc>
                <a:spcPct val="100000"/>
              </a:lnSpc>
              <a:buClr>
                <a:srgbClr val="000000"/>
              </a:buClr>
              <a:buFont typeface="StarSymbol"/>
              <a:buAutoNum type="arabicPeriod"/>
            </a:pPr>
            <a:r>
              <a:rPr lang="ru-RU" sz="1700" b="1" strike="noStrike" spc="-1">
                <a:solidFill>
                  <a:srgbClr val="000000"/>
                </a:solidFill>
                <a:latin typeface="Calibri"/>
              </a:rPr>
              <a:t>Патологічна фізіологія: підручник для студентів вищих фармацевтичних навчальних закладів і фармац. факультетів вищ. мед. навч. закладів / М.С. Регеда, А.І. Березнякова, Н.М. Кононенко та ін. Видання друге доп. та перероб. Львів, 2010. 530 с.</a:t>
            </a:r>
            <a:endParaRPr lang="ru-RU" sz="1700" b="0" strike="noStrike" spc="-1">
              <a:latin typeface="Arial"/>
            </a:endParaRPr>
          </a:p>
          <a:p>
            <a:pPr marL="343080" indent="-342720" algn="just">
              <a:lnSpc>
                <a:spcPct val="100000"/>
              </a:lnSpc>
              <a:buClr>
                <a:srgbClr val="000000"/>
              </a:buClr>
              <a:buFont typeface="StarSymbol"/>
              <a:buAutoNum type="arabicPeriod"/>
            </a:pPr>
            <a:r>
              <a:rPr lang="ru-RU" sz="1600" b="1" strike="noStrike" spc="-1">
                <a:solidFill>
                  <a:srgbClr val="000000"/>
                </a:solidFill>
                <a:latin typeface="Calibri"/>
              </a:rPr>
              <a:t>Романюк В.Л., Пилипака Ю.І. Реактивність та психічне здоров’я особистості. </a:t>
            </a:r>
            <a:r>
              <a:rPr lang="ru-RU" sz="1600" b="1" i="1" strike="noStrike" spc="-1">
                <a:solidFill>
                  <a:srgbClr val="000000"/>
                </a:solidFill>
                <a:latin typeface="Calibri"/>
              </a:rPr>
              <a:t>Збірник наукових праць РДГУ</a:t>
            </a:r>
            <a:r>
              <a:rPr lang="ru-RU" sz="1600" b="1" strike="noStrike" spc="-1">
                <a:solidFill>
                  <a:srgbClr val="000000"/>
                </a:solidFill>
                <a:latin typeface="Calibri"/>
              </a:rPr>
              <a:t>. Випуск 7, 2016. С. 182-188. </a:t>
            </a:r>
            <a:r>
              <a:rPr lang="ru-RU" sz="1700" b="1" strike="noStrike" spc="-1">
                <a:solidFill>
                  <a:srgbClr val="000000"/>
                </a:solidFill>
                <a:latin typeface="Calibri"/>
              </a:rPr>
              <a:t> </a:t>
            </a:r>
            <a:endParaRPr lang="ru-RU" sz="17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CustomShape 1"/>
          <p:cNvSpPr/>
          <p:nvPr/>
        </p:nvSpPr>
        <p:spPr>
          <a:xfrm>
            <a:off x="571320" y="428760"/>
            <a:ext cx="8143560" cy="5211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400" b="1" strike="noStrike" spc="-1">
                <a:solidFill>
                  <a:srgbClr val="000000"/>
                </a:solidFill>
                <a:latin typeface="Calibri"/>
              </a:rPr>
              <a:t>• </a:t>
            </a:r>
            <a:r>
              <a:rPr lang="ru-RU" sz="2400" b="1" strike="noStrike" spc="-1">
                <a:solidFill>
                  <a:srgbClr val="0070C0"/>
                </a:solidFill>
                <a:latin typeface="Calibri"/>
              </a:rPr>
              <a:t>За особливостями еритроцитарних аглютининів </a:t>
            </a:r>
            <a:r>
              <a:rPr lang="ru-RU" sz="2400" b="1" strike="noStrike" spc="-1">
                <a:solidFill>
                  <a:srgbClr val="000000"/>
                </a:solidFill>
                <a:latin typeface="Calibri"/>
              </a:rPr>
              <a:t>(за групами крові).Відзначено, що індівиди з I групою крові частіше хворіють на виразкову хворобу шлунка, більш схильні до загибелі в період епідемії чуми. У людей з II групою крові більш висока захворюваність на рак шлунка, ІХС, підвищена чутливість до вірусу грипу. </a:t>
            </a:r>
            <a:endParaRPr lang="ru-RU" sz="2400" b="0" strike="noStrike" spc="-1">
              <a:latin typeface="Arial"/>
            </a:endParaRPr>
          </a:p>
          <a:p>
            <a:pPr algn="just">
              <a:lnSpc>
                <a:spcPct val="100000"/>
              </a:lnSpc>
            </a:pPr>
            <a:endParaRPr lang="ru-RU" sz="2400" b="0" strike="noStrike" spc="-1">
              <a:latin typeface="Arial"/>
            </a:endParaRPr>
          </a:p>
          <a:p>
            <a:pPr algn="just">
              <a:lnSpc>
                <a:spcPct val="100000"/>
              </a:lnSpc>
            </a:pPr>
            <a:r>
              <a:rPr lang="ru-RU" sz="2400" b="1" strike="noStrike" spc="-1">
                <a:solidFill>
                  <a:srgbClr val="000000"/>
                </a:solidFill>
                <a:latin typeface="Calibri"/>
              </a:rPr>
              <a:t>• </a:t>
            </a:r>
            <a:r>
              <a:rPr lang="ru-RU" sz="2400" b="1" strike="noStrike" spc="-1">
                <a:solidFill>
                  <a:srgbClr val="0070C0"/>
                </a:solidFill>
                <a:latin typeface="Calibri"/>
              </a:rPr>
              <a:t>За особливостями антигенів тканинної сумісності (гаплотипи системи головного комплексу гістосумісності - ГКГС). </a:t>
            </a:r>
            <a:r>
              <a:rPr lang="ru-RU" sz="2400" b="1" strike="noStrike" spc="-1">
                <a:solidFill>
                  <a:srgbClr val="000000"/>
                </a:solidFill>
                <a:latin typeface="Calibri"/>
              </a:rPr>
              <a:t>Гени ГКГС 2 класу DR 3 і DR 4 зустрічаються серед хворих на ЦД 1 типу у 90%. Виявлено зв'язок між носіями гена ГКГС В 27 і анкілозивним  спондиліттом, гена ГКГС В 47 і вродженою гіперплазією коркової речовини надниркових залоз, ГКГС У 35 з підгострим тиреоїдитом та ін. </a:t>
            </a:r>
            <a:endParaRPr lang="ru-RU" sz="24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CustomShape 1"/>
          <p:cNvSpPr/>
          <p:nvPr/>
        </p:nvSpPr>
        <p:spPr>
          <a:xfrm>
            <a:off x="214200" y="214200"/>
            <a:ext cx="8643600" cy="6003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000" b="1" strike="noStrike" spc="-1">
                <a:solidFill>
                  <a:srgbClr val="0070C0"/>
                </a:solidFill>
                <a:latin typeface="Calibri"/>
              </a:rPr>
              <a:t>ТЕМА: Зовнішні та внутрішні фактори зниження захисних властивостей організму</a:t>
            </a:r>
            <a:endParaRPr lang="ru-RU" sz="2000" b="0" strike="noStrike" spc="-1">
              <a:latin typeface="Arial"/>
            </a:endParaRPr>
          </a:p>
          <a:p>
            <a:pPr marL="343080" indent="-342720">
              <a:lnSpc>
                <a:spcPct val="100000"/>
              </a:lnSpc>
            </a:pPr>
            <a:r>
              <a:rPr lang="ru-RU" sz="2400" b="1" strike="noStrike" spc="-1">
                <a:solidFill>
                  <a:srgbClr val="FF0000"/>
                </a:solidFill>
                <a:latin typeface="Calibri"/>
              </a:rPr>
              <a:t> 3. Значення спадковості.</a:t>
            </a:r>
            <a:endParaRPr lang="ru-RU" sz="2400" b="0" strike="noStrike" spc="-1">
              <a:latin typeface="Arial"/>
            </a:endParaRPr>
          </a:p>
          <a:p>
            <a:pPr marL="343080" indent="-342720" algn="just">
              <a:lnSpc>
                <a:spcPct val="100000"/>
              </a:lnSpc>
            </a:pPr>
            <a:r>
              <a:rPr lang="ru-RU" sz="1800" b="1" strike="noStrike" spc="-1">
                <a:solidFill>
                  <a:srgbClr val="000000"/>
                </a:solidFill>
                <a:latin typeface="Calibri"/>
              </a:rPr>
              <a:t>До внутрішніх чинників ризику захворювань відноситься генетичний ризик. Багато захворювань мають спадкову природу. Сукупність генів, тобто генотип, одержаний від батьків, містить в собі як нормальні, здорові гени, так і патологічно змінні. Крім того, протягом життя людини можуть відбуватися зміни в генах – мутація. Все це являє собою генетичний ризик. Нині відомо близько 3000 спадкових захворювань і генетично детермінованих синдромів. Мутації можуть виникати як в статевих так і соматичних клітинах. Ті, що виникають у статевих клітинах, передаються особам наступного покоління і виявляються у клітинах нащадків, які стали їх носіями. Так виникають спадкові хвороби, які поділяються на хромосомні і генні. Соматичні мутації можна виявити лише в потомстві відповідної мутантної клітини і то лише за умови, що вони перешкоджають клітині здійснювати її специфічні функції. У минулому вважали, що спадкова ознака не піддається кореляції, а тому лікувати спадкові хвороби безперспективно. Помилковість цих тверджень стала очевидною тоді, коли були з’ясовані глибинні механізми спадкової патології: формування спадкової ознаки можна відкорегувати, впливаючи на всіх рівнях на гени, але теоретично найбільш повним був би вплив на рівні генного матеріалу, тобто ДНК. Цим займається генна інженерія. </a:t>
            </a:r>
            <a:endParaRPr lang="ru-RU" sz="18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CustomShape 1"/>
          <p:cNvSpPr/>
          <p:nvPr/>
        </p:nvSpPr>
        <p:spPr>
          <a:xfrm>
            <a:off x="0" y="0"/>
            <a:ext cx="9000720" cy="6522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000" b="1" strike="noStrike" spc="-1">
                <a:solidFill>
                  <a:srgbClr val="0070C0"/>
                </a:solidFill>
                <a:latin typeface="Calibri"/>
              </a:rPr>
              <a:t>ТЕМА: Зовнішні та внутрішні фактори зниження захисних властивостей організму</a:t>
            </a:r>
            <a:endParaRPr lang="ru-RU" sz="2000" b="0" strike="noStrike" spc="-1">
              <a:latin typeface="Arial"/>
            </a:endParaRPr>
          </a:p>
          <a:p>
            <a:pPr marL="343080" indent="-342720">
              <a:lnSpc>
                <a:spcPct val="100000"/>
              </a:lnSpc>
            </a:pPr>
            <a:r>
              <a:rPr lang="ru-RU" sz="2000" b="1" strike="noStrike" spc="-1">
                <a:solidFill>
                  <a:srgbClr val="FF0000"/>
                </a:solidFill>
                <a:latin typeface="Calibri"/>
              </a:rPr>
              <a:t>4. Значення віку, статі.</a:t>
            </a:r>
            <a:endParaRPr lang="ru-RU" sz="2000" b="0" strike="noStrike" spc="-1">
              <a:latin typeface="Arial"/>
            </a:endParaRPr>
          </a:p>
          <a:p>
            <a:pPr marL="343080" indent="-342720" algn="just">
              <a:lnSpc>
                <a:spcPct val="100000"/>
              </a:lnSpc>
            </a:pPr>
            <a:r>
              <a:rPr lang="ru-RU" sz="1800" b="1" strike="noStrike" spc="-1">
                <a:solidFill>
                  <a:srgbClr val="000000"/>
                </a:solidFill>
                <a:latin typeface="Calibri"/>
              </a:rPr>
              <a:t>Кожному періоду онтогенетичного розвитку людського організму властивий свій, особливий вид реагування на зовнішні і внутрішні подразники. Різні вікові групи неоднаково реагують на один і той же подразник. Наприклад, новонароджені, більш стійки до гострої гіпоксії, ніж дорослі, в порівнянні з ними – поріг больової чутливості вищий. У той же час, через неповне розгортання генетично детермінованої програми запального процесу, вони вкрай чутливі до інфекції (малоефективна бар'єрна функція запалення). Таким чином, в певному віці може бути більш висока стійкість по відношенню до одних подразників і низька резистентність – по відношенню до інших. У зв'язку з цим, широко поширена думка про те, що реактивність дітей знижена (в порівнянні з дорослим організмом) виглядає не зовсім вірно. Можливо, правильніше говорити в даному випадку – вона у дітей інша (Тур О.Ф., 1955; Зайчик О.Ш., Чурилов Л.П., 1999 та ін.).</a:t>
            </a:r>
            <a:endParaRPr lang="ru-RU" sz="1800" b="0" strike="noStrike" spc="-1">
              <a:latin typeface="Arial"/>
            </a:endParaRPr>
          </a:p>
          <a:p>
            <a:pPr marL="343080" indent="-342720" algn="ctr">
              <a:lnSpc>
                <a:spcPct val="100000"/>
              </a:lnSpc>
            </a:pPr>
            <a:r>
              <a:rPr lang="ru-RU" sz="2000" b="1" strike="noStrike" spc="-1">
                <a:solidFill>
                  <a:srgbClr val="0070C0"/>
                </a:solidFill>
                <a:latin typeface="Calibri"/>
              </a:rPr>
              <a:t>Активація механізмів реактивності залежить від етапу онтогенезу: </a:t>
            </a:r>
            <a:endParaRPr lang="ru-RU" sz="2000" b="0" strike="noStrike" spc="-1">
              <a:latin typeface="Arial"/>
            </a:endParaRPr>
          </a:p>
          <a:p>
            <a:pPr marL="343080" indent="-342720" algn="just">
              <a:lnSpc>
                <a:spcPct val="100000"/>
              </a:lnSpc>
            </a:pPr>
            <a:r>
              <a:rPr lang="ru-RU" sz="1800" b="1" i="1" strike="noStrike" spc="-1">
                <a:solidFill>
                  <a:srgbClr val="FF0000"/>
                </a:solidFill>
                <a:latin typeface="Calibri"/>
              </a:rPr>
              <a:t>• Вибір програм реагування, доступних індивіду тим менше, чим ближче до початку онтогенезу. </a:t>
            </a:r>
            <a:r>
              <a:rPr lang="ru-RU" sz="1800" b="1" strike="noStrike" spc="-1">
                <a:solidFill>
                  <a:srgbClr val="000000"/>
                </a:solidFill>
                <a:latin typeface="Calibri"/>
              </a:rPr>
              <a:t>В ембріогенезі «здатність захворіти», набагато менша, ніж в пізньому фетогенезі. На більш ранніх етапах онтогенезу практично відсутня одна зі складових хвороби, «захист», який в значній мірі визначається механізмами реактивності. Це призводить до того, що в цей період життя організм «частіше вмирає» у відповідь на дію патогенних факторів. Клінічно це підтверджується тим, що кількість ранніх викиднів перевищує число пізніх.  </a:t>
            </a:r>
            <a:endParaRPr lang="ru-RU" sz="18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CustomShape 1"/>
          <p:cNvSpPr/>
          <p:nvPr/>
        </p:nvSpPr>
        <p:spPr>
          <a:xfrm>
            <a:off x="214200" y="214200"/>
            <a:ext cx="8643600" cy="6399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solidFill>
                  <a:srgbClr val="000000"/>
                </a:solidFill>
                <a:latin typeface="Calibri"/>
              </a:rPr>
              <a:t>• </a:t>
            </a:r>
            <a:r>
              <a:rPr lang="ru-RU" sz="1800" b="1" i="1" strike="noStrike" spc="-1">
                <a:solidFill>
                  <a:srgbClr val="FF0000"/>
                </a:solidFill>
                <a:latin typeface="Calibri"/>
              </a:rPr>
              <a:t>Чим ближче до початку онтогенезу, тим у наявних програмах реагування менше діапазон відповіді на дію різних патогенних факторів. </a:t>
            </a:r>
            <a:r>
              <a:rPr lang="ru-RU" sz="1800" b="1" strike="noStrike" spc="-1">
                <a:solidFill>
                  <a:srgbClr val="000000"/>
                </a:solidFill>
                <a:latin typeface="Calibri"/>
              </a:rPr>
              <a:t>Так бластула більш обмежена в реагуванні, ніж ембріон, який, в свою чергу, має менший діапазон відповіді в порівнянні з плодом. Ембріональний період онтогенезу характеризується, в основному, двома формами реакцій –  загибеллю або розвитком вад органів. Плід дає вже більш диференційовану відповідь, крім фагоцитозу, спостерігаються і судинні явища запального процесу. Характер відповіді організму на ранніх етапах онтогенезу на патогенні фактори визначається в основному не властивостями пошкоджуючого агента, а набором тих програм реагування, які на момент впливу вже активувалися. </a:t>
            </a:r>
            <a:endParaRPr lang="ru-RU" sz="1800" b="0" strike="noStrike" spc="-1">
              <a:latin typeface="Arial"/>
            </a:endParaRPr>
          </a:p>
          <a:p>
            <a:pPr algn="just">
              <a:lnSpc>
                <a:spcPct val="100000"/>
              </a:lnSpc>
            </a:pPr>
            <a:r>
              <a:rPr lang="ru-RU" sz="1800" b="1" strike="noStrike" spc="-1">
                <a:solidFill>
                  <a:srgbClr val="000000"/>
                </a:solidFill>
                <a:latin typeface="Calibri"/>
              </a:rPr>
              <a:t>• </a:t>
            </a:r>
            <a:r>
              <a:rPr lang="ru-RU" sz="1800" b="1" i="1" strike="noStrike" spc="-1">
                <a:solidFill>
                  <a:srgbClr val="FF0000"/>
                </a:solidFill>
                <a:latin typeface="Calibri"/>
              </a:rPr>
              <a:t>чим молодший  індивід, тим більш значуща (насичена) динаміка реактивності у часовому відношенні:</a:t>
            </a:r>
            <a:r>
              <a:rPr lang="ru-RU" sz="1800" b="1" strike="noStrike" spc="-1">
                <a:solidFill>
                  <a:srgbClr val="000000"/>
                </a:solidFill>
                <a:latin typeface="Calibri"/>
              </a:rPr>
              <a:t> терапевт може нехтувати навіть віковою різницею у 5 років між пацієнтами 25 і 30 років із одним і тим же діагнозом. Але хід хвороби, безумовно, буде різним у дітей 6 і 11 років. На першому році мають уже значення місяці життя (дієта 8-місячної дитини є неприйнятою для 4-місячної). </a:t>
            </a:r>
            <a:endParaRPr lang="ru-RU" sz="1800" b="0" strike="noStrike" spc="-1">
              <a:latin typeface="Arial"/>
            </a:endParaRPr>
          </a:p>
          <a:p>
            <a:pPr algn="just">
              <a:lnSpc>
                <a:spcPct val="100000"/>
              </a:lnSpc>
            </a:pPr>
            <a:r>
              <a:rPr lang="ru-RU" sz="1800" b="1" strike="noStrike" spc="-1">
                <a:solidFill>
                  <a:srgbClr val="000000"/>
                </a:solidFill>
                <a:latin typeface="Calibri"/>
              </a:rPr>
              <a:t>Таким чином, у міру онтогенетичного розвитку, механізми відповіді організму на зовнішні і внутрішні чинники поступово ускладнюються, розширюється діапазон між верхніми і нижніми межами реагування клітини, тканини, системи і організму в цілому. </a:t>
            </a:r>
            <a:r>
              <a:rPr lang="ru-RU" sz="1800" b="1" strike="noStrike" spc="-1">
                <a:solidFill>
                  <a:srgbClr val="0070C0"/>
                </a:solidFill>
                <a:latin typeface="Calibri"/>
              </a:rPr>
              <a:t>Найбільш оптимальним</a:t>
            </a:r>
            <a:r>
              <a:rPr lang="ru-RU" sz="1800" b="1" strike="noStrike" spc="-1">
                <a:solidFill>
                  <a:srgbClr val="000000"/>
                </a:solidFill>
                <a:latin typeface="Calibri"/>
              </a:rPr>
              <a:t>, в світлі вчення про реактивність, вважається </a:t>
            </a:r>
            <a:r>
              <a:rPr lang="ru-RU" sz="1800" b="1" i="1" strike="noStrike" spc="-1">
                <a:solidFill>
                  <a:srgbClr val="7030A0"/>
                </a:solidFill>
                <a:latin typeface="Calibri"/>
              </a:rPr>
              <a:t>середній період життя людини</a:t>
            </a:r>
            <a:r>
              <a:rPr lang="ru-RU" sz="1800" b="1" strike="noStrike" spc="-1">
                <a:solidFill>
                  <a:srgbClr val="000000"/>
                </a:solidFill>
                <a:latin typeface="Calibri"/>
              </a:rPr>
              <a:t>, коли програмні механізми реагування повністю розгорнуті, активно працюють регуляторні системи (нервова, ендокринна та ін.). У цей час життя відповідь організму на різні чинники набуває різноманітний і складний характер і, як правило, реактивність висока.</a:t>
            </a:r>
            <a:endParaRPr lang="ru-RU" sz="18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CustomShape 1"/>
          <p:cNvSpPr/>
          <p:nvPr/>
        </p:nvSpPr>
        <p:spPr>
          <a:xfrm>
            <a:off x="142920" y="142920"/>
            <a:ext cx="8786520" cy="6168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900" b="1" strike="noStrike" spc="-1">
                <a:solidFill>
                  <a:srgbClr val="000000"/>
                </a:solidFill>
                <a:latin typeface="Calibri"/>
              </a:rPr>
              <a:t>По мірі, старіння приблизно з 40-50 років, ефективність реагування поступово знижується, відзначається тенденція до наростання недосконалості реактивності. У старечому віці спостерігаються обмежена лабільність регуляторних систем механізмів реагування, звуження спроможності їх до швидкої і своєчасної перебудови. Особи похилого віку сприйнятливі до інфекцій. У них часто розвиваються різні запальні процеси, збільшується число імунних порушень, вони більшою мірою схильні до онкологічних захворювань. Причина цього – </a:t>
            </a:r>
            <a:r>
              <a:rPr lang="ru-RU" sz="1900" b="1" i="1" strike="noStrike" spc="-1">
                <a:solidFill>
                  <a:srgbClr val="7030A0"/>
                </a:solidFill>
                <a:latin typeface="Calibri"/>
              </a:rPr>
              <a:t>виснаження імунної системи</a:t>
            </a:r>
            <a:r>
              <a:rPr lang="ru-RU" sz="1900" b="1" strike="noStrike" spc="-1">
                <a:solidFill>
                  <a:srgbClr val="000000"/>
                </a:solidFill>
                <a:latin typeface="Calibri"/>
              </a:rPr>
              <a:t>, зниження функцій бар'єрних систем організму. Відзначається ослаблення процесів регенерації, обмеження свободи реагування (зменшується діапазон реагування між верхніми і нижніми межами).</a:t>
            </a:r>
            <a:endParaRPr lang="ru-RU" sz="1900" b="0" strike="noStrike" spc="-1">
              <a:latin typeface="Arial"/>
            </a:endParaRPr>
          </a:p>
          <a:p>
            <a:pPr algn="just">
              <a:lnSpc>
                <a:spcPct val="100000"/>
              </a:lnSpc>
            </a:pPr>
            <a:r>
              <a:rPr lang="ru-RU" sz="1900" b="1" strike="noStrike" spc="-1">
                <a:solidFill>
                  <a:srgbClr val="FF0000"/>
                </a:solidFill>
                <a:latin typeface="Calibri"/>
              </a:rPr>
              <a:t>Статева реактивність. </a:t>
            </a:r>
            <a:r>
              <a:rPr lang="ru-RU" sz="1900" b="1" strike="noStrike" spc="-1">
                <a:solidFill>
                  <a:srgbClr val="000000"/>
                </a:solidFill>
                <a:latin typeface="Calibri"/>
              </a:rPr>
              <a:t>Існує значна кількість спостережень, що відображають відмінність реактивності між жіночим і чоловічим організмами. </a:t>
            </a:r>
            <a:endParaRPr lang="ru-RU" sz="1900" b="0" strike="noStrike" spc="-1">
              <a:latin typeface="Arial"/>
            </a:endParaRPr>
          </a:p>
          <a:p>
            <a:pPr algn="just">
              <a:lnSpc>
                <a:spcPct val="100000"/>
              </a:lnSpc>
            </a:pPr>
            <a:r>
              <a:rPr lang="ru-RU" sz="1900" b="1" i="1" strike="noStrike" spc="-1">
                <a:solidFill>
                  <a:srgbClr val="0070C0"/>
                </a:solidFill>
                <a:latin typeface="Calibri"/>
              </a:rPr>
              <a:t>Приклади:</a:t>
            </a:r>
            <a:r>
              <a:rPr lang="ru-RU" sz="1900" b="1" strike="noStrike" spc="-1">
                <a:solidFill>
                  <a:srgbClr val="000000"/>
                </a:solidFill>
                <a:latin typeface="Calibri"/>
              </a:rPr>
              <a:t>  </a:t>
            </a:r>
            <a:endParaRPr lang="ru-RU" sz="1900" b="0" strike="noStrike" spc="-1">
              <a:latin typeface="Arial"/>
            </a:endParaRPr>
          </a:p>
          <a:p>
            <a:pPr algn="just">
              <a:lnSpc>
                <a:spcPct val="100000"/>
              </a:lnSpc>
            </a:pPr>
            <a:r>
              <a:rPr lang="ru-RU" sz="1900" b="1" strike="noStrike" spc="-1">
                <a:solidFill>
                  <a:srgbClr val="000000"/>
                </a:solidFill>
                <a:latin typeface="Calibri"/>
              </a:rPr>
              <a:t>У порівнянні з жінками, чоловіки більш стійкі до крововтрати і фізичної напруги.  </a:t>
            </a:r>
            <a:endParaRPr lang="ru-RU" sz="1900" b="0" strike="noStrike" spc="-1">
              <a:latin typeface="Arial"/>
            </a:endParaRPr>
          </a:p>
          <a:p>
            <a:pPr algn="just">
              <a:lnSpc>
                <a:spcPct val="100000"/>
              </a:lnSpc>
            </a:pPr>
            <a:r>
              <a:rPr lang="ru-RU" sz="1900" b="1" strike="noStrike" spc="-1">
                <a:solidFill>
                  <a:srgbClr val="000000"/>
                </a:solidFill>
                <a:latin typeface="Calibri"/>
              </a:rPr>
              <a:t>У чоловіків спостерігається більш несприятливий перебіг лімфогранулематозу, ніж у жінок.  </a:t>
            </a:r>
            <a:endParaRPr lang="ru-RU" sz="1900" b="0" strike="noStrike" spc="-1">
              <a:latin typeface="Arial"/>
            </a:endParaRPr>
          </a:p>
          <a:p>
            <a:pPr algn="just">
              <a:lnSpc>
                <a:spcPct val="100000"/>
              </a:lnSpc>
            </a:pPr>
            <a:r>
              <a:rPr lang="ru-RU" sz="1900" b="1" strike="noStrike" spc="-1">
                <a:solidFill>
                  <a:srgbClr val="000000"/>
                </a:solidFill>
                <a:latin typeface="Calibri"/>
              </a:rPr>
              <a:t>У чоловіків значно частіше, ніж у жінок, зустрічається подагра, виразкова хвороба шлунка та дванадцятипалої кишки, рак головки підшлункової залози, коронаросклероз.  </a:t>
            </a:r>
            <a:endParaRPr lang="ru-RU" sz="1900" b="0" strike="noStrike" spc="-1">
              <a:latin typeface="Arial"/>
            </a:endParaRPr>
          </a:p>
          <a:p>
            <a:pPr algn="just">
              <a:lnSpc>
                <a:spcPct val="100000"/>
              </a:lnSpc>
            </a:pPr>
            <a:r>
              <a:rPr lang="ru-RU" sz="1900" b="1" strike="noStrike" spc="-1">
                <a:solidFill>
                  <a:srgbClr val="000000"/>
                </a:solidFill>
                <a:latin typeface="Calibri"/>
              </a:rPr>
              <a:t>У жінок частіше, ніж у чоловіків, зустрічається ревматоїдний артрит, системний червоний вовчак, гіпо- та гіпертиреоз, жовчнокам'яна  хвороба тощо. </a:t>
            </a:r>
            <a:endParaRPr lang="ru-RU" sz="19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CustomShape 1"/>
          <p:cNvSpPr/>
          <p:nvPr/>
        </p:nvSpPr>
        <p:spPr>
          <a:xfrm>
            <a:off x="214200" y="214200"/>
            <a:ext cx="8715240" cy="6371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000000"/>
                </a:solidFill>
                <a:latin typeface="Calibri"/>
              </a:rPr>
              <a:t>Реактивність чоловіків характеризується широким індивідуальним різноманіттям і більш різноманітним діапазоном мінливості. </a:t>
            </a:r>
            <a:endParaRPr lang="ru-RU" sz="2000" b="0" strike="noStrike" spc="-1">
              <a:latin typeface="Arial"/>
            </a:endParaRPr>
          </a:p>
          <a:p>
            <a:pPr algn="just">
              <a:lnSpc>
                <a:spcPct val="100000"/>
              </a:lnSpc>
            </a:pPr>
            <a:r>
              <a:rPr lang="ru-RU" sz="2000" b="1" strike="noStrike" spc="-1">
                <a:solidFill>
                  <a:srgbClr val="000000"/>
                </a:solidFill>
                <a:latin typeface="Calibri"/>
              </a:rPr>
              <a:t>Жіноча реактивність, при більш «вузької» відповіді, сприяє більшій стійкості по відношенню до значного числа екзогенних факторів. Тому перебіг захворювань (соматичних, інфекційних) у жінок проявляється меншою варіацією симптомів і частим проявом типових форм. </a:t>
            </a:r>
            <a:endParaRPr lang="ru-RU" sz="2000" b="0" strike="noStrike" spc="-1">
              <a:latin typeface="Arial"/>
            </a:endParaRPr>
          </a:p>
          <a:p>
            <a:pPr algn="just">
              <a:lnSpc>
                <a:spcPct val="100000"/>
              </a:lnSpc>
            </a:pPr>
            <a:r>
              <a:rPr lang="ru-RU" sz="2000" b="1" strike="noStrike" spc="-1">
                <a:solidFill>
                  <a:srgbClr val="000000"/>
                </a:solidFill>
                <a:latin typeface="Calibri"/>
              </a:rPr>
              <a:t>Для чоловіків характерний значний поліморфізм клінічних ознак – від стертих, безсимптомних, до вкрай важких випадків однієї і тієї ж патології. Як наслідок цього – загальна смертність чоловіків вища, ніж у жінок, практично в усіх вікових групах.</a:t>
            </a:r>
            <a:endParaRPr lang="ru-RU" sz="2000" b="0" strike="noStrike" spc="-1">
              <a:latin typeface="Arial"/>
            </a:endParaRPr>
          </a:p>
          <a:p>
            <a:pPr algn="ctr">
              <a:lnSpc>
                <a:spcPct val="100000"/>
              </a:lnSpc>
            </a:pPr>
            <a:r>
              <a:rPr lang="ru-RU" sz="2400" b="1" i="1" strike="noStrike" spc="-1">
                <a:solidFill>
                  <a:srgbClr val="0070C0"/>
                </a:solidFill>
                <a:latin typeface="Calibri"/>
              </a:rPr>
              <a:t>Пояснення нерівнозначності відповіді жіночого і чоловічого організму на різні фактори зовнішнього і внутрішнього середовища: </a:t>
            </a:r>
            <a:endParaRPr lang="ru-RU" sz="2400" b="0" strike="noStrike" spc="-1">
              <a:latin typeface="Arial"/>
            </a:endParaRPr>
          </a:p>
          <a:p>
            <a:pPr algn="just">
              <a:lnSpc>
                <a:spcPct val="100000"/>
              </a:lnSpc>
            </a:pPr>
            <a:r>
              <a:rPr lang="ru-RU" sz="2000" b="1" strike="noStrike" spc="-1">
                <a:solidFill>
                  <a:srgbClr val="000000"/>
                </a:solidFill>
                <a:latin typeface="Calibri"/>
              </a:rPr>
              <a:t>• Різноспрямована дія статевих гормонів.  </a:t>
            </a:r>
            <a:endParaRPr lang="ru-RU" sz="2000" b="0" strike="noStrike" spc="-1">
              <a:latin typeface="Arial"/>
            </a:endParaRPr>
          </a:p>
          <a:p>
            <a:pPr algn="just">
              <a:lnSpc>
                <a:spcPct val="100000"/>
              </a:lnSpc>
            </a:pPr>
            <a:r>
              <a:rPr lang="ru-RU" sz="2000" b="1" strike="noStrike" spc="-1">
                <a:solidFill>
                  <a:srgbClr val="000000"/>
                </a:solidFill>
                <a:latin typeface="Calibri"/>
              </a:rPr>
              <a:t>• Особливість обміну речовин жіночого і чоловічого організму.  </a:t>
            </a:r>
            <a:endParaRPr lang="ru-RU" sz="2000" b="0" strike="noStrike" spc="-1">
              <a:latin typeface="Arial"/>
            </a:endParaRPr>
          </a:p>
          <a:p>
            <a:pPr algn="just">
              <a:lnSpc>
                <a:spcPct val="100000"/>
              </a:lnSpc>
            </a:pPr>
            <a:r>
              <a:rPr lang="ru-RU" sz="2000" b="1" strike="noStrike" spc="-1">
                <a:solidFill>
                  <a:srgbClr val="000000"/>
                </a:solidFill>
                <a:latin typeface="Calibri"/>
              </a:rPr>
              <a:t>• Циклічні зміни в організмі жінок.  </a:t>
            </a:r>
            <a:endParaRPr lang="ru-RU" sz="2000" b="0" strike="noStrike" spc="-1">
              <a:latin typeface="Arial"/>
            </a:endParaRPr>
          </a:p>
          <a:p>
            <a:pPr algn="just">
              <a:lnSpc>
                <a:spcPct val="100000"/>
              </a:lnSpc>
            </a:pPr>
            <a:r>
              <a:rPr lang="ru-RU" sz="2000" b="1" strike="noStrike" spc="-1">
                <a:solidFill>
                  <a:srgbClr val="000000"/>
                </a:solidFill>
                <a:latin typeface="Calibri"/>
              </a:rPr>
              <a:t>• Спадкові хвороби, зчеплені зі статтю або обмежені статтю.  </a:t>
            </a:r>
            <a:endParaRPr lang="ru-RU" sz="2000" b="0" strike="noStrike" spc="-1">
              <a:latin typeface="Arial"/>
            </a:endParaRPr>
          </a:p>
          <a:p>
            <a:pPr algn="just">
              <a:lnSpc>
                <a:spcPct val="100000"/>
              </a:lnSpc>
            </a:pPr>
            <a:r>
              <a:rPr lang="ru-RU" sz="2000" b="1" strike="noStrike" spc="-1">
                <a:solidFill>
                  <a:srgbClr val="000000"/>
                </a:solidFill>
                <a:latin typeface="Calibri"/>
              </a:rPr>
              <a:t>• Відмінності соціально-екологічної і професійної ролі стать в популяціях.  </a:t>
            </a:r>
            <a:endParaRPr lang="ru-RU" sz="2000" b="0" strike="noStrike" spc="-1">
              <a:latin typeface="Arial"/>
            </a:endParaRPr>
          </a:p>
          <a:p>
            <a:pPr algn="just">
              <a:lnSpc>
                <a:spcPct val="100000"/>
              </a:lnSpc>
            </a:pPr>
            <a:r>
              <a:rPr lang="ru-RU" sz="2000" b="1" strike="noStrike" spc="-1">
                <a:solidFill>
                  <a:srgbClr val="000000"/>
                </a:solidFill>
                <a:latin typeface="Calibri"/>
              </a:rPr>
              <a:t>• Відмінності за статевими хромосомами.  </a:t>
            </a:r>
            <a:endParaRPr lang="ru-RU" sz="2000" b="0" strike="noStrike" spc="-1">
              <a:latin typeface="Arial"/>
            </a:endParaRPr>
          </a:p>
          <a:p>
            <a:pPr algn="just">
              <a:lnSpc>
                <a:spcPct val="100000"/>
              </a:lnSpc>
            </a:pPr>
            <a:r>
              <a:rPr lang="ru-RU" sz="2000" b="1" strike="noStrike" spc="-1">
                <a:solidFill>
                  <a:srgbClr val="000000"/>
                </a:solidFill>
                <a:latin typeface="Calibri"/>
              </a:rPr>
              <a:t>• Генетичні особливості Y-хромосоми.</a:t>
            </a:r>
            <a:endParaRPr lang="ru-RU" sz="20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ustomShape 1"/>
          <p:cNvSpPr/>
          <p:nvPr/>
        </p:nvSpPr>
        <p:spPr>
          <a:xfrm>
            <a:off x="357120" y="285840"/>
            <a:ext cx="8500680" cy="669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1800" b="1" strike="noStrike" spc="-1">
                <a:solidFill>
                  <a:srgbClr val="0070C0"/>
                </a:solidFill>
                <a:latin typeface="Calibri"/>
              </a:rPr>
              <a:t>ТЕМА: Зовнішні та внутрішні фактори зниження захисних властивостей організму</a:t>
            </a:r>
            <a:endParaRPr lang="ru-RU" sz="1800" b="0" strike="noStrike" spc="-1">
              <a:latin typeface="Arial"/>
            </a:endParaRPr>
          </a:p>
          <a:p>
            <a:pPr marL="343080" indent="-342720">
              <a:lnSpc>
                <a:spcPct val="100000"/>
              </a:lnSpc>
            </a:pPr>
            <a:r>
              <a:rPr lang="ru-RU" sz="2000" b="1" strike="noStrike" spc="-1">
                <a:solidFill>
                  <a:srgbClr val="FF0000"/>
                </a:solidFill>
                <a:latin typeface="Calibri"/>
              </a:rPr>
              <a:t>5. Вплив факторів зовнішнього середовища.</a:t>
            </a:r>
            <a:endParaRPr lang="ru-RU" sz="2000" b="0" strike="noStrike" spc="-1">
              <a:latin typeface="Arial"/>
            </a:endParaRPr>
          </a:p>
        </p:txBody>
      </p:sp>
      <p:pic>
        <p:nvPicPr>
          <p:cNvPr id="100" name="Picture 2"/>
          <p:cNvPicPr/>
          <p:nvPr/>
        </p:nvPicPr>
        <p:blipFill>
          <a:blip r:embed="rId2"/>
          <a:srcRect t="6951"/>
          <a:stretch/>
        </p:blipFill>
        <p:spPr>
          <a:xfrm>
            <a:off x="428596" y="1285860"/>
            <a:ext cx="8286480" cy="495936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CustomShape 1"/>
          <p:cNvSpPr/>
          <p:nvPr/>
        </p:nvSpPr>
        <p:spPr>
          <a:xfrm>
            <a:off x="357120" y="285840"/>
            <a:ext cx="8500680" cy="5395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400" b="1" strike="noStrike" spc="-1">
                <a:solidFill>
                  <a:srgbClr val="0070C0"/>
                </a:solidFill>
                <a:latin typeface="Calibri"/>
              </a:rPr>
              <a:t>ТЕМА: Зовнішні та внутрішні фактори зниження захисних властивостей організму</a:t>
            </a:r>
            <a:endParaRPr lang="ru-RU" sz="2400" b="0" strike="noStrike" spc="-1">
              <a:latin typeface="Arial"/>
            </a:endParaRPr>
          </a:p>
          <a:p>
            <a:pPr marL="343080" indent="-342720">
              <a:lnSpc>
                <a:spcPct val="100000"/>
              </a:lnSpc>
            </a:pPr>
            <a:r>
              <a:rPr lang="ru-RU" sz="2000" b="1" strike="noStrike" spc="-1">
                <a:solidFill>
                  <a:srgbClr val="FF0000"/>
                </a:solidFill>
                <a:latin typeface="Calibri"/>
              </a:rPr>
              <a:t>6. Вплив факторів повітряного середовища на резистентність організму.</a:t>
            </a:r>
            <a:endParaRPr lang="ru-RU" sz="2000" b="0" strike="noStrike" spc="-1">
              <a:latin typeface="Arial"/>
            </a:endParaRPr>
          </a:p>
          <a:p>
            <a:pPr marL="343080" indent="-342720" algn="just">
              <a:lnSpc>
                <a:spcPct val="100000"/>
              </a:lnSpc>
            </a:pPr>
            <a:r>
              <a:rPr lang="ru-RU" sz="2000" b="1" strike="noStrike" spc="-1">
                <a:solidFill>
                  <a:srgbClr val="000000"/>
                </a:solidFill>
                <a:latin typeface="Calibri"/>
              </a:rPr>
              <a:t>Дія на організм </a:t>
            </a:r>
            <a:r>
              <a:rPr lang="ru-RU" sz="2000" b="1" i="1" u="sng" strike="noStrike" spc="-1">
                <a:solidFill>
                  <a:srgbClr val="000000"/>
                </a:solidFill>
                <a:uFillTx/>
                <a:latin typeface="Calibri"/>
              </a:rPr>
              <a:t>високої</a:t>
            </a:r>
            <a:r>
              <a:rPr lang="ru-RU" sz="2000" b="1" strike="noStrike" spc="-1">
                <a:solidFill>
                  <a:srgbClr val="000000"/>
                </a:solidFill>
                <a:latin typeface="Calibri"/>
              </a:rPr>
              <a:t> та </a:t>
            </a:r>
            <a:r>
              <a:rPr lang="ru-RU" sz="2000" b="1" i="1" u="sng" strike="noStrike" spc="-1">
                <a:solidFill>
                  <a:srgbClr val="000000"/>
                </a:solidFill>
                <a:uFillTx/>
                <a:latin typeface="Calibri"/>
              </a:rPr>
              <a:t>низької температури </a:t>
            </a:r>
            <a:r>
              <a:rPr lang="ru-RU" sz="2000" b="1" strike="noStrike" spc="-1">
                <a:solidFill>
                  <a:srgbClr val="000000"/>
                </a:solidFill>
                <a:latin typeface="Calibri"/>
              </a:rPr>
              <a:t>(Тº) як одного з патогенних факторів зовнішнього середовища вимагає пильного вивчення. Перегрівання (гіпертермія) або гіпотермія, що розвивається при дії високої або низької Тº на виробництві, в певних кліматичних зонах, є поширеним патологічним станом, що призводить до розвитку виражених патологічних змін в системі терморегуляції і загального обміну речовин організму, і, як наслідок, може призводити до серйозних розладів функціонування серцевосудинної і нервової систем. </a:t>
            </a:r>
            <a:endParaRPr lang="ru-RU" sz="2000" b="0" strike="noStrike" spc="-1">
              <a:latin typeface="Arial"/>
            </a:endParaRPr>
          </a:p>
          <a:p>
            <a:pPr marL="343080" indent="-342720" algn="just">
              <a:lnSpc>
                <a:spcPct val="100000"/>
              </a:lnSpc>
            </a:pPr>
            <a:r>
              <a:rPr lang="ru-RU" sz="2000" b="1" strike="noStrike" spc="-1">
                <a:solidFill>
                  <a:srgbClr val="000000"/>
                </a:solidFill>
                <a:latin typeface="Calibri"/>
              </a:rPr>
              <a:t>Крім того, місцева дія високої Тº, що приводить до опіків та опікової хвороби, та низької Тº , що спричиняє відмороження, є не менш актуальною. Вивчення в експерименті на тваринах дії високої й низької Тº температури навколишнього середовища дозволяє розкрити механізми розвитку гіпер- і гіпотермії. </a:t>
            </a:r>
            <a:endParaRPr lang="ru-RU" sz="20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CustomShape 1"/>
          <p:cNvSpPr/>
          <p:nvPr/>
        </p:nvSpPr>
        <p:spPr>
          <a:xfrm>
            <a:off x="214200" y="142920"/>
            <a:ext cx="8715240" cy="6399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solidFill>
                  <a:srgbClr val="000000"/>
                </a:solidFill>
                <a:latin typeface="Calibri"/>
              </a:rPr>
              <a:t>Підвищена Тº навколишнього середовища може надавати загальну і місцеву дію, внаслідок чого розвиваються такі патологічні процеси як перегрівання та опік.</a:t>
            </a:r>
            <a:endParaRPr lang="ru-RU" sz="1800" b="0" strike="noStrike" spc="-1">
              <a:latin typeface="Arial"/>
            </a:endParaRPr>
          </a:p>
          <a:p>
            <a:pPr algn="just">
              <a:lnSpc>
                <a:spcPct val="100000"/>
              </a:lnSpc>
            </a:pPr>
            <a:r>
              <a:rPr lang="ru-RU" sz="1800" b="1" i="1" strike="noStrike" spc="-1">
                <a:solidFill>
                  <a:srgbClr val="FF0000"/>
                </a:solidFill>
                <a:latin typeface="Calibri"/>
              </a:rPr>
              <a:t>Перегрівання</a:t>
            </a:r>
            <a:r>
              <a:rPr lang="ru-RU" sz="1800" b="1" strike="noStrike" spc="-1">
                <a:solidFill>
                  <a:srgbClr val="000000"/>
                </a:solidFill>
                <a:latin typeface="Calibri"/>
              </a:rPr>
              <a:t> – це патологічний стан, обумовлений накопиченням тепла в організмі внаслідок недостатності механізмів терморегуляції при значному підвищенні Тº зовнішнього середовища або посилення теплопродукції з різким обмеженням тепловіддачі при нормальній Тº повітря. </a:t>
            </a:r>
            <a:endParaRPr lang="ru-RU" sz="1800" b="0" strike="noStrike" spc="-1">
              <a:latin typeface="Arial"/>
            </a:endParaRPr>
          </a:p>
          <a:p>
            <a:pPr algn="just">
              <a:lnSpc>
                <a:spcPct val="100000"/>
              </a:lnSpc>
            </a:pPr>
            <a:r>
              <a:rPr lang="ru-RU" sz="1800" b="1" strike="noStrike" spc="-1">
                <a:solidFill>
                  <a:srgbClr val="000000"/>
                </a:solidFill>
                <a:latin typeface="Calibri"/>
              </a:rPr>
              <a:t>Тривала дія високої Тº навколишнього середовища на організм у цілому призводить до </a:t>
            </a:r>
            <a:r>
              <a:rPr lang="ru-RU" sz="1800" b="1" strike="noStrike" spc="-1">
                <a:solidFill>
                  <a:srgbClr val="FF0000"/>
                </a:solidFill>
                <a:latin typeface="Calibri"/>
              </a:rPr>
              <a:t>загального перегрівання організму </a:t>
            </a:r>
            <a:r>
              <a:rPr lang="ru-RU" sz="1800" b="1" strike="noStrike" spc="-1">
                <a:solidFill>
                  <a:srgbClr val="000000"/>
                </a:solidFill>
                <a:latin typeface="Calibri"/>
              </a:rPr>
              <a:t>(</a:t>
            </a:r>
            <a:r>
              <a:rPr lang="ru-RU" sz="1800" b="1" i="1" strike="noStrike" spc="-1">
                <a:solidFill>
                  <a:srgbClr val="0070C0"/>
                </a:solidFill>
                <a:latin typeface="Calibri"/>
              </a:rPr>
              <a:t>теплового удару</a:t>
            </a:r>
            <a:r>
              <a:rPr lang="ru-RU" sz="1800" b="1" strike="noStrike" spc="-1">
                <a:solidFill>
                  <a:srgbClr val="000000"/>
                </a:solidFill>
                <a:latin typeface="Calibri"/>
              </a:rPr>
              <a:t>). </a:t>
            </a:r>
            <a:endParaRPr lang="ru-RU" sz="1800" b="0" strike="noStrike" spc="-1">
              <a:latin typeface="Arial"/>
            </a:endParaRPr>
          </a:p>
          <a:p>
            <a:pPr algn="just">
              <a:lnSpc>
                <a:spcPct val="100000"/>
              </a:lnSpc>
            </a:pPr>
            <a:r>
              <a:rPr lang="ru-RU" sz="1800" b="1" strike="noStrike" spc="-1">
                <a:solidFill>
                  <a:srgbClr val="000000"/>
                </a:solidFill>
                <a:latin typeface="Calibri"/>
              </a:rPr>
              <a:t>У неадаптованих людей теплові удари можуть розвиватися при Тº повітря вище 45-47° С вже через 4-6 годин. </a:t>
            </a:r>
            <a:endParaRPr lang="ru-RU" sz="1800" b="0" strike="noStrike" spc="-1">
              <a:latin typeface="Arial"/>
            </a:endParaRPr>
          </a:p>
          <a:p>
            <a:pPr algn="ctr">
              <a:lnSpc>
                <a:spcPct val="100000"/>
              </a:lnSpc>
            </a:pPr>
            <a:r>
              <a:rPr lang="ru-RU" sz="1800" b="1" strike="noStrike" spc="-1">
                <a:solidFill>
                  <a:srgbClr val="0070C0"/>
                </a:solidFill>
                <a:latin typeface="Calibri"/>
              </a:rPr>
              <a:t>Причини перегрівання </a:t>
            </a:r>
            <a:endParaRPr lang="ru-RU" sz="1800" b="0" strike="noStrike" spc="-1">
              <a:latin typeface="Arial"/>
            </a:endParaRPr>
          </a:p>
          <a:p>
            <a:pPr algn="just">
              <a:lnSpc>
                <a:spcPct val="100000"/>
              </a:lnSpc>
            </a:pPr>
            <a:r>
              <a:rPr lang="ru-RU" sz="1800" b="1" strike="noStrike" spc="-1">
                <a:solidFill>
                  <a:srgbClr val="000000"/>
                </a:solidFill>
                <a:latin typeface="Calibri"/>
              </a:rPr>
              <a:t>Нормальна життєдіяльність можлива за умови збереження постійної температури тіла за рахунок рівноваги між теплоутворення і тепловіддачею.  При високій Тº повітря сталість температури тіла зберігається в основному за рахунок функції шкіри, через яку здійснюється тепловіддача шляхом: випромінювання, проведення тепла, випаровування поту.  Коли Тº навколишнього повітря дорівнює Тº тіла, тепловіддача здійснюється тільки за рахунок потовиділення. </a:t>
            </a:r>
            <a:endParaRPr lang="ru-RU" sz="1800" b="0" strike="noStrike" spc="-1">
              <a:latin typeface="Arial"/>
            </a:endParaRPr>
          </a:p>
          <a:p>
            <a:pPr algn="just">
              <a:lnSpc>
                <a:spcPct val="100000"/>
              </a:lnSpc>
            </a:pPr>
            <a:r>
              <a:rPr lang="ru-RU" sz="1800" b="1" strike="noStrike" spc="-1">
                <a:solidFill>
                  <a:srgbClr val="000000"/>
                </a:solidFill>
                <a:latin typeface="Calibri"/>
              </a:rPr>
              <a:t>Тому перегрівання найчастіше настає при: </a:t>
            </a:r>
            <a:endParaRPr lang="ru-RU" sz="1800" b="0" strike="noStrike" spc="-1">
              <a:latin typeface="Arial"/>
            </a:endParaRPr>
          </a:p>
          <a:p>
            <a:pPr marL="343080" indent="-342720" algn="just">
              <a:lnSpc>
                <a:spcPct val="100000"/>
              </a:lnSpc>
              <a:buClr>
                <a:srgbClr val="000000"/>
              </a:buClr>
              <a:buFont typeface="StarSymbol"/>
              <a:buAutoNum type="arabicParenR"/>
            </a:pPr>
            <a:r>
              <a:rPr lang="ru-RU" sz="1800" b="1" strike="noStrike" spc="-1">
                <a:solidFill>
                  <a:srgbClr val="000000"/>
                </a:solidFill>
                <a:latin typeface="Calibri"/>
              </a:rPr>
              <a:t>підвищеній вологості, </a:t>
            </a:r>
            <a:endParaRPr lang="ru-RU" sz="1800" b="0" strike="noStrike" spc="-1">
              <a:latin typeface="Arial"/>
            </a:endParaRPr>
          </a:p>
          <a:p>
            <a:pPr marL="343080" indent="-342720" algn="just">
              <a:lnSpc>
                <a:spcPct val="100000"/>
              </a:lnSpc>
              <a:buClr>
                <a:srgbClr val="000000"/>
              </a:buClr>
              <a:buFont typeface="StarSymbol"/>
              <a:buAutoNum type="arabicParenR"/>
            </a:pPr>
            <a:r>
              <a:rPr lang="ru-RU" sz="1800" b="1" strike="noStrike" spc="-1">
                <a:solidFill>
                  <a:srgbClr val="000000"/>
                </a:solidFill>
                <a:latin typeface="Calibri"/>
              </a:rPr>
              <a:t>високій Тº повітря, </a:t>
            </a:r>
            <a:endParaRPr lang="ru-RU" sz="1800" b="0" strike="noStrike" spc="-1">
              <a:latin typeface="Arial"/>
            </a:endParaRPr>
          </a:p>
          <a:p>
            <a:pPr marL="343080" indent="-342720" algn="just">
              <a:lnSpc>
                <a:spcPct val="100000"/>
              </a:lnSpc>
              <a:buClr>
                <a:srgbClr val="000000"/>
              </a:buClr>
              <a:buFont typeface="StarSymbol"/>
              <a:buAutoNum type="arabicParenR"/>
            </a:pPr>
            <a:r>
              <a:rPr lang="ru-RU" sz="1800" b="1" strike="noStrike" spc="-1">
                <a:solidFill>
                  <a:srgbClr val="000000"/>
                </a:solidFill>
                <a:latin typeface="Calibri"/>
              </a:rPr>
              <a:t>при роботі в щільному, погано вентильованому одязі і т.і. </a:t>
            </a:r>
            <a:endParaRPr lang="ru-RU" sz="1800" b="0" strike="noStrike" spc="-1">
              <a:latin typeface="Arial"/>
            </a:endParaRPr>
          </a:p>
          <a:p>
            <a:pPr algn="just">
              <a:lnSpc>
                <a:spcPct val="100000"/>
              </a:lnSpc>
            </a:pPr>
            <a:r>
              <a:rPr lang="ru-RU" sz="1800" b="1" strike="noStrike" spc="-1">
                <a:solidFill>
                  <a:srgbClr val="000000"/>
                </a:solidFill>
                <a:latin typeface="Calibri"/>
              </a:rPr>
              <a:t>Фактори, що сприяють перегріванню:   велике фізичне навантаження,   безвітря,  недостатнє споживання води,  переїдання, ожиріння,   інфекції. </a:t>
            </a:r>
            <a:endParaRPr lang="ru-RU" sz="18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CustomShape 1"/>
          <p:cNvSpPr/>
          <p:nvPr/>
        </p:nvSpPr>
        <p:spPr>
          <a:xfrm>
            <a:off x="142920" y="0"/>
            <a:ext cx="8857800" cy="6889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400" b="1" strike="noStrike" spc="-1" dirty="0">
                <a:solidFill>
                  <a:srgbClr val="0070C0"/>
                </a:solidFill>
                <a:latin typeface="Calibri"/>
              </a:rPr>
              <a:t>ТЕМА: </a:t>
            </a:r>
            <a:r>
              <a:rPr lang="ru-RU" sz="2400" b="1" strike="noStrike" spc="-1" dirty="0" err="1">
                <a:solidFill>
                  <a:srgbClr val="0070C0"/>
                </a:solidFill>
                <a:latin typeface="Calibri"/>
              </a:rPr>
              <a:t>Зовнішні</a:t>
            </a:r>
            <a:r>
              <a:rPr lang="ru-RU" sz="2400" b="1" strike="noStrike" spc="-1" dirty="0">
                <a:solidFill>
                  <a:srgbClr val="0070C0"/>
                </a:solidFill>
                <a:latin typeface="Calibri"/>
              </a:rPr>
              <a:t> та </a:t>
            </a:r>
            <a:r>
              <a:rPr lang="ru-RU" sz="2400" b="1" strike="noStrike" spc="-1" dirty="0" err="1">
                <a:solidFill>
                  <a:srgbClr val="0070C0"/>
                </a:solidFill>
                <a:latin typeface="Calibri"/>
              </a:rPr>
              <a:t>внутрішні</a:t>
            </a:r>
            <a:r>
              <a:rPr lang="ru-RU" sz="2400" b="1" strike="noStrike" spc="-1" dirty="0">
                <a:solidFill>
                  <a:srgbClr val="0070C0"/>
                </a:solidFill>
                <a:latin typeface="Calibri"/>
              </a:rPr>
              <a:t> </a:t>
            </a:r>
            <a:r>
              <a:rPr lang="ru-RU" sz="2400" b="1" strike="noStrike" spc="-1" dirty="0" err="1">
                <a:solidFill>
                  <a:srgbClr val="0070C0"/>
                </a:solidFill>
                <a:latin typeface="Calibri"/>
              </a:rPr>
              <a:t>фактори</a:t>
            </a:r>
            <a:r>
              <a:rPr lang="ru-RU" sz="2400" b="1" strike="noStrike" spc="-1" dirty="0">
                <a:solidFill>
                  <a:srgbClr val="0070C0"/>
                </a:solidFill>
                <a:latin typeface="Calibri"/>
              </a:rPr>
              <a:t> </a:t>
            </a:r>
            <a:r>
              <a:rPr lang="ru-RU" sz="2400" b="1" strike="noStrike" spc="-1" dirty="0" err="1">
                <a:solidFill>
                  <a:srgbClr val="0070C0"/>
                </a:solidFill>
                <a:latin typeface="Calibri"/>
              </a:rPr>
              <a:t>зниження</a:t>
            </a:r>
            <a:r>
              <a:rPr lang="ru-RU" sz="2400" b="1" strike="noStrike" spc="-1" dirty="0">
                <a:solidFill>
                  <a:srgbClr val="0070C0"/>
                </a:solidFill>
                <a:latin typeface="Calibri"/>
              </a:rPr>
              <a:t> </a:t>
            </a:r>
            <a:r>
              <a:rPr lang="ru-RU" sz="2400" b="1" strike="noStrike" spc="-1" dirty="0" err="1">
                <a:solidFill>
                  <a:srgbClr val="0070C0"/>
                </a:solidFill>
                <a:latin typeface="Calibri"/>
              </a:rPr>
              <a:t>захисних</a:t>
            </a:r>
            <a:r>
              <a:rPr lang="ru-RU" sz="2400" b="1" strike="noStrike" spc="-1" dirty="0">
                <a:solidFill>
                  <a:srgbClr val="0070C0"/>
                </a:solidFill>
                <a:latin typeface="Calibri"/>
              </a:rPr>
              <a:t> </a:t>
            </a:r>
            <a:r>
              <a:rPr lang="ru-RU" sz="2400" b="1" strike="noStrike" spc="-1" dirty="0" err="1">
                <a:solidFill>
                  <a:srgbClr val="0070C0"/>
                </a:solidFill>
                <a:latin typeface="Calibri"/>
              </a:rPr>
              <a:t>властивостей</a:t>
            </a:r>
            <a:r>
              <a:rPr lang="ru-RU" sz="2400" b="1" strike="noStrike" spc="-1" dirty="0">
                <a:solidFill>
                  <a:srgbClr val="0070C0"/>
                </a:solidFill>
                <a:latin typeface="Calibri"/>
              </a:rPr>
              <a:t> </a:t>
            </a:r>
            <a:r>
              <a:rPr lang="ru-RU" sz="2400" b="1" strike="noStrike" spc="-1" dirty="0" err="1">
                <a:solidFill>
                  <a:srgbClr val="0070C0"/>
                </a:solidFill>
                <a:latin typeface="Calibri"/>
              </a:rPr>
              <a:t>організму</a:t>
            </a:r>
            <a:endParaRPr lang="ru-RU" sz="2400" b="0" strike="noStrike" spc="-1" dirty="0">
              <a:latin typeface="Arial"/>
            </a:endParaRPr>
          </a:p>
          <a:p>
            <a:pPr algn="ctr">
              <a:lnSpc>
                <a:spcPct val="100000"/>
              </a:lnSpc>
            </a:pPr>
            <a:r>
              <a:rPr lang="ru-RU" sz="1800" b="1" strike="noStrike" spc="-1" dirty="0">
                <a:solidFill>
                  <a:srgbClr val="000000"/>
                </a:solidFill>
                <a:latin typeface="Calibri"/>
              </a:rPr>
              <a:t>План</a:t>
            </a:r>
            <a:endParaRPr lang="ru-RU" sz="1800" b="0" strike="noStrike" spc="-1" dirty="0">
              <a:latin typeface="Arial"/>
            </a:endParaRPr>
          </a:p>
          <a:p>
            <a:pPr marL="343080" indent="-342720">
              <a:lnSpc>
                <a:spcPct val="100000"/>
              </a:lnSpc>
              <a:buClr>
                <a:srgbClr val="000000"/>
              </a:buClr>
              <a:buFont typeface="Calibri"/>
              <a:buAutoNum type="arabicPeriod"/>
            </a:pPr>
            <a:r>
              <a:rPr lang="ru-RU" sz="2000" b="1" strike="noStrike" spc="-1" dirty="0" err="1">
                <a:solidFill>
                  <a:srgbClr val="000000"/>
                </a:solidFill>
                <a:latin typeface="Calibri"/>
              </a:rPr>
              <a:t>Значення</a:t>
            </a:r>
            <a:r>
              <a:rPr lang="ru-RU" sz="2000" b="1" strike="noStrike" spc="-1" dirty="0">
                <a:solidFill>
                  <a:srgbClr val="000000"/>
                </a:solidFill>
                <a:latin typeface="Calibri"/>
              </a:rPr>
              <a:t> </a:t>
            </a:r>
            <a:r>
              <a:rPr lang="ru-RU" sz="2000" b="1" strike="noStrike" spc="-1" dirty="0" err="1">
                <a:solidFill>
                  <a:srgbClr val="000000"/>
                </a:solidFill>
                <a:latin typeface="Calibri"/>
              </a:rPr>
              <a:t>зовнішніх</a:t>
            </a:r>
            <a:r>
              <a:rPr lang="ru-RU" sz="2000" b="1" strike="noStrike" spc="-1" dirty="0">
                <a:solidFill>
                  <a:srgbClr val="000000"/>
                </a:solidFill>
                <a:latin typeface="Calibri"/>
              </a:rPr>
              <a:t> </a:t>
            </a:r>
            <a:r>
              <a:rPr lang="ru-RU" sz="2000" b="1" strike="noStrike" spc="-1" dirty="0" err="1">
                <a:solidFill>
                  <a:srgbClr val="000000"/>
                </a:solidFill>
                <a:latin typeface="Calibri"/>
              </a:rPr>
              <a:t>факторів</a:t>
            </a:r>
            <a:r>
              <a:rPr lang="ru-RU" sz="2000" b="1" strike="noStrike" spc="-1" dirty="0">
                <a:solidFill>
                  <a:srgbClr val="000000"/>
                </a:solidFill>
                <a:latin typeface="Calibri"/>
              </a:rPr>
              <a:t>. </a:t>
            </a:r>
            <a:endParaRPr lang="ru-RU" sz="2000" b="0" strike="noStrike" spc="-1" dirty="0">
              <a:latin typeface="Arial"/>
            </a:endParaRPr>
          </a:p>
          <a:p>
            <a:pPr marL="343080" indent="-342720">
              <a:lnSpc>
                <a:spcPct val="100000"/>
              </a:lnSpc>
              <a:buClr>
                <a:srgbClr val="000000"/>
              </a:buClr>
              <a:buFont typeface="Calibri"/>
              <a:buAutoNum type="arabicPeriod"/>
            </a:pPr>
            <a:r>
              <a:rPr lang="ru-RU" sz="2000" b="1" strike="noStrike" spc="-1" dirty="0" err="1">
                <a:solidFill>
                  <a:srgbClr val="000000"/>
                </a:solidFill>
                <a:latin typeface="Calibri"/>
              </a:rPr>
              <a:t>Конституція</a:t>
            </a:r>
            <a:r>
              <a:rPr lang="ru-RU" sz="2000" b="1" strike="noStrike" spc="-1" dirty="0">
                <a:solidFill>
                  <a:srgbClr val="000000"/>
                </a:solidFill>
                <a:latin typeface="Calibri"/>
              </a:rPr>
              <a:t>. </a:t>
            </a:r>
            <a:r>
              <a:rPr lang="ru-RU" sz="2000" b="1" strike="noStrike" spc="-1" dirty="0" err="1">
                <a:solidFill>
                  <a:srgbClr val="000000"/>
                </a:solidFill>
                <a:latin typeface="Calibri"/>
              </a:rPr>
              <a:t>Значення</a:t>
            </a:r>
            <a:r>
              <a:rPr lang="ru-RU" sz="2000" b="1" strike="noStrike" spc="-1" dirty="0">
                <a:solidFill>
                  <a:srgbClr val="000000"/>
                </a:solidFill>
                <a:latin typeface="Calibri"/>
              </a:rPr>
              <a:t> </a:t>
            </a:r>
            <a:r>
              <a:rPr lang="ru-RU" sz="2000" b="1" strike="noStrike" spc="-1" dirty="0" err="1">
                <a:solidFill>
                  <a:srgbClr val="000000"/>
                </a:solidFill>
                <a:latin typeface="Calibri"/>
              </a:rPr>
              <a:t>конституції</a:t>
            </a:r>
            <a:r>
              <a:rPr lang="ru-RU" sz="2000" b="1" strike="noStrike" spc="-1" dirty="0">
                <a:solidFill>
                  <a:srgbClr val="000000"/>
                </a:solidFill>
                <a:latin typeface="Calibri"/>
              </a:rPr>
              <a:t>. </a:t>
            </a:r>
            <a:r>
              <a:rPr lang="ru-RU" sz="2000" b="1" strike="noStrike" spc="-1" dirty="0" err="1">
                <a:solidFill>
                  <a:srgbClr val="000000"/>
                </a:solidFill>
                <a:latin typeface="Calibri"/>
              </a:rPr>
              <a:t>Діатез</a:t>
            </a:r>
            <a:r>
              <a:rPr lang="ru-RU" sz="2000" b="1" strike="noStrike" spc="-1" dirty="0">
                <a:solidFill>
                  <a:srgbClr val="000000"/>
                </a:solidFill>
                <a:latin typeface="Calibri"/>
              </a:rPr>
              <a:t>. </a:t>
            </a:r>
            <a:endParaRPr lang="ru-RU" sz="2000" b="0" strike="noStrike" spc="-1" dirty="0">
              <a:latin typeface="Arial"/>
            </a:endParaRPr>
          </a:p>
          <a:p>
            <a:pPr marL="343080" indent="-342720">
              <a:lnSpc>
                <a:spcPct val="100000"/>
              </a:lnSpc>
              <a:buClr>
                <a:srgbClr val="000000"/>
              </a:buClr>
              <a:buFont typeface="Calibri"/>
              <a:buAutoNum type="arabicPeriod"/>
            </a:pPr>
            <a:r>
              <a:rPr lang="ru-RU" sz="2000" b="1" strike="noStrike" spc="-1" dirty="0" err="1">
                <a:solidFill>
                  <a:srgbClr val="000000"/>
                </a:solidFill>
                <a:latin typeface="Calibri"/>
              </a:rPr>
              <a:t>Значення</a:t>
            </a:r>
            <a:r>
              <a:rPr lang="ru-RU" sz="2000" b="1" strike="noStrike" spc="-1" dirty="0">
                <a:solidFill>
                  <a:srgbClr val="000000"/>
                </a:solidFill>
                <a:latin typeface="Calibri"/>
              </a:rPr>
              <a:t> </a:t>
            </a:r>
            <a:r>
              <a:rPr lang="ru-RU" sz="2000" b="1" strike="noStrike" spc="-1" dirty="0" err="1">
                <a:solidFill>
                  <a:srgbClr val="000000"/>
                </a:solidFill>
                <a:latin typeface="Calibri"/>
              </a:rPr>
              <a:t>спадковості</a:t>
            </a:r>
            <a:r>
              <a:rPr lang="ru-RU" sz="2000" b="1" strike="noStrike" spc="-1" dirty="0">
                <a:solidFill>
                  <a:srgbClr val="000000"/>
                </a:solidFill>
                <a:latin typeface="Calibri"/>
              </a:rPr>
              <a:t>. </a:t>
            </a:r>
            <a:endParaRPr lang="ru-RU" sz="2000" b="0" strike="noStrike" spc="-1" dirty="0">
              <a:latin typeface="Arial"/>
            </a:endParaRPr>
          </a:p>
          <a:p>
            <a:pPr marL="343080" indent="-342720">
              <a:lnSpc>
                <a:spcPct val="100000"/>
              </a:lnSpc>
              <a:buClr>
                <a:srgbClr val="000000"/>
              </a:buClr>
              <a:buFont typeface="Calibri"/>
              <a:buAutoNum type="arabicPeriod"/>
            </a:pPr>
            <a:r>
              <a:rPr lang="ru-RU" sz="2000" b="1" strike="noStrike" spc="-1" dirty="0" err="1">
                <a:solidFill>
                  <a:srgbClr val="000000"/>
                </a:solidFill>
                <a:latin typeface="Calibri"/>
              </a:rPr>
              <a:t>Значення</a:t>
            </a:r>
            <a:r>
              <a:rPr lang="ru-RU" sz="2000" b="1" strike="noStrike" spc="-1" dirty="0">
                <a:solidFill>
                  <a:srgbClr val="000000"/>
                </a:solidFill>
                <a:latin typeface="Calibri"/>
              </a:rPr>
              <a:t> </a:t>
            </a:r>
            <a:r>
              <a:rPr lang="ru-RU" sz="2000" b="1" strike="noStrike" spc="-1" dirty="0" err="1">
                <a:solidFill>
                  <a:srgbClr val="000000"/>
                </a:solidFill>
                <a:latin typeface="Calibri"/>
              </a:rPr>
              <a:t>віку</a:t>
            </a:r>
            <a:r>
              <a:rPr lang="ru-RU" sz="2000" b="1" strike="noStrike" spc="-1" dirty="0">
                <a:solidFill>
                  <a:srgbClr val="000000"/>
                </a:solidFill>
                <a:latin typeface="Calibri"/>
              </a:rPr>
              <a:t>, </a:t>
            </a:r>
            <a:r>
              <a:rPr lang="ru-RU" sz="2000" b="1" strike="noStrike" spc="-1" dirty="0" err="1">
                <a:solidFill>
                  <a:srgbClr val="000000"/>
                </a:solidFill>
                <a:latin typeface="Calibri"/>
              </a:rPr>
              <a:t>статі</a:t>
            </a:r>
            <a:r>
              <a:rPr lang="ru-RU" sz="2000" b="1" strike="noStrike" spc="-1" dirty="0">
                <a:solidFill>
                  <a:srgbClr val="000000"/>
                </a:solidFill>
                <a:latin typeface="Calibri"/>
              </a:rPr>
              <a:t>. </a:t>
            </a:r>
            <a:endParaRPr lang="ru-RU" sz="2000" b="0" strike="noStrike" spc="-1" dirty="0">
              <a:latin typeface="Arial"/>
            </a:endParaRPr>
          </a:p>
          <a:p>
            <a:pPr marL="343080" indent="-342720">
              <a:lnSpc>
                <a:spcPct val="100000"/>
              </a:lnSpc>
              <a:buClr>
                <a:srgbClr val="000000"/>
              </a:buClr>
              <a:buFont typeface="Calibri"/>
              <a:buAutoNum type="arabicPeriod"/>
            </a:pPr>
            <a:r>
              <a:rPr lang="ru-RU" sz="2000" b="1" strike="noStrike" spc="-1" dirty="0" err="1">
                <a:solidFill>
                  <a:srgbClr val="000000"/>
                </a:solidFill>
                <a:latin typeface="Calibri"/>
              </a:rPr>
              <a:t>Вплив</a:t>
            </a:r>
            <a:r>
              <a:rPr lang="ru-RU" sz="2000" b="1" strike="noStrike" spc="-1" dirty="0">
                <a:solidFill>
                  <a:srgbClr val="000000"/>
                </a:solidFill>
                <a:latin typeface="Calibri"/>
              </a:rPr>
              <a:t> </a:t>
            </a:r>
            <a:r>
              <a:rPr lang="ru-RU" sz="2000" b="1" strike="noStrike" spc="-1" dirty="0" err="1">
                <a:solidFill>
                  <a:srgbClr val="000000"/>
                </a:solidFill>
                <a:latin typeface="Calibri"/>
              </a:rPr>
              <a:t>факторів</a:t>
            </a:r>
            <a:r>
              <a:rPr lang="ru-RU" sz="2000" b="1" strike="noStrike" spc="-1" dirty="0">
                <a:solidFill>
                  <a:srgbClr val="000000"/>
                </a:solidFill>
                <a:latin typeface="Calibri"/>
              </a:rPr>
              <a:t> </a:t>
            </a:r>
            <a:r>
              <a:rPr lang="ru-RU" sz="2000" b="1" strike="noStrike" spc="-1" dirty="0" err="1">
                <a:solidFill>
                  <a:srgbClr val="000000"/>
                </a:solidFill>
                <a:latin typeface="Calibri"/>
              </a:rPr>
              <a:t>зовнішнього</a:t>
            </a:r>
            <a:r>
              <a:rPr lang="ru-RU" sz="2000" b="1" strike="noStrike" spc="-1" dirty="0">
                <a:solidFill>
                  <a:srgbClr val="000000"/>
                </a:solidFill>
                <a:latin typeface="Calibri"/>
              </a:rPr>
              <a:t> </a:t>
            </a:r>
            <a:r>
              <a:rPr lang="ru-RU" sz="2000" b="1" strike="noStrike" spc="-1" dirty="0" err="1">
                <a:solidFill>
                  <a:srgbClr val="000000"/>
                </a:solidFill>
                <a:latin typeface="Calibri"/>
              </a:rPr>
              <a:t>середовища</a:t>
            </a:r>
            <a:r>
              <a:rPr lang="ru-RU" sz="2000" b="1" strike="noStrike" spc="-1" dirty="0">
                <a:solidFill>
                  <a:srgbClr val="000000"/>
                </a:solidFill>
                <a:latin typeface="Calibri"/>
              </a:rPr>
              <a:t>. </a:t>
            </a:r>
            <a:endParaRPr lang="ru-RU" sz="2000" b="0" strike="noStrike" spc="-1" dirty="0">
              <a:latin typeface="Arial"/>
            </a:endParaRPr>
          </a:p>
          <a:p>
            <a:pPr marL="343080" indent="-342720">
              <a:lnSpc>
                <a:spcPct val="100000"/>
              </a:lnSpc>
              <a:buClr>
                <a:srgbClr val="000000"/>
              </a:buClr>
              <a:buFont typeface="Calibri"/>
              <a:buAutoNum type="arabicPeriod"/>
            </a:pPr>
            <a:r>
              <a:rPr lang="ru-RU" sz="2000" b="1" strike="noStrike" spc="-1" dirty="0" err="1">
                <a:solidFill>
                  <a:srgbClr val="000000"/>
                </a:solidFill>
                <a:latin typeface="Calibri"/>
              </a:rPr>
              <a:t>Вплив</a:t>
            </a:r>
            <a:r>
              <a:rPr lang="ru-RU" sz="2000" b="1" strike="noStrike" spc="-1" dirty="0">
                <a:solidFill>
                  <a:srgbClr val="000000"/>
                </a:solidFill>
                <a:latin typeface="Calibri"/>
              </a:rPr>
              <a:t> </a:t>
            </a:r>
            <a:r>
              <a:rPr lang="ru-RU" sz="2000" b="1" strike="noStrike" spc="-1" dirty="0" err="1">
                <a:solidFill>
                  <a:srgbClr val="000000"/>
                </a:solidFill>
                <a:latin typeface="Calibri"/>
              </a:rPr>
              <a:t>факторів</a:t>
            </a:r>
            <a:r>
              <a:rPr lang="ru-RU" sz="2000" b="1" strike="noStrike" spc="-1" dirty="0">
                <a:solidFill>
                  <a:srgbClr val="000000"/>
                </a:solidFill>
                <a:latin typeface="Calibri"/>
              </a:rPr>
              <a:t> </a:t>
            </a:r>
            <a:r>
              <a:rPr lang="ru-RU" sz="2000" b="1" strike="noStrike" spc="-1" dirty="0" err="1">
                <a:solidFill>
                  <a:srgbClr val="000000"/>
                </a:solidFill>
                <a:latin typeface="Calibri"/>
              </a:rPr>
              <a:t>повітряного</a:t>
            </a:r>
            <a:r>
              <a:rPr lang="ru-RU" sz="2000" b="1" strike="noStrike" spc="-1" dirty="0">
                <a:solidFill>
                  <a:srgbClr val="000000"/>
                </a:solidFill>
                <a:latin typeface="Calibri"/>
              </a:rPr>
              <a:t> </a:t>
            </a:r>
            <a:r>
              <a:rPr lang="ru-RU" sz="2000" b="1" strike="noStrike" spc="-1" dirty="0" err="1">
                <a:solidFill>
                  <a:srgbClr val="000000"/>
                </a:solidFill>
                <a:latin typeface="Calibri"/>
              </a:rPr>
              <a:t>середовища</a:t>
            </a:r>
            <a:r>
              <a:rPr lang="ru-RU" sz="2000" b="1" strike="noStrike" spc="-1" dirty="0">
                <a:solidFill>
                  <a:srgbClr val="000000"/>
                </a:solidFill>
                <a:latin typeface="Calibri"/>
              </a:rPr>
              <a:t> на </a:t>
            </a:r>
            <a:r>
              <a:rPr lang="ru-RU" sz="2000" b="1" strike="noStrike" spc="-1" dirty="0" err="1">
                <a:solidFill>
                  <a:srgbClr val="000000"/>
                </a:solidFill>
                <a:latin typeface="Calibri"/>
              </a:rPr>
              <a:t>резистентність</a:t>
            </a:r>
            <a:r>
              <a:rPr lang="ru-RU" sz="2000" b="1" strike="noStrike" spc="-1" dirty="0">
                <a:solidFill>
                  <a:srgbClr val="000000"/>
                </a:solidFill>
                <a:latin typeface="Calibri"/>
              </a:rPr>
              <a:t> </a:t>
            </a:r>
            <a:r>
              <a:rPr lang="ru-RU" sz="2000" b="1" strike="noStrike" spc="-1" dirty="0" err="1">
                <a:solidFill>
                  <a:srgbClr val="000000"/>
                </a:solidFill>
                <a:latin typeface="Calibri"/>
              </a:rPr>
              <a:t>організму</a:t>
            </a:r>
            <a:r>
              <a:rPr lang="ru-RU" sz="2000" b="1" strike="noStrike" spc="-1" dirty="0">
                <a:solidFill>
                  <a:srgbClr val="000000"/>
                </a:solidFill>
                <a:latin typeface="Calibri"/>
              </a:rPr>
              <a:t>.</a:t>
            </a:r>
            <a:endParaRPr lang="ru-RU" sz="2000" b="0" strike="noStrike" spc="-1" dirty="0">
              <a:latin typeface="Arial"/>
            </a:endParaRPr>
          </a:p>
          <a:p>
            <a:pPr marL="343080" indent="-342720">
              <a:lnSpc>
                <a:spcPct val="100000"/>
              </a:lnSpc>
              <a:buClr>
                <a:srgbClr val="000000"/>
              </a:buClr>
              <a:buFont typeface="Calibri"/>
              <a:buAutoNum type="arabicPeriod"/>
            </a:pPr>
            <a:r>
              <a:rPr lang="ru-RU" sz="2000" b="1" strike="noStrike" spc="-1" dirty="0">
                <a:solidFill>
                  <a:srgbClr val="000000"/>
                </a:solidFill>
                <a:latin typeface="Calibri"/>
              </a:rPr>
              <a:t>Температура </a:t>
            </a:r>
            <a:r>
              <a:rPr lang="ru-RU" sz="2000" b="1" strike="noStrike" spc="-1" dirty="0" err="1">
                <a:solidFill>
                  <a:srgbClr val="000000"/>
                </a:solidFill>
                <a:latin typeface="Calibri"/>
              </a:rPr>
              <a:t>повітря</a:t>
            </a:r>
            <a:r>
              <a:rPr lang="ru-RU" sz="2000" b="1" strike="noStrike" spc="-1" dirty="0">
                <a:solidFill>
                  <a:srgbClr val="000000"/>
                </a:solidFill>
                <a:latin typeface="Calibri"/>
              </a:rPr>
              <a:t>. </a:t>
            </a:r>
            <a:r>
              <a:rPr lang="ru-RU" sz="2000" b="1" strike="noStrike" spc="-1" dirty="0" err="1">
                <a:solidFill>
                  <a:srgbClr val="000000"/>
                </a:solidFill>
                <a:latin typeface="Calibri"/>
              </a:rPr>
              <a:t>Вологість</a:t>
            </a:r>
            <a:r>
              <a:rPr lang="ru-RU" sz="2000" b="1" strike="noStrike" spc="-1" dirty="0">
                <a:solidFill>
                  <a:srgbClr val="000000"/>
                </a:solidFill>
                <a:latin typeface="Calibri"/>
              </a:rPr>
              <a:t> </a:t>
            </a:r>
            <a:r>
              <a:rPr lang="ru-RU" sz="2000" b="1" strike="noStrike" spc="-1" dirty="0" err="1">
                <a:solidFill>
                  <a:srgbClr val="000000"/>
                </a:solidFill>
                <a:latin typeface="Calibri"/>
              </a:rPr>
              <a:t>повітря</a:t>
            </a:r>
            <a:r>
              <a:rPr lang="ru-RU" sz="2000" b="1" strike="noStrike" spc="-1" dirty="0">
                <a:solidFill>
                  <a:srgbClr val="000000"/>
                </a:solidFill>
                <a:latin typeface="Calibri"/>
              </a:rPr>
              <a:t>. Рух </a:t>
            </a:r>
            <a:r>
              <a:rPr lang="ru-RU" sz="2000" b="1" strike="noStrike" spc="-1" dirty="0" err="1">
                <a:solidFill>
                  <a:srgbClr val="000000"/>
                </a:solidFill>
                <a:latin typeface="Calibri"/>
              </a:rPr>
              <a:t>повітря</a:t>
            </a:r>
            <a:r>
              <a:rPr lang="ru-RU" sz="2000" b="1" strike="noStrike" spc="-1" dirty="0">
                <a:solidFill>
                  <a:srgbClr val="000000"/>
                </a:solidFill>
                <a:latin typeface="Calibri"/>
              </a:rPr>
              <a:t>. </a:t>
            </a:r>
            <a:r>
              <a:rPr lang="ru-RU" sz="2000" b="1" strike="noStrike" spc="-1" dirty="0" err="1">
                <a:solidFill>
                  <a:srgbClr val="000000"/>
                </a:solidFill>
                <a:latin typeface="Calibri"/>
              </a:rPr>
              <a:t>Інтенсивність</a:t>
            </a:r>
            <a:r>
              <a:rPr lang="ru-RU" sz="2000" b="1" strike="noStrike" spc="-1" dirty="0">
                <a:solidFill>
                  <a:srgbClr val="000000"/>
                </a:solidFill>
                <a:latin typeface="Calibri"/>
              </a:rPr>
              <a:t> </a:t>
            </a:r>
            <a:r>
              <a:rPr lang="ru-RU" sz="2000" b="1" strike="noStrike" spc="-1" dirty="0" err="1">
                <a:solidFill>
                  <a:srgbClr val="000000"/>
                </a:solidFill>
                <a:latin typeface="Calibri"/>
              </a:rPr>
              <a:t>газообміну</a:t>
            </a:r>
            <a:r>
              <a:rPr lang="ru-RU" sz="2000" b="1" strike="noStrike" spc="-1" dirty="0">
                <a:solidFill>
                  <a:srgbClr val="000000"/>
                </a:solidFill>
                <a:latin typeface="Calibri"/>
              </a:rPr>
              <a:t>. </a:t>
            </a:r>
            <a:r>
              <a:rPr lang="ru-RU" sz="2000" b="1" strike="noStrike" spc="-1" dirty="0" err="1">
                <a:solidFill>
                  <a:srgbClr val="000000"/>
                </a:solidFill>
                <a:latin typeface="Calibri"/>
              </a:rPr>
              <a:t>Інтенсивність</a:t>
            </a:r>
            <a:r>
              <a:rPr lang="ru-RU" sz="2000" b="1" strike="noStrike" spc="-1" dirty="0">
                <a:solidFill>
                  <a:srgbClr val="000000"/>
                </a:solidFill>
                <a:latin typeface="Calibri"/>
              </a:rPr>
              <a:t> </a:t>
            </a:r>
            <a:r>
              <a:rPr lang="ru-RU" sz="2000" b="1" strike="noStrike" spc="-1" dirty="0" err="1">
                <a:solidFill>
                  <a:srgbClr val="000000"/>
                </a:solidFill>
                <a:latin typeface="Calibri"/>
              </a:rPr>
              <a:t>обміну</a:t>
            </a:r>
            <a:r>
              <a:rPr lang="ru-RU" sz="2000" b="1" strike="noStrike" spc="-1" dirty="0">
                <a:solidFill>
                  <a:srgbClr val="000000"/>
                </a:solidFill>
                <a:latin typeface="Calibri"/>
              </a:rPr>
              <a:t> </a:t>
            </a:r>
            <a:r>
              <a:rPr lang="ru-RU" sz="2000" b="1" strike="noStrike" spc="-1" dirty="0" err="1">
                <a:solidFill>
                  <a:srgbClr val="000000"/>
                </a:solidFill>
                <a:latin typeface="Calibri"/>
              </a:rPr>
              <a:t>повітря</a:t>
            </a:r>
            <a:r>
              <a:rPr lang="ru-RU" sz="2000" b="1" strike="noStrike" spc="-1" dirty="0">
                <a:solidFill>
                  <a:srgbClr val="000000"/>
                </a:solidFill>
                <a:latin typeface="Calibri"/>
              </a:rPr>
              <a:t>. </a:t>
            </a:r>
            <a:endParaRPr lang="ru-RU" sz="2000" b="0" strike="noStrike" spc="-1" dirty="0">
              <a:latin typeface="Arial"/>
            </a:endParaRPr>
          </a:p>
          <a:p>
            <a:pPr marL="343080" indent="-342720">
              <a:lnSpc>
                <a:spcPct val="100000"/>
              </a:lnSpc>
              <a:buClr>
                <a:srgbClr val="000000"/>
              </a:buClr>
              <a:buFont typeface="Calibri"/>
              <a:buAutoNum type="arabicPeriod"/>
            </a:pPr>
            <a:r>
              <a:rPr lang="ru-RU" sz="2000" b="1" strike="noStrike" spc="-1" dirty="0" err="1">
                <a:solidFill>
                  <a:srgbClr val="000000"/>
                </a:solidFill>
                <a:latin typeface="Calibri"/>
              </a:rPr>
              <a:t>Вплив</a:t>
            </a:r>
            <a:r>
              <a:rPr lang="ru-RU" sz="2000" b="1" strike="noStrike" spc="-1" dirty="0">
                <a:solidFill>
                  <a:srgbClr val="000000"/>
                </a:solidFill>
                <a:latin typeface="Calibri"/>
              </a:rPr>
              <a:t> </a:t>
            </a:r>
            <a:r>
              <a:rPr lang="ru-RU" sz="2000" b="1" strike="noStrike" spc="-1" dirty="0" err="1">
                <a:solidFill>
                  <a:srgbClr val="000000"/>
                </a:solidFill>
                <a:latin typeface="Calibri"/>
              </a:rPr>
              <a:t>випромінювання</a:t>
            </a:r>
            <a:r>
              <a:rPr lang="ru-RU" sz="2000" b="1" strike="noStrike" spc="-1" dirty="0">
                <a:solidFill>
                  <a:srgbClr val="000000"/>
                </a:solidFill>
                <a:latin typeface="Calibri"/>
              </a:rPr>
              <a:t> на </a:t>
            </a:r>
            <a:r>
              <a:rPr lang="ru-RU" sz="2000" b="1" strike="noStrike" spc="-1" dirty="0" err="1">
                <a:solidFill>
                  <a:srgbClr val="000000"/>
                </a:solidFill>
                <a:latin typeface="Calibri"/>
              </a:rPr>
              <a:t>резистентність</a:t>
            </a:r>
            <a:r>
              <a:rPr lang="ru-RU" sz="2000" b="1" strike="noStrike" spc="-1" dirty="0">
                <a:solidFill>
                  <a:srgbClr val="000000"/>
                </a:solidFill>
                <a:latin typeface="Calibri"/>
              </a:rPr>
              <a:t> </a:t>
            </a:r>
            <a:r>
              <a:rPr lang="ru-RU" sz="2000" b="1" strike="noStrike" spc="-1" dirty="0" err="1">
                <a:solidFill>
                  <a:srgbClr val="000000"/>
                </a:solidFill>
                <a:latin typeface="Calibri"/>
              </a:rPr>
              <a:t>організму</a:t>
            </a:r>
            <a:r>
              <a:rPr lang="ru-RU" sz="2000" b="1" strike="noStrike" spc="-1" dirty="0">
                <a:solidFill>
                  <a:srgbClr val="000000"/>
                </a:solidFill>
                <a:latin typeface="Calibri"/>
              </a:rPr>
              <a:t>. </a:t>
            </a:r>
            <a:r>
              <a:rPr lang="ru-RU" sz="2000" b="1" strike="noStrike" spc="-1" dirty="0" err="1">
                <a:solidFill>
                  <a:srgbClr val="000000"/>
                </a:solidFill>
                <a:latin typeface="Calibri"/>
              </a:rPr>
              <a:t>Вплив</a:t>
            </a:r>
            <a:r>
              <a:rPr lang="ru-RU" sz="2000" b="1" strike="noStrike" spc="-1" dirty="0">
                <a:solidFill>
                  <a:srgbClr val="000000"/>
                </a:solidFill>
                <a:latin typeface="Calibri"/>
              </a:rPr>
              <a:t> </a:t>
            </a:r>
            <a:r>
              <a:rPr lang="ru-RU" sz="2000" b="1" strike="noStrike" spc="-1" dirty="0" err="1">
                <a:solidFill>
                  <a:srgbClr val="000000"/>
                </a:solidFill>
                <a:latin typeface="Calibri"/>
              </a:rPr>
              <a:t>інфрачервоного</a:t>
            </a:r>
            <a:r>
              <a:rPr lang="ru-RU" sz="2000" b="1" strike="noStrike" spc="-1" dirty="0">
                <a:solidFill>
                  <a:srgbClr val="000000"/>
                </a:solidFill>
                <a:latin typeface="Calibri"/>
              </a:rPr>
              <a:t> </a:t>
            </a:r>
            <a:r>
              <a:rPr lang="ru-RU" sz="2000" b="1" strike="noStrike" spc="-1" dirty="0" err="1">
                <a:solidFill>
                  <a:srgbClr val="000000"/>
                </a:solidFill>
                <a:latin typeface="Calibri"/>
              </a:rPr>
              <a:t>випромінювання</a:t>
            </a:r>
            <a:r>
              <a:rPr lang="ru-RU" sz="2000" b="1" strike="noStrike" spc="-1" dirty="0">
                <a:solidFill>
                  <a:srgbClr val="000000"/>
                </a:solidFill>
                <a:latin typeface="Calibri"/>
              </a:rPr>
              <a:t>. </a:t>
            </a:r>
            <a:r>
              <a:rPr lang="ru-RU" sz="2000" b="1" strike="noStrike" spc="-1" dirty="0" err="1">
                <a:solidFill>
                  <a:srgbClr val="000000"/>
                </a:solidFill>
                <a:latin typeface="Calibri"/>
              </a:rPr>
              <a:t>Вплив</a:t>
            </a:r>
            <a:r>
              <a:rPr lang="ru-RU" sz="2000" b="1" strike="noStrike" spc="-1" dirty="0">
                <a:solidFill>
                  <a:srgbClr val="000000"/>
                </a:solidFill>
                <a:latin typeface="Calibri"/>
              </a:rPr>
              <a:t> </a:t>
            </a:r>
            <a:r>
              <a:rPr lang="ru-RU" sz="2000" b="1" strike="noStrike" spc="-1" dirty="0" err="1">
                <a:solidFill>
                  <a:srgbClr val="000000"/>
                </a:solidFill>
                <a:latin typeface="Calibri"/>
              </a:rPr>
              <a:t>ультрафіолетового</a:t>
            </a:r>
            <a:r>
              <a:rPr lang="ru-RU" sz="2000" b="1" strike="noStrike" spc="-1" dirty="0">
                <a:solidFill>
                  <a:srgbClr val="000000"/>
                </a:solidFill>
                <a:latin typeface="Calibri"/>
              </a:rPr>
              <a:t> </a:t>
            </a:r>
            <a:r>
              <a:rPr lang="ru-RU" sz="2000" b="1" strike="noStrike" spc="-1" dirty="0" err="1">
                <a:solidFill>
                  <a:srgbClr val="000000"/>
                </a:solidFill>
                <a:latin typeface="Calibri"/>
              </a:rPr>
              <a:t>випромінювання</a:t>
            </a:r>
            <a:r>
              <a:rPr lang="ru-RU" sz="2000" b="1" strike="noStrike" spc="-1" dirty="0">
                <a:solidFill>
                  <a:srgbClr val="000000"/>
                </a:solidFill>
                <a:latin typeface="Calibri"/>
              </a:rPr>
              <a:t>. </a:t>
            </a:r>
            <a:endParaRPr lang="ru-RU" sz="2000" b="0" strike="noStrike" spc="-1" dirty="0">
              <a:latin typeface="Arial"/>
            </a:endParaRPr>
          </a:p>
          <a:p>
            <a:pPr marL="343080" indent="-342720">
              <a:lnSpc>
                <a:spcPct val="100000"/>
              </a:lnSpc>
              <a:buClr>
                <a:srgbClr val="000000"/>
              </a:buClr>
              <a:buFont typeface="Calibri"/>
              <a:buAutoNum type="arabicPeriod"/>
            </a:pPr>
            <a:r>
              <a:rPr lang="ru-RU" sz="2000" b="1" strike="noStrike" spc="-1" dirty="0" err="1">
                <a:solidFill>
                  <a:srgbClr val="000000"/>
                </a:solidFill>
                <a:latin typeface="Calibri"/>
              </a:rPr>
              <a:t>Вплив</a:t>
            </a:r>
            <a:r>
              <a:rPr lang="ru-RU" sz="2000" b="1" strike="noStrike" spc="-1" dirty="0">
                <a:solidFill>
                  <a:srgbClr val="000000"/>
                </a:solidFill>
                <a:latin typeface="Calibri"/>
              </a:rPr>
              <a:t> </a:t>
            </a:r>
            <a:r>
              <a:rPr lang="ru-RU" sz="2000" b="1" strike="noStrike" spc="-1" dirty="0" err="1">
                <a:solidFill>
                  <a:srgbClr val="000000"/>
                </a:solidFill>
                <a:latin typeface="Calibri"/>
              </a:rPr>
              <a:t>аероіонізації</a:t>
            </a:r>
            <a:r>
              <a:rPr lang="ru-RU" sz="2000" b="1" strike="noStrike" spc="-1" dirty="0">
                <a:solidFill>
                  <a:srgbClr val="000000"/>
                </a:solidFill>
                <a:latin typeface="Calibri"/>
              </a:rPr>
              <a:t> (</a:t>
            </a:r>
            <a:r>
              <a:rPr lang="ru-RU" sz="2000" b="1" strike="noStrike" spc="-1" dirty="0" err="1">
                <a:solidFill>
                  <a:srgbClr val="FF0000"/>
                </a:solidFill>
                <a:latin typeface="Calibri"/>
              </a:rPr>
              <a:t>самостійне</a:t>
            </a:r>
            <a:r>
              <a:rPr lang="ru-RU" sz="2000" b="1" strike="noStrike" spc="-1" dirty="0">
                <a:solidFill>
                  <a:srgbClr val="FF0000"/>
                </a:solidFill>
                <a:latin typeface="Calibri"/>
              </a:rPr>
              <a:t> </a:t>
            </a:r>
            <a:r>
              <a:rPr lang="ru-RU" sz="2000" b="1" strike="noStrike" spc="-1" dirty="0" err="1">
                <a:solidFill>
                  <a:srgbClr val="FF0000"/>
                </a:solidFill>
                <a:latin typeface="Calibri"/>
              </a:rPr>
              <a:t>опрацювання</a:t>
            </a:r>
            <a:r>
              <a:rPr lang="ru-RU" sz="2000" b="1" strike="noStrike" spc="-1" dirty="0">
                <a:solidFill>
                  <a:srgbClr val="000000"/>
                </a:solidFill>
                <a:latin typeface="Calibri"/>
              </a:rPr>
              <a:t>). </a:t>
            </a:r>
            <a:endParaRPr lang="ru-RU" sz="2000" b="0" strike="noStrike" spc="-1" dirty="0">
              <a:latin typeface="Arial"/>
            </a:endParaRPr>
          </a:p>
          <a:p>
            <a:pPr marL="343080" indent="-342720">
              <a:lnSpc>
                <a:spcPct val="100000"/>
              </a:lnSpc>
              <a:buClr>
                <a:srgbClr val="000000"/>
              </a:buClr>
              <a:buFont typeface="Calibri"/>
              <a:buAutoNum type="arabicPeriod"/>
            </a:pPr>
            <a:r>
              <a:rPr lang="ru-RU" sz="2000" b="1" strike="noStrike" spc="-1" dirty="0" err="1">
                <a:solidFill>
                  <a:srgbClr val="000000"/>
                </a:solidFill>
                <a:latin typeface="Calibri"/>
              </a:rPr>
              <a:t>Психічні</a:t>
            </a:r>
            <a:r>
              <a:rPr lang="ru-RU" sz="2000" b="1" strike="noStrike" spc="-1" dirty="0">
                <a:solidFill>
                  <a:srgbClr val="000000"/>
                </a:solidFill>
                <a:latin typeface="Calibri"/>
              </a:rPr>
              <a:t> </a:t>
            </a:r>
            <a:r>
              <a:rPr lang="ru-RU" sz="2000" b="1" strike="noStrike" spc="-1" dirty="0" err="1">
                <a:solidFill>
                  <a:srgbClr val="000000"/>
                </a:solidFill>
                <a:latin typeface="Calibri"/>
              </a:rPr>
              <a:t>травми.Негативні</a:t>
            </a:r>
            <a:r>
              <a:rPr lang="ru-RU" sz="2000" b="1" strike="noStrike" spc="-1" dirty="0">
                <a:solidFill>
                  <a:srgbClr val="000000"/>
                </a:solidFill>
                <a:latin typeface="Calibri"/>
              </a:rPr>
              <a:t> </a:t>
            </a:r>
            <a:r>
              <a:rPr lang="ru-RU" sz="2000" b="1" strike="noStrike" spc="-1" dirty="0" err="1">
                <a:solidFill>
                  <a:srgbClr val="000000"/>
                </a:solidFill>
                <a:latin typeface="Calibri"/>
              </a:rPr>
              <a:t>емоції</a:t>
            </a:r>
            <a:r>
              <a:rPr lang="ru-RU" sz="2000" b="1" strike="noStrike" spc="-1" dirty="0">
                <a:solidFill>
                  <a:srgbClr val="000000"/>
                </a:solidFill>
                <a:latin typeface="Calibri"/>
              </a:rPr>
              <a:t>. </a:t>
            </a:r>
            <a:r>
              <a:rPr lang="ru-RU" sz="2000" b="1" strike="noStrike" spc="-1" dirty="0" err="1">
                <a:solidFill>
                  <a:srgbClr val="000000"/>
                </a:solidFill>
                <a:latin typeface="Calibri"/>
              </a:rPr>
              <a:t>Стрес</a:t>
            </a:r>
            <a:r>
              <a:rPr lang="ru-RU" sz="2000" b="1" strike="noStrike" spc="-1" dirty="0">
                <a:solidFill>
                  <a:srgbClr val="000000"/>
                </a:solidFill>
                <a:latin typeface="Calibri"/>
              </a:rPr>
              <a:t>. </a:t>
            </a:r>
            <a:endParaRPr lang="ru-RU" sz="2000" b="0" strike="noStrike" spc="-1" dirty="0">
              <a:latin typeface="Arial"/>
            </a:endParaRPr>
          </a:p>
          <a:p>
            <a:pPr marL="343080" indent="-342720">
              <a:lnSpc>
                <a:spcPct val="100000"/>
              </a:lnSpc>
              <a:buClr>
                <a:srgbClr val="000000"/>
              </a:buClr>
              <a:buFont typeface="Calibri"/>
              <a:buAutoNum type="arabicPeriod"/>
            </a:pPr>
            <a:r>
              <a:rPr lang="ru-RU" sz="2000" b="1" strike="noStrike" spc="-1" dirty="0" err="1">
                <a:solidFill>
                  <a:srgbClr val="000000"/>
                </a:solidFill>
                <a:latin typeface="Calibri"/>
              </a:rPr>
              <a:t>Перевтома</a:t>
            </a:r>
            <a:r>
              <a:rPr lang="ru-RU" sz="2000" b="1" strike="noStrike" spc="-1" dirty="0">
                <a:solidFill>
                  <a:srgbClr val="000000"/>
                </a:solidFill>
                <a:latin typeface="Calibri"/>
              </a:rPr>
              <a:t>. </a:t>
            </a:r>
            <a:endParaRPr lang="ru-RU" sz="2000" b="0" strike="noStrike" spc="-1" dirty="0">
              <a:latin typeface="Arial"/>
            </a:endParaRPr>
          </a:p>
          <a:p>
            <a:pPr marL="343080" indent="-342720">
              <a:lnSpc>
                <a:spcPct val="100000"/>
              </a:lnSpc>
              <a:buClr>
                <a:srgbClr val="000000"/>
              </a:buClr>
              <a:buFont typeface="Calibri"/>
              <a:buAutoNum type="arabicPeriod"/>
            </a:pPr>
            <a:r>
              <a:rPr lang="ru-RU" sz="2000" b="1" strike="noStrike" spc="-1" dirty="0" err="1">
                <a:solidFill>
                  <a:srgbClr val="000000"/>
                </a:solidFill>
                <a:latin typeface="Calibri"/>
              </a:rPr>
              <a:t>Голодування</a:t>
            </a:r>
            <a:r>
              <a:rPr lang="ru-RU" sz="2000" b="1" strike="noStrike" spc="-1" dirty="0">
                <a:solidFill>
                  <a:srgbClr val="000000"/>
                </a:solidFill>
                <a:latin typeface="Calibri"/>
              </a:rPr>
              <a:t> (</a:t>
            </a:r>
            <a:r>
              <a:rPr lang="ru-RU" sz="2000" b="1" strike="noStrike" spc="-1" dirty="0" err="1">
                <a:solidFill>
                  <a:srgbClr val="FF0000"/>
                </a:solidFill>
                <a:latin typeface="Calibri"/>
              </a:rPr>
              <a:t>самостійне</a:t>
            </a:r>
            <a:r>
              <a:rPr lang="ru-RU" sz="2000" b="1" strike="noStrike" spc="-1" dirty="0">
                <a:solidFill>
                  <a:srgbClr val="FF0000"/>
                </a:solidFill>
                <a:latin typeface="Calibri"/>
              </a:rPr>
              <a:t> </a:t>
            </a:r>
            <a:r>
              <a:rPr lang="ru-RU" sz="2000" b="1" strike="noStrike" spc="-1" dirty="0" err="1">
                <a:solidFill>
                  <a:srgbClr val="FF0000"/>
                </a:solidFill>
                <a:latin typeface="Calibri"/>
              </a:rPr>
              <a:t>опрацювання</a:t>
            </a:r>
            <a:r>
              <a:rPr lang="ru-RU" sz="2000" b="1" strike="noStrike" spc="-1" dirty="0">
                <a:solidFill>
                  <a:srgbClr val="000000"/>
                </a:solidFill>
                <a:latin typeface="Calibri"/>
              </a:rPr>
              <a:t>). </a:t>
            </a:r>
            <a:endParaRPr lang="ru-RU" sz="2000" b="0" strike="noStrike" spc="-1" dirty="0">
              <a:latin typeface="Arial"/>
            </a:endParaRPr>
          </a:p>
          <a:p>
            <a:pPr marL="343080" indent="-342720">
              <a:lnSpc>
                <a:spcPct val="100000"/>
              </a:lnSpc>
              <a:buClr>
                <a:srgbClr val="000000"/>
              </a:buClr>
              <a:buFont typeface="Calibri"/>
              <a:buAutoNum type="arabicPeriod"/>
            </a:pPr>
            <a:r>
              <a:rPr lang="ru-RU" sz="2000" b="1" strike="noStrike" spc="-1" dirty="0" err="1">
                <a:solidFill>
                  <a:srgbClr val="000000"/>
                </a:solidFill>
                <a:latin typeface="Calibri"/>
              </a:rPr>
              <a:t>Гіподинамія</a:t>
            </a:r>
            <a:r>
              <a:rPr lang="ru-RU" sz="2000" b="1" strike="noStrike" spc="-1" dirty="0">
                <a:solidFill>
                  <a:srgbClr val="000000"/>
                </a:solidFill>
                <a:latin typeface="Calibri"/>
              </a:rPr>
              <a:t>. </a:t>
            </a:r>
            <a:endParaRPr lang="ru-RU" sz="2000" b="0" strike="noStrike" spc="-1" dirty="0">
              <a:latin typeface="Arial"/>
            </a:endParaRPr>
          </a:p>
          <a:p>
            <a:pPr marL="343080" indent="-342720">
              <a:lnSpc>
                <a:spcPct val="100000"/>
              </a:lnSpc>
              <a:buClr>
                <a:srgbClr val="000000"/>
              </a:buClr>
              <a:buFont typeface="Calibri"/>
              <a:buAutoNum type="arabicPeriod"/>
            </a:pPr>
            <a:r>
              <a:rPr lang="ru-RU" sz="2000" b="1" strike="noStrike" spc="-1" dirty="0" err="1">
                <a:solidFill>
                  <a:srgbClr val="000000"/>
                </a:solidFill>
                <a:latin typeface="Calibri"/>
              </a:rPr>
              <a:t>Інтоксикації</a:t>
            </a:r>
            <a:r>
              <a:rPr lang="ru-RU" sz="2000" b="1" strike="noStrike" spc="-1" dirty="0">
                <a:solidFill>
                  <a:srgbClr val="000000"/>
                </a:solidFill>
                <a:latin typeface="Calibri"/>
              </a:rPr>
              <a:t> (</a:t>
            </a:r>
            <a:r>
              <a:rPr lang="ru-RU" sz="2000" b="1" strike="noStrike" spc="-1" dirty="0" err="1">
                <a:solidFill>
                  <a:srgbClr val="FF0000"/>
                </a:solidFill>
                <a:latin typeface="Calibri"/>
              </a:rPr>
              <a:t>самостійне</a:t>
            </a:r>
            <a:r>
              <a:rPr lang="ru-RU" sz="2000" b="1" strike="noStrike" spc="-1" dirty="0">
                <a:solidFill>
                  <a:srgbClr val="FF0000"/>
                </a:solidFill>
                <a:latin typeface="Calibri"/>
              </a:rPr>
              <a:t> </a:t>
            </a:r>
            <a:r>
              <a:rPr lang="ru-RU" sz="2000" b="1" strike="noStrike" spc="-1" dirty="0" err="1">
                <a:solidFill>
                  <a:srgbClr val="FF0000"/>
                </a:solidFill>
                <a:latin typeface="Calibri"/>
              </a:rPr>
              <a:t>опрацювання</a:t>
            </a:r>
            <a:r>
              <a:rPr lang="ru-RU" sz="2000" b="1" strike="noStrike" spc="-1" dirty="0">
                <a:solidFill>
                  <a:srgbClr val="000000"/>
                </a:solidFill>
                <a:latin typeface="Calibri"/>
              </a:rPr>
              <a:t>). </a:t>
            </a:r>
            <a:endParaRPr lang="ru-RU" sz="2000" b="0" strike="noStrike" spc="-1" dirty="0">
              <a:latin typeface="Arial"/>
            </a:endParaRPr>
          </a:p>
          <a:p>
            <a:pPr marL="343080" indent="-342720">
              <a:lnSpc>
                <a:spcPct val="100000"/>
              </a:lnSpc>
              <a:buClr>
                <a:srgbClr val="000000"/>
              </a:buClr>
              <a:buFont typeface="Calibri"/>
              <a:buAutoNum type="arabicPeriod"/>
            </a:pPr>
            <a:r>
              <a:rPr lang="ru-RU" sz="2000" b="1" strike="noStrike" spc="-1" dirty="0" err="1">
                <a:solidFill>
                  <a:srgbClr val="000000"/>
                </a:solidFill>
                <a:latin typeface="Calibri"/>
              </a:rPr>
              <a:t>Шкідливі</a:t>
            </a:r>
            <a:r>
              <a:rPr lang="ru-RU" sz="2000" b="1" strike="noStrike" spc="-1" dirty="0">
                <a:solidFill>
                  <a:srgbClr val="000000"/>
                </a:solidFill>
                <a:latin typeface="Calibri"/>
              </a:rPr>
              <a:t> </a:t>
            </a:r>
            <a:r>
              <a:rPr lang="ru-RU" sz="2000" b="1" strike="noStrike" spc="-1" dirty="0" err="1">
                <a:solidFill>
                  <a:srgbClr val="000000"/>
                </a:solidFill>
                <a:latin typeface="Calibri"/>
              </a:rPr>
              <a:t>звички</a:t>
            </a:r>
            <a:r>
              <a:rPr lang="ru-RU" sz="2000" b="1" strike="noStrike" spc="-1" dirty="0">
                <a:solidFill>
                  <a:srgbClr val="000000"/>
                </a:solidFill>
                <a:latin typeface="Calibri"/>
              </a:rPr>
              <a:t>. </a:t>
            </a:r>
            <a:endParaRPr lang="ru-RU" sz="2000" b="0" strike="noStrike" spc="-1" dirty="0">
              <a:latin typeface="Arial"/>
            </a:endParaRPr>
          </a:p>
          <a:p>
            <a:pPr marL="343080" indent="-342720">
              <a:lnSpc>
                <a:spcPct val="100000"/>
              </a:lnSpc>
              <a:buClr>
                <a:srgbClr val="000000"/>
              </a:buClr>
              <a:buFont typeface="Calibri"/>
              <a:buAutoNum type="arabicPeriod"/>
            </a:pPr>
            <a:r>
              <a:rPr lang="ru-RU" sz="2000" b="1" strike="noStrike" spc="-1" dirty="0" err="1">
                <a:solidFill>
                  <a:srgbClr val="000000"/>
                </a:solidFill>
                <a:latin typeface="Calibri"/>
              </a:rPr>
              <a:t>Вплив</a:t>
            </a:r>
            <a:r>
              <a:rPr lang="ru-RU" sz="2000" b="1" strike="noStrike" spc="-1" dirty="0">
                <a:solidFill>
                  <a:srgbClr val="000000"/>
                </a:solidFill>
                <a:latin typeface="Calibri"/>
              </a:rPr>
              <a:t> </a:t>
            </a:r>
            <a:r>
              <a:rPr lang="ru-RU" sz="2000" b="1" strike="noStrike" spc="-1" dirty="0" err="1">
                <a:solidFill>
                  <a:srgbClr val="000000"/>
                </a:solidFill>
                <a:latin typeface="Calibri"/>
              </a:rPr>
              <a:t>сезонних</a:t>
            </a:r>
            <a:r>
              <a:rPr lang="ru-RU" sz="2000" b="1" strike="noStrike" spc="-1" dirty="0">
                <a:solidFill>
                  <a:srgbClr val="000000"/>
                </a:solidFill>
                <a:latin typeface="Calibri"/>
              </a:rPr>
              <a:t> </a:t>
            </a:r>
            <a:r>
              <a:rPr lang="ru-RU" sz="2000" b="1" strike="noStrike" spc="-1" dirty="0" err="1">
                <a:solidFill>
                  <a:srgbClr val="000000"/>
                </a:solidFill>
                <a:latin typeface="Calibri"/>
              </a:rPr>
              <a:t>змін</a:t>
            </a:r>
            <a:r>
              <a:rPr lang="ru-RU" sz="2000" b="1" strike="noStrike" spc="-1" dirty="0">
                <a:solidFill>
                  <a:srgbClr val="000000"/>
                </a:solidFill>
                <a:latin typeface="Calibri"/>
              </a:rPr>
              <a:t> </a:t>
            </a:r>
            <a:r>
              <a:rPr lang="ru-RU" sz="2000" b="1" strike="noStrike" spc="-1" dirty="0" err="1">
                <a:solidFill>
                  <a:srgbClr val="000000"/>
                </a:solidFill>
                <a:latin typeface="Calibri"/>
              </a:rPr>
              <a:t>природної</a:t>
            </a:r>
            <a:r>
              <a:rPr lang="ru-RU" sz="2000" b="1" strike="noStrike" spc="-1" dirty="0">
                <a:solidFill>
                  <a:srgbClr val="000000"/>
                </a:solidFill>
                <a:latin typeface="Calibri"/>
              </a:rPr>
              <a:t> </a:t>
            </a:r>
            <a:r>
              <a:rPr lang="ru-RU" sz="2000" b="1" strike="noStrike" spc="-1" dirty="0" err="1">
                <a:solidFill>
                  <a:srgbClr val="000000"/>
                </a:solidFill>
                <a:latin typeface="Calibri"/>
              </a:rPr>
              <a:t>резистентності</a:t>
            </a:r>
            <a:r>
              <a:rPr lang="ru-RU" sz="2000" b="1" strike="noStrike" spc="-1" dirty="0">
                <a:solidFill>
                  <a:srgbClr val="000000"/>
                </a:solidFill>
                <a:latin typeface="Calibri"/>
              </a:rPr>
              <a:t> (</a:t>
            </a:r>
            <a:r>
              <a:rPr lang="ru-RU" sz="2000" b="1" strike="noStrike" spc="-1" dirty="0" err="1">
                <a:solidFill>
                  <a:srgbClr val="FF0000"/>
                </a:solidFill>
                <a:latin typeface="Calibri"/>
              </a:rPr>
              <a:t>самостійне</a:t>
            </a:r>
            <a:r>
              <a:rPr lang="ru-RU" sz="2000" b="1" strike="noStrike" spc="-1" dirty="0">
                <a:solidFill>
                  <a:srgbClr val="FF0000"/>
                </a:solidFill>
                <a:latin typeface="Calibri"/>
              </a:rPr>
              <a:t> </a:t>
            </a:r>
            <a:r>
              <a:rPr lang="ru-RU" sz="2000" b="1" strike="noStrike" spc="-1" dirty="0" err="1">
                <a:solidFill>
                  <a:srgbClr val="FF0000"/>
                </a:solidFill>
                <a:latin typeface="Calibri"/>
              </a:rPr>
              <a:t>опрацювання</a:t>
            </a:r>
            <a:r>
              <a:rPr lang="ru-RU" sz="2000" b="1" strike="noStrike" spc="-1" dirty="0">
                <a:solidFill>
                  <a:srgbClr val="000000"/>
                </a:solidFill>
                <a:latin typeface="Calibri"/>
              </a:rPr>
              <a:t>). </a:t>
            </a:r>
            <a:endParaRPr lang="ru-RU" sz="2000" b="0" strike="noStrike" spc="-1" dirty="0">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CustomShape 1"/>
          <p:cNvSpPr/>
          <p:nvPr/>
        </p:nvSpPr>
        <p:spPr>
          <a:xfrm>
            <a:off x="214200" y="0"/>
            <a:ext cx="8643600" cy="6493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000" b="1" strike="noStrike" spc="-1">
                <a:solidFill>
                  <a:srgbClr val="0070C0"/>
                </a:solidFill>
                <a:latin typeface="Calibri"/>
              </a:rPr>
              <a:t>Патогенез перегрівання </a:t>
            </a:r>
            <a:endParaRPr lang="ru-RU" sz="2000" b="0" strike="noStrike" spc="-1">
              <a:latin typeface="Arial"/>
            </a:endParaRPr>
          </a:p>
          <a:p>
            <a:pPr marL="343080" indent="-342720" algn="just">
              <a:lnSpc>
                <a:spcPct val="100000"/>
              </a:lnSpc>
              <a:buClr>
                <a:srgbClr val="000000"/>
              </a:buClr>
              <a:buFont typeface="StarSymbol"/>
              <a:buAutoNum type="arabicPeriod"/>
            </a:pPr>
            <a:r>
              <a:rPr lang="ru-RU" sz="2000" b="1" strike="noStrike" spc="-1">
                <a:solidFill>
                  <a:srgbClr val="000000"/>
                </a:solidFill>
                <a:latin typeface="Calibri"/>
              </a:rPr>
              <a:t>З підвищенням Тº повітря зростають потовиділення і випаровування. При Тº вище 35°С людина втрачає за добу близько 5 л поту, що відповідає віддачі майже 3000 ккал тепла.  </a:t>
            </a:r>
            <a:endParaRPr lang="ru-RU" sz="2000" b="0" strike="noStrike" spc="-1">
              <a:latin typeface="Arial"/>
            </a:endParaRPr>
          </a:p>
          <a:p>
            <a:pPr marL="343080" indent="-342720" algn="just">
              <a:lnSpc>
                <a:spcPct val="100000"/>
              </a:lnSpc>
              <a:buClr>
                <a:srgbClr val="000000"/>
              </a:buClr>
              <a:buFont typeface="StarSymbol"/>
              <a:buAutoNum type="arabicPeriod"/>
            </a:pPr>
            <a:r>
              <a:rPr lang="ru-RU" sz="2000" b="1" strike="noStrike" spc="-1">
                <a:solidFill>
                  <a:srgbClr val="000000"/>
                </a:solidFill>
                <a:latin typeface="Calibri"/>
              </a:rPr>
              <a:t>Перебування в середовищі з високою Тº веде до прискорення обмінних процесів в організмі, що при зниженні  тепловіддачі сприяє прогресуючому  розвитку загального перегрівання.</a:t>
            </a:r>
            <a:endParaRPr lang="ru-RU" sz="2000" b="0" strike="noStrike" spc="-1">
              <a:latin typeface="Arial"/>
            </a:endParaRPr>
          </a:p>
          <a:p>
            <a:pPr marL="343080" indent="-342720" algn="just">
              <a:lnSpc>
                <a:spcPct val="100000"/>
              </a:lnSpc>
              <a:buClr>
                <a:srgbClr val="000000"/>
              </a:buClr>
              <a:buFont typeface="StarSymbol"/>
              <a:buAutoNum type="arabicPeriod"/>
            </a:pPr>
            <a:r>
              <a:rPr lang="ru-RU" sz="2000" b="1" strike="noStrike" spc="-1">
                <a:solidFill>
                  <a:srgbClr val="000000"/>
                </a:solidFill>
                <a:latin typeface="Calibri"/>
              </a:rPr>
              <a:t>Накопичення в організмі при перегріванні надлишкового тепла веде до порушення всіх обмінних процесів (перш за все, порушуються білковий і водно-сольовий обміни). </a:t>
            </a:r>
            <a:endParaRPr lang="ru-RU" sz="2000" b="0" strike="noStrike" spc="-1">
              <a:latin typeface="Arial"/>
            </a:endParaRPr>
          </a:p>
          <a:p>
            <a:pPr marL="343080" indent="-342720" algn="just">
              <a:lnSpc>
                <a:spcPct val="100000"/>
              </a:lnSpc>
              <a:buClr>
                <a:srgbClr val="000000"/>
              </a:buClr>
              <a:buFont typeface="StarSymbol"/>
              <a:buAutoNum type="arabicPeriod"/>
            </a:pPr>
            <a:r>
              <a:rPr lang="ru-RU" sz="2000" b="1" strike="noStrike" spc="-1">
                <a:solidFill>
                  <a:srgbClr val="000000"/>
                </a:solidFill>
                <a:latin typeface="Calibri"/>
              </a:rPr>
              <a:t>Відбувається втрата організмом води, солей, настає денатурація білка. </a:t>
            </a:r>
            <a:endParaRPr lang="ru-RU" sz="2000" b="0" strike="noStrike" spc="-1">
              <a:latin typeface="Arial"/>
            </a:endParaRPr>
          </a:p>
          <a:p>
            <a:pPr marL="343080" indent="-342720" algn="just">
              <a:lnSpc>
                <a:spcPct val="100000"/>
              </a:lnSpc>
              <a:buClr>
                <a:srgbClr val="000000"/>
              </a:buClr>
              <a:buFont typeface="StarSymbol"/>
              <a:buAutoNum type="arabicPeriod"/>
            </a:pPr>
            <a:r>
              <a:rPr lang="ru-RU" sz="2000" b="1" strike="noStrike" spc="-1">
                <a:solidFill>
                  <a:srgbClr val="000000"/>
                </a:solidFill>
                <a:latin typeface="Calibri"/>
              </a:rPr>
              <a:t>При значному дефіциті води відбувається згущення крові, посилюється гіпоксія, погіршується кровообіг.  </a:t>
            </a:r>
            <a:endParaRPr lang="ru-RU" sz="2000" b="0" strike="noStrike" spc="-1">
              <a:latin typeface="Arial"/>
            </a:endParaRPr>
          </a:p>
          <a:p>
            <a:pPr marL="343080" indent="-342720" algn="just">
              <a:lnSpc>
                <a:spcPct val="100000"/>
              </a:lnSpc>
              <a:buClr>
                <a:srgbClr val="000000"/>
              </a:buClr>
              <a:buFont typeface="StarSymbol"/>
              <a:buAutoNum type="arabicPeriod"/>
            </a:pPr>
            <a:r>
              <a:rPr lang="ru-RU" sz="2000" b="1" strike="noStrike" spc="-1">
                <a:solidFill>
                  <a:srgbClr val="000000"/>
                </a:solidFill>
                <a:latin typeface="Calibri"/>
              </a:rPr>
              <a:t>Найбільш чутлива до перегрівання ЦНС, тому в клінічній картині перегрівання переважають симптоми її ураження. </a:t>
            </a:r>
            <a:endParaRPr lang="ru-RU" sz="2000" b="0" strike="noStrike" spc="-1">
              <a:latin typeface="Arial"/>
            </a:endParaRPr>
          </a:p>
          <a:p>
            <a:pPr marL="343080" indent="-342720" algn="just">
              <a:lnSpc>
                <a:spcPct val="100000"/>
              </a:lnSpc>
              <a:buClr>
                <a:srgbClr val="000000"/>
              </a:buClr>
              <a:buFont typeface="StarSymbol"/>
              <a:buAutoNum type="arabicPeriod"/>
            </a:pPr>
            <a:r>
              <a:rPr lang="ru-RU" sz="2000" b="1" strike="noStrike" spc="-1">
                <a:solidFill>
                  <a:srgbClr val="000000"/>
                </a:solidFill>
                <a:latin typeface="Calibri"/>
              </a:rPr>
              <a:t>Морфологічні зміни при загальному перегріванні неспецифічні і зводяться до повнокров'я внутрішніх органів, не різко вираженого згущення крові, периваскулярних геморагій, явищ набряку легенів і ГМ. </a:t>
            </a:r>
            <a:endParaRPr lang="ru-RU" sz="2000" b="0" strike="noStrike" spc="-1">
              <a:latin typeface="Arial"/>
            </a:endParaRPr>
          </a:p>
          <a:p>
            <a:pPr marL="343080" indent="-342720" algn="just">
              <a:lnSpc>
                <a:spcPct val="100000"/>
              </a:lnSpc>
              <a:buClr>
                <a:srgbClr val="000000"/>
              </a:buClr>
              <a:buFont typeface="StarSymbol"/>
              <a:buAutoNum type="arabicPeriod"/>
            </a:pPr>
            <a:r>
              <a:rPr lang="ru-RU" sz="2000" b="1" strike="noStrike" spc="-1">
                <a:solidFill>
                  <a:srgbClr val="000000"/>
                </a:solidFill>
                <a:latin typeface="Calibri"/>
              </a:rPr>
              <a:t>Підвищення Тº тіла до 42°С і вище вважається критичним. Смерть настає від паралічу дихального центру. Схема патогенезу перегрівання представлена на рис.</a:t>
            </a:r>
            <a:endParaRPr lang="ru-RU" sz="20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CustomShape 1"/>
          <p:cNvSpPr/>
          <p:nvPr/>
        </p:nvSpPr>
        <p:spPr>
          <a:xfrm>
            <a:off x="357120" y="0"/>
            <a:ext cx="8357760" cy="5868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800" b="0" i="1" strike="noStrike" spc="-1">
                <a:solidFill>
                  <a:srgbClr val="0070C0"/>
                </a:solidFill>
                <a:latin typeface="Calibri"/>
              </a:rPr>
              <a:t>Періоди в розвитку перегрівання: </a:t>
            </a:r>
            <a:endParaRPr lang="ru-RU" sz="2800" b="0" strike="noStrike" spc="-1">
              <a:latin typeface="Arial"/>
            </a:endParaRPr>
          </a:p>
          <a:p>
            <a:pPr algn="ctr">
              <a:lnSpc>
                <a:spcPct val="100000"/>
              </a:lnSpc>
            </a:pPr>
            <a:endParaRPr lang="ru-RU" sz="2800" b="0" strike="noStrike" spc="-1">
              <a:latin typeface="Arial"/>
            </a:endParaRPr>
          </a:p>
          <a:p>
            <a:pPr marL="343080" indent="-342720" algn="just">
              <a:lnSpc>
                <a:spcPct val="100000"/>
              </a:lnSpc>
              <a:buClr>
                <a:srgbClr val="0070C0"/>
              </a:buClr>
              <a:buFont typeface="StarSymbol"/>
              <a:buAutoNum type="arabicPeriod"/>
            </a:pPr>
            <a:r>
              <a:rPr lang="ru-RU" sz="2000" b="1" strike="noStrike" spc="-1">
                <a:solidFill>
                  <a:srgbClr val="0070C0"/>
                </a:solidFill>
                <a:latin typeface="Calibri"/>
              </a:rPr>
              <a:t>Період компенсації. </a:t>
            </a:r>
            <a:r>
              <a:rPr lang="ru-RU" sz="2000" b="1" strike="noStrike" spc="-1">
                <a:solidFill>
                  <a:srgbClr val="000000"/>
                </a:solidFill>
                <a:latin typeface="Calibri"/>
              </a:rPr>
              <a:t>З огляду на відносну недостатність віддачі тепла шкірою мобілізуєються інші шляхи тепловіддачі:  розширення периферичних судин, прискорення кровотоку,   посилення потовиділення,   почастішання дихання (порушення дихального центру нагрітої кров'ю),   зниження теплопродукції. </a:t>
            </a:r>
            <a:endParaRPr lang="ru-RU" sz="2000" b="0" strike="noStrike" spc="-1">
              <a:latin typeface="Arial"/>
            </a:endParaRPr>
          </a:p>
          <a:p>
            <a:pPr marL="343080" indent="-342720" algn="just">
              <a:lnSpc>
                <a:spcPct val="100000"/>
              </a:lnSpc>
              <a:buClr>
                <a:srgbClr val="0070C0"/>
              </a:buClr>
              <a:buFont typeface="StarSymbol"/>
              <a:buAutoNum type="arabicPeriod"/>
            </a:pPr>
            <a:r>
              <a:rPr lang="ru-RU" sz="2000" b="1" strike="noStrike" spc="-1">
                <a:solidFill>
                  <a:srgbClr val="0070C0"/>
                </a:solidFill>
                <a:latin typeface="Calibri"/>
              </a:rPr>
              <a:t>Період збудження,</a:t>
            </a:r>
            <a:r>
              <a:rPr lang="ru-RU" sz="2000" b="1" strike="noStrike" spc="-1">
                <a:solidFill>
                  <a:srgbClr val="000000"/>
                </a:solidFill>
                <a:latin typeface="Calibri"/>
              </a:rPr>
              <a:t> коли Тº тіла починає підвищуватися. Характерне:  занепокоєння, прискорене і поверхневе дихання,   прискорення пульсу (тахікардія 130-140 ударів за хвилину),   посилення обміну речовин (посилення виділення азоту з сечею – негативний азотистий баланс),  підвищення рефлекторної діяльності, судомні посмикування. </a:t>
            </a:r>
            <a:endParaRPr lang="ru-RU" sz="2000" b="0" strike="noStrike" spc="-1">
              <a:latin typeface="Arial"/>
            </a:endParaRPr>
          </a:p>
          <a:p>
            <a:pPr marL="343080" indent="-342720" algn="just">
              <a:lnSpc>
                <a:spcPct val="100000"/>
              </a:lnSpc>
              <a:buClr>
                <a:srgbClr val="0070C0"/>
              </a:buClr>
              <a:buFont typeface="StarSymbol"/>
              <a:buAutoNum type="arabicPeriod"/>
            </a:pPr>
            <a:r>
              <a:rPr lang="ru-RU" sz="2000" b="1" strike="noStrike" spc="-1">
                <a:solidFill>
                  <a:srgbClr val="0070C0"/>
                </a:solidFill>
                <a:latin typeface="Calibri"/>
              </a:rPr>
              <a:t>Період пригнічення: </a:t>
            </a:r>
            <a:r>
              <a:rPr lang="ru-RU" sz="2000" b="1" strike="noStrike" spc="-1">
                <a:solidFill>
                  <a:srgbClr val="000000"/>
                </a:solidFill>
                <a:latin typeface="Calibri"/>
              </a:rPr>
              <a:t> порушення водно-електролітного обміну,  згущення крові і підвищення її в'язкості (сприяє розвитку серцевої недостатності),  зниження вегетативних функцій (дихання і АТ),  зникнення рефлексів, клонічні судоми,  коматозний стан. Смерть настає від зупинки дихання на видиху і припинення діяльності серця в систолі. </a:t>
            </a:r>
            <a:endParaRPr lang="ru-RU" sz="20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CustomShape 1"/>
          <p:cNvSpPr/>
          <p:nvPr/>
        </p:nvSpPr>
        <p:spPr>
          <a:xfrm>
            <a:off x="214200" y="214200"/>
            <a:ext cx="8572320" cy="6493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0070C0"/>
                </a:solidFill>
                <a:latin typeface="Calibri"/>
              </a:rPr>
              <a:t>Тепловий удар </a:t>
            </a:r>
            <a:r>
              <a:rPr lang="ru-RU" sz="2000" b="1" strike="noStrike" spc="-1">
                <a:solidFill>
                  <a:srgbClr val="000000"/>
                </a:solidFill>
                <a:latin typeface="Calibri"/>
              </a:rPr>
              <a:t>- патологічний стан, пов'язаний з максимальним накопиченням тепла в організмі. Особливість теплового удару полягає у швидкому досягненні небезпечних для життя значень Тº (ректальної) 42-43°С.  </a:t>
            </a:r>
            <a:endParaRPr lang="ru-RU" sz="2000" b="0" strike="noStrike" spc="-1">
              <a:latin typeface="Arial"/>
            </a:endParaRPr>
          </a:p>
          <a:p>
            <a:pPr algn="just">
              <a:lnSpc>
                <a:spcPct val="100000"/>
              </a:lnSpc>
            </a:pPr>
            <a:r>
              <a:rPr lang="ru-RU" sz="2000" b="1" strike="noStrike" spc="-1">
                <a:solidFill>
                  <a:srgbClr val="0070C0"/>
                </a:solidFill>
                <a:latin typeface="Calibri"/>
              </a:rPr>
              <a:t>Тепловий удар </a:t>
            </a:r>
            <a:r>
              <a:rPr lang="ru-RU" sz="2000" b="1" strike="noStrike" spc="-1">
                <a:solidFill>
                  <a:srgbClr val="000000"/>
                </a:solidFill>
                <a:latin typeface="Calibri"/>
              </a:rPr>
              <a:t>– крайній варіант декомпенсації механізмів терморегуляції при теплових ураженнях внаслідок швидкого виснаження і зриву пристосувальних процесів, характерних для стадії компенсації при гіпертермії. Летальність при тепловому ударі досягає 30%. Причини теплового удару  Дія теплового фактора високої інтенсивності.  Низька ефективність механізмів адаптації організму до підвищеної Тº зовнішнього середовища. </a:t>
            </a:r>
            <a:endParaRPr lang="ru-RU" sz="2000" b="0" strike="noStrike" spc="-1">
              <a:latin typeface="Arial"/>
            </a:endParaRPr>
          </a:p>
          <a:p>
            <a:pPr algn="ctr">
              <a:lnSpc>
                <a:spcPct val="100000"/>
              </a:lnSpc>
            </a:pPr>
            <a:r>
              <a:rPr lang="ru-RU" sz="2000" b="1" strike="noStrike" spc="-1">
                <a:solidFill>
                  <a:srgbClr val="FF0000"/>
                </a:solidFill>
                <a:latin typeface="Calibri"/>
              </a:rPr>
              <a:t>Патогенез теплового удару </a:t>
            </a:r>
            <a:endParaRPr lang="ru-RU" sz="2000" b="0" strike="noStrike" spc="-1">
              <a:latin typeface="Arial"/>
            </a:endParaRPr>
          </a:p>
          <a:p>
            <a:pPr marL="343080" indent="-342720" algn="just">
              <a:lnSpc>
                <a:spcPct val="100000"/>
              </a:lnSpc>
              <a:buClr>
                <a:srgbClr val="000000"/>
              </a:buClr>
              <a:buFont typeface="StarSymbol"/>
              <a:buAutoNum type="arabicPeriod"/>
            </a:pPr>
            <a:r>
              <a:rPr lang="ru-RU" sz="2000" b="1" strike="noStrike" spc="-1">
                <a:solidFill>
                  <a:srgbClr val="000000"/>
                </a:solidFill>
                <a:latin typeface="Calibri"/>
              </a:rPr>
              <a:t>Перегрівання організму після короткочасної стадії компенсації швидко призводить до зриву механізмів терморегуляції та інтенсивному наростанні Тº тіла. </a:t>
            </a:r>
            <a:endParaRPr lang="ru-RU" sz="2000" b="0" strike="noStrike" spc="-1">
              <a:latin typeface="Arial"/>
            </a:endParaRPr>
          </a:p>
          <a:p>
            <a:pPr marL="343080" indent="-342720" algn="just">
              <a:lnSpc>
                <a:spcPct val="100000"/>
              </a:lnSpc>
              <a:buClr>
                <a:srgbClr val="000000"/>
              </a:buClr>
              <a:buFont typeface="StarSymbol"/>
              <a:buAutoNum type="arabicPeriod"/>
            </a:pPr>
            <a:r>
              <a:rPr lang="ru-RU" sz="2000" b="1" strike="noStrike" spc="-1">
                <a:solidFill>
                  <a:srgbClr val="000000"/>
                </a:solidFill>
                <a:latin typeface="Calibri"/>
              </a:rPr>
              <a:t>Розвивається гостра прогресуюча інтоксикація. </a:t>
            </a:r>
            <a:endParaRPr lang="ru-RU" sz="2000" b="0" strike="noStrike" spc="-1">
              <a:latin typeface="Arial"/>
            </a:endParaRPr>
          </a:p>
          <a:p>
            <a:pPr marL="343080" indent="-342720" algn="just">
              <a:lnSpc>
                <a:spcPct val="100000"/>
              </a:lnSpc>
              <a:buClr>
                <a:srgbClr val="000000"/>
              </a:buClr>
              <a:buFont typeface="StarSymbol"/>
              <a:buAutoNum type="arabicPeriod"/>
            </a:pPr>
            <a:r>
              <a:rPr lang="ru-RU" sz="2000" b="1" strike="noStrike" spc="-1">
                <a:solidFill>
                  <a:srgbClr val="000000"/>
                </a:solidFill>
                <a:latin typeface="Calibri"/>
              </a:rPr>
              <a:t>Наростає серцева недостатність. </a:t>
            </a:r>
            <a:endParaRPr lang="ru-RU" sz="2000" b="0" strike="noStrike" spc="-1">
              <a:latin typeface="Arial"/>
            </a:endParaRPr>
          </a:p>
          <a:p>
            <a:pPr marL="343080" indent="-342720" algn="just">
              <a:lnSpc>
                <a:spcPct val="100000"/>
              </a:lnSpc>
              <a:buClr>
                <a:srgbClr val="000000"/>
              </a:buClr>
              <a:buFont typeface="StarSymbol"/>
              <a:buAutoNum type="arabicPeriod"/>
            </a:pPr>
            <a:r>
              <a:rPr lang="ru-RU" sz="2000" b="1" strike="noStrike" spc="-1">
                <a:solidFill>
                  <a:srgbClr val="000000"/>
                </a:solidFill>
                <a:latin typeface="Calibri"/>
              </a:rPr>
              <a:t>Відбувається зупинка дихання. </a:t>
            </a:r>
            <a:endParaRPr lang="ru-RU" sz="2000" b="0" strike="noStrike" spc="-1">
              <a:latin typeface="Arial"/>
            </a:endParaRPr>
          </a:p>
          <a:p>
            <a:pPr marL="343080" indent="-342720" algn="just">
              <a:lnSpc>
                <a:spcPct val="100000"/>
              </a:lnSpc>
            </a:pPr>
            <a:endParaRPr lang="ru-RU" sz="2000" b="0" strike="noStrike" spc="-1">
              <a:latin typeface="Arial"/>
            </a:endParaRPr>
          </a:p>
          <a:p>
            <a:pPr marL="343080" indent="-342720" algn="just">
              <a:lnSpc>
                <a:spcPct val="100000"/>
              </a:lnSpc>
            </a:pPr>
            <a:r>
              <a:rPr lang="ru-RU" sz="2000" b="1" i="1" strike="noStrike" spc="-1">
                <a:solidFill>
                  <a:srgbClr val="FF0000"/>
                </a:solidFill>
                <a:latin typeface="Calibri"/>
              </a:rPr>
              <a:t>Сонячний удар </a:t>
            </a:r>
            <a:r>
              <a:rPr lang="ru-RU" sz="2000" b="1" strike="noStrike" spc="-1">
                <a:solidFill>
                  <a:srgbClr val="000000"/>
                </a:solidFill>
                <a:latin typeface="Calibri"/>
              </a:rPr>
              <a:t>- стан, що виникає через сильний перегрів голови прямими сонячними променями. </a:t>
            </a:r>
            <a:endParaRPr lang="ru-RU" sz="20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Picture 3"/>
          <p:cNvPicPr/>
          <p:nvPr/>
        </p:nvPicPr>
        <p:blipFill>
          <a:blip r:embed="rId2"/>
          <a:srcRect l="14864" t="17776" r="14864" b="5079"/>
          <a:stretch/>
        </p:blipFill>
        <p:spPr>
          <a:xfrm>
            <a:off x="0" y="285840"/>
            <a:ext cx="9143640" cy="5643360"/>
          </a:xfrm>
          <a:prstGeom prst="rect">
            <a:avLst/>
          </a:prstGeom>
          <a:ln w="936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CustomShape 1"/>
          <p:cNvSpPr/>
          <p:nvPr/>
        </p:nvSpPr>
        <p:spPr>
          <a:xfrm>
            <a:off x="214200" y="142920"/>
            <a:ext cx="8715240" cy="6674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solidFill>
                  <a:srgbClr val="000000"/>
                </a:solidFill>
                <a:latin typeface="Calibri"/>
              </a:rPr>
              <a:t>В результаті дії низької Тº в організмі людини виникає ряд місцевих і загальних реакцій, які можуть викликати застуду, зниження Тº тіла (гіпотермію), місцеві зміни в тканинах (відмороження) і переохолодження (зниженні Тº тіла, несумісне з життям). Ректальна температура 25°С є крайньою між життям і смертю. </a:t>
            </a:r>
            <a:endParaRPr lang="ru-RU" sz="1800" b="0" strike="noStrike" spc="-1">
              <a:latin typeface="Arial"/>
            </a:endParaRPr>
          </a:p>
          <a:p>
            <a:pPr algn="just">
              <a:lnSpc>
                <a:spcPct val="100000"/>
              </a:lnSpc>
            </a:pPr>
            <a:r>
              <a:rPr lang="ru-RU" sz="1800" b="1" strike="noStrike" spc="-1">
                <a:solidFill>
                  <a:srgbClr val="000000"/>
                </a:solidFill>
                <a:latin typeface="Calibri"/>
              </a:rPr>
              <a:t>Загальна класифікація ураження низькими температурами </a:t>
            </a:r>
            <a:endParaRPr lang="ru-RU" sz="1800" b="0" strike="noStrike" spc="-1">
              <a:latin typeface="Arial"/>
            </a:endParaRPr>
          </a:p>
          <a:p>
            <a:pPr algn="just">
              <a:lnSpc>
                <a:spcPct val="100000"/>
              </a:lnSpc>
            </a:pPr>
            <a:r>
              <a:rPr lang="ru-RU" sz="1800" b="1" i="1" strike="noStrike" spc="-1">
                <a:solidFill>
                  <a:srgbClr val="FF0000"/>
                </a:solidFill>
                <a:latin typeface="Calibri"/>
              </a:rPr>
              <a:t>Гостре ураження холодом: </a:t>
            </a:r>
            <a:endParaRPr lang="ru-RU" sz="1800" b="0" strike="noStrike" spc="-1">
              <a:latin typeface="Arial"/>
            </a:endParaRPr>
          </a:p>
          <a:p>
            <a:pPr algn="just">
              <a:lnSpc>
                <a:spcPct val="100000"/>
              </a:lnSpc>
            </a:pPr>
            <a:r>
              <a:rPr lang="ru-RU" sz="1800" b="1" strike="noStrike" spc="-1">
                <a:solidFill>
                  <a:srgbClr val="000000"/>
                </a:solidFill>
                <a:latin typeface="Calibri"/>
              </a:rPr>
              <a:t>• Замерзання (ураження внутрішніх органів і систем організму). </a:t>
            </a:r>
            <a:endParaRPr lang="ru-RU" sz="1800" b="0" strike="noStrike" spc="-1">
              <a:latin typeface="Arial"/>
            </a:endParaRPr>
          </a:p>
          <a:p>
            <a:pPr algn="just">
              <a:lnSpc>
                <a:spcPct val="100000"/>
              </a:lnSpc>
            </a:pPr>
            <a:r>
              <a:rPr lang="ru-RU" sz="1800" b="1" strike="noStrike" spc="-1">
                <a:solidFill>
                  <a:srgbClr val="000000"/>
                </a:solidFill>
                <a:latin typeface="Calibri"/>
              </a:rPr>
              <a:t>• Відмороження (розвиток місцевих некрозів із великими вторинними змінами). </a:t>
            </a:r>
            <a:r>
              <a:rPr lang="ru-RU" sz="1800" b="1" i="1" strike="noStrike" spc="-1">
                <a:solidFill>
                  <a:srgbClr val="FF0000"/>
                </a:solidFill>
                <a:latin typeface="Calibri"/>
              </a:rPr>
              <a:t>Хронічне ураження холодом:    </a:t>
            </a:r>
            <a:r>
              <a:rPr lang="ru-RU" sz="1800" b="1" strike="noStrike" spc="-1">
                <a:solidFill>
                  <a:srgbClr val="000000"/>
                </a:solidFill>
                <a:latin typeface="Calibri"/>
              </a:rPr>
              <a:t>• Холодовий нейроваскуліт.       • Озноб. </a:t>
            </a:r>
            <a:endParaRPr lang="ru-RU" sz="1800" b="0" strike="noStrike" spc="-1">
              <a:latin typeface="Arial"/>
            </a:endParaRPr>
          </a:p>
          <a:p>
            <a:pPr algn="just">
              <a:lnSpc>
                <a:spcPct val="100000"/>
              </a:lnSpc>
            </a:pPr>
            <a:r>
              <a:rPr lang="ru-RU" sz="1800" b="1" strike="noStrike" spc="-1">
                <a:solidFill>
                  <a:srgbClr val="FF0000"/>
                </a:solidFill>
                <a:latin typeface="Calibri"/>
              </a:rPr>
              <a:t>Гіпотермія (охолодження)</a:t>
            </a:r>
            <a:r>
              <a:rPr lang="ru-RU" sz="1800" b="1" strike="noStrike" spc="-1">
                <a:solidFill>
                  <a:srgbClr val="000000"/>
                </a:solidFill>
                <a:latin typeface="Calibri"/>
              </a:rPr>
              <a:t> - патологічний стан, обумовлений падінням внутрішньої Тº організму до рівня &lt;35°С внаслідок дії на організм низької Тº зовнішнього середовища і/або значного зниження теплопродукції в ньому. </a:t>
            </a:r>
            <a:endParaRPr lang="ru-RU" sz="1800" b="0" strike="noStrike" spc="-1">
              <a:latin typeface="Arial"/>
            </a:endParaRPr>
          </a:p>
          <a:p>
            <a:pPr algn="just">
              <a:lnSpc>
                <a:spcPct val="100000"/>
              </a:lnSpc>
            </a:pPr>
            <a:r>
              <a:rPr lang="ru-RU" sz="1800" b="1" strike="noStrike" spc="-1">
                <a:solidFill>
                  <a:srgbClr val="000000"/>
                </a:solidFill>
                <a:latin typeface="Calibri"/>
              </a:rPr>
              <a:t>Причини гіпотермії: </a:t>
            </a:r>
            <a:endParaRPr lang="ru-RU" sz="1800" b="0" strike="noStrike" spc="-1">
              <a:latin typeface="Arial"/>
            </a:endParaRPr>
          </a:p>
          <a:p>
            <a:pPr marL="343080" indent="-342720" algn="just">
              <a:lnSpc>
                <a:spcPct val="100000"/>
              </a:lnSpc>
              <a:buClr>
                <a:srgbClr val="000000"/>
              </a:buClr>
              <a:buFont typeface="StarSymbol"/>
              <a:buAutoNum type="arabicPeriod"/>
            </a:pPr>
            <a:r>
              <a:rPr lang="ru-RU" sz="1800" b="1" strike="noStrike" spc="-1">
                <a:solidFill>
                  <a:srgbClr val="000000"/>
                </a:solidFill>
                <a:latin typeface="Calibri"/>
              </a:rPr>
              <a:t>Низька Тº зовнішнього середовища (води, повітря та ін.) – найбільш часта причина. </a:t>
            </a:r>
            <a:endParaRPr lang="ru-RU" sz="1800" b="0" strike="noStrike" spc="-1">
              <a:latin typeface="Arial"/>
            </a:endParaRPr>
          </a:p>
          <a:p>
            <a:pPr marL="343080" indent="-342720" algn="just">
              <a:lnSpc>
                <a:spcPct val="100000"/>
              </a:lnSpc>
              <a:buClr>
                <a:srgbClr val="000000"/>
              </a:buClr>
              <a:buFont typeface="StarSymbol"/>
              <a:buAutoNum type="arabicPeriod"/>
            </a:pPr>
            <a:r>
              <a:rPr lang="ru-RU" sz="1800" b="1" strike="noStrike" spc="-1">
                <a:solidFill>
                  <a:srgbClr val="000000"/>
                </a:solidFill>
                <a:latin typeface="Calibri"/>
              </a:rPr>
              <a:t>Посилена віддача тепла при збереженні нормального (середнього) рівня теплопродукції. </a:t>
            </a:r>
            <a:endParaRPr lang="ru-RU" sz="1800" b="0" strike="noStrike" spc="-1">
              <a:latin typeface="Arial"/>
            </a:endParaRPr>
          </a:p>
          <a:p>
            <a:pPr marL="343080" indent="-342720" algn="just">
              <a:lnSpc>
                <a:spcPct val="100000"/>
              </a:lnSpc>
              <a:buClr>
                <a:srgbClr val="000000"/>
              </a:buClr>
              <a:buFont typeface="StarSymbol"/>
              <a:buAutoNum type="arabicPeriod"/>
            </a:pPr>
            <a:r>
              <a:rPr lang="ru-RU" sz="1800" b="1" strike="noStrike" spc="-1">
                <a:solidFill>
                  <a:srgbClr val="000000"/>
                </a:solidFill>
                <a:latin typeface="Calibri"/>
              </a:rPr>
              <a:t>Зниження теплопродукції при нормальній тепловіддачі. </a:t>
            </a:r>
            <a:endParaRPr lang="ru-RU" sz="1800" b="0" strike="noStrike" spc="-1">
              <a:latin typeface="Arial"/>
            </a:endParaRPr>
          </a:p>
          <a:p>
            <a:pPr marL="343080" indent="-342720" algn="just">
              <a:lnSpc>
                <a:spcPct val="100000"/>
              </a:lnSpc>
              <a:buClr>
                <a:srgbClr val="000000"/>
              </a:buClr>
              <a:buFont typeface="StarSymbol"/>
              <a:buAutoNum type="arabicPeriod"/>
            </a:pPr>
            <a:r>
              <a:rPr lang="ru-RU" sz="1800" b="1" strike="noStrike" spc="-1">
                <a:solidFill>
                  <a:srgbClr val="000000"/>
                </a:solidFill>
                <a:latin typeface="Calibri"/>
              </a:rPr>
              <a:t>Посилена віддача тепла в поєднанні з низькою інтенсивністю теплопродукції. Ендогенні фактори, що призводять до розвитку гіпотермії, представлені в табл. Важливо, що розвиток гіпотермії можливий не тільки при негативній (нижче 0°С), але і при позитивній зовнішній Тº. Показано, що зниження Тº тіла (в прямій кишці) до 25°С вже небезпечне для життя, до 20°С, як правило, є незворотнім, до 17-18°С – зазвичай смертельне. </a:t>
            </a:r>
            <a:endParaRPr lang="ru-RU" sz="18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CustomShape 1"/>
          <p:cNvSpPr/>
          <p:nvPr/>
        </p:nvSpPr>
        <p:spPr>
          <a:xfrm>
            <a:off x="285840" y="214200"/>
            <a:ext cx="8572320" cy="6554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i="1" strike="noStrike" spc="-1">
                <a:solidFill>
                  <a:srgbClr val="FF0000"/>
                </a:solidFill>
                <a:latin typeface="Calibri"/>
              </a:rPr>
              <a:t>Екзогенні фактори, що призводять до розвитку гіпотермії:  </a:t>
            </a:r>
            <a:endParaRPr lang="ru-RU" sz="2000" b="0" strike="noStrike" spc="-1">
              <a:latin typeface="Arial"/>
            </a:endParaRPr>
          </a:p>
          <a:p>
            <a:pPr marL="457200" indent="-456840" algn="just">
              <a:lnSpc>
                <a:spcPct val="100000"/>
              </a:lnSpc>
              <a:buClr>
                <a:srgbClr val="000000"/>
              </a:buClr>
              <a:buFont typeface="Calibri"/>
              <a:buAutoNum type="alphaLcParenR"/>
            </a:pPr>
            <a:r>
              <a:rPr lang="ru-RU" sz="2000" b="1" strike="noStrike" spc="-1">
                <a:solidFill>
                  <a:srgbClr val="000000"/>
                </a:solidFill>
                <a:latin typeface="Calibri"/>
              </a:rPr>
              <a:t>Низька Тº навколишнього повітря.  </a:t>
            </a:r>
            <a:endParaRPr lang="ru-RU" sz="2000" b="0" strike="noStrike" spc="-1">
              <a:latin typeface="Arial"/>
            </a:endParaRPr>
          </a:p>
          <a:p>
            <a:pPr marL="457200" indent="-456840" algn="just">
              <a:lnSpc>
                <a:spcPct val="100000"/>
              </a:lnSpc>
              <a:buClr>
                <a:srgbClr val="000000"/>
              </a:buClr>
              <a:buFont typeface="Calibri"/>
              <a:buAutoNum type="alphaLcParenR"/>
            </a:pPr>
            <a:r>
              <a:rPr lang="ru-RU" sz="2000" b="1" strike="noStrike" spc="-1">
                <a:solidFill>
                  <a:srgbClr val="000000"/>
                </a:solidFill>
                <a:latin typeface="Calibri"/>
              </a:rPr>
              <a:t>Підвищена вологість.  </a:t>
            </a:r>
            <a:endParaRPr lang="ru-RU" sz="2000" b="0" strike="noStrike" spc="-1">
              <a:latin typeface="Arial"/>
            </a:endParaRPr>
          </a:p>
          <a:p>
            <a:pPr marL="457200" indent="-456840" algn="just">
              <a:lnSpc>
                <a:spcPct val="100000"/>
              </a:lnSpc>
              <a:buClr>
                <a:srgbClr val="000000"/>
              </a:buClr>
              <a:buFont typeface="Calibri"/>
              <a:buAutoNum type="alphaLcParenR"/>
            </a:pPr>
            <a:r>
              <a:rPr lang="ru-RU" sz="2000" b="1" strike="noStrike" spc="-1">
                <a:solidFill>
                  <a:srgbClr val="000000"/>
                </a:solidFill>
                <a:latin typeface="Calibri"/>
              </a:rPr>
              <a:t>Висока теплоємність навколишнього середовища (наприклад, при зануренні в холодну воду).  </a:t>
            </a:r>
            <a:endParaRPr lang="ru-RU" sz="2000" b="0" strike="noStrike" spc="-1">
              <a:latin typeface="Arial"/>
            </a:endParaRPr>
          </a:p>
          <a:p>
            <a:pPr marL="457200" indent="-456840" algn="just">
              <a:lnSpc>
                <a:spcPct val="100000"/>
              </a:lnSpc>
              <a:buClr>
                <a:srgbClr val="000000"/>
              </a:buClr>
              <a:buFont typeface="Calibri"/>
              <a:buAutoNum type="alphaLcParenR"/>
            </a:pPr>
            <a:r>
              <a:rPr lang="ru-RU" sz="2000" b="1" strike="noStrike" spc="-1">
                <a:solidFill>
                  <a:srgbClr val="000000"/>
                </a:solidFill>
                <a:latin typeface="Calibri"/>
              </a:rPr>
              <a:t>Низький РаО2 в навколишньому повітрі (наприклад, в умовах високогір'я). У цих умовах споживання О2 і здатність виробляти високу Тº в процесі фізичної активності, буде знижено, збільшуючи ймовірність розвитку гіпотермії. </a:t>
            </a:r>
            <a:endParaRPr lang="ru-RU" sz="2000" b="0" strike="noStrike" spc="-1">
              <a:latin typeface="Arial"/>
            </a:endParaRPr>
          </a:p>
          <a:p>
            <a:pPr algn="ctr">
              <a:lnSpc>
                <a:spcPct val="100000"/>
              </a:lnSpc>
            </a:pPr>
            <a:r>
              <a:rPr lang="ru-RU" sz="2400" b="1" strike="noStrike" spc="-1">
                <a:solidFill>
                  <a:srgbClr val="0070C0"/>
                </a:solidFill>
                <a:latin typeface="Calibri"/>
              </a:rPr>
              <a:t>Патогенез гіпотермії </a:t>
            </a:r>
            <a:endParaRPr lang="ru-RU" sz="2400" b="0" strike="noStrike" spc="-1">
              <a:latin typeface="Arial"/>
            </a:endParaRPr>
          </a:p>
          <a:p>
            <a:pPr algn="just">
              <a:lnSpc>
                <a:spcPct val="100000"/>
              </a:lnSpc>
            </a:pPr>
            <a:r>
              <a:rPr lang="ru-RU" sz="2000" b="1" strike="noStrike" spc="-1">
                <a:solidFill>
                  <a:srgbClr val="000000"/>
                </a:solidFill>
                <a:latin typeface="Calibri"/>
              </a:rPr>
              <a:t>Розвиток гіпотермії – процес стадійний. В основі її формування лежить більш-менш тривале перенапруження і в підсумку зрив механізмів терморегуляції організму. У зв'язку з цим при гіпотермії розрізняють дві стадії її розвитку: </a:t>
            </a:r>
            <a:endParaRPr lang="ru-RU" sz="2000" b="0" strike="noStrike" spc="-1">
              <a:latin typeface="Arial"/>
            </a:endParaRPr>
          </a:p>
          <a:p>
            <a:pPr marL="343080" indent="-342720" algn="just">
              <a:lnSpc>
                <a:spcPct val="100000"/>
              </a:lnSpc>
              <a:buClr>
                <a:srgbClr val="000000"/>
              </a:buClr>
              <a:buFont typeface="Calibri"/>
              <a:buAutoNum type="arabicParenR"/>
            </a:pPr>
            <a:r>
              <a:rPr lang="ru-RU" sz="2000" b="1" strike="noStrike" spc="-1">
                <a:solidFill>
                  <a:srgbClr val="000000"/>
                </a:solidFill>
                <a:latin typeface="Calibri"/>
              </a:rPr>
              <a:t>компенсації (адаптації) і 2) декомпенсації (дезадаптації). </a:t>
            </a:r>
            <a:endParaRPr lang="ru-RU" sz="2000" b="0" strike="noStrike" spc="-1">
              <a:latin typeface="Arial"/>
            </a:endParaRPr>
          </a:p>
          <a:p>
            <a:pPr marL="343080" indent="-342720" algn="just">
              <a:lnSpc>
                <a:spcPct val="100000"/>
              </a:lnSpc>
              <a:buClr>
                <a:srgbClr val="000000"/>
              </a:buClr>
              <a:buFont typeface="Calibri"/>
              <a:buAutoNum type="arabicParenR"/>
            </a:pPr>
            <a:r>
              <a:rPr lang="ru-RU" sz="2000" b="1" strike="noStrike" spc="-1">
                <a:solidFill>
                  <a:srgbClr val="000000"/>
                </a:solidFill>
                <a:latin typeface="Calibri"/>
              </a:rPr>
              <a:t>Деякі автори виділяють фінальну стадію гіпотермії – замерзання. </a:t>
            </a:r>
            <a:endParaRPr lang="ru-RU" sz="2000" b="0" strike="noStrike" spc="-1">
              <a:latin typeface="Arial"/>
            </a:endParaRPr>
          </a:p>
          <a:p>
            <a:pPr algn="just">
              <a:lnSpc>
                <a:spcPct val="100000"/>
              </a:lnSpc>
            </a:pPr>
            <a:endParaRPr lang="ru-RU" sz="2000" b="0" strike="noStrike" spc="-1">
              <a:latin typeface="Arial"/>
            </a:endParaRPr>
          </a:p>
          <a:p>
            <a:pPr algn="just">
              <a:lnSpc>
                <a:spcPct val="100000"/>
              </a:lnSpc>
            </a:pPr>
            <a:r>
              <a:rPr lang="ru-RU" sz="2000" b="1" strike="noStrike" spc="-1">
                <a:solidFill>
                  <a:srgbClr val="FF0000"/>
                </a:solidFill>
                <a:latin typeface="Calibri"/>
              </a:rPr>
              <a:t>Штучне зниження Тº тіла (гібернація)</a:t>
            </a:r>
            <a:r>
              <a:rPr lang="ru-RU" sz="2000" b="1" strike="noStrike" spc="-1">
                <a:solidFill>
                  <a:srgbClr val="000000"/>
                </a:solidFill>
                <a:latin typeface="Calibri"/>
              </a:rPr>
              <a:t>, що досягається під наркозом за допомогою фізичних впливів, застосовується в медицині (кардіо- та нейрохірургія) з метою зниження потреби оргаанізму в О2 і попередження тимчасової ішемії мозку. </a:t>
            </a:r>
            <a:endParaRPr lang="ru-RU" sz="20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 name="Picture 2"/>
          <p:cNvPicPr/>
          <p:nvPr/>
        </p:nvPicPr>
        <p:blipFill>
          <a:blip r:embed="rId2"/>
          <a:srcRect l="13729" t="16604" r="14349" b="6250"/>
          <a:stretch/>
        </p:blipFill>
        <p:spPr>
          <a:xfrm>
            <a:off x="22680" y="642960"/>
            <a:ext cx="9120960" cy="5500440"/>
          </a:xfrm>
          <a:prstGeom prst="rect">
            <a:avLst/>
          </a:prstGeom>
          <a:ln w="936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CustomShape 1"/>
          <p:cNvSpPr/>
          <p:nvPr/>
        </p:nvSpPr>
        <p:spPr>
          <a:xfrm>
            <a:off x="214200" y="214200"/>
            <a:ext cx="8786520" cy="3107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solidFill>
                  <a:srgbClr val="FF0000"/>
                </a:solidFill>
                <a:latin typeface="Calibri"/>
              </a:rPr>
              <a:t>Відмороження</a:t>
            </a:r>
            <a:r>
              <a:rPr lang="ru-RU" sz="1800" b="1" strike="noStrike" spc="-1">
                <a:solidFill>
                  <a:srgbClr val="000000"/>
                </a:solidFill>
                <a:latin typeface="Calibri"/>
              </a:rPr>
              <a:t> (лат. - congelatio) - пошкодження тканин організму під впливом холоду.  </a:t>
            </a:r>
            <a:endParaRPr lang="ru-RU" sz="1800" b="0" strike="noStrike" spc="-1">
              <a:latin typeface="Arial"/>
            </a:endParaRPr>
          </a:p>
          <a:p>
            <a:pPr algn="just">
              <a:lnSpc>
                <a:spcPct val="100000"/>
              </a:lnSpc>
            </a:pPr>
            <a:r>
              <a:rPr lang="ru-RU" sz="1800" b="1" strike="noStrike" spc="-1">
                <a:solidFill>
                  <a:srgbClr val="000000"/>
                </a:solidFill>
                <a:latin typeface="Calibri"/>
              </a:rPr>
              <a:t>Нерідко відмороження супроводжується загальним переохолодженням організму і особливо часто зачіпає такі частини тіла, як: вушні раковини, ніс, недостатньо захищені кінцівки, насамперед пальці рук і ніг. </a:t>
            </a:r>
            <a:endParaRPr lang="ru-RU" sz="1800" b="0" strike="noStrike" spc="-1">
              <a:latin typeface="Arial"/>
            </a:endParaRPr>
          </a:p>
          <a:p>
            <a:pPr algn="just">
              <a:lnSpc>
                <a:spcPct val="100000"/>
              </a:lnSpc>
            </a:pPr>
            <a:r>
              <a:rPr lang="ru-RU" sz="1800" b="1" strike="noStrike" spc="-1">
                <a:solidFill>
                  <a:srgbClr val="000000"/>
                </a:solidFill>
                <a:latin typeface="Calibri"/>
              </a:rPr>
              <a:t>Відмороження відрізняється від «холодних опіків», тим що виникають в результаті прямого контакту з вкрай холодними речовинами, такими як сухий лід або рідкий азот. Найчастіше відмороження виникають в холодний зимовий час при Тº навколишнього середовища нижче (-)20 – (-)10°C. При тривалому перебуванні поза приміщенням, особливо при високій вологості і сильному вітрі, відмороження можна отримати восени і навесні при Тº повітря вище 0°C. </a:t>
            </a:r>
            <a:endParaRPr lang="ru-RU" sz="1800" b="0" strike="noStrike" spc="-1">
              <a:latin typeface="Arial"/>
            </a:endParaRPr>
          </a:p>
        </p:txBody>
      </p:sp>
      <p:pic>
        <p:nvPicPr>
          <p:cNvPr id="111" name="Picture 2"/>
          <p:cNvPicPr/>
          <p:nvPr/>
        </p:nvPicPr>
        <p:blipFill>
          <a:blip r:embed="rId2"/>
          <a:srcRect l="47773" t="44926" r="25881" b="17972"/>
          <a:stretch/>
        </p:blipFill>
        <p:spPr>
          <a:xfrm>
            <a:off x="0" y="3571920"/>
            <a:ext cx="3785760" cy="2997000"/>
          </a:xfrm>
          <a:prstGeom prst="rect">
            <a:avLst/>
          </a:prstGeom>
          <a:ln w="9360">
            <a:noFill/>
          </a:ln>
        </p:spPr>
      </p:pic>
      <p:pic>
        <p:nvPicPr>
          <p:cNvPr id="112" name="Picture 4"/>
          <p:cNvPicPr/>
          <p:nvPr/>
        </p:nvPicPr>
        <p:blipFill>
          <a:blip r:embed="rId3"/>
          <a:stretch/>
        </p:blipFill>
        <p:spPr>
          <a:xfrm>
            <a:off x="7286760" y="4929120"/>
            <a:ext cx="2075040" cy="1928520"/>
          </a:xfrm>
          <a:prstGeom prst="rect">
            <a:avLst/>
          </a:prstGeom>
          <a:ln>
            <a:noFill/>
          </a:ln>
        </p:spPr>
      </p:pic>
      <p:pic>
        <p:nvPicPr>
          <p:cNvPr id="113" name="Picture 6"/>
          <p:cNvPicPr/>
          <p:nvPr/>
        </p:nvPicPr>
        <p:blipFill>
          <a:blip r:embed="rId4"/>
          <a:srcRect l="3337" r="4997"/>
          <a:stretch/>
        </p:blipFill>
        <p:spPr>
          <a:xfrm>
            <a:off x="3714840" y="3643200"/>
            <a:ext cx="3928680" cy="213444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Picture 4"/>
          <p:cNvPicPr/>
          <p:nvPr/>
        </p:nvPicPr>
        <p:blipFill>
          <a:blip r:embed="rId2"/>
          <a:stretch/>
        </p:blipFill>
        <p:spPr>
          <a:xfrm>
            <a:off x="0" y="134640"/>
            <a:ext cx="9143640" cy="644616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CustomShape 1"/>
          <p:cNvSpPr/>
          <p:nvPr/>
        </p:nvSpPr>
        <p:spPr>
          <a:xfrm>
            <a:off x="0" y="0"/>
            <a:ext cx="9000720" cy="6552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000" b="1" strike="noStrike" spc="-1">
                <a:solidFill>
                  <a:srgbClr val="0070C0"/>
                </a:solidFill>
                <a:latin typeface="Calibri"/>
              </a:rPr>
              <a:t>ТЕМА: Зовнішні та внутрішні фактори зниження захисних властивостей організму</a:t>
            </a:r>
            <a:endParaRPr lang="ru-RU" sz="2000" b="0" strike="noStrike" spc="-1">
              <a:latin typeface="Arial"/>
            </a:endParaRPr>
          </a:p>
          <a:p>
            <a:pPr marL="343080" indent="-342720" algn="ctr">
              <a:lnSpc>
                <a:spcPct val="100000"/>
              </a:lnSpc>
            </a:pPr>
            <a:r>
              <a:rPr lang="ru-RU" sz="2000" b="1" strike="noStrike" spc="-1">
                <a:solidFill>
                  <a:srgbClr val="FF0000"/>
                </a:solidFill>
                <a:latin typeface="Calibri"/>
              </a:rPr>
              <a:t>7. Вплив випромінювання на резистентність організму. Вплив інфрачервоного випромінювання. Вплив ультрафіолетового випромінювання. </a:t>
            </a:r>
            <a:endParaRPr lang="ru-RU" sz="2000" b="0" strike="noStrike" spc="-1">
              <a:latin typeface="Arial"/>
            </a:endParaRPr>
          </a:p>
          <a:p>
            <a:pPr marL="343080" indent="-342720" algn="ctr">
              <a:lnSpc>
                <a:spcPct val="100000"/>
              </a:lnSpc>
            </a:pPr>
            <a:endParaRPr lang="ru-RU" sz="2000" b="0" strike="noStrike" spc="-1">
              <a:latin typeface="Arial"/>
            </a:endParaRPr>
          </a:p>
          <a:p>
            <a:pPr marL="343080" indent="-342720" algn="just">
              <a:lnSpc>
                <a:spcPct val="100000"/>
              </a:lnSpc>
            </a:pPr>
            <a:r>
              <a:rPr lang="ru-RU" sz="1800" b="1" u="sng" strike="noStrike" spc="-1">
                <a:solidFill>
                  <a:srgbClr val="FF0000"/>
                </a:solidFill>
                <a:uFillTx/>
                <a:latin typeface="Calibri"/>
              </a:rPr>
              <a:t>Іонізуюче випромінювання (радіація) </a:t>
            </a:r>
            <a:r>
              <a:rPr lang="ru-RU" sz="1800" b="1" u="sng" strike="noStrike" spc="-1">
                <a:solidFill>
                  <a:srgbClr val="000000"/>
                </a:solidFill>
                <a:uFillTx/>
                <a:latin typeface="Calibri"/>
              </a:rPr>
              <a:t>– такі види променевої енергії, які, потрапляючи в певні середовища або проникаючи через них, спричиняють в них іонізацію. </a:t>
            </a:r>
            <a:endParaRPr lang="ru-RU" sz="1800" b="0" strike="noStrike" spc="-1">
              <a:latin typeface="Arial"/>
            </a:endParaRPr>
          </a:p>
          <a:p>
            <a:pPr marL="343080" indent="-342720" algn="just">
              <a:lnSpc>
                <a:spcPct val="100000"/>
              </a:lnSpc>
            </a:pPr>
            <a:r>
              <a:rPr lang="ru-RU" sz="1800" b="1" u="sng" strike="noStrike" spc="-1">
                <a:solidFill>
                  <a:srgbClr val="FF0000"/>
                </a:solidFill>
                <a:uFillTx/>
                <a:latin typeface="Calibri"/>
              </a:rPr>
              <a:t>Іонізуюче випромінювання</a:t>
            </a:r>
            <a:r>
              <a:rPr lang="ru-RU" sz="1800" b="1" strike="noStrike" spc="-1">
                <a:solidFill>
                  <a:srgbClr val="000000"/>
                </a:solidFill>
                <a:latin typeface="Calibri"/>
              </a:rPr>
              <a:t> характеризується здатністю проникати в опромінюється середу і викликати іонізацію атомів і молекул. </a:t>
            </a:r>
            <a:endParaRPr lang="ru-RU" sz="1800" b="0" strike="noStrike" spc="-1">
              <a:latin typeface="Arial"/>
            </a:endParaRPr>
          </a:p>
          <a:p>
            <a:pPr marL="343080" indent="-342720" algn="just">
              <a:lnSpc>
                <a:spcPct val="100000"/>
              </a:lnSpc>
            </a:pPr>
            <a:r>
              <a:rPr lang="ru-RU" sz="1800" b="1" strike="noStrike" spc="-1">
                <a:solidFill>
                  <a:srgbClr val="000000"/>
                </a:solidFill>
                <a:latin typeface="Calibri"/>
              </a:rPr>
              <a:t>Біологічна дія іонізуючої радіації може проявитися розвитком місцевих променевих реакцій (опіки, катаракти) або загального генералізованого процесу (променева хвороба). </a:t>
            </a:r>
            <a:endParaRPr lang="ru-RU" sz="1800" b="0" strike="noStrike" spc="-1">
              <a:latin typeface="Arial"/>
            </a:endParaRPr>
          </a:p>
          <a:p>
            <a:pPr marL="343080" indent="-342720" algn="just">
              <a:lnSpc>
                <a:spcPct val="100000"/>
              </a:lnSpc>
            </a:pPr>
            <a:r>
              <a:rPr lang="ru-RU" sz="1800" b="1" i="1" strike="noStrike" spc="-1">
                <a:solidFill>
                  <a:srgbClr val="0070C0"/>
                </a:solidFill>
                <a:latin typeface="Calibri"/>
              </a:rPr>
              <a:t>Первинна (пряма) дія </a:t>
            </a:r>
            <a:r>
              <a:rPr lang="ru-RU" sz="1800" b="1" strike="noStrike" spc="-1">
                <a:solidFill>
                  <a:srgbClr val="000000"/>
                </a:solidFill>
                <a:latin typeface="Calibri"/>
              </a:rPr>
              <a:t>іонізуючої радіації на живу тканину проявляється іонізацією і збудженням атомів і молекул і утворенням вільних радикалів, які мають високу хімічну активність. Вільні радикали викликають ланцюгові хімічні реакції внаслідок яких ушкоджуються структури ДНК, ферментів і утворюються ліпідні і хінонові радіотоксини. Останні, в свою чергу, пригнічують синтез нуклеїнових кислот, активність ферментів, підвищують проникність біомембран (непряма дія іонізуючої радіації). Як наслідок, виникають порушення процесів обміну, функціональні і структурні пошкодження клітин, органів і систем організму. В першу чергу патологічні зміни відбуваються в органах і тканинах з високою проліферативною активністю – лімфоїдній, кровотворній, епітелії шлунково-кишкового тракту (ШКТ), гонадах. </a:t>
            </a:r>
            <a:endParaRPr lang="ru-RU" sz="18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ustomShape 1"/>
          <p:cNvSpPr/>
          <p:nvPr/>
        </p:nvSpPr>
        <p:spPr>
          <a:xfrm>
            <a:off x="428760" y="312840"/>
            <a:ext cx="8143560" cy="5454720"/>
          </a:xfrm>
          <a:prstGeom prst="rect">
            <a:avLst/>
          </a:prstGeom>
          <a:noFill/>
          <a:ln w="9360">
            <a:noFill/>
          </a:ln>
        </p:spPr>
        <p:style>
          <a:lnRef idx="0">
            <a:scrgbClr r="0" g="0" b="0"/>
          </a:lnRef>
          <a:fillRef idx="0">
            <a:scrgbClr r="0" g="0" b="0"/>
          </a:fillRef>
          <a:effectRef idx="0">
            <a:scrgbClr r="0" g="0" b="0"/>
          </a:effectRef>
          <a:fontRef idx="minor"/>
        </p:style>
        <p:txBody>
          <a:bodyPr anchor="ctr">
            <a:spAutoFit/>
          </a:bodyPr>
          <a:lstStyle/>
          <a:p>
            <a:pPr algn="ctr">
              <a:lnSpc>
                <a:spcPct val="100000"/>
              </a:lnSpc>
            </a:pPr>
            <a:r>
              <a:rPr lang="ru-RU" sz="3200" b="1" strike="noStrike" spc="-1">
                <a:solidFill>
                  <a:srgbClr val="0070C0"/>
                </a:solidFill>
                <a:latin typeface="Times New Roman"/>
                <a:ea typeface="Times New Roman"/>
              </a:rPr>
              <a:t>ТЕМА: Патологія, спричинена розладами резистентності організму</a:t>
            </a:r>
            <a:endParaRPr lang="ru-RU" sz="3200" b="0" strike="noStrike" spc="-1">
              <a:latin typeface="Arial"/>
            </a:endParaRPr>
          </a:p>
          <a:p>
            <a:pPr algn="ctr">
              <a:lnSpc>
                <a:spcPct val="100000"/>
              </a:lnSpc>
            </a:pPr>
            <a:r>
              <a:rPr lang="ru-RU" sz="2400" b="1" strike="noStrike" spc="-1">
                <a:solidFill>
                  <a:srgbClr val="000000"/>
                </a:solidFill>
                <a:latin typeface="Times New Roman"/>
                <a:ea typeface="Times New Roman"/>
              </a:rPr>
              <a:t>План</a:t>
            </a:r>
            <a:endParaRPr lang="ru-RU" sz="2400" b="0" strike="noStrike" spc="-1">
              <a:latin typeface="Arial"/>
            </a:endParaRPr>
          </a:p>
          <a:p>
            <a:pPr algn="ctr">
              <a:lnSpc>
                <a:spcPct val="100000"/>
              </a:lnSpc>
            </a:pPr>
            <a:endParaRPr lang="ru-RU" sz="2400" b="0" strike="noStrike" spc="-1">
              <a:latin typeface="Arial"/>
            </a:endParaRPr>
          </a:p>
          <a:p>
            <a:pPr indent="450720" algn="just">
              <a:lnSpc>
                <a:spcPct val="100000"/>
              </a:lnSpc>
              <a:buClr>
                <a:srgbClr val="000000"/>
              </a:buClr>
              <a:buFont typeface="Calibri"/>
              <a:buAutoNum type="arabicPeriod"/>
            </a:pPr>
            <a:r>
              <a:rPr lang="ru-RU" sz="2800" b="1" strike="noStrike" spc="-1">
                <a:solidFill>
                  <a:srgbClr val="000000"/>
                </a:solidFill>
                <a:latin typeface="Times New Roman"/>
                <a:ea typeface="Times New Roman"/>
              </a:rPr>
              <a:t>Реактивність та її роль в патологічній фізіології. </a:t>
            </a:r>
            <a:endParaRPr lang="ru-RU" sz="2800" b="0" strike="noStrike" spc="-1">
              <a:latin typeface="Arial"/>
            </a:endParaRPr>
          </a:p>
          <a:p>
            <a:pPr indent="450720" algn="just">
              <a:lnSpc>
                <a:spcPct val="100000"/>
              </a:lnSpc>
              <a:buClr>
                <a:srgbClr val="000000"/>
              </a:buClr>
              <a:buFont typeface="Calibri"/>
              <a:buAutoNum type="arabicPeriod"/>
            </a:pPr>
            <a:r>
              <a:rPr lang="ru-RU" sz="2800" b="1" strike="noStrike" spc="-1">
                <a:solidFill>
                  <a:srgbClr val="000000"/>
                </a:solidFill>
                <a:latin typeface="Times New Roman"/>
                <a:ea typeface="Times New Roman"/>
              </a:rPr>
              <a:t>Алергія. </a:t>
            </a:r>
            <a:endParaRPr lang="ru-RU" sz="2800" b="0" strike="noStrike" spc="-1">
              <a:latin typeface="Arial"/>
            </a:endParaRPr>
          </a:p>
          <a:p>
            <a:pPr indent="450720" algn="just">
              <a:lnSpc>
                <a:spcPct val="100000"/>
              </a:lnSpc>
              <a:buClr>
                <a:srgbClr val="000000"/>
              </a:buClr>
              <a:buFont typeface="Calibri"/>
              <a:buAutoNum type="arabicPeriod"/>
            </a:pPr>
            <a:r>
              <a:rPr lang="ru-RU" sz="2800" b="1" strike="noStrike" spc="-1">
                <a:solidFill>
                  <a:srgbClr val="000000"/>
                </a:solidFill>
                <a:latin typeface="Times New Roman"/>
                <a:ea typeface="Times New Roman"/>
              </a:rPr>
              <a:t>Алергічні реакції негайного типу. </a:t>
            </a:r>
            <a:endParaRPr lang="ru-RU" sz="2800" b="0" strike="noStrike" spc="-1">
              <a:latin typeface="Arial"/>
            </a:endParaRPr>
          </a:p>
          <a:p>
            <a:pPr indent="450720" algn="just">
              <a:lnSpc>
                <a:spcPct val="100000"/>
              </a:lnSpc>
              <a:buClr>
                <a:srgbClr val="000000"/>
              </a:buClr>
              <a:buFont typeface="Calibri"/>
              <a:buAutoNum type="arabicPeriod"/>
            </a:pPr>
            <a:r>
              <a:rPr lang="ru-RU" sz="2800" b="1" strike="noStrike" spc="-1">
                <a:solidFill>
                  <a:srgbClr val="000000"/>
                </a:solidFill>
                <a:latin typeface="Times New Roman"/>
                <a:ea typeface="Times New Roman"/>
              </a:rPr>
              <a:t>Алергічні реакції сповільненого типу. </a:t>
            </a:r>
            <a:endParaRPr lang="ru-RU" sz="2800" b="0" strike="noStrike" spc="-1">
              <a:latin typeface="Arial"/>
            </a:endParaRPr>
          </a:p>
          <a:p>
            <a:pPr indent="450720" algn="just">
              <a:lnSpc>
                <a:spcPct val="100000"/>
              </a:lnSpc>
              <a:buClr>
                <a:srgbClr val="000000"/>
              </a:buClr>
              <a:buFont typeface="Calibri"/>
              <a:buAutoNum type="arabicPeriod"/>
            </a:pPr>
            <a:r>
              <a:rPr lang="ru-RU" sz="2800" b="1" strike="noStrike" spc="-1">
                <a:solidFill>
                  <a:srgbClr val="000000"/>
                </a:solidFill>
                <a:latin typeface="Times New Roman"/>
                <a:ea typeface="Times New Roman"/>
              </a:rPr>
              <a:t>Аутоімунні захворювання. </a:t>
            </a:r>
            <a:endParaRPr lang="ru-RU" sz="2800" b="0" strike="noStrike" spc="-1">
              <a:latin typeface="Arial"/>
            </a:endParaRPr>
          </a:p>
          <a:p>
            <a:pPr indent="450720" algn="just">
              <a:lnSpc>
                <a:spcPct val="100000"/>
              </a:lnSpc>
              <a:buClr>
                <a:srgbClr val="000000"/>
              </a:buClr>
              <a:buFont typeface="Calibri"/>
              <a:buAutoNum type="arabicPeriod"/>
            </a:pPr>
            <a:r>
              <a:rPr lang="ru-RU" sz="2800" b="1" strike="noStrike" spc="-1">
                <a:solidFill>
                  <a:srgbClr val="000000"/>
                </a:solidFill>
                <a:latin typeface="Times New Roman"/>
                <a:ea typeface="Times New Roman"/>
              </a:rPr>
              <a:t>Імунодефіцитні стани. </a:t>
            </a:r>
            <a:endParaRPr lang="ru-RU" sz="2800" b="0" strike="noStrike" spc="-1">
              <a:latin typeface="Arial"/>
            </a:endParaRPr>
          </a:p>
          <a:p>
            <a:pPr indent="450720" algn="just">
              <a:lnSpc>
                <a:spcPct val="100000"/>
              </a:lnSpc>
              <a:buClr>
                <a:srgbClr val="000000"/>
              </a:buClr>
              <a:buFont typeface="Calibri"/>
              <a:buAutoNum type="arabicPeriod"/>
            </a:pPr>
            <a:r>
              <a:rPr lang="ru-RU" sz="2800" b="1" strike="noStrike" spc="-1">
                <a:solidFill>
                  <a:srgbClr val="000000"/>
                </a:solidFill>
                <a:latin typeface="Times New Roman"/>
                <a:ea typeface="Times New Roman"/>
              </a:rPr>
              <a:t>СНІД. </a:t>
            </a:r>
            <a:endParaRPr lang="ru-RU" sz="2800" b="0" strike="noStrike" spc="-1">
              <a:latin typeface="Arial"/>
            </a:endParaRPr>
          </a:p>
          <a:p>
            <a:pPr indent="450720" algn="just">
              <a:lnSpc>
                <a:spcPct val="100000"/>
              </a:lnSpc>
              <a:buClr>
                <a:srgbClr val="000000"/>
              </a:buClr>
              <a:buFont typeface="Calibri"/>
              <a:buAutoNum type="arabicPeriod"/>
            </a:pPr>
            <a:r>
              <a:rPr lang="ru-RU" sz="2800" b="1" strike="noStrike" spc="-1">
                <a:solidFill>
                  <a:srgbClr val="000000"/>
                </a:solidFill>
                <a:latin typeface="Times New Roman"/>
                <a:ea typeface="Times New Roman"/>
              </a:rPr>
              <a:t>Канцерогенез.</a:t>
            </a:r>
            <a:endParaRPr lang="ru-RU" sz="28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CustomShape 1"/>
          <p:cNvSpPr/>
          <p:nvPr/>
        </p:nvSpPr>
        <p:spPr>
          <a:xfrm>
            <a:off x="214200" y="214200"/>
            <a:ext cx="8715240" cy="6188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0070C0"/>
                </a:solidFill>
                <a:latin typeface="Calibri"/>
              </a:rPr>
              <a:t>До віддалених наслідків дії </a:t>
            </a:r>
            <a:r>
              <a:rPr lang="ru-RU" sz="2000" b="1" strike="noStrike" spc="-1">
                <a:solidFill>
                  <a:srgbClr val="000000"/>
                </a:solidFill>
                <a:latin typeface="Calibri"/>
              </a:rPr>
              <a:t>на організм іонізуючої радіації належать мутації у статевих і соматичних клітинах. Перші можуть проявитися в наступних поколіннях розвитком спадкових хвороб, другі – злоякісними пухлинами (лейкози, рак) через багато років після опромінення. </a:t>
            </a:r>
            <a:endParaRPr lang="ru-RU" sz="2000" b="0" strike="noStrike" spc="-1">
              <a:latin typeface="Arial"/>
            </a:endParaRPr>
          </a:p>
          <a:p>
            <a:pPr algn="just">
              <a:lnSpc>
                <a:spcPct val="100000"/>
              </a:lnSpc>
            </a:pPr>
            <a:endParaRPr lang="ru-RU" sz="2000" b="0" strike="noStrike" spc="-1">
              <a:latin typeface="Arial"/>
            </a:endParaRPr>
          </a:p>
          <a:p>
            <a:pPr algn="just">
              <a:lnSpc>
                <a:spcPct val="100000"/>
              </a:lnSpc>
            </a:pPr>
            <a:r>
              <a:rPr lang="ru-RU" sz="2000" b="1" strike="noStrike" spc="-1">
                <a:solidFill>
                  <a:srgbClr val="000000"/>
                </a:solidFill>
                <a:latin typeface="Calibri"/>
              </a:rPr>
              <a:t>З огляду на все перераховане вище, а також беручи до уваги трагічні наслідки атомного бомбардування Хіросіми і Нагасакі (1945), вибуху на Чорнобильській АЕС (1986), аварії на АЕС Фукусіма-1 (Японія, 2011) та інших техногенних катастроф, пов'язаних із використанням атомної енергії, які відбувалися і відбуваються в останні роки, а також потенційну загрозу використання ядерної зброї, знання причин, механізмів розвитку та клінічних проявів, викликаних дією іонізуючої радіації на організм, а також принципів патогенетичної терапії променевої хвороби є надзвичайно актуальним. </a:t>
            </a:r>
            <a:endParaRPr lang="ru-RU" sz="2000" b="0" strike="noStrike" spc="-1">
              <a:latin typeface="Arial"/>
            </a:endParaRPr>
          </a:p>
          <a:p>
            <a:pPr algn="just">
              <a:lnSpc>
                <a:spcPct val="100000"/>
              </a:lnSpc>
            </a:pPr>
            <a:r>
              <a:rPr lang="ru-RU" sz="2000" b="1" strike="noStrike" spc="-1">
                <a:solidFill>
                  <a:srgbClr val="000000"/>
                </a:solidFill>
                <a:latin typeface="Calibri"/>
              </a:rPr>
              <a:t>У більш вузькому сенсі до </a:t>
            </a:r>
            <a:r>
              <a:rPr lang="ru-RU" sz="2000" b="1" strike="noStrike" spc="-1">
                <a:solidFill>
                  <a:srgbClr val="0070C0"/>
                </a:solidFill>
                <a:latin typeface="Calibri"/>
              </a:rPr>
              <a:t>іонізуючого випромінювання </a:t>
            </a:r>
            <a:r>
              <a:rPr lang="ru-RU" sz="2000" b="1" strike="noStrike" spc="-1">
                <a:solidFill>
                  <a:srgbClr val="000000"/>
                </a:solidFill>
                <a:latin typeface="Calibri"/>
              </a:rPr>
              <a:t>не відносять ультрафіолетове випромінювання і випромінювання видимого діапазону світла, яке в окремих випадках також може бути іонізуючим. Випромінювання мікрохвильового і радіодіапазонів не є іонізуючим, оскільки його енергії недостатньо для іонізації атомів і молекул в основному стані. </a:t>
            </a:r>
            <a:endParaRPr lang="ru-RU" sz="20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Picture 2"/>
          <p:cNvPicPr/>
          <p:nvPr/>
        </p:nvPicPr>
        <p:blipFill>
          <a:blip r:embed="rId2"/>
          <a:srcRect l="11532" t="36137" r="12155" b="11132"/>
          <a:stretch/>
        </p:blipFill>
        <p:spPr>
          <a:xfrm>
            <a:off x="0" y="0"/>
            <a:ext cx="9143640" cy="3642840"/>
          </a:xfrm>
          <a:prstGeom prst="rect">
            <a:avLst/>
          </a:prstGeom>
          <a:ln w="9360">
            <a:noFill/>
          </a:ln>
        </p:spPr>
      </p:pic>
      <p:pic>
        <p:nvPicPr>
          <p:cNvPr id="118" name="Picture 4"/>
          <p:cNvPicPr/>
          <p:nvPr/>
        </p:nvPicPr>
        <p:blipFill>
          <a:blip r:embed="rId3"/>
          <a:stretch/>
        </p:blipFill>
        <p:spPr>
          <a:xfrm>
            <a:off x="1714320" y="3643200"/>
            <a:ext cx="5618880" cy="321444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CustomShape 1"/>
          <p:cNvSpPr/>
          <p:nvPr/>
        </p:nvSpPr>
        <p:spPr>
          <a:xfrm>
            <a:off x="214200" y="214200"/>
            <a:ext cx="8715240" cy="3656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solidFill>
                  <a:srgbClr val="000000"/>
                </a:solidFill>
                <a:latin typeface="Calibri"/>
              </a:rPr>
              <a:t>Вплив іонізуючих випромінювань на організм </a:t>
            </a:r>
            <a:endParaRPr lang="ru-RU" sz="1800" b="0" strike="noStrike" spc="-1">
              <a:latin typeface="Arial"/>
            </a:endParaRPr>
          </a:p>
          <a:p>
            <a:pPr algn="just">
              <a:lnSpc>
                <a:spcPct val="100000"/>
              </a:lnSpc>
            </a:pPr>
            <a:r>
              <a:rPr lang="ru-RU" sz="1800" b="1" strike="noStrike" spc="-1">
                <a:solidFill>
                  <a:srgbClr val="000000"/>
                </a:solidFill>
                <a:latin typeface="Calibri"/>
              </a:rPr>
              <a:t>Основна дія всіх іонізуючих випромінювань на організм зводиться до </a:t>
            </a:r>
            <a:r>
              <a:rPr lang="ru-RU" sz="1800" b="1" i="1" strike="noStrike" spc="-1">
                <a:solidFill>
                  <a:srgbClr val="0070C0"/>
                </a:solidFill>
                <a:latin typeface="Calibri"/>
              </a:rPr>
              <a:t>іонізації тканин тих органів і систем</a:t>
            </a:r>
            <a:r>
              <a:rPr lang="ru-RU" sz="1800" b="1" strike="noStrike" spc="-1">
                <a:solidFill>
                  <a:srgbClr val="000000"/>
                </a:solidFill>
                <a:latin typeface="Calibri"/>
              </a:rPr>
              <a:t>, які піддаються опроміненню. При роботі з продуктами, що мають іонізуюче випромінюванням, шляхи впливу останніх можуть бути двоякими: за допомогою зовнішнього і внутрішнього опромінення. </a:t>
            </a:r>
            <a:endParaRPr lang="ru-RU" sz="1800" b="0" strike="noStrike" spc="-1">
              <a:latin typeface="Arial"/>
            </a:endParaRPr>
          </a:p>
          <a:p>
            <a:pPr algn="just">
              <a:lnSpc>
                <a:spcPct val="100000"/>
              </a:lnSpc>
            </a:pPr>
            <a:r>
              <a:rPr lang="ru-RU" sz="1800" b="1" i="1" strike="noStrike" spc="-1">
                <a:solidFill>
                  <a:srgbClr val="FF0000"/>
                </a:solidFill>
                <a:latin typeface="Calibri"/>
              </a:rPr>
              <a:t>Зовнішнє опромінення </a:t>
            </a:r>
            <a:r>
              <a:rPr lang="ru-RU" sz="1800" b="1" strike="noStrike" spc="-1">
                <a:solidFill>
                  <a:srgbClr val="000000"/>
                </a:solidFill>
                <a:latin typeface="Calibri"/>
              </a:rPr>
              <a:t>може мати місце при роботах на прискорювачах, рентгенівських апаратах та інших установках, що випромінюють нейтрони і рентгенівські промені, а також при роботах із закритими радіоактивними джерелами.  При зовнішньому опроміненні променями зі значною проникаючою здатністю іонізація відбувається не тільки на опромінюваній поверхні шкіри та інших покривів, але і в більш глибоких тканинах, органах і системах. Період безпосереднього зовнішнього впливу іонізуючих випромінювань – експозиція – визначається часом опромінення.</a:t>
            </a:r>
            <a:endParaRPr lang="ru-RU" sz="1800" b="0" strike="noStrike" spc="-1">
              <a:latin typeface="Arial"/>
            </a:endParaRPr>
          </a:p>
        </p:txBody>
      </p:sp>
      <p:pic>
        <p:nvPicPr>
          <p:cNvPr id="120" name="Picture 2"/>
          <p:cNvPicPr/>
          <p:nvPr/>
        </p:nvPicPr>
        <p:blipFill>
          <a:blip r:embed="rId2"/>
          <a:stretch/>
        </p:blipFill>
        <p:spPr>
          <a:xfrm>
            <a:off x="1214280" y="4000680"/>
            <a:ext cx="6366240" cy="285696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CustomShape 1"/>
          <p:cNvSpPr/>
          <p:nvPr/>
        </p:nvSpPr>
        <p:spPr>
          <a:xfrm>
            <a:off x="0" y="0"/>
            <a:ext cx="8929440" cy="6674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i="1" strike="noStrike" spc="-1">
                <a:solidFill>
                  <a:srgbClr val="FF0000"/>
                </a:solidFill>
                <a:latin typeface="Calibri"/>
              </a:rPr>
              <a:t>Внутрішнє опромінення </a:t>
            </a:r>
            <a:r>
              <a:rPr lang="ru-RU" sz="1800" b="1" strike="noStrike" spc="-1">
                <a:solidFill>
                  <a:srgbClr val="000000"/>
                </a:solidFill>
                <a:latin typeface="Calibri"/>
              </a:rPr>
              <a:t>відбувається при попаданні радіоактивних речовин всередину організму, що може статися при вдиханні парів, газів й аерозолів радіоактивних речовин, занесенні їх в ШКТ або попаданні в потік крові (у випадках забруднення ними пошкоджених шкіри і слизових). Внутрішнє опромінення більш небезпечне. По-перше, при безпосередньому контакті з тканинами навіть випромінювання незначних енергій і з мінімальною проникаючу здатність діє на ці тканини. По-друге, при знаходженні радіоактивної речовини в організмі тривалість її дії (експозиція) не обмежується часом безпосередньої роботи з джерелами, а триває безперервно до його повного розпаду або виведення з організму. Крім того, при попаданні всередину деякі радіоактивні речовини, маючи певні токсичні властивості, крім іонізації, надають місцеву або загальну токсинну дію. </a:t>
            </a:r>
            <a:endParaRPr lang="ru-RU" sz="1800" b="0" strike="noStrike" spc="-1">
              <a:latin typeface="Arial"/>
            </a:endParaRPr>
          </a:p>
          <a:p>
            <a:pPr algn="just">
              <a:lnSpc>
                <a:spcPct val="100000"/>
              </a:lnSpc>
            </a:pPr>
            <a:r>
              <a:rPr lang="ru-RU" sz="1800" b="1" i="1" strike="noStrike" spc="-1">
                <a:solidFill>
                  <a:srgbClr val="FF0000"/>
                </a:solidFill>
                <a:latin typeface="Calibri"/>
              </a:rPr>
              <a:t>Радіочутливість</a:t>
            </a:r>
            <a:r>
              <a:rPr lang="ru-RU" sz="1800" b="1" strike="noStrike" spc="-1">
                <a:solidFill>
                  <a:srgbClr val="000000"/>
                </a:solidFill>
                <a:latin typeface="Calibri"/>
              </a:rPr>
              <a:t> – здатність організму реагувати на малі дози радіації, яка проявляється через нелетальні радіобіологічні ефекти в організмі. </a:t>
            </a:r>
            <a:r>
              <a:rPr lang="ru-RU" sz="1800" b="1" i="1" strike="noStrike" spc="-1">
                <a:solidFill>
                  <a:srgbClr val="FF0000"/>
                </a:solidFill>
                <a:latin typeface="Calibri"/>
              </a:rPr>
              <a:t>Радіостійкість</a:t>
            </a:r>
            <a:r>
              <a:rPr lang="ru-RU" sz="1800" b="1" strike="noStrike" spc="-1">
                <a:solidFill>
                  <a:srgbClr val="000000"/>
                </a:solidFill>
                <a:latin typeface="Calibri"/>
              </a:rPr>
              <a:t> – здатність організму переносити високі рівні опромінення (летальні і напівлетальні дози). Радіочутливість оцінюється летальною і напівлетальною дозами. </a:t>
            </a:r>
            <a:r>
              <a:rPr lang="ru-RU" sz="1800" b="1" u="sng" strike="noStrike" spc="-1">
                <a:solidFill>
                  <a:srgbClr val="000000"/>
                </a:solidFill>
                <a:uFillTx/>
                <a:latin typeface="Calibri"/>
              </a:rPr>
              <a:t>Летальна доза - ЛД100 (або ЛД100/30) </a:t>
            </a:r>
            <a:r>
              <a:rPr lang="ru-RU" sz="1800" b="1" strike="noStrike" spc="-1">
                <a:solidFill>
                  <a:srgbClr val="000000"/>
                </a:solidFill>
                <a:latin typeface="Calibri"/>
              </a:rPr>
              <a:t>– це мінімальна доза опромінення, що викликає смерть 100% опромінених організмів протягом 30 днів. Відповідно їй визначається </a:t>
            </a:r>
            <a:r>
              <a:rPr lang="ru-RU" sz="1800" b="1" u="sng" strike="noStrike" spc="-1">
                <a:solidFill>
                  <a:srgbClr val="000000"/>
                </a:solidFill>
                <a:uFillTx/>
                <a:latin typeface="Calibri"/>
              </a:rPr>
              <a:t>напівлетальні доза ЛД50 (або ЛД50/30</a:t>
            </a:r>
            <a:r>
              <a:rPr lang="ru-RU" sz="1800" b="1" strike="noStrike" spc="-1">
                <a:solidFill>
                  <a:srgbClr val="000000"/>
                </a:solidFill>
                <a:latin typeface="Calibri"/>
              </a:rPr>
              <a:t>) – мінімальна доза опромінення, що викликає смерть 50% опромінених організмів протягом 30 днів. Кожному біологічному об'єкту (різних клітин, тканин, органів і цілим організмам) властива </a:t>
            </a:r>
            <a:r>
              <a:rPr lang="ru-RU" sz="1800" b="1" i="1" strike="noStrike" spc="-1">
                <a:solidFill>
                  <a:srgbClr val="000000"/>
                </a:solidFill>
                <a:latin typeface="Calibri"/>
              </a:rPr>
              <a:t>своя міра сприйнятливості до впливу іонізуючої радіації </a:t>
            </a:r>
            <a:r>
              <a:rPr lang="ru-RU" sz="1800" b="1" strike="noStrike" spc="-1">
                <a:solidFill>
                  <a:srgbClr val="000000"/>
                </a:solidFill>
                <a:latin typeface="Calibri"/>
              </a:rPr>
              <a:t>– </a:t>
            </a:r>
            <a:r>
              <a:rPr lang="ru-RU" sz="1800" b="1" strike="noStrike" spc="-1">
                <a:solidFill>
                  <a:srgbClr val="FF0000"/>
                </a:solidFill>
                <a:latin typeface="Calibri"/>
              </a:rPr>
              <a:t>видова радіочутливість</a:t>
            </a:r>
            <a:r>
              <a:rPr lang="ru-RU" sz="1800" b="1" strike="noStrike" spc="-1">
                <a:solidFill>
                  <a:srgbClr val="000000"/>
                </a:solidFill>
                <a:latin typeface="Calibri"/>
              </a:rPr>
              <a:t>. Так, наприклад, собаки є більш радіочутливими тваринами, ніж кролики: при рівномірному опроміненні абсолютно смертельної для собак вважається доза 350 р, а для кроликів - 800-1000 р. Абсолютно смертельна доза загального опромінення для людини - 600-700 р.</a:t>
            </a:r>
            <a:endParaRPr lang="ru-RU" sz="18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CustomShape 1"/>
          <p:cNvSpPr/>
          <p:nvPr/>
        </p:nvSpPr>
        <p:spPr>
          <a:xfrm>
            <a:off x="214200" y="214200"/>
            <a:ext cx="8715240" cy="645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900" b="1" strike="noStrike" spc="-1">
                <a:solidFill>
                  <a:srgbClr val="000000"/>
                </a:solidFill>
                <a:latin typeface="Calibri"/>
              </a:rPr>
              <a:t>Радіочутливість змінюється в залежності від пори року (</a:t>
            </a:r>
            <a:r>
              <a:rPr lang="ru-RU" sz="1900" b="1" i="1" strike="noStrike" spc="-1">
                <a:solidFill>
                  <a:srgbClr val="FF0000"/>
                </a:solidFill>
                <a:latin typeface="Calibri"/>
              </a:rPr>
              <a:t>сезонна радіочутливість</a:t>
            </a:r>
            <a:r>
              <a:rPr lang="ru-RU" sz="1900" b="1" strike="noStrike" spc="-1">
                <a:solidFill>
                  <a:srgbClr val="000000"/>
                </a:solidFill>
                <a:latin typeface="Calibri"/>
              </a:rPr>
              <a:t>). Наприклад, радіочутливість собак і кроликів в осінньо-зимовий період значно знижена. Радіочутливість організму неоднакова в різні вікові періоди (вікова радіочутливість), проте літературні дані з цього питання суперечливі. Суперечливі відомості і про статеву радіочутливість. На радіочутливість впливає вихідний фізіологічний стан організму, а також його індивідуальні властивості (індивідуальна  радіочутливість). Відповідно до сформульованого в 1906 р. французькими дослідниками І. Бергонье і Л. Трибондо закону ступінь ураження клітин, які діляться в клітинних популяціях, що  розмножуються тим вищий, чим більша у них здатність до розмноження, чим вища швидкість їх розмноження. </a:t>
            </a:r>
            <a:endParaRPr lang="ru-RU" sz="1900" b="0" strike="noStrike" spc="-1">
              <a:latin typeface="Arial"/>
            </a:endParaRPr>
          </a:p>
          <a:p>
            <a:pPr algn="just">
              <a:lnSpc>
                <a:spcPct val="100000"/>
              </a:lnSpc>
            </a:pPr>
            <a:r>
              <a:rPr lang="ru-RU" sz="1900" b="1" strike="noStrike" spc="-1">
                <a:solidFill>
                  <a:srgbClr val="000000"/>
                </a:solidFill>
                <a:latin typeface="Calibri"/>
              </a:rPr>
              <a:t>За радіочутливістю органи і тканини умовно розділяться на три групи:  </a:t>
            </a:r>
            <a:endParaRPr lang="ru-RU" sz="1900" b="0" strike="noStrike" spc="-1">
              <a:latin typeface="Arial"/>
            </a:endParaRPr>
          </a:p>
          <a:p>
            <a:pPr algn="just">
              <a:lnSpc>
                <a:spcPct val="100000"/>
              </a:lnSpc>
            </a:pPr>
            <a:r>
              <a:rPr lang="ru-RU" sz="1900" b="1" i="1" u="sng" strike="noStrike" spc="-1">
                <a:solidFill>
                  <a:srgbClr val="FF0000"/>
                </a:solidFill>
                <a:uFillTx/>
                <a:latin typeface="Calibri"/>
              </a:rPr>
              <a:t>До першої, найбільш чутливої</a:t>
            </a:r>
            <a:r>
              <a:rPr lang="ru-RU" sz="1900" b="1" strike="noStrike" spc="-1">
                <a:solidFill>
                  <a:srgbClr val="000000"/>
                </a:solidFill>
                <a:latin typeface="Calibri"/>
              </a:rPr>
              <a:t> до випромінювань групи, відносяться:  червоний кістковий мозок (ЧКМ), статеві залози,   селезінка,   лімфоїдна тканина. </a:t>
            </a:r>
            <a:endParaRPr lang="ru-RU" sz="1900" b="0" strike="noStrike" spc="-1">
              <a:latin typeface="Arial"/>
            </a:endParaRPr>
          </a:p>
          <a:p>
            <a:pPr algn="just">
              <a:lnSpc>
                <a:spcPct val="100000"/>
              </a:lnSpc>
            </a:pPr>
            <a:r>
              <a:rPr lang="ru-RU" sz="1900" b="1" strike="noStrike" spc="-1">
                <a:solidFill>
                  <a:srgbClr val="000000"/>
                </a:solidFill>
                <a:latin typeface="Calibri"/>
              </a:rPr>
              <a:t>Стовбурові клітини цих тканин повністю гинуть при дозі опромінення 10 Гр. Зміни в них, які морфологічно реєструються, виникають при опроміненні дозою 0,25 Гр.  </a:t>
            </a:r>
            <a:endParaRPr lang="ru-RU" sz="1900" b="0" strike="noStrike" spc="-1">
              <a:latin typeface="Arial"/>
            </a:endParaRPr>
          </a:p>
          <a:p>
            <a:pPr algn="just">
              <a:lnSpc>
                <a:spcPct val="100000"/>
              </a:lnSpc>
            </a:pPr>
            <a:r>
              <a:rPr lang="ru-RU" sz="1900" b="1" i="1" strike="noStrike" spc="-1">
                <a:solidFill>
                  <a:srgbClr val="FF0000"/>
                </a:solidFill>
                <a:latin typeface="Calibri"/>
              </a:rPr>
              <a:t>До другої, більш резистентної </a:t>
            </a:r>
            <a:r>
              <a:rPr lang="ru-RU" sz="1900" b="1" strike="noStrike" spc="-1">
                <a:solidFill>
                  <a:srgbClr val="000000"/>
                </a:solidFill>
                <a:latin typeface="Calibri"/>
              </a:rPr>
              <a:t>до випромінювань групи, відносяться:  ШКТ,   печінка,   органи дихання,   органи виділення,   органи зору,   м'язова тканина.  Клітини цих тканин витримують дозу опромінення до 40 Гр.  </a:t>
            </a:r>
            <a:endParaRPr lang="ru-RU" sz="1900" b="0" strike="noStrike" spc="-1">
              <a:latin typeface="Arial"/>
            </a:endParaRPr>
          </a:p>
          <a:p>
            <a:pPr algn="just">
              <a:lnSpc>
                <a:spcPct val="100000"/>
              </a:lnSpc>
            </a:pPr>
            <a:r>
              <a:rPr lang="ru-RU" sz="1900" b="1" i="1" strike="noStrike" spc="-1">
                <a:solidFill>
                  <a:srgbClr val="FF0000"/>
                </a:solidFill>
                <a:latin typeface="Calibri"/>
              </a:rPr>
              <a:t>До третьої групи відносяться</a:t>
            </a:r>
            <a:r>
              <a:rPr lang="ru-RU" sz="1900" b="1" strike="noStrike" spc="-1">
                <a:solidFill>
                  <a:srgbClr val="000000"/>
                </a:solidFill>
                <a:latin typeface="Calibri"/>
              </a:rPr>
              <a:t>:  нервова тканина,   шкіряний покрив,   хрящова і кісткова тканина. Ці тканини витримують дозу опромінення до 80-100 Гр. </a:t>
            </a:r>
            <a:endParaRPr lang="ru-RU" sz="19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CustomShape 1"/>
          <p:cNvSpPr/>
          <p:nvPr/>
        </p:nvSpPr>
        <p:spPr>
          <a:xfrm>
            <a:off x="1571760" y="214200"/>
            <a:ext cx="592884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400" b="1" strike="noStrike" spc="-1">
                <a:solidFill>
                  <a:srgbClr val="FF0000"/>
                </a:solidFill>
                <a:latin typeface="Calibri"/>
              </a:rPr>
              <a:t>Патогенез дії іонізуючого випромінювання</a:t>
            </a:r>
            <a:endParaRPr lang="ru-RU" sz="2400" b="0" strike="noStrike" spc="-1">
              <a:latin typeface="Arial"/>
            </a:endParaRPr>
          </a:p>
        </p:txBody>
      </p:sp>
      <p:pic>
        <p:nvPicPr>
          <p:cNvPr id="124" name="Picture 2"/>
          <p:cNvPicPr/>
          <p:nvPr/>
        </p:nvPicPr>
        <p:blipFill>
          <a:blip r:embed="rId2"/>
          <a:srcRect l="25259" t="31255" r="26432" b="11132"/>
          <a:stretch/>
        </p:blipFill>
        <p:spPr>
          <a:xfrm>
            <a:off x="226440" y="642960"/>
            <a:ext cx="8843400" cy="5928840"/>
          </a:xfrm>
          <a:prstGeom prst="rect">
            <a:avLst/>
          </a:prstGeom>
          <a:ln w="936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CustomShape 1"/>
          <p:cNvSpPr/>
          <p:nvPr/>
        </p:nvSpPr>
        <p:spPr>
          <a:xfrm>
            <a:off x="214200" y="0"/>
            <a:ext cx="871524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i="1" strike="noStrike" spc="-1">
                <a:solidFill>
                  <a:srgbClr val="FF0000"/>
                </a:solidFill>
                <a:latin typeface="Calibri"/>
              </a:rPr>
              <a:t>Променева хвороба </a:t>
            </a:r>
            <a:r>
              <a:rPr lang="ru-RU" sz="1800" b="1" strike="noStrike" spc="-1">
                <a:solidFill>
                  <a:srgbClr val="000000"/>
                </a:solidFill>
                <a:latin typeface="Calibri"/>
              </a:rPr>
              <a:t>– захворювання, що виникає в результаті впливу різних видів іонізуючих випромінювань і характеризується симптомокомплексом, що залежить від виду випромінювання, його дози, локалізації джерела радіоактивних речовин, розподілу дози в часі і тілі людини </a:t>
            </a:r>
            <a:endParaRPr lang="ru-RU" sz="1800" b="0" strike="noStrike" spc="-1">
              <a:latin typeface="Arial"/>
            </a:endParaRPr>
          </a:p>
        </p:txBody>
      </p:sp>
      <p:pic>
        <p:nvPicPr>
          <p:cNvPr id="126" name="Picture 2"/>
          <p:cNvPicPr/>
          <p:nvPr/>
        </p:nvPicPr>
        <p:blipFill>
          <a:blip r:embed="rId2"/>
          <a:srcRect l="24160" t="26373" r="23684" b="37505"/>
          <a:stretch/>
        </p:blipFill>
        <p:spPr>
          <a:xfrm>
            <a:off x="573480" y="1071720"/>
            <a:ext cx="8070120" cy="3142800"/>
          </a:xfrm>
          <a:prstGeom prst="rect">
            <a:avLst/>
          </a:prstGeom>
          <a:ln w="9360">
            <a:noFill/>
          </a:ln>
        </p:spPr>
      </p:pic>
      <p:pic>
        <p:nvPicPr>
          <p:cNvPr id="127" name="Picture 3"/>
          <p:cNvPicPr/>
          <p:nvPr/>
        </p:nvPicPr>
        <p:blipFill>
          <a:blip r:embed="rId3"/>
          <a:srcRect l="23648" t="36334" r="23648" b="42766"/>
          <a:stretch/>
        </p:blipFill>
        <p:spPr>
          <a:xfrm>
            <a:off x="285840" y="4357800"/>
            <a:ext cx="8646840" cy="1928520"/>
          </a:xfrm>
          <a:prstGeom prst="rect">
            <a:avLst/>
          </a:prstGeom>
          <a:ln w="936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Picture 2"/>
          <p:cNvPicPr/>
          <p:nvPr/>
        </p:nvPicPr>
        <p:blipFill>
          <a:blip r:embed="rId2"/>
          <a:srcRect l="32948" t="43952" r="35217" b="29690"/>
          <a:stretch/>
        </p:blipFill>
        <p:spPr>
          <a:xfrm>
            <a:off x="2000160" y="142920"/>
            <a:ext cx="4928760" cy="2294280"/>
          </a:xfrm>
          <a:prstGeom prst="rect">
            <a:avLst/>
          </a:prstGeom>
          <a:ln w="9360">
            <a:noFill/>
          </a:ln>
        </p:spPr>
      </p:pic>
      <p:pic>
        <p:nvPicPr>
          <p:cNvPr id="129" name="Picture 3"/>
          <p:cNvPicPr/>
          <p:nvPr/>
        </p:nvPicPr>
        <p:blipFill>
          <a:blip r:embed="rId3"/>
          <a:srcRect l="31885" t="46102" r="33532" b="30472"/>
          <a:stretch/>
        </p:blipFill>
        <p:spPr>
          <a:xfrm>
            <a:off x="1428840" y="2428920"/>
            <a:ext cx="6188040" cy="2356920"/>
          </a:xfrm>
          <a:prstGeom prst="rect">
            <a:avLst/>
          </a:prstGeom>
          <a:ln w="9360">
            <a:noFill/>
          </a:ln>
        </p:spPr>
      </p:pic>
      <p:pic>
        <p:nvPicPr>
          <p:cNvPr id="130" name="Picture 4"/>
          <p:cNvPicPr/>
          <p:nvPr/>
        </p:nvPicPr>
        <p:blipFill>
          <a:blip r:embed="rId4"/>
          <a:srcRect l="28590" t="34021" r="37378" b="51959"/>
          <a:stretch/>
        </p:blipFill>
        <p:spPr>
          <a:xfrm>
            <a:off x="1071360" y="4929120"/>
            <a:ext cx="7000560" cy="1621800"/>
          </a:xfrm>
          <a:prstGeom prst="rect">
            <a:avLst/>
          </a:prstGeom>
          <a:ln w="936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CustomShape 1"/>
          <p:cNvSpPr/>
          <p:nvPr/>
        </p:nvSpPr>
        <p:spPr>
          <a:xfrm>
            <a:off x="214200" y="571320"/>
            <a:ext cx="8643600" cy="5576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400" b="1" strike="noStrike" spc="-1">
                <a:solidFill>
                  <a:srgbClr val="FF0000"/>
                </a:solidFill>
                <a:latin typeface="Calibri"/>
              </a:rPr>
              <a:t>Радіопротекторами </a:t>
            </a:r>
            <a:r>
              <a:rPr lang="ru-RU" sz="2400" b="1" strike="noStrike" spc="-1">
                <a:solidFill>
                  <a:srgbClr val="000000"/>
                </a:solidFill>
                <a:latin typeface="Calibri"/>
              </a:rPr>
              <a:t>(від латинського radius - промінь і protector - захисник) називають речовини, введення яких попереджає або зменшує ступінь розвитку променевого  ураження. </a:t>
            </a:r>
            <a:endParaRPr lang="ru-RU" sz="2400" b="0" strike="noStrike" spc="-1">
              <a:latin typeface="Arial"/>
            </a:endParaRPr>
          </a:p>
          <a:p>
            <a:pPr algn="just">
              <a:lnSpc>
                <a:spcPct val="100000"/>
              </a:lnSpc>
            </a:pPr>
            <a:r>
              <a:rPr lang="ru-RU" sz="2400" b="1" i="1" u="sng" strike="noStrike" spc="-1">
                <a:solidFill>
                  <a:srgbClr val="0070C0"/>
                </a:solidFill>
                <a:uFillTx/>
                <a:latin typeface="Calibri"/>
              </a:rPr>
              <a:t>Основні групи радіопротекторів: </a:t>
            </a:r>
            <a:endParaRPr lang="ru-RU" sz="2400" b="0" strike="noStrike" spc="-1">
              <a:latin typeface="Arial"/>
            </a:endParaRPr>
          </a:p>
          <a:p>
            <a:pPr algn="just">
              <a:lnSpc>
                <a:spcPct val="100000"/>
              </a:lnSpc>
            </a:pPr>
            <a:r>
              <a:rPr lang="ru-RU" sz="2400" b="1" strike="noStrike" spc="-1">
                <a:solidFill>
                  <a:srgbClr val="000000"/>
                </a:solidFill>
                <a:latin typeface="Calibri"/>
              </a:rPr>
              <a:t>• Сіровмісні (цистамін, меркаптопропіламін, глутатіон, цистеїн). </a:t>
            </a:r>
            <a:endParaRPr lang="ru-RU" sz="2400" b="0" strike="noStrike" spc="-1">
              <a:latin typeface="Arial"/>
            </a:endParaRPr>
          </a:p>
          <a:p>
            <a:pPr algn="just">
              <a:lnSpc>
                <a:spcPct val="100000"/>
              </a:lnSpc>
            </a:pPr>
            <a:r>
              <a:rPr lang="ru-RU" sz="2400" b="1" strike="noStrike" spc="-1">
                <a:solidFill>
                  <a:srgbClr val="000000"/>
                </a:solidFill>
                <a:latin typeface="Calibri"/>
              </a:rPr>
              <a:t>• Індолалкіламіни (триптамін, серотонін, мексамін). </a:t>
            </a:r>
            <a:endParaRPr lang="ru-RU" sz="2400" b="0" strike="noStrike" spc="-1">
              <a:latin typeface="Arial"/>
            </a:endParaRPr>
          </a:p>
          <a:p>
            <a:pPr algn="just">
              <a:lnSpc>
                <a:spcPct val="100000"/>
              </a:lnSpc>
            </a:pPr>
            <a:r>
              <a:rPr lang="ru-RU" sz="2400" b="1" strike="noStrike" spc="-1">
                <a:solidFill>
                  <a:srgbClr val="000000"/>
                </a:solidFill>
                <a:latin typeface="Calibri"/>
              </a:rPr>
              <a:t>• Нуклеїнові кислоти (ДНК, РНК, нуклеозиди, нуклеотиди). </a:t>
            </a:r>
            <a:endParaRPr lang="ru-RU" sz="2400" b="0" strike="noStrike" spc="-1">
              <a:latin typeface="Arial"/>
            </a:endParaRPr>
          </a:p>
          <a:p>
            <a:pPr algn="just">
              <a:lnSpc>
                <a:spcPct val="100000"/>
              </a:lnSpc>
            </a:pPr>
            <a:r>
              <a:rPr lang="ru-RU" sz="2400" b="1" strike="noStrike" spc="-1">
                <a:solidFill>
                  <a:srgbClr val="000000"/>
                </a:solidFill>
                <a:latin typeface="Calibri"/>
              </a:rPr>
              <a:t>• Азотомісткі (амигдалин, малононітрил, ціаністий натрій). </a:t>
            </a:r>
            <a:endParaRPr lang="ru-RU" sz="2400" b="0" strike="noStrike" spc="-1">
              <a:latin typeface="Arial"/>
            </a:endParaRPr>
          </a:p>
          <a:p>
            <a:pPr algn="just">
              <a:lnSpc>
                <a:spcPct val="100000"/>
              </a:lnSpc>
            </a:pPr>
            <a:r>
              <a:rPr lang="ru-RU" sz="2400" b="1" strike="noStrike" spc="-1">
                <a:solidFill>
                  <a:srgbClr val="000000"/>
                </a:solidFill>
                <a:latin typeface="Calibri"/>
              </a:rPr>
              <a:t>• Амінофенони (пара-, орто-, метаамінофенон). </a:t>
            </a:r>
            <a:endParaRPr lang="ru-RU" sz="2400" b="0" strike="noStrike" spc="-1">
              <a:latin typeface="Arial"/>
            </a:endParaRPr>
          </a:p>
          <a:p>
            <a:pPr algn="just">
              <a:lnSpc>
                <a:spcPct val="100000"/>
              </a:lnSpc>
            </a:pPr>
            <a:r>
              <a:rPr lang="ru-RU" sz="2400" b="1" strike="noStrike" spc="-1">
                <a:solidFill>
                  <a:srgbClr val="000000"/>
                </a:solidFill>
                <a:latin typeface="Calibri"/>
              </a:rPr>
              <a:t>• Галлат (етилгалат, пропілгалат, галова кислота). </a:t>
            </a:r>
            <a:endParaRPr lang="ru-RU" sz="2400" b="0" strike="noStrike" spc="-1">
              <a:latin typeface="Arial"/>
            </a:endParaRPr>
          </a:p>
          <a:p>
            <a:pPr algn="just">
              <a:lnSpc>
                <a:spcPct val="100000"/>
              </a:lnSpc>
            </a:pPr>
            <a:r>
              <a:rPr lang="ru-RU" sz="2400" b="1" strike="noStrike" spc="-1">
                <a:solidFill>
                  <a:srgbClr val="000000"/>
                </a:solidFill>
                <a:latin typeface="Calibri"/>
              </a:rPr>
              <a:t>• Різної хімічної будови (спирти, колхіцин, резерпін, берберин, наркотики, інертні гази). </a:t>
            </a:r>
            <a:endParaRPr lang="ru-RU" sz="2400" b="0" strike="noStrike" spc="-1">
              <a:latin typeface="Arial"/>
            </a:endParaRPr>
          </a:p>
          <a:p>
            <a:pPr algn="just">
              <a:lnSpc>
                <a:spcPct val="100000"/>
              </a:lnSpc>
            </a:pPr>
            <a:r>
              <a:rPr lang="ru-RU" sz="2400" b="1" strike="noStrike" spc="-1">
                <a:solidFill>
                  <a:srgbClr val="000000"/>
                </a:solidFill>
                <a:latin typeface="Calibri"/>
              </a:rPr>
              <a:t>• Засоби, що підвищують природну резистентність організму (вітаміни, ферменти, гормони). </a:t>
            </a:r>
            <a:endParaRPr lang="ru-RU" sz="24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Picture 2"/>
          <p:cNvPicPr/>
          <p:nvPr/>
        </p:nvPicPr>
        <p:blipFill>
          <a:blip r:embed="rId2"/>
          <a:srcRect t="19499"/>
          <a:stretch/>
        </p:blipFill>
        <p:spPr>
          <a:xfrm>
            <a:off x="232920" y="500040"/>
            <a:ext cx="8910720" cy="557172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CustomShape 1"/>
          <p:cNvSpPr/>
          <p:nvPr/>
        </p:nvSpPr>
        <p:spPr>
          <a:xfrm>
            <a:off x="214200" y="214200"/>
            <a:ext cx="8715240" cy="6432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400" b="1" strike="noStrike" spc="-1">
                <a:solidFill>
                  <a:srgbClr val="0070C0"/>
                </a:solidFill>
                <a:latin typeface="Calibri"/>
              </a:rPr>
              <a:t>ТЕМА: Зовнішні та внутрішні фактори зниження захисних властивостей організму</a:t>
            </a:r>
            <a:endParaRPr lang="ru-RU" sz="2400" b="0" strike="noStrike" spc="-1">
              <a:latin typeface="Arial"/>
            </a:endParaRPr>
          </a:p>
          <a:p>
            <a:pPr marL="343080" indent="-342720" algn="ctr">
              <a:lnSpc>
                <a:spcPct val="100000"/>
              </a:lnSpc>
              <a:buClr>
                <a:srgbClr val="FF0000"/>
              </a:buClr>
              <a:buFont typeface="Calibri"/>
              <a:buAutoNum type="arabicPeriod"/>
            </a:pPr>
            <a:r>
              <a:rPr lang="ru-RU" sz="2400" b="1" strike="noStrike" spc="-1">
                <a:solidFill>
                  <a:srgbClr val="FF0000"/>
                </a:solidFill>
                <a:latin typeface="Calibri"/>
              </a:rPr>
              <a:t>Значення зовнішніх факторів. </a:t>
            </a:r>
            <a:endParaRPr lang="ru-RU" sz="2400" b="0" strike="noStrike" spc="-1">
              <a:latin typeface="Arial"/>
            </a:endParaRPr>
          </a:p>
          <a:p>
            <a:pPr marL="343080" indent="-342720" algn="just">
              <a:lnSpc>
                <a:spcPct val="100000"/>
              </a:lnSpc>
            </a:pPr>
            <a:r>
              <a:rPr lang="ru-RU" sz="2400" b="1" i="1" strike="noStrike" spc="-1">
                <a:solidFill>
                  <a:srgbClr val="0070C0"/>
                </a:solidFill>
                <a:latin typeface="Calibri"/>
              </a:rPr>
              <a:t>Здоров’я особистості </a:t>
            </a:r>
            <a:r>
              <a:rPr lang="ru-RU" sz="2000" b="1" strike="noStrike" spc="-1">
                <a:solidFill>
                  <a:srgbClr val="000000"/>
                </a:solidFill>
                <a:latin typeface="Calibri"/>
              </a:rPr>
              <a:t>як системний біо-психосоціальний та морфо-функціональний феномен суттєво залежить від </a:t>
            </a:r>
            <a:r>
              <a:rPr lang="ru-RU" sz="2000" b="1" strike="noStrike" spc="-1">
                <a:solidFill>
                  <a:srgbClr val="7030A0"/>
                </a:solidFill>
                <a:latin typeface="Calibri"/>
              </a:rPr>
              <a:t>реактивності організму </a:t>
            </a:r>
            <a:r>
              <a:rPr lang="ru-RU" sz="2000" b="1" strike="noStrike" spc="-1">
                <a:solidFill>
                  <a:srgbClr val="000000"/>
                </a:solidFill>
                <a:latin typeface="Calibri"/>
              </a:rPr>
              <a:t>– властивості певним чином реагувати на зміну умов середовища існування (природного і соціального). </a:t>
            </a:r>
            <a:endParaRPr lang="ru-RU" sz="2000" b="0" strike="noStrike" spc="-1">
              <a:latin typeface="Arial"/>
            </a:endParaRPr>
          </a:p>
          <a:p>
            <a:pPr marL="343080" indent="-342720" algn="just">
              <a:lnSpc>
                <a:spcPct val="100000"/>
              </a:lnSpc>
            </a:pPr>
            <a:r>
              <a:rPr lang="ru-RU" sz="2000" b="1" i="1" strike="noStrike" spc="-1">
                <a:solidFill>
                  <a:srgbClr val="7030A0"/>
                </a:solidFill>
                <a:latin typeface="Calibri"/>
              </a:rPr>
              <a:t>Реактивність</a:t>
            </a:r>
            <a:r>
              <a:rPr lang="ru-RU" sz="2000" b="1" strike="noStrike" spc="-1">
                <a:solidFill>
                  <a:srgbClr val="000000"/>
                </a:solidFill>
                <a:latin typeface="Calibri"/>
              </a:rPr>
              <a:t>, у т.ч. стрес як </a:t>
            </a:r>
            <a:r>
              <a:rPr lang="ru-RU" sz="2000" b="1" i="1" strike="noStrike" spc="-1">
                <a:solidFill>
                  <a:srgbClr val="FF0000"/>
                </a:solidFill>
                <a:latin typeface="Calibri"/>
              </a:rPr>
              <a:t>загальний адаптаційний синдром </a:t>
            </a:r>
            <a:r>
              <a:rPr lang="ru-RU" sz="2000" b="1" strike="noStrike" spc="-1">
                <a:solidFill>
                  <a:srgbClr val="000000"/>
                </a:solidFill>
                <a:latin typeface="Calibri"/>
              </a:rPr>
              <a:t>(неспецифічна реактивність), а також особливості конституції (соматотипу), типу нервової системи (типу ВНД) і темпераменту вагомо впливає на складові психічного здоров’я та може сприяти відповідним розладам психіки і поведінки особистості – афективним, психогенним (невротичним), психосоматичним розладам. </a:t>
            </a:r>
            <a:endParaRPr lang="ru-RU" sz="2000" b="0" strike="noStrike" spc="-1">
              <a:latin typeface="Arial"/>
            </a:endParaRPr>
          </a:p>
          <a:p>
            <a:pPr marL="343080" indent="-342720" algn="just">
              <a:lnSpc>
                <a:spcPct val="100000"/>
              </a:lnSpc>
            </a:pPr>
            <a:r>
              <a:rPr lang="ru-RU" sz="2000" b="1" strike="noStrike" spc="-1">
                <a:solidFill>
                  <a:srgbClr val="000000"/>
                </a:solidFill>
                <a:latin typeface="Calibri"/>
              </a:rPr>
              <a:t>Окремої уваги заслуговують </a:t>
            </a:r>
            <a:r>
              <a:rPr lang="ru-RU" sz="2000" b="1" i="1" u="sng" strike="noStrike" spc="-1">
                <a:solidFill>
                  <a:srgbClr val="FF0000"/>
                </a:solidFill>
                <a:uFillTx/>
                <a:latin typeface="Calibri"/>
              </a:rPr>
              <a:t>еколого-географічні складові реактивності </a:t>
            </a:r>
            <a:r>
              <a:rPr lang="ru-RU" sz="2000" b="1" strike="noStrike" spc="-1">
                <a:solidFill>
                  <a:srgbClr val="000000"/>
                </a:solidFill>
                <a:latin typeface="Calibri"/>
              </a:rPr>
              <a:t>та психічного здоров’я особистості, у т.ч. місце народження, навчання, роботи тощо. </a:t>
            </a:r>
            <a:endParaRPr lang="ru-RU" sz="2000" b="0" strike="noStrike" spc="-1">
              <a:latin typeface="Arial"/>
            </a:endParaRPr>
          </a:p>
          <a:p>
            <a:pPr marL="343080" indent="-342720" algn="just">
              <a:lnSpc>
                <a:spcPct val="100000"/>
              </a:lnSpc>
            </a:pPr>
            <a:r>
              <a:rPr lang="ru-RU" sz="2000" b="1" strike="noStrike" spc="-1">
                <a:solidFill>
                  <a:srgbClr val="000000"/>
                </a:solidFill>
                <a:latin typeface="Calibri"/>
              </a:rPr>
              <a:t>Розробка та впровадження ефективних профілактичних заходів щодо збереження здоров’я особистості обов’язково повинна враховувати природні умови існування та їх соціальні складові, а також статеві і вікові особливості. </a:t>
            </a:r>
            <a:endParaRPr lang="ru-RU" sz="20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Picture 4"/>
          <p:cNvPicPr/>
          <p:nvPr/>
        </p:nvPicPr>
        <p:blipFill>
          <a:blip r:embed="rId2"/>
          <a:stretch/>
        </p:blipFill>
        <p:spPr>
          <a:xfrm>
            <a:off x="0" y="357120"/>
            <a:ext cx="8929440" cy="557172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 name="Picture 2"/>
          <p:cNvPicPr/>
          <p:nvPr/>
        </p:nvPicPr>
        <p:blipFill>
          <a:blip r:embed="rId2"/>
          <a:stretch/>
        </p:blipFill>
        <p:spPr>
          <a:xfrm>
            <a:off x="285840" y="285840"/>
            <a:ext cx="8507520" cy="637524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CustomShape 1"/>
          <p:cNvSpPr/>
          <p:nvPr/>
        </p:nvSpPr>
        <p:spPr>
          <a:xfrm>
            <a:off x="214200" y="285840"/>
            <a:ext cx="8715240" cy="6308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000" b="1" strike="noStrike" spc="-1">
                <a:solidFill>
                  <a:srgbClr val="0070C0"/>
                </a:solidFill>
                <a:latin typeface="Calibri"/>
              </a:rPr>
              <a:t>ТЕМА: Зовнішні та внутрішні фактори зниження захисних властивостей організму</a:t>
            </a:r>
            <a:endParaRPr lang="ru-RU" sz="2000" b="0" strike="noStrike" spc="-1">
              <a:latin typeface="Arial"/>
            </a:endParaRPr>
          </a:p>
          <a:p>
            <a:pPr marL="343080" indent="-342720" algn="ctr">
              <a:lnSpc>
                <a:spcPct val="100000"/>
              </a:lnSpc>
            </a:pPr>
            <a:r>
              <a:rPr lang="ru-RU" sz="2400" b="1" strike="noStrike" spc="-1">
                <a:solidFill>
                  <a:srgbClr val="FF0000"/>
                </a:solidFill>
                <a:latin typeface="Calibri"/>
              </a:rPr>
              <a:t>9. Психічні травми. Негативні емоції. Стрес. </a:t>
            </a:r>
            <a:endParaRPr lang="ru-RU" sz="2400" b="0" strike="noStrike" spc="-1">
              <a:latin typeface="Arial"/>
            </a:endParaRPr>
          </a:p>
          <a:p>
            <a:pPr marL="343080" indent="-342720" algn="just">
              <a:lnSpc>
                <a:spcPct val="100000"/>
              </a:lnSpc>
            </a:pPr>
            <a:r>
              <a:rPr lang="ru-RU" sz="1800" b="1" strike="noStrike" spc="-1">
                <a:solidFill>
                  <a:srgbClr val="000000"/>
                </a:solidFill>
                <a:latin typeface="Calibri"/>
              </a:rPr>
              <a:t>Виникнення несподіваної та напруженої ситуації призводить до порушення рівноваги між організмом і навколишнім середовищем. Настає неспецифічна реакція організму у відповідь на цю ситуацію - стрес. Стресова реакція має різний прояв у різних людей: активна - зростає ефективність діяльності, пасивна - ефективність діяльності різко зменшується. Важливим компонентом пристосування людини до незвичних ситуацій є комплекс реакцій, що забезпечують активацію гіпоталамо-гіпофізарної системи. Стресові ситуації часто пов’язані з посиленим психоемоційним навантаженням на нервову систему людини: це високий темп сучасного життя, великі обсяги інформації, яку ми отримуємо з екранів телевізорів, з Інтернету, багатьох інших інформаційних джерел, погіршення стану довкілля.</a:t>
            </a:r>
            <a:endParaRPr lang="ru-RU" sz="1800" b="0" strike="noStrike" spc="-1">
              <a:latin typeface="Arial"/>
            </a:endParaRPr>
          </a:p>
          <a:p>
            <a:pPr marL="343080" indent="-342720" algn="just">
              <a:lnSpc>
                <a:spcPct val="100000"/>
              </a:lnSpc>
            </a:pPr>
            <a:r>
              <a:rPr lang="ru-RU" sz="1800" b="1" strike="noStrike" spc="-1">
                <a:solidFill>
                  <a:srgbClr val="000000"/>
                </a:solidFill>
                <a:latin typeface="Calibri"/>
              </a:rPr>
              <a:t>У цілому властивість організму чинити опір впливу навколишнього середовища, або реактивність, тісно пов’язана з функціонуванням механізмів специфічного та неспецифічного захисту. У більшості неспецифічна реактивність організму реалізується через стрес як загальний адаптаційний синдром. </a:t>
            </a:r>
            <a:endParaRPr lang="ru-RU" sz="1800" b="0" strike="noStrike" spc="-1">
              <a:latin typeface="Arial"/>
            </a:endParaRPr>
          </a:p>
          <a:p>
            <a:pPr marL="343080" indent="-342720" algn="just">
              <a:lnSpc>
                <a:spcPct val="100000"/>
              </a:lnSpc>
            </a:pPr>
            <a:r>
              <a:rPr lang="ru-RU" sz="1800" b="1" strike="noStrike" spc="-1">
                <a:solidFill>
                  <a:srgbClr val="000000"/>
                </a:solidFill>
                <a:latin typeface="Calibri"/>
              </a:rPr>
              <a:t>За визначенням Г. Сельє (1936), </a:t>
            </a:r>
            <a:r>
              <a:rPr lang="ru-RU" sz="2000" b="1" strike="noStrike" spc="-1">
                <a:solidFill>
                  <a:srgbClr val="FF0000"/>
                </a:solidFill>
                <a:latin typeface="Calibri"/>
              </a:rPr>
              <a:t>стрес</a:t>
            </a:r>
            <a:r>
              <a:rPr lang="ru-RU" sz="1800" b="1" strike="noStrike" spc="-1">
                <a:solidFill>
                  <a:srgbClr val="000000"/>
                </a:solidFill>
                <a:latin typeface="Calibri"/>
              </a:rPr>
              <a:t> – це загальна неспецифічна реакція організму у відповідь на дію будь-яких сильних подразників (стрес-чинників) середовища існування Внаслідок дії різноманітних стресчинників в організмі виникають однотипні фізіологічні та біохімічні зміни, спрямовані на їх нейтралізацію. </a:t>
            </a:r>
            <a:endParaRPr lang="ru-RU" sz="18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CustomShape 1"/>
          <p:cNvSpPr/>
          <p:nvPr/>
        </p:nvSpPr>
        <p:spPr>
          <a:xfrm>
            <a:off x="357120" y="214200"/>
            <a:ext cx="8500680" cy="3107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3080" indent="-342720" algn="just">
              <a:lnSpc>
                <a:spcPct val="100000"/>
              </a:lnSpc>
            </a:pPr>
            <a:r>
              <a:rPr lang="ru-RU" sz="1800" b="1" strike="noStrike" spc="-1">
                <a:solidFill>
                  <a:srgbClr val="000000"/>
                </a:solidFill>
                <a:latin typeface="Calibri"/>
              </a:rPr>
              <a:t>Сукупність таких змін Г. Сельє назвав загальним адаптаційним синдромом (синдромом біологічного стресу), або клінічним виявом стресу, який супроводжується трьома стадіями: </a:t>
            </a:r>
            <a:endParaRPr lang="ru-RU" sz="1800" b="0" strike="noStrike" spc="-1">
              <a:latin typeface="Arial"/>
            </a:endParaRPr>
          </a:p>
          <a:p>
            <a:pPr marL="343080" indent="-342720" algn="just">
              <a:lnSpc>
                <a:spcPct val="100000"/>
              </a:lnSpc>
              <a:buClr>
                <a:srgbClr val="FF0000"/>
              </a:buClr>
              <a:buFont typeface="StarSymbol"/>
              <a:buAutoNum type="arabicParenR"/>
            </a:pPr>
            <a:r>
              <a:rPr lang="ru-RU" sz="1800" b="1" i="1" strike="noStrike" spc="-1">
                <a:solidFill>
                  <a:srgbClr val="FF0000"/>
                </a:solidFill>
                <a:latin typeface="Calibri"/>
              </a:rPr>
              <a:t>стадія тривоги </a:t>
            </a:r>
            <a:r>
              <a:rPr lang="ru-RU" sz="1800" b="1" i="1" strike="noStrike" spc="-1">
                <a:solidFill>
                  <a:srgbClr val="000000"/>
                </a:solidFill>
                <a:latin typeface="Calibri"/>
              </a:rPr>
              <a:t>з відповідною </a:t>
            </a:r>
            <a:r>
              <a:rPr lang="ru-RU" sz="1800" b="1" i="1" u="sng" strike="noStrike" spc="-1">
                <a:solidFill>
                  <a:srgbClr val="000000"/>
                </a:solidFill>
                <a:uFillTx/>
                <a:latin typeface="Calibri"/>
              </a:rPr>
              <a:t>фазою шоку </a:t>
            </a:r>
            <a:r>
              <a:rPr lang="ru-RU" sz="1800" b="1" strike="noStrike" spc="-1">
                <a:solidFill>
                  <a:srgbClr val="000000"/>
                </a:solidFill>
                <a:latin typeface="Calibri"/>
              </a:rPr>
              <a:t>(зниження захисних механізмів) і </a:t>
            </a:r>
            <a:r>
              <a:rPr lang="ru-RU" sz="1800" b="1" i="1" u="sng" strike="noStrike" spc="-1">
                <a:solidFill>
                  <a:srgbClr val="000000"/>
                </a:solidFill>
                <a:uFillTx/>
                <a:latin typeface="Calibri"/>
              </a:rPr>
              <a:t>фазою протишоку </a:t>
            </a:r>
            <a:r>
              <a:rPr lang="ru-RU" sz="1800" b="1" strike="noStrike" spc="-1">
                <a:solidFill>
                  <a:srgbClr val="000000"/>
                </a:solidFill>
                <a:latin typeface="Calibri"/>
              </a:rPr>
              <a:t>(посилення захисних механізмів); домінують процеси катаболізму (дисиміляції); </a:t>
            </a:r>
            <a:endParaRPr lang="ru-RU" sz="1800" b="0" strike="noStrike" spc="-1">
              <a:latin typeface="Arial"/>
            </a:endParaRPr>
          </a:p>
          <a:p>
            <a:pPr marL="343080" indent="-342720" algn="just">
              <a:lnSpc>
                <a:spcPct val="100000"/>
              </a:lnSpc>
              <a:buClr>
                <a:srgbClr val="FF0000"/>
              </a:buClr>
              <a:buFont typeface="StarSymbol"/>
              <a:buAutoNum type="arabicParenR"/>
            </a:pPr>
            <a:r>
              <a:rPr lang="ru-RU" sz="1800" b="1" i="1" strike="noStrike" spc="-1">
                <a:solidFill>
                  <a:srgbClr val="FF0000"/>
                </a:solidFill>
                <a:latin typeface="Calibri"/>
              </a:rPr>
              <a:t>стадія опору </a:t>
            </a:r>
            <a:r>
              <a:rPr lang="ru-RU" sz="1800" b="1" strike="noStrike" spc="-1">
                <a:solidFill>
                  <a:srgbClr val="000000"/>
                </a:solidFill>
                <a:latin typeface="Calibri"/>
              </a:rPr>
              <a:t>(резистентності, стійкості) – стадія ефективної адаптації до нових умов існування; домінують процеси анаболізму (асиміляції); </a:t>
            </a:r>
            <a:endParaRPr lang="ru-RU" sz="1800" b="0" strike="noStrike" spc="-1">
              <a:latin typeface="Arial"/>
            </a:endParaRPr>
          </a:p>
          <a:p>
            <a:pPr marL="343080" indent="-342720" algn="just">
              <a:lnSpc>
                <a:spcPct val="100000"/>
              </a:lnSpc>
              <a:buClr>
                <a:srgbClr val="FF0000"/>
              </a:buClr>
              <a:buFont typeface="StarSymbol"/>
              <a:buAutoNum type="arabicParenR"/>
            </a:pPr>
            <a:r>
              <a:rPr lang="ru-RU" sz="1800" b="1" i="1" strike="noStrike" spc="-1">
                <a:solidFill>
                  <a:srgbClr val="FF0000"/>
                </a:solidFill>
                <a:latin typeface="Calibri"/>
              </a:rPr>
              <a:t>стадія виснаження </a:t>
            </a:r>
            <a:r>
              <a:rPr lang="ru-RU" sz="1800" b="1" strike="noStrike" spc="-1">
                <a:solidFill>
                  <a:srgbClr val="000000"/>
                </a:solidFill>
                <a:latin typeface="Calibri"/>
              </a:rPr>
              <a:t>– неефективність адаптаційно-компенсаторних механізмів, дезадаптація та суттєве порушення гомеостазу; домінують процеси катаболізму (дисиміляції). </a:t>
            </a:r>
            <a:endParaRPr lang="ru-RU" sz="1800" b="0" strike="noStrike" spc="-1">
              <a:latin typeface="Arial"/>
            </a:endParaRPr>
          </a:p>
        </p:txBody>
      </p:sp>
      <p:pic>
        <p:nvPicPr>
          <p:cNvPr id="137" name="Picture 2"/>
          <p:cNvPicPr/>
          <p:nvPr/>
        </p:nvPicPr>
        <p:blipFill>
          <a:blip r:embed="rId2"/>
          <a:stretch/>
        </p:blipFill>
        <p:spPr>
          <a:xfrm>
            <a:off x="3512880" y="3357720"/>
            <a:ext cx="5630760" cy="3499920"/>
          </a:xfrm>
          <a:prstGeom prst="rect">
            <a:avLst/>
          </a:prstGeom>
          <a:ln>
            <a:noFill/>
          </a:ln>
        </p:spPr>
      </p:pic>
      <p:pic>
        <p:nvPicPr>
          <p:cNvPr id="138" name="Picture 4"/>
          <p:cNvPicPr/>
          <p:nvPr/>
        </p:nvPicPr>
        <p:blipFill>
          <a:blip r:embed="rId3"/>
          <a:stretch/>
        </p:blipFill>
        <p:spPr>
          <a:xfrm>
            <a:off x="0" y="4000680"/>
            <a:ext cx="3397680" cy="174744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Picture 2"/>
          <p:cNvPicPr/>
          <p:nvPr/>
        </p:nvPicPr>
        <p:blipFill>
          <a:blip r:embed="rId2"/>
          <a:stretch/>
        </p:blipFill>
        <p:spPr>
          <a:xfrm>
            <a:off x="0" y="53640"/>
            <a:ext cx="9072360" cy="680400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Picture 2"/>
          <p:cNvPicPr/>
          <p:nvPr/>
        </p:nvPicPr>
        <p:blipFill>
          <a:blip r:embed="rId2"/>
          <a:stretch/>
        </p:blipFill>
        <p:spPr>
          <a:xfrm>
            <a:off x="0" y="0"/>
            <a:ext cx="9143640" cy="685764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 name="Picture 2"/>
          <p:cNvPicPr/>
          <p:nvPr/>
        </p:nvPicPr>
        <p:blipFill>
          <a:blip r:embed="rId2"/>
          <a:stretch/>
        </p:blipFill>
        <p:spPr>
          <a:xfrm>
            <a:off x="285840" y="0"/>
            <a:ext cx="8857800" cy="6286320"/>
          </a:xfrm>
          <a:prstGeom prst="rect">
            <a:avLst/>
          </a:prstGeom>
          <a:ln>
            <a:noFill/>
          </a:ln>
        </p:spPr>
      </p:pic>
      <p:sp>
        <p:nvSpPr>
          <p:cNvPr id="142" name="CustomShape 1"/>
          <p:cNvSpPr/>
          <p:nvPr/>
        </p:nvSpPr>
        <p:spPr>
          <a:xfrm>
            <a:off x="142920" y="6143760"/>
            <a:ext cx="900072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1800" b="1" i="1" u="sng" strike="noStrike" spc="-1">
                <a:solidFill>
                  <a:srgbClr val="0000FF"/>
                </a:solidFill>
                <a:uFillTx/>
                <a:latin typeface="Calibri"/>
                <a:hlinkClick r:id="rId3"/>
              </a:rPr>
              <a:t>https://</a:t>
            </a:r>
            <a:r>
              <a:rPr lang="ru-RU" sz="1800" b="1" i="1" u="sng" strike="noStrike" spc="-1">
                <a:solidFill>
                  <a:srgbClr val="0000FF"/>
                </a:solidFill>
                <a:uFillTx/>
                <a:latin typeface="Calibri"/>
                <a:hlinkClick r:id="rId3"/>
              </a:rPr>
              <a:t>phc.org.ua/news/vpliv-stresu-na-organizm-ditini-chim-mozhut-dopomogti-batki-i-koli-varto-zvertatisya-do</a:t>
            </a:r>
            <a:r>
              <a:rPr lang="ru-RU" sz="1800" b="1" i="1" strike="noStrike" spc="-1">
                <a:solidFill>
                  <a:srgbClr val="000000"/>
                </a:solidFill>
                <a:latin typeface="Calibri"/>
              </a:rPr>
              <a:t> </a:t>
            </a:r>
            <a:endParaRPr lang="ru-RU" sz="18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357120" y="214200"/>
            <a:ext cx="8500680" cy="5531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3080" indent="-342720" algn="just">
              <a:lnSpc>
                <a:spcPct val="100000"/>
              </a:lnSpc>
            </a:pPr>
            <a:r>
              <a:rPr lang="ru-RU" sz="2100" b="1" strike="noStrike" spc="-1">
                <a:solidFill>
                  <a:srgbClr val="000000"/>
                </a:solidFill>
                <a:latin typeface="Calibri"/>
              </a:rPr>
              <a:t>Таким чином, </a:t>
            </a:r>
            <a:r>
              <a:rPr lang="ru-RU" sz="2100" b="1" strike="noStrike" spc="-1">
                <a:solidFill>
                  <a:srgbClr val="FF0000"/>
                </a:solidFill>
                <a:latin typeface="Calibri"/>
              </a:rPr>
              <a:t>перша стадія стресу </a:t>
            </a:r>
            <a:r>
              <a:rPr lang="ru-RU" sz="2100" b="1" strike="noStrike" spc="-1">
                <a:solidFill>
                  <a:srgbClr val="000000"/>
                </a:solidFill>
                <a:latin typeface="Calibri"/>
              </a:rPr>
              <a:t>із суттєвою зміною основних показників гомеостазу характеризує у цілому стрес-уразливість організму людини. </a:t>
            </a:r>
            <a:endParaRPr lang="ru-RU" sz="2100" b="0" strike="noStrike" spc="-1">
              <a:latin typeface="Arial"/>
            </a:endParaRPr>
          </a:p>
          <a:p>
            <a:pPr marL="343080" indent="-342720" algn="just">
              <a:lnSpc>
                <a:spcPct val="100000"/>
              </a:lnSpc>
            </a:pPr>
            <a:r>
              <a:rPr lang="ru-RU" sz="2100" b="1" strike="noStrike" spc="-1">
                <a:solidFill>
                  <a:srgbClr val="FF0000"/>
                </a:solidFill>
                <a:latin typeface="Calibri"/>
              </a:rPr>
              <a:t>Друга стадія стресу</a:t>
            </a:r>
            <a:r>
              <a:rPr lang="ru-RU" sz="2100" b="1" strike="noStrike" spc="-1">
                <a:solidFill>
                  <a:srgbClr val="000000"/>
                </a:solidFill>
                <a:latin typeface="Calibri"/>
              </a:rPr>
              <a:t>, в основному, забезпечує механізми оптимальної стрес-стійкості організму людини через повернення до умовної норми основних показників гомеостазу. </a:t>
            </a:r>
            <a:endParaRPr lang="ru-RU" sz="2100" b="0" strike="noStrike" spc="-1">
              <a:latin typeface="Arial"/>
            </a:endParaRPr>
          </a:p>
          <a:p>
            <a:pPr marL="343080" indent="-342720" algn="just">
              <a:lnSpc>
                <a:spcPct val="100000"/>
              </a:lnSpc>
            </a:pPr>
            <a:r>
              <a:rPr lang="ru-RU" sz="2100" b="1" strike="noStrike" spc="-1">
                <a:solidFill>
                  <a:srgbClr val="000000"/>
                </a:solidFill>
                <a:latin typeface="Calibri"/>
              </a:rPr>
              <a:t>В свою чергу, третя стадія стресу свідчить про малу ефективність адаптаційно-компенсаторних механізмів та, відповідно, про суттєву стрес-уразливість людини. Кожна з цих стадій стресу характеризується посиленням функції певних регуляторних систем організму, насамперед, функціональної </a:t>
            </a:r>
            <a:r>
              <a:rPr lang="ru-RU" sz="2100" b="1" i="1" strike="noStrike" spc="-1">
                <a:solidFill>
                  <a:srgbClr val="000000"/>
                </a:solidFill>
                <a:latin typeface="Calibri"/>
              </a:rPr>
              <a:t>системи гіпоталамус (релізінг-чинники – кортиколіберин) – гіпофіз (АКТГ – адренокортитропний гормон) – наднирники (катехоламіни – адреналін і норадреналін та кортикостероїди – глюкокортикоїди і мінералокортикоїди). </a:t>
            </a:r>
            <a:endParaRPr lang="ru-RU" sz="2100" b="0" strike="noStrike" spc="-1">
              <a:latin typeface="Arial"/>
            </a:endParaRPr>
          </a:p>
          <a:p>
            <a:pPr marL="343080" indent="-342720" algn="just">
              <a:lnSpc>
                <a:spcPct val="100000"/>
              </a:lnSpc>
            </a:pPr>
            <a:r>
              <a:rPr lang="ru-RU" sz="2100" b="1" strike="noStrike" spc="-1">
                <a:solidFill>
                  <a:srgbClr val="000000"/>
                </a:solidFill>
                <a:latin typeface="Calibri"/>
              </a:rPr>
              <a:t>У цілому біологічна (еволюційна) функція стресу – ефективна адаптація з відповідними компенсаторними механізмами.</a:t>
            </a:r>
            <a:endParaRPr lang="ru-RU" sz="21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CustomShape 1"/>
          <p:cNvSpPr/>
          <p:nvPr/>
        </p:nvSpPr>
        <p:spPr>
          <a:xfrm>
            <a:off x="214200" y="428760"/>
            <a:ext cx="8572320" cy="5452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3080" indent="-342720" algn="just">
              <a:lnSpc>
                <a:spcPct val="100000"/>
              </a:lnSpc>
            </a:pPr>
            <a:r>
              <a:rPr lang="ru-RU" sz="2200" b="1" strike="noStrike" spc="-1">
                <a:solidFill>
                  <a:srgbClr val="000000"/>
                </a:solidFill>
                <a:latin typeface="Calibri"/>
              </a:rPr>
              <a:t>Динаміка стресу з відповідними стадіями тривоги, резистентності, виснаження супроводжується на рівні організму суттєвими морфологічними, фізіологічними, біохімічними, імунологічними, когнітивними і емоційними змінами та може сприяти розвитку соматичної патології (інфекційній і неінфекційній), а також психічної і поведінкової патології. </a:t>
            </a:r>
            <a:endParaRPr lang="ru-RU" sz="2200" b="0" strike="noStrike" spc="-1">
              <a:latin typeface="Arial"/>
            </a:endParaRPr>
          </a:p>
          <a:p>
            <a:pPr marL="343080" indent="-342720" algn="just">
              <a:lnSpc>
                <a:spcPct val="100000"/>
              </a:lnSpc>
            </a:pPr>
            <a:r>
              <a:rPr lang="ru-RU" sz="2200" b="1" strike="noStrike" spc="-1">
                <a:solidFill>
                  <a:srgbClr val="000000"/>
                </a:solidFill>
                <a:latin typeface="Calibri"/>
              </a:rPr>
              <a:t>Окремої уваги заслуговує стрес як функціональна (психофізіологічна) модель розладів психіки і поведінки особистості, у т.ч. афективних, психогенних (невротичних), психосоматичних розладів. Таким чином, міждисциплінарні дослідження системних зв’язків психічного здоров’я особистості та реактивності можуть включати наступні функціональні схеми: </a:t>
            </a:r>
            <a:r>
              <a:rPr lang="ru-RU" sz="2200" b="1" i="1" strike="noStrike" spc="-1">
                <a:solidFill>
                  <a:srgbClr val="000000"/>
                </a:solidFill>
                <a:latin typeface="Calibri"/>
              </a:rPr>
              <a:t>психічне здоров’я – реактивність – конституція – тип нервової системи (тип ВНД) – темперамент – активність автономної (вегетативної) нервової системи – фізіологічний і психологічний стрес</a:t>
            </a:r>
            <a:r>
              <a:rPr lang="ru-RU" sz="2200" b="1" strike="noStrike" spc="-1">
                <a:solidFill>
                  <a:srgbClr val="000000"/>
                </a:solidFill>
                <a:latin typeface="Calibri"/>
              </a:rPr>
              <a:t>. </a:t>
            </a:r>
            <a:endParaRPr lang="ru-RU" sz="22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CustomShape 1"/>
          <p:cNvSpPr/>
          <p:nvPr/>
        </p:nvSpPr>
        <p:spPr>
          <a:xfrm>
            <a:off x="357120" y="0"/>
            <a:ext cx="8500680" cy="1014209"/>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pPr>
            <a:r>
              <a:rPr lang="ru-RU" sz="2000" b="1" strike="noStrike" spc="-1" dirty="0">
                <a:solidFill>
                  <a:srgbClr val="0070C0"/>
                </a:solidFill>
                <a:latin typeface="Calibri"/>
              </a:rPr>
              <a:t>ТЕМА: </a:t>
            </a:r>
            <a:r>
              <a:rPr lang="ru-RU" sz="2000" b="1" strike="noStrike" spc="-1" dirty="0" err="1">
                <a:solidFill>
                  <a:srgbClr val="0070C0"/>
                </a:solidFill>
                <a:latin typeface="Calibri"/>
              </a:rPr>
              <a:t>Зовнішні</a:t>
            </a:r>
            <a:r>
              <a:rPr lang="ru-RU" sz="2000" b="1" strike="noStrike" spc="-1" dirty="0">
                <a:solidFill>
                  <a:srgbClr val="0070C0"/>
                </a:solidFill>
                <a:latin typeface="Calibri"/>
              </a:rPr>
              <a:t> та </a:t>
            </a:r>
            <a:r>
              <a:rPr lang="ru-RU" sz="2000" b="1" strike="noStrike" spc="-1" dirty="0" err="1">
                <a:solidFill>
                  <a:srgbClr val="0070C0"/>
                </a:solidFill>
                <a:latin typeface="Calibri"/>
              </a:rPr>
              <a:t>внутрішні</a:t>
            </a:r>
            <a:r>
              <a:rPr lang="ru-RU" sz="2000" b="1" strike="noStrike" spc="-1" dirty="0">
                <a:solidFill>
                  <a:srgbClr val="0070C0"/>
                </a:solidFill>
                <a:latin typeface="Calibri"/>
              </a:rPr>
              <a:t> </a:t>
            </a:r>
            <a:r>
              <a:rPr lang="ru-RU" sz="2000" b="1" strike="noStrike" spc="-1" dirty="0" err="1">
                <a:solidFill>
                  <a:srgbClr val="0070C0"/>
                </a:solidFill>
                <a:latin typeface="Calibri"/>
              </a:rPr>
              <a:t>фактори</a:t>
            </a:r>
            <a:r>
              <a:rPr lang="ru-RU" sz="2000" b="1" strike="noStrike" spc="-1" dirty="0">
                <a:solidFill>
                  <a:srgbClr val="0070C0"/>
                </a:solidFill>
                <a:latin typeface="Calibri"/>
              </a:rPr>
              <a:t> </a:t>
            </a:r>
            <a:r>
              <a:rPr lang="ru-RU" sz="2000" b="1" strike="noStrike" spc="-1" dirty="0" err="1">
                <a:solidFill>
                  <a:srgbClr val="0070C0"/>
                </a:solidFill>
                <a:latin typeface="Calibri"/>
              </a:rPr>
              <a:t>зниження</a:t>
            </a:r>
            <a:r>
              <a:rPr lang="ru-RU" sz="2000" b="1" strike="noStrike" spc="-1" dirty="0">
                <a:solidFill>
                  <a:srgbClr val="0070C0"/>
                </a:solidFill>
                <a:latin typeface="Calibri"/>
              </a:rPr>
              <a:t> </a:t>
            </a:r>
            <a:r>
              <a:rPr lang="ru-RU" sz="2000" b="1" strike="noStrike" spc="-1" dirty="0" err="1">
                <a:solidFill>
                  <a:srgbClr val="0070C0"/>
                </a:solidFill>
                <a:latin typeface="Calibri"/>
              </a:rPr>
              <a:t>захисних</a:t>
            </a:r>
            <a:r>
              <a:rPr lang="ru-RU" sz="2000" b="1" strike="noStrike" spc="-1" dirty="0">
                <a:solidFill>
                  <a:srgbClr val="0070C0"/>
                </a:solidFill>
                <a:latin typeface="Calibri"/>
              </a:rPr>
              <a:t> </a:t>
            </a:r>
            <a:r>
              <a:rPr lang="ru-RU" sz="2000" b="1" strike="noStrike" spc="-1" dirty="0" err="1">
                <a:solidFill>
                  <a:srgbClr val="0070C0"/>
                </a:solidFill>
                <a:latin typeface="Calibri"/>
              </a:rPr>
              <a:t>властивостей</a:t>
            </a:r>
            <a:r>
              <a:rPr lang="ru-RU" sz="2000" b="1" strike="noStrike" spc="-1" dirty="0">
                <a:solidFill>
                  <a:srgbClr val="0070C0"/>
                </a:solidFill>
                <a:latin typeface="Calibri"/>
              </a:rPr>
              <a:t> </a:t>
            </a:r>
            <a:r>
              <a:rPr lang="ru-RU" sz="2000" b="1" strike="noStrike" spc="-1" dirty="0" err="1">
                <a:solidFill>
                  <a:srgbClr val="0070C0"/>
                </a:solidFill>
                <a:latin typeface="Calibri"/>
              </a:rPr>
              <a:t>організму</a:t>
            </a:r>
            <a:endParaRPr lang="ru-RU" sz="2000" b="0" strike="noStrike" spc="-1" dirty="0">
              <a:latin typeface="Arial"/>
            </a:endParaRPr>
          </a:p>
          <a:p>
            <a:pPr marL="343080" indent="-342720">
              <a:lnSpc>
                <a:spcPct val="100000"/>
              </a:lnSpc>
            </a:pPr>
            <a:r>
              <a:rPr lang="ru-RU" sz="2000" b="1" strike="noStrike" spc="-1" dirty="0">
                <a:solidFill>
                  <a:srgbClr val="FF0000"/>
                </a:solidFill>
                <a:latin typeface="Calibri"/>
              </a:rPr>
              <a:t>10. </a:t>
            </a:r>
            <a:r>
              <a:rPr lang="ru-RU" sz="2000" b="1" strike="noStrike" spc="-1" dirty="0" err="1">
                <a:solidFill>
                  <a:srgbClr val="FF0000"/>
                </a:solidFill>
                <a:latin typeface="Calibri"/>
              </a:rPr>
              <a:t>Перевтома</a:t>
            </a:r>
            <a:r>
              <a:rPr lang="ru-RU" sz="2000" b="1" strike="noStrike" spc="-1" dirty="0">
                <a:solidFill>
                  <a:srgbClr val="FF0000"/>
                </a:solidFill>
                <a:latin typeface="Calibri"/>
              </a:rPr>
              <a:t>. </a:t>
            </a:r>
            <a:endParaRPr lang="ru-RU" sz="2000" b="0" strike="noStrike" spc="-1" dirty="0">
              <a:latin typeface="Arial"/>
            </a:endParaRPr>
          </a:p>
        </p:txBody>
      </p:sp>
      <p:pic>
        <p:nvPicPr>
          <p:cNvPr id="146" name="Picture 1"/>
          <p:cNvPicPr/>
          <p:nvPr/>
        </p:nvPicPr>
        <p:blipFill>
          <a:blip r:embed="rId2"/>
          <a:srcRect l="25259" t="40044" r="24783" b="22854"/>
          <a:stretch/>
        </p:blipFill>
        <p:spPr>
          <a:xfrm>
            <a:off x="642910" y="928670"/>
            <a:ext cx="7858180" cy="3214388"/>
          </a:xfrm>
          <a:prstGeom prst="rect">
            <a:avLst/>
          </a:prstGeom>
          <a:ln w="9360">
            <a:noFill/>
          </a:ln>
        </p:spPr>
      </p:pic>
      <p:pic>
        <p:nvPicPr>
          <p:cNvPr id="4" name="Picture 2"/>
          <p:cNvPicPr/>
          <p:nvPr/>
        </p:nvPicPr>
        <p:blipFill>
          <a:blip r:embed="rId3"/>
          <a:srcRect l="21966" t="40044" r="22586" b="25782"/>
          <a:stretch/>
        </p:blipFill>
        <p:spPr>
          <a:xfrm>
            <a:off x="500034" y="4071942"/>
            <a:ext cx="8072494" cy="2500330"/>
          </a:xfrm>
          <a:prstGeom prst="rect">
            <a:avLst/>
          </a:prstGeom>
          <a:ln w="936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CustomShape 1"/>
          <p:cNvSpPr/>
          <p:nvPr/>
        </p:nvSpPr>
        <p:spPr>
          <a:xfrm>
            <a:off x="285840" y="243360"/>
            <a:ext cx="8643600" cy="6127200"/>
          </a:xfrm>
          <a:prstGeom prst="rect">
            <a:avLst/>
          </a:prstGeom>
          <a:noFill/>
          <a:ln w="9360">
            <a:noFill/>
          </a:ln>
        </p:spPr>
        <p:style>
          <a:lnRef idx="0">
            <a:scrgbClr r="0" g="0" b="0"/>
          </a:lnRef>
          <a:fillRef idx="0">
            <a:scrgbClr r="0" g="0" b="0"/>
          </a:fillRef>
          <a:effectRef idx="0">
            <a:scrgbClr r="0" g="0" b="0"/>
          </a:effectRef>
          <a:fontRef idx="minor"/>
        </p:style>
        <p:txBody>
          <a:bodyPr anchor="ctr">
            <a:spAutoFit/>
          </a:bodyPr>
          <a:lstStyle/>
          <a:p>
            <a:pPr algn="just">
              <a:lnSpc>
                <a:spcPct val="100000"/>
              </a:lnSpc>
            </a:pPr>
            <a:r>
              <a:rPr lang="ru-RU" sz="1800" b="1" strike="noStrike" spc="-1">
                <a:solidFill>
                  <a:srgbClr val="000000"/>
                </a:solidFill>
                <a:latin typeface="Times New Roman"/>
              </a:rPr>
              <a:t>Реактивність організму визначає можливість виникнення хвороби, особливості її перебігу і наслідки. Патогенні фактори можуть викликати захворювання тільки за умови недостатньої опірності організму. Реактивність залежить від функціонального стану центральної нервової системи, на яку великий вплив робить зовнішнє і внутрішнє середовище. Шкідливі звички (куріння, алкоголізм, наркоманія) порушують діяльність мозку. Інтенсифікація трудової діяльності людини супроводжується великими психоемоційними перевантаженнями. Це приводить до зниження резистентності організму і розвитку низки розповсюджених захворювань, зокрема патології системи кровообігу. Лікарями розроблені заходи, спрямовані на нормалізацію функціонального стану центральної нервової системи. Вони включають здоровий спосіб життя, відмову від шкідливих звичок, здоровий психоемоційний клімат у колективі, аутогенне тренування, фізичні вправи, загартовування. Ці заходи можуть істотно підвищити неспецифічну резистентність організму.</a:t>
            </a:r>
            <a:endParaRPr lang="ru-RU" sz="1800" b="0" strike="noStrike" spc="-1">
              <a:latin typeface="Arial"/>
            </a:endParaRPr>
          </a:p>
          <a:p>
            <a:pPr algn="just">
              <a:lnSpc>
                <a:spcPct val="100000"/>
              </a:lnSpc>
            </a:pPr>
            <a:r>
              <a:rPr lang="ru-RU" sz="1800" b="1" strike="noStrike" spc="-1">
                <a:solidFill>
                  <a:srgbClr val="000000"/>
                </a:solidFill>
                <a:latin typeface="Times New Roman"/>
              </a:rPr>
              <a:t>Фактори зовнішнього середовища постійно впливають на людину. Недостатнє харчування, погані соціальні умови, токсичні впливи й інші фактори знижують резистентність організму. Заняття спортом, раціональний режим праці і відпочинку, охорона навколишнього середовища підвищують неспецифічну стійкість організму. Деякі фактори можна використовувати в медицині з лікувально-профілактичною метою. Наприклад, гіпотермію використовують для підвищення стійкості організму до гіпоксії при операціях на серці і головному мозку.</a:t>
            </a:r>
            <a:endParaRPr lang="ru-RU" sz="18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 name="Picture 2"/>
          <p:cNvPicPr/>
          <p:nvPr/>
        </p:nvPicPr>
        <p:blipFill>
          <a:blip r:embed="rId2"/>
          <a:srcRect l="28006" t="26373" r="29727" b="16019"/>
          <a:stretch/>
        </p:blipFill>
        <p:spPr>
          <a:xfrm>
            <a:off x="0" y="0"/>
            <a:ext cx="8964360" cy="6868800"/>
          </a:xfrm>
          <a:prstGeom prst="rect">
            <a:avLst/>
          </a:prstGeom>
          <a:ln w="936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ustomShape 1"/>
          <p:cNvSpPr/>
          <p:nvPr/>
        </p:nvSpPr>
        <p:spPr>
          <a:xfrm>
            <a:off x="0" y="142920"/>
            <a:ext cx="9000720" cy="6554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000" b="1" strike="noStrike" spc="-1">
                <a:solidFill>
                  <a:srgbClr val="0070C0"/>
                </a:solidFill>
                <a:latin typeface="Calibri"/>
              </a:rPr>
              <a:t>ТЕМА: Зовнішні та внутрішні фактори зниження захисних властивостей організму</a:t>
            </a:r>
            <a:endParaRPr lang="ru-RU" sz="2000" b="0" strike="noStrike" spc="-1">
              <a:latin typeface="Arial"/>
            </a:endParaRPr>
          </a:p>
          <a:p>
            <a:pPr marL="343080" indent="-342720" algn="ctr">
              <a:lnSpc>
                <a:spcPct val="100000"/>
              </a:lnSpc>
            </a:pPr>
            <a:r>
              <a:rPr lang="ru-RU" sz="2000" b="1" strike="noStrike" spc="-1">
                <a:solidFill>
                  <a:srgbClr val="FF0000"/>
                </a:solidFill>
                <a:latin typeface="Calibri"/>
              </a:rPr>
              <a:t>12. Гіподинамія. </a:t>
            </a:r>
            <a:endParaRPr lang="ru-RU" sz="2000" b="0" strike="noStrike" spc="-1">
              <a:latin typeface="Arial"/>
            </a:endParaRPr>
          </a:p>
          <a:p>
            <a:pPr marL="343080" indent="-342720" algn="just">
              <a:lnSpc>
                <a:spcPct val="100000"/>
              </a:lnSpc>
            </a:pPr>
            <a:r>
              <a:rPr lang="ru-RU" sz="2400" b="1" strike="noStrike" spc="-1">
                <a:solidFill>
                  <a:srgbClr val="FF0000"/>
                </a:solidFill>
                <a:latin typeface="Calibri"/>
              </a:rPr>
              <a:t>Гіподинамія</a:t>
            </a:r>
            <a:r>
              <a:rPr lang="ru-RU" sz="2000" b="1" strike="noStrike" spc="-1">
                <a:solidFill>
                  <a:srgbClr val="000000"/>
                </a:solidFill>
                <a:latin typeface="Calibri"/>
              </a:rPr>
              <a:t> – недостатня м’язова діяльність, згубно впливає на здоров’я людини. І.М. Сєченов говорив про “</a:t>
            </a:r>
            <a:r>
              <a:rPr lang="ru-RU" sz="2000" b="1" i="1" strike="noStrike" spc="-1">
                <a:solidFill>
                  <a:srgbClr val="FF0000"/>
                </a:solidFill>
                <a:latin typeface="Calibri"/>
              </a:rPr>
              <a:t>м’язову радість</a:t>
            </a:r>
            <a:r>
              <a:rPr lang="ru-RU" sz="2000" b="1" strike="noStrike" spc="-1">
                <a:solidFill>
                  <a:srgbClr val="000000"/>
                </a:solidFill>
                <a:latin typeface="Calibri"/>
              </a:rPr>
              <a:t>” – стан, який виникає, коли добре працюють м’язи – як про одну з умов здорової життєдіяльності організму. Якщо м’язи працюють не повноцінно виникають хворобливі процеси. Під час зниження фізичної активності спочатку зменшується витрата енергії, далі – кровопостачання тканин, виникає кисневе голодування головного мозку, серця та багатьох інших органів, страждає їхнє живлення. Порушується стан регуляторних систем організму, зокрема гормональної та нервової, під час гіподинамії знижується тонізуюча сигналізація, що йде від м’язів у центральну нервову систему. Це несприятливо позначається на стані головного мозку, з’являється швидка втомлюваність, емоційна нестійкість, розвивається атрофія м’язів, змінюється структура кісток. Суттєво порушуються обмінні процеси, стан серцево-судинної системи, венозний кровообіг. особливо небезпечна гіподинамія в ранковому дитячому та шкільному віці. Вона різко затримує формування організму, негативно впливає на розвиток опорно-рухового апарату, серцево-судинної системи, ендокринної та інших систем організму</a:t>
            </a:r>
            <a:endParaRPr lang="ru-RU" sz="2000" b="0" strike="noStrike" spc="-1">
              <a:latin typeface="Arial"/>
            </a:endParaRPr>
          </a:p>
          <a:p>
            <a:pPr marL="343080" indent="-342720" algn="just">
              <a:lnSpc>
                <a:spcPct val="100000"/>
              </a:lnSpc>
            </a:pPr>
            <a:endParaRPr lang="ru-RU" sz="20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CustomShape 1"/>
          <p:cNvSpPr/>
          <p:nvPr/>
        </p:nvSpPr>
        <p:spPr>
          <a:xfrm>
            <a:off x="357120" y="285840"/>
            <a:ext cx="8500680" cy="390730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800" b="1" strike="noStrike" spc="-1" dirty="0">
                <a:solidFill>
                  <a:srgbClr val="0070C0"/>
                </a:solidFill>
                <a:latin typeface="Calibri"/>
              </a:rPr>
              <a:t>ТЕМА: </a:t>
            </a:r>
            <a:r>
              <a:rPr lang="ru-RU" sz="2800" b="1" strike="noStrike" spc="-1" dirty="0" err="1">
                <a:solidFill>
                  <a:srgbClr val="0070C0"/>
                </a:solidFill>
                <a:latin typeface="Calibri"/>
              </a:rPr>
              <a:t>Зовнішні</a:t>
            </a:r>
            <a:r>
              <a:rPr lang="ru-RU" sz="2800" b="1" strike="noStrike" spc="-1" dirty="0">
                <a:solidFill>
                  <a:srgbClr val="0070C0"/>
                </a:solidFill>
                <a:latin typeface="Calibri"/>
              </a:rPr>
              <a:t> та </a:t>
            </a:r>
            <a:r>
              <a:rPr lang="ru-RU" sz="2800" b="1" strike="noStrike" spc="-1" dirty="0" err="1">
                <a:solidFill>
                  <a:srgbClr val="0070C0"/>
                </a:solidFill>
                <a:latin typeface="Calibri"/>
              </a:rPr>
              <a:t>внутрішні</a:t>
            </a:r>
            <a:r>
              <a:rPr lang="ru-RU" sz="2800" b="1" strike="noStrike" spc="-1" dirty="0">
                <a:solidFill>
                  <a:srgbClr val="0070C0"/>
                </a:solidFill>
                <a:latin typeface="Calibri"/>
              </a:rPr>
              <a:t> </a:t>
            </a:r>
            <a:r>
              <a:rPr lang="ru-RU" sz="2800" b="1" strike="noStrike" spc="-1" dirty="0" err="1">
                <a:solidFill>
                  <a:srgbClr val="0070C0"/>
                </a:solidFill>
                <a:latin typeface="Calibri"/>
              </a:rPr>
              <a:t>фактори</a:t>
            </a:r>
            <a:r>
              <a:rPr lang="ru-RU" sz="2800" b="1" strike="noStrike" spc="-1" dirty="0">
                <a:solidFill>
                  <a:srgbClr val="0070C0"/>
                </a:solidFill>
                <a:latin typeface="Calibri"/>
              </a:rPr>
              <a:t> </a:t>
            </a:r>
            <a:r>
              <a:rPr lang="ru-RU" sz="2800" b="1" strike="noStrike" spc="-1" dirty="0" err="1">
                <a:solidFill>
                  <a:srgbClr val="0070C0"/>
                </a:solidFill>
                <a:latin typeface="Calibri"/>
              </a:rPr>
              <a:t>зниження</a:t>
            </a:r>
            <a:r>
              <a:rPr lang="ru-RU" sz="2800" b="1" strike="noStrike" spc="-1" dirty="0">
                <a:solidFill>
                  <a:srgbClr val="0070C0"/>
                </a:solidFill>
                <a:latin typeface="Calibri"/>
              </a:rPr>
              <a:t> </a:t>
            </a:r>
            <a:r>
              <a:rPr lang="ru-RU" sz="2800" b="1" strike="noStrike" spc="-1" dirty="0" err="1">
                <a:solidFill>
                  <a:srgbClr val="0070C0"/>
                </a:solidFill>
                <a:latin typeface="Calibri"/>
              </a:rPr>
              <a:t>захисних</a:t>
            </a:r>
            <a:r>
              <a:rPr lang="ru-RU" sz="2800" b="1" strike="noStrike" spc="-1" dirty="0">
                <a:solidFill>
                  <a:srgbClr val="0070C0"/>
                </a:solidFill>
                <a:latin typeface="Calibri"/>
              </a:rPr>
              <a:t> </a:t>
            </a:r>
            <a:r>
              <a:rPr lang="ru-RU" sz="2800" b="1" strike="noStrike" spc="-1" dirty="0" err="1">
                <a:solidFill>
                  <a:srgbClr val="0070C0"/>
                </a:solidFill>
                <a:latin typeface="Calibri"/>
              </a:rPr>
              <a:t>властивостей</a:t>
            </a:r>
            <a:r>
              <a:rPr lang="ru-RU" sz="2800" b="1" strike="noStrike" spc="-1" dirty="0">
                <a:solidFill>
                  <a:srgbClr val="0070C0"/>
                </a:solidFill>
                <a:latin typeface="Calibri"/>
              </a:rPr>
              <a:t> </a:t>
            </a:r>
            <a:r>
              <a:rPr lang="ru-RU" sz="2800" b="1" strike="noStrike" spc="-1" dirty="0" err="1">
                <a:solidFill>
                  <a:srgbClr val="0070C0"/>
                </a:solidFill>
                <a:latin typeface="Calibri"/>
              </a:rPr>
              <a:t>організму</a:t>
            </a:r>
            <a:endParaRPr lang="ru-RU" sz="2800" b="0" strike="noStrike" spc="-1" dirty="0">
              <a:latin typeface="Arial"/>
            </a:endParaRPr>
          </a:p>
          <a:p>
            <a:pPr marL="343080" indent="-342720">
              <a:lnSpc>
                <a:spcPct val="100000"/>
              </a:lnSpc>
            </a:pPr>
            <a:r>
              <a:rPr lang="ru-RU" sz="2400" b="1" strike="noStrike" spc="-1" dirty="0">
                <a:solidFill>
                  <a:srgbClr val="000000"/>
                </a:solidFill>
                <a:latin typeface="Calibri"/>
              </a:rPr>
              <a:t>14. </a:t>
            </a:r>
            <a:r>
              <a:rPr lang="ru-RU" sz="2400" b="1" strike="noStrike" spc="-1" dirty="0" err="1">
                <a:solidFill>
                  <a:srgbClr val="000000"/>
                </a:solidFill>
                <a:latin typeface="Calibri"/>
              </a:rPr>
              <a:t>Шкідливі</a:t>
            </a:r>
            <a:r>
              <a:rPr lang="ru-RU" sz="2400" b="1" strike="noStrike" spc="-1" dirty="0">
                <a:solidFill>
                  <a:srgbClr val="000000"/>
                </a:solidFill>
                <a:latin typeface="Calibri"/>
              </a:rPr>
              <a:t> </a:t>
            </a:r>
            <a:r>
              <a:rPr lang="ru-RU" sz="2400" b="1" strike="noStrike" spc="-1" dirty="0" err="1">
                <a:solidFill>
                  <a:srgbClr val="000000"/>
                </a:solidFill>
                <a:latin typeface="Calibri"/>
              </a:rPr>
              <a:t>звички</a:t>
            </a:r>
            <a:r>
              <a:rPr lang="ru-RU" sz="2400" b="1" strike="noStrike" spc="-1" dirty="0">
                <a:solidFill>
                  <a:srgbClr val="000000"/>
                </a:solidFill>
                <a:latin typeface="Calibri"/>
              </a:rPr>
              <a:t>. </a:t>
            </a:r>
            <a:endParaRPr lang="ru-RU" sz="2400" b="0" strike="noStrike" spc="-1" dirty="0">
              <a:latin typeface="Arial"/>
            </a:endParaRPr>
          </a:p>
          <a:p>
            <a:pPr marL="343080" indent="-342720" algn="just">
              <a:lnSpc>
                <a:spcPct val="100000"/>
              </a:lnSpc>
            </a:pPr>
            <a:r>
              <a:rPr lang="ru-RU" sz="2400" b="0" strike="noStrike" spc="-1" dirty="0" err="1">
                <a:solidFill>
                  <a:srgbClr val="000000"/>
                </a:solidFill>
                <a:latin typeface="Calibri"/>
              </a:rPr>
              <a:t>Несумісними</a:t>
            </a:r>
            <a:r>
              <a:rPr lang="ru-RU" sz="2400" b="0" strike="noStrike" spc="-1" dirty="0">
                <a:solidFill>
                  <a:srgbClr val="000000"/>
                </a:solidFill>
                <a:latin typeface="Calibri"/>
              </a:rPr>
              <a:t> для ЗСЖ </a:t>
            </a:r>
            <a:r>
              <a:rPr lang="ru-RU" sz="2400" b="0" strike="noStrike" spc="-1" dirty="0" err="1">
                <a:solidFill>
                  <a:srgbClr val="000000"/>
                </a:solidFill>
                <a:latin typeface="Calibri"/>
              </a:rPr>
              <a:t>є</a:t>
            </a:r>
            <a:r>
              <a:rPr lang="ru-RU" sz="2400" b="0" strike="noStrike" spc="-1" dirty="0">
                <a:solidFill>
                  <a:srgbClr val="000000"/>
                </a:solidFill>
                <a:latin typeface="Calibri"/>
              </a:rPr>
              <a:t> </a:t>
            </a:r>
            <a:r>
              <a:rPr lang="ru-RU" sz="2400" b="0" strike="noStrike" spc="-1" dirty="0" err="1">
                <a:solidFill>
                  <a:srgbClr val="000000"/>
                </a:solidFill>
                <a:latin typeface="Calibri"/>
              </a:rPr>
              <a:t>шкідливі</a:t>
            </a:r>
            <a:r>
              <a:rPr lang="ru-RU" sz="2400" b="0" strike="noStrike" spc="-1" dirty="0">
                <a:solidFill>
                  <a:srgbClr val="000000"/>
                </a:solidFill>
                <a:latin typeface="Calibri"/>
              </a:rPr>
              <a:t> </a:t>
            </a:r>
            <a:r>
              <a:rPr lang="ru-RU" sz="2400" b="0" strike="noStrike" spc="-1" dirty="0" err="1">
                <a:solidFill>
                  <a:srgbClr val="000000"/>
                </a:solidFill>
                <a:latin typeface="Calibri"/>
              </a:rPr>
              <a:t>звички</a:t>
            </a:r>
            <a:r>
              <a:rPr lang="ru-RU" sz="2400" b="0" strike="noStrike" spc="-1" dirty="0">
                <a:solidFill>
                  <a:srgbClr val="000000"/>
                </a:solidFill>
                <a:latin typeface="Calibri"/>
              </a:rPr>
              <a:t>. </a:t>
            </a:r>
            <a:r>
              <a:rPr lang="ru-RU" sz="2400" b="0" strike="noStrike" spc="-1" dirty="0" err="1">
                <a:solidFill>
                  <a:srgbClr val="000000"/>
                </a:solidFill>
                <a:latin typeface="Calibri"/>
              </a:rPr>
              <a:t>Ця</a:t>
            </a:r>
            <a:r>
              <a:rPr lang="ru-RU" sz="2400" b="0" strike="noStrike" spc="-1" dirty="0">
                <a:solidFill>
                  <a:srgbClr val="000000"/>
                </a:solidFill>
                <a:latin typeface="Calibri"/>
              </a:rPr>
              <a:t> </a:t>
            </a:r>
            <a:r>
              <a:rPr lang="ru-RU" sz="2400" b="0" strike="noStrike" spc="-1" dirty="0" err="1">
                <a:solidFill>
                  <a:srgbClr val="000000"/>
                </a:solidFill>
                <a:latin typeface="Calibri"/>
              </a:rPr>
              <a:t>несумісність</a:t>
            </a:r>
            <a:r>
              <a:rPr lang="ru-RU" sz="2400" b="0" strike="noStrike" spc="-1" dirty="0">
                <a:solidFill>
                  <a:srgbClr val="000000"/>
                </a:solidFill>
                <a:latin typeface="Calibri"/>
              </a:rPr>
              <a:t> </a:t>
            </a:r>
            <a:r>
              <a:rPr lang="ru-RU" sz="2400" b="0" strike="noStrike" spc="-1" dirty="0" err="1">
                <a:solidFill>
                  <a:srgbClr val="000000"/>
                </a:solidFill>
                <a:latin typeface="Calibri"/>
              </a:rPr>
              <a:t>визначається</a:t>
            </a:r>
            <a:r>
              <a:rPr lang="ru-RU" sz="2400" b="0" strike="noStrike" spc="-1" dirty="0">
                <a:solidFill>
                  <a:srgbClr val="000000"/>
                </a:solidFill>
                <a:latin typeface="Calibri"/>
              </a:rPr>
              <a:t> не </a:t>
            </a:r>
            <a:r>
              <a:rPr lang="ru-RU" sz="2400" b="0" strike="noStrike" spc="-1" dirty="0" err="1">
                <a:solidFill>
                  <a:srgbClr val="000000"/>
                </a:solidFill>
                <a:latin typeface="Calibri"/>
              </a:rPr>
              <a:t>лише</a:t>
            </a:r>
            <a:r>
              <a:rPr lang="ru-RU" sz="2400" b="0" strike="noStrike" spc="-1" dirty="0">
                <a:solidFill>
                  <a:srgbClr val="000000"/>
                </a:solidFill>
                <a:latin typeface="Calibri"/>
              </a:rPr>
              <a:t> прямим </a:t>
            </a:r>
            <a:r>
              <a:rPr lang="ru-RU" sz="2400" b="0" strike="noStrike" spc="-1" dirty="0" err="1">
                <a:solidFill>
                  <a:srgbClr val="000000"/>
                </a:solidFill>
                <a:latin typeface="Calibri"/>
              </a:rPr>
              <a:t>негативним</a:t>
            </a:r>
            <a:r>
              <a:rPr lang="ru-RU" sz="2400" b="0" strike="noStrike" spc="-1" dirty="0">
                <a:solidFill>
                  <a:srgbClr val="000000"/>
                </a:solidFill>
                <a:latin typeface="Calibri"/>
              </a:rPr>
              <a:t> </a:t>
            </a:r>
            <a:r>
              <a:rPr lang="ru-RU" sz="2400" b="0" strike="noStrike" spc="-1" dirty="0" err="1">
                <a:solidFill>
                  <a:srgbClr val="000000"/>
                </a:solidFill>
                <a:latin typeface="Calibri"/>
              </a:rPr>
              <a:t>впливом</a:t>
            </a:r>
            <a:r>
              <a:rPr lang="ru-RU" sz="2400" b="0" strike="noStrike" spc="-1" dirty="0">
                <a:solidFill>
                  <a:srgbClr val="000000"/>
                </a:solidFill>
                <a:latin typeface="Calibri"/>
              </a:rPr>
              <a:t> тютюну, алкоголю та </a:t>
            </a:r>
            <a:r>
              <a:rPr lang="ru-RU" sz="2400" b="0" strike="noStrike" spc="-1" dirty="0" err="1">
                <a:solidFill>
                  <a:srgbClr val="000000"/>
                </a:solidFill>
                <a:latin typeface="Calibri"/>
              </a:rPr>
              <a:t>наркотиків</a:t>
            </a:r>
            <a:r>
              <a:rPr lang="ru-RU" sz="2400" b="0" strike="noStrike" spc="-1" dirty="0">
                <a:solidFill>
                  <a:srgbClr val="000000"/>
                </a:solidFill>
                <a:latin typeface="Calibri"/>
              </a:rPr>
              <a:t> на </a:t>
            </a:r>
            <a:r>
              <a:rPr lang="ru-RU" sz="2400" b="0" strike="noStrike" spc="-1" dirty="0" err="1">
                <a:solidFill>
                  <a:srgbClr val="000000"/>
                </a:solidFill>
                <a:latin typeface="Calibri"/>
              </a:rPr>
              <a:t>організм</a:t>
            </a:r>
            <a:r>
              <a:rPr lang="ru-RU" sz="2400" b="0" strike="noStrike" spc="-1" dirty="0">
                <a:solidFill>
                  <a:srgbClr val="000000"/>
                </a:solidFill>
                <a:latin typeface="Calibri"/>
              </a:rPr>
              <a:t>, а </a:t>
            </a:r>
            <a:r>
              <a:rPr lang="ru-RU" sz="2400" b="0" strike="noStrike" spc="-1" dirty="0" err="1">
                <a:solidFill>
                  <a:srgbClr val="000000"/>
                </a:solidFill>
                <a:latin typeface="Calibri"/>
              </a:rPr>
              <a:t>й</a:t>
            </a:r>
            <a:r>
              <a:rPr lang="ru-RU" sz="2400" b="0" strike="noStrike" spc="-1" dirty="0">
                <a:solidFill>
                  <a:srgbClr val="000000"/>
                </a:solidFill>
                <a:latin typeface="Calibri"/>
              </a:rPr>
              <a:t> </a:t>
            </a:r>
            <a:r>
              <a:rPr lang="ru-RU" sz="2400" b="0" strike="noStrike" spc="-1" dirty="0" err="1">
                <a:solidFill>
                  <a:srgbClr val="000000"/>
                </a:solidFill>
                <a:latin typeface="Calibri"/>
              </a:rPr>
              <a:t>тим</a:t>
            </a:r>
            <a:r>
              <a:rPr lang="ru-RU" sz="2400" b="0" strike="noStrike" spc="-1" dirty="0">
                <a:solidFill>
                  <a:srgbClr val="000000"/>
                </a:solidFill>
                <a:latin typeface="Calibri"/>
              </a:rPr>
              <a:t>, </a:t>
            </a:r>
            <a:r>
              <a:rPr lang="ru-RU" sz="2400" b="0" strike="noStrike" spc="-1" dirty="0" err="1">
                <a:solidFill>
                  <a:srgbClr val="000000"/>
                </a:solidFill>
                <a:latin typeface="Calibri"/>
              </a:rPr>
              <a:t>що</a:t>
            </a:r>
            <a:r>
              <a:rPr lang="ru-RU" sz="2400" b="0" strike="noStrike" spc="-1" dirty="0">
                <a:solidFill>
                  <a:srgbClr val="000000"/>
                </a:solidFill>
                <a:latin typeface="Calibri"/>
              </a:rPr>
              <a:t> </a:t>
            </a:r>
            <a:r>
              <a:rPr lang="ru-RU" sz="2400" b="0" strike="noStrike" spc="-1" dirty="0" err="1">
                <a:solidFill>
                  <a:srgbClr val="000000"/>
                </a:solidFill>
                <a:latin typeface="Calibri"/>
              </a:rPr>
              <a:t>шкідливі</a:t>
            </a:r>
            <a:r>
              <a:rPr lang="ru-RU" sz="2400" b="0" strike="noStrike" spc="-1" dirty="0">
                <a:solidFill>
                  <a:srgbClr val="000000"/>
                </a:solidFill>
                <a:latin typeface="Calibri"/>
              </a:rPr>
              <a:t> </a:t>
            </a:r>
            <a:r>
              <a:rPr lang="ru-RU" sz="2400" b="0" strike="noStrike" spc="-1" dirty="0" err="1">
                <a:solidFill>
                  <a:srgbClr val="000000"/>
                </a:solidFill>
                <a:latin typeface="Calibri"/>
              </a:rPr>
              <a:t>звички</a:t>
            </a:r>
            <a:r>
              <a:rPr lang="ru-RU" sz="2400" b="0" strike="noStrike" spc="-1" dirty="0">
                <a:solidFill>
                  <a:srgbClr val="000000"/>
                </a:solidFill>
                <a:latin typeface="Calibri"/>
              </a:rPr>
              <a:t> </a:t>
            </a:r>
            <a:r>
              <a:rPr lang="ru-RU" sz="2400" b="0" strike="noStrike" spc="-1" dirty="0" err="1">
                <a:solidFill>
                  <a:srgbClr val="000000"/>
                </a:solidFill>
                <a:latin typeface="Calibri"/>
              </a:rPr>
              <a:t>перешкоджають</a:t>
            </a:r>
            <a:r>
              <a:rPr lang="ru-RU" sz="2400" b="0" strike="noStrike" spc="-1" dirty="0">
                <a:solidFill>
                  <a:srgbClr val="000000"/>
                </a:solidFill>
                <a:latin typeface="Calibri"/>
              </a:rPr>
              <a:t> </a:t>
            </a:r>
            <a:r>
              <a:rPr lang="ru-RU" sz="2400" b="0" strike="noStrike" spc="-1" dirty="0" err="1">
                <a:solidFill>
                  <a:srgbClr val="000000"/>
                </a:solidFill>
                <a:latin typeface="Calibri"/>
              </a:rPr>
              <a:t>утвердженню</a:t>
            </a:r>
            <a:r>
              <a:rPr lang="ru-RU" sz="2400" b="0" strike="noStrike" spc="-1" dirty="0">
                <a:solidFill>
                  <a:srgbClr val="000000"/>
                </a:solidFill>
                <a:latin typeface="Calibri"/>
              </a:rPr>
              <a:t> </a:t>
            </a:r>
            <a:r>
              <a:rPr lang="ru-RU" sz="2400" b="0" strike="noStrike" spc="-1" dirty="0" err="1">
                <a:solidFill>
                  <a:srgbClr val="000000"/>
                </a:solidFill>
                <a:latin typeface="Calibri"/>
              </a:rPr>
              <a:t>складових</a:t>
            </a:r>
            <a:r>
              <a:rPr lang="ru-RU" sz="2400" b="0" strike="noStrike" spc="-1" dirty="0">
                <a:solidFill>
                  <a:srgbClr val="000000"/>
                </a:solidFill>
                <a:latin typeface="Calibri"/>
              </a:rPr>
              <a:t> здорового способу </a:t>
            </a:r>
            <a:r>
              <a:rPr lang="ru-RU" sz="2400" b="0" strike="noStrike" spc="-1" dirty="0" err="1">
                <a:solidFill>
                  <a:srgbClr val="000000"/>
                </a:solidFill>
                <a:latin typeface="Calibri"/>
              </a:rPr>
              <a:t>життя</a:t>
            </a:r>
            <a:r>
              <a:rPr lang="ru-RU" sz="2400" b="0" strike="noStrike" spc="-1" dirty="0">
                <a:solidFill>
                  <a:srgbClr val="000000"/>
                </a:solidFill>
                <a:latin typeface="Calibri"/>
              </a:rPr>
              <a:t>: </a:t>
            </a:r>
            <a:r>
              <a:rPr lang="ru-RU" sz="2400" b="0" strike="noStrike" spc="-1" dirty="0" err="1">
                <a:solidFill>
                  <a:srgbClr val="000000"/>
                </a:solidFill>
                <a:latin typeface="Calibri"/>
              </a:rPr>
              <a:t>організації</a:t>
            </a:r>
            <a:r>
              <a:rPr lang="ru-RU" sz="2400" b="0" strike="noStrike" spc="-1" dirty="0">
                <a:solidFill>
                  <a:srgbClr val="000000"/>
                </a:solidFill>
                <a:latin typeface="Calibri"/>
              </a:rPr>
              <a:t> </a:t>
            </a:r>
            <a:r>
              <a:rPr lang="ru-RU" sz="2400" b="0" strike="noStrike" spc="-1" dirty="0" err="1">
                <a:solidFill>
                  <a:srgbClr val="000000"/>
                </a:solidFill>
                <a:latin typeface="Calibri"/>
              </a:rPr>
              <a:t>відпочинку</a:t>
            </a:r>
            <a:r>
              <a:rPr lang="ru-RU" sz="2400" b="0" strike="noStrike" spc="-1" dirty="0">
                <a:solidFill>
                  <a:srgbClr val="000000"/>
                </a:solidFill>
                <a:latin typeface="Calibri"/>
              </a:rPr>
              <a:t>, </a:t>
            </a:r>
            <a:r>
              <a:rPr lang="ru-RU" sz="2400" b="0" strike="noStrike" spc="-1" dirty="0" err="1">
                <a:solidFill>
                  <a:srgbClr val="000000"/>
                </a:solidFill>
                <a:latin typeface="Calibri"/>
              </a:rPr>
              <a:t>фізичній</a:t>
            </a:r>
            <a:r>
              <a:rPr lang="ru-RU" sz="2400" b="0" strike="noStrike" spc="-1" dirty="0">
                <a:solidFill>
                  <a:srgbClr val="000000"/>
                </a:solidFill>
                <a:latin typeface="Calibri"/>
              </a:rPr>
              <a:t> </a:t>
            </a:r>
            <a:r>
              <a:rPr lang="ru-RU" sz="2400" b="0" strike="noStrike" spc="-1" dirty="0" err="1">
                <a:solidFill>
                  <a:srgbClr val="000000"/>
                </a:solidFill>
                <a:latin typeface="Calibri"/>
              </a:rPr>
              <a:t>активності</a:t>
            </a:r>
            <a:r>
              <a:rPr lang="ru-RU" sz="2400" b="0" strike="noStrike" spc="-1" dirty="0">
                <a:solidFill>
                  <a:srgbClr val="000000"/>
                </a:solidFill>
                <a:latin typeface="Calibri"/>
              </a:rPr>
              <a:t>, </a:t>
            </a:r>
            <a:r>
              <a:rPr lang="ru-RU" sz="2400" b="0" strike="noStrike" spc="-1" dirty="0" err="1">
                <a:solidFill>
                  <a:srgbClr val="000000"/>
                </a:solidFill>
                <a:latin typeface="Calibri"/>
              </a:rPr>
              <a:t>тощо</a:t>
            </a:r>
            <a:r>
              <a:rPr lang="ru-RU" sz="2400" b="0" strike="noStrike" spc="-1" dirty="0">
                <a:solidFill>
                  <a:srgbClr val="000000"/>
                </a:solidFill>
                <a:latin typeface="Calibri"/>
              </a:rPr>
              <a:t>.</a:t>
            </a:r>
            <a:endParaRPr lang="ru-RU" sz="2400" b="0" strike="noStrike" spc="-1" dirty="0">
              <a:latin typeface="Arial"/>
            </a:endParaRPr>
          </a:p>
          <a:p>
            <a:pPr marL="343080" indent="-342720">
              <a:lnSpc>
                <a:spcPct val="100000"/>
              </a:lnSpc>
            </a:pPr>
            <a:endParaRPr lang="ru-RU" sz="2400" b="0" strike="noStrike" spc="-1" dirty="0">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CustomShape 1"/>
          <p:cNvSpPr/>
          <p:nvPr/>
        </p:nvSpPr>
        <p:spPr>
          <a:xfrm>
            <a:off x="72000" y="37080"/>
            <a:ext cx="8857440" cy="7126920"/>
          </a:xfrm>
          <a:prstGeom prst="rect">
            <a:avLst/>
          </a:prstGeom>
          <a:noFill/>
          <a:ln w="9360">
            <a:noFill/>
          </a:ln>
        </p:spPr>
        <p:style>
          <a:lnRef idx="0">
            <a:scrgbClr r="0" g="0" b="0"/>
          </a:lnRef>
          <a:fillRef idx="0">
            <a:scrgbClr r="0" g="0" b="0"/>
          </a:fillRef>
          <a:effectRef idx="0">
            <a:scrgbClr r="0" g="0" b="0"/>
          </a:effectRef>
          <a:fontRef idx="minor"/>
        </p:style>
        <p:txBody>
          <a:bodyPr anchor="ctr">
            <a:spAutoFit/>
          </a:bodyPr>
          <a:lstStyle/>
          <a:p>
            <a:pPr algn="ctr">
              <a:lnSpc>
                <a:spcPct val="100000"/>
              </a:lnSpc>
            </a:pPr>
            <a:r>
              <a:rPr lang="ru-RU" sz="2400" b="1" strike="noStrike" spc="-1">
                <a:solidFill>
                  <a:srgbClr val="0070C0"/>
                </a:solidFill>
                <a:latin typeface="Times New Roman"/>
                <a:ea typeface="Times New Roman"/>
              </a:rPr>
              <a:t>ТЕМА: Патологія, спричинена розладами резистентності організму</a:t>
            </a:r>
            <a:endParaRPr lang="ru-RU" sz="2400" b="0" strike="noStrike" spc="-1">
              <a:latin typeface="Arial"/>
            </a:endParaRPr>
          </a:p>
          <a:p>
            <a:pPr indent="450720" algn="just">
              <a:lnSpc>
                <a:spcPct val="100000"/>
              </a:lnSpc>
              <a:buClr>
                <a:srgbClr val="FF0000"/>
              </a:buClr>
              <a:buFont typeface="Calibri"/>
              <a:buAutoNum type="arabicPeriod"/>
            </a:pPr>
            <a:r>
              <a:rPr lang="ru-RU" sz="2800" b="1" i="1" strike="noStrike" spc="-1">
                <a:solidFill>
                  <a:srgbClr val="FF0000"/>
                </a:solidFill>
                <a:latin typeface="Times New Roman"/>
                <a:ea typeface="Times New Roman"/>
              </a:rPr>
              <a:t>Реактивність та її роль в патологічній фізіології.</a:t>
            </a:r>
            <a:endParaRPr lang="ru-RU" sz="2800" b="0" strike="noStrike" spc="-1">
              <a:latin typeface="Arial"/>
            </a:endParaRPr>
          </a:p>
          <a:p>
            <a:pPr algn="just">
              <a:lnSpc>
                <a:spcPct val="100000"/>
              </a:lnSpc>
            </a:pPr>
            <a:r>
              <a:rPr lang="ru-RU" sz="1800" b="1" strike="noStrike" spc="-1">
                <a:solidFill>
                  <a:srgbClr val="FF0000"/>
                </a:solidFill>
                <a:latin typeface="Arial"/>
                <a:ea typeface="Times New Roman"/>
              </a:rPr>
              <a:t>Індивідуальна реактивністьь </a:t>
            </a:r>
            <a:r>
              <a:rPr lang="ru-RU" sz="1600" b="1" strike="noStrike" spc="-1">
                <a:solidFill>
                  <a:srgbClr val="000000"/>
                </a:solidFill>
                <a:latin typeface="Arial"/>
                <a:ea typeface="Times New Roman"/>
              </a:rPr>
              <a:t>(ІР) визначається успадкованою інформацією та індивідуальною мінливістю, які обумовлюють відмінності в змінах життєдіяльності окремих індивідуумів при впливі рівних за силою звичайних і патогенних факторів.  ІР залежить від спадкових, конституціональних властивостей, віку, статі, впливів навколишнього середовища. Визначається в першу чергу типом ВНД, функціональними особливостями ВНС, ендокринних залоз, імунної системи, інших органів і тканин. В процесі еволюції організм виробив певні пристосувальні механізми для забезпечення свого існування в умовах постійної взаємодії з навколишнім середовищем, різноманітні фактори якої могли б викликати не тільки порушення життєдіяльності, а й загибель в разі відсутності або недосконалості цих механізмів.</a:t>
            </a:r>
            <a:endParaRPr lang="ru-RU" sz="1600" b="0" strike="noStrike" spc="-1">
              <a:latin typeface="Arial"/>
            </a:endParaRPr>
          </a:p>
          <a:p>
            <a:pPr algn="just">
              <a:lnSpc>
                <a:spcPct val="100000"/>
              </a:lnSpc>
            </a:pPr>
            <a:r>
              <a:rPr lang="ru-RU" sz="1900" b="1" i="1" strike="noStrike" spc="-1">
                <a:solidFill>
                  <a:srgbClr val="FF0000"/>
                </a:solidFill>
                <a:latin typeface="Calibri"/>
                <a:ea typeface="Times New Roman"/>
              </a:rPr>
              <a:t>Патологічна реактивність </a:t>
            </a:r>
            <a:r>
              <a:rPr lang="ru-RU" sz="1900" b="1" strike="noStrike" spc="-1">
                <a:solidFill>
                  <a:srgbClr val="000000"/>
                </a:solidFill>
                <a:latin typeface="Calibri"/>
                <a:ea typeface="Times New Roman"/>
              </a:rPr>
              <a:t>виявляється при впливі на організм хвороботворних факторів. Вона якісно відрізняється від фізіологічної і характеризується незвичайною формою реагування на відповідний подразник. Загалом, патологічна реактивність виявляється в обмеженні пристосувальних можливостей організму. Прикладом специфічної патологічної реактивності є алергія, імунодефіцитні та імунодепресивні стани. Проявом неспецифічної патологічної реактивності є зміна реактивності при травматичному шоку, наркозі. При шоку пригнічується реактивність щодо інфекційних та інших хвороботворних впливів. Пригнічується фагоцитоз, змінюється чутливість до лікарських препаратів.</a:t>
            </a:r>
            <a:endParaRPr lang="ru-RU" sz="1900" b="0" strike="noStrike" spc="-1">
              <a:latin typeface="Arial"/>
            </a:endParaRPr>
          </a:p>
          <a:p>
            <a:pPr algn="just">
              <a:lnSpc>
                <a:spcPct val="100000"/>
              </a:lnSpc>
            </a:pPr>
            <a:endParaRPr lang="ru-RU" sz="19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CustomShape 1"/>
          <p:cNvSpPr/>
          <p:nvPr/>
        </p:nvSpPr>
        <p:spPr>
          <a:xfrm>
            <a:off x="0" y="0"/>
            <a:ext cx="8929440" cy="3138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solidFill>
                  <a:srgbClr val="000000"/>
                </a:solidFill>
                <a:latin typeface="Calibri"/>
              </a:rPr>
              <a:t>Біологічне значення </a:t>
            </a:r>
            <a:r>
              <a:rPr lang="ru-RU" sz="1800" b="1" i="1" strike="noStrike" spc="-1">
                <a:solidFill>
                  <a:srgbClr val="FF0000"/>
                </a:solidFill>
                <a:latin typeface="Calibri"/>
              </a:rPr>
              <a:t>системи імунобіологічного нагляду (ІБН) </a:t>
            </a:r>
            <a:r>
              <a:rPr lang="ru-RU" sz="1800" b="1" strike="noStrike" spc="-1">
                <a:solidFill>
                  <a:srgbClr val="000000"/>
                </a:solidFill>
                <a:latin typeface="Calibri"/>
              </a:rPr>
              <a:t>полягає в контролі (нагляді) за індивідуальним і однорідним клітинно-молекулярним складом організму. Виявлення носія чужорідної генетичної або антигенної інформації (молекули, віруси, клітини або їх фрагменти) супроводжується його інактивацією, деструкцією і, як правило, елімінацією. При цьому клітини імунної системи здатні зберігати «пам'ять» про даний агент. Повторний контакт такого агенту з клітинами системи ІБН супроводжується розвитком ефективної відповіді, який формується за участю як специфічних (імунних), так і неспецифічних механізмів захисту (рис.). </a:t>
            </a:r>
            <a:endParaRPr lang="ru-RU" sz="1800" b="0" strike="noStrike" spc="-1">
              <a:latin typeface="Arial"/>
            </a:endParaRPr>
          </a:p>
          <a:p>
            <a:pPr algn="just">
              <a:lnSpc>
                <a:spcPct val="100000"/>
              </a:lnSpc>
            </a:pPr>
            <a:endParaRPr lang="ru-RU" sz="1800" b="0" strike="noStrike" spc="-1">
              <a:latin typeface="Arial"/>
            </a:endParaRPr>
          </a:p>
          <a:p>
            <a:pPr>
              <a:lnSpc>
                <a:spcPct val="100000"/>
              </a:lnSpc>
            </a:pPr>
            <a:r>
              <a:rPr lang="ru-RU" sz="1800" b="0" strike="noStrike" spc="-1">
                <a:solidFill>
                  <a:srgbClr val="000000"/>
                </a:solidFill>
                <a:latin typeface="Calibri"/>
              </a:rPr>
              <a:t> </a:t>
            </a:r>
            <a:endParaRPr lang="ru-RU" sz="1800" b="0" strike="noStrike" spc="-1">
              <a:latin typeface="Arial"/>
            </a:endParaRPr>
          </a:p>
          <a:p>
            <a:pPr>
              <a:lnSpc>
                <a:spcPct val="100000"/>
              </a:lnSpc>
            </a:pPr>
            <a:r>
              <a:rPr lang="ru-RU" sz="1800" b="0" strike="noStrike" spc="-1">
                <a:solidFill>
                  <a:srgbClr val="000000"/>
                </a:solidFill>
                <a:latin typeface="Calibri"/>
              </a:rPr>
              <a:t> </a:t>
            </a:r>
            <a:endParaRPr lang="ru-RU" sz="1800" b="0" strike="noStrike" spc="-1">
              <a:latin typeface="Arial"/>
            </a:endParaRPr>
          </a:p>
        </p:txBody>
      </p:sp>
      <p:pic>
        <p:nvPicPr>
          <p:cNvPr id="154" name="Picture 2"/>
          <p:cNvPicPr/>
          <p:nvPr/>
        </p:nvPicPr>
        <p:blipFill>
          <a:blip r:embed="rId2"/>
          <a:srcRect l="24711" t="26373" r="27528" b="18947"/>
          <a:stretch/>
        </p:blipFill>
        <p:spPr>
          <a:xfrm>
            <a:off x="1143000" y="2286000"/>
            <a:ext cx="7102440" cy="4571640"/>
          </a:xfrm>
          <a:prstGeom prst="rect">
            <a:avLst/>
          </a:prstGeom>
          <a:ln w="936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CustomShape 1"/>
          <p:cNvSpPr/>
          <p:nvPr/>
        </p:nvSpPr>
        <p:spPr>
          <a:xfrm>
            <a:off x="214200" y="0"/>
            <a:ext cx="8643600" cy="7377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000000"/>
                </a:solidFill>
                <a:latin typeface="Calibri"/>
              </a:rPr>
              <a:t>До числа основних у системі уявлень про механізми нагляду за індивідуальним і однорідним антигенним складом організму відносять поняття про </a:t>
            </a:r>
            <a:r>
              <a:rPr lang="ru-RU" sz="2000" b="1" i="1" u="sng" strike="noStrike" spc="-1">
                <a:solidFill>
                  <a:srgbClr val="0070C0"/>
                </a:solidFill>
                <a:uFillTx/>
                <a:latin typeface="Calibri"/>
              </a:rPr>
              <a:t>1) антигени (Аг), 2) імунітет, 3) імунну систему і 4) систему факторів неспецифічного захисту організму. </a:t>
            </a:r>
            <a:endParaRPr lang="ru-RU" sz="2000" b="0" strike="noStrike" spc="-1">
              <a:latin typeface="Arial"/>
            </a:endParaRPr>
          </a:p>
          <a:p>
            <a:pPr algn="just">
              <a:lnSpc>
                <a:spcPct val="100000"/>
              </a:lnSpc>
            </a:pPr>
            <a:r>
              <a:rPr lang="ru-RU" sz="2000" b="1" i="1" strike="noStrike" spc="-1">
                <a:solidFill>
                  <a:srgbClr val="000000"/>
                </a:solidFill>
                <a:latin typeface="Calibri"/>
              </a:rPr>
              <a:t>Ініціальною ланкою процесу формування імунної відповіді є розпізнавання чужорідного агента - антигену (Аг) (від скорочення англ. anti body gene-rators - «викликають антитіла»).  </a:t>
            </a:r>
            <a:r>
              <a:rPr lang="ru-RU" sz="2000" b="1" i="1" strike="noStrike" spc="-1">
                <a:solidFill>
                  <a:srgbClr val="FF0000"/>
                </a:solidFill>
                <a:latin typeface="Calibri"/>
              </a:rPr>
              <a:t>Антигени</a:t>
            </a:r>
            <a:r>
              <a:rPr lang="ru-RU" sz="2000" b="1" i="1" strike="noStrike" spc="-1">
                <a:solidFill>
                  <a:srgbClr val="000000"/>
                </a:solidFill>
                <a:latin typeface="Calibri"/>
              </a:rPr>
              <a:t> – це речовини, здатні при потраплянні в організм викликати імунну відповідь і взаємодіяти з продуктами цієї відповіді (Ат або активованими Т-лімфоцитами). Антигени, як правило, високомолекулярні сполуки.</a:t>
            </a:r>
            <a:endParaRPr lang="ru-RU" sz="2000" b="0" strike="noStrike" spc="-1">
              <a:latin typeface="Arial"/>
            </a:endParaRPr>
          </a:p>
          <a:p>
            <a:pPr algn="just">
              <a:lnSpc>
                <a:spcPct val="100000"/>
              </a:lnSpc>
            </a:pPr>
            <a:r>
              <a:rPr lang="ru-RU" sz="2000" b="1" i="1" strike="noStrike" spc="-1">
                <a:solidFill>
                  <a:srgbClr val="FF0000"/>
                </a:solidFill>
                <a:latin typeface="Calibri"/>
              </a:rPr>
              <a:t>Види Аг у залежності від структури:  </a:t>
            </a:r>
            <a:endParaRPr lang="ru-RU" sz="2000" b="0" strike="noStrike" spc="-1">
              <a:latin typeface="Arial"/>
            </a:endParaRPr>
          </a:p>
          <a:p>
            <a:pPr indent="-216000" algn="just">
              <a:lnSpc>
                <a:spcPct val="100000"/>
              </a:lnSpc>
              <a:buClr>
                <a:srgbClr val="FF0000"/>
              </a:buClr>
              <a:buFont typeface="Wingdings" charset="2"/>
              <a:buChar char=""/>
            </a:pPr>
            <a:r>
              <a:rPr lang="ru-RU" sz="2000" b="1" i="1" strike="noStrike" spc="-1">
                <a:solidFill>
                  <a:srgbClr val="FF0000"/>
                </a:solidFill>
                <a:latin typeface="Calibri"/>
              </a:rPr>
              <a:t>Білкові Аг </a:t>
            </a:r>
            <a:r>
              <a:rPr lang="ru-RU" sz="2000" b="1" i="1" strike="noStrike" spc="-1">
                <a:solidFill>
                  <a:srgbClr val="000000"/>
                </a:solidFill>
                <a:latin typeface="Calibri"/>
              </a:rPr>
              <a:t>– білки або складні речовини (глікопротеїни, нуклеопротеїни, ЛП), що містять амінокислотні послідовності. Молекули цих хімічних сполук можуть нести на своїй поверхні кілька різних антигенних детермінант.  </a:t>
            </a:r>
            <a:endParaRPr lang="ru-RU" sz="2000" b="0" strike="noStrike" spc="-1">
              <a:latin typeface="Arial"/>
            </a:endParaRPr>
          </a:p>
          <a:p>
            <a:pPr indent="-216000" algn="just">
              <a:lnSpc>
                <a:spcPct val="100000"/>
              </a:lnSpc>
              <a:buClr>
                <a:srgbClr val="FF0000"/>
              </a:buClr>
              <a:buFont typeface="Wingdings" charset="2"/>
              <a:buChar char=""/>
            </a:pPr>
            <a:r>
              <a:rPr lang="ru-RU" sz="2000" b="1" i="1" strike="noStrike" spc="-1">
                <a:solidFill>
                  <a:srgbClr val="FF0000"/>
                </a:solidFill>
                <a:latin typeface="Calibri"/>
              </a:rPr>
              <a:t>Небілкові Аг</a:t>
            </a:r>
            <a:r>
              <a:rPr lang="ru-RU" sz="2000" b="1" i="1" strike="noStrike" spc="-1">
                <a:solidFill>
                  <a:srgbClr val="000000"/>
                </a:solidFill>
                <a:latin typeface="Calibri"/>
              </a:rPr>
              <a:t>. Речовини, що не містять білка, називають </a:t>
            </a:r>
            <a:r>
              <a:rPr lang="ru-RU" sz="2000" b="1" i="1" u="sng" strike="noStrike" spc="-1">
                <a:solidFill>
                  <a:srgbClr val="000000"/>
                </a:solidFill>
                <a:uFillTx/>
                <a:latin typeface="Calibri"/>
              </a:rPr>
              <a:t>гаптенами</a:t>
            </a:r>
            <a:r>
              <a:rPr lang="ru-RU" sz="2000" b="1" i="1" strike="noStrike" spc="-1">
                <a:solidFill>
                  <a:srgbClr val="000000"/>
                </a:solidFill>
                <a:latin typeface="Calibri"/>
              </a:rPr>
              <a:t> (численні моно-, оліго- і полісахариди, ліпіди, гліколіпіди, штучні полімери, неорганічні речовини (сполуки йоду, брому, вісмуту), деякі лікарські засоби. </a:t>
            </a:r>
            <a:r>
              <a:rPr lang="ru-RU" sz="2000" b="1" i="1" u="sng" strike="noStrike" spc="-1">
                <a:solidFill>
                  <a:srgbClr val="000000"/>
                </a:solidFill>
                <a:uFillTx/>
                <a:latin typeface="Calibri"/>
              </a:rPr>
              <a:t>Самі по собі гаптени неімуногенні</a:t>
            </a:r>
            <a:r>
              <a:rPr lang="ru-RU" sz="2000" b="1" i="1" strike="noStrike" spc="-1">
                <a:solidFill>
                  <a:srgbClr val="000000"/>
                </a:solidFill>
                <a:latin typeface="Calibri"/>
              </a:rPr>
              <a:t>. Однак після їх приєднання до носія (молекули білка або білковим лигандам клітинних мембран) вони набувають здатність викликати імунну відповідь. Молекула гаптена зазвичай містить одну антигенну детермінанту.</a:t>
            </a:r>
            <a:endParaRPr lang="ru-RU" sz="2000" b="0" strike="noStrike" spc="-1">
              <a:latin typeface="Arial"/>
            </a:endParaRPr>
          </a:p>
          <a:p>
            <a:pPr algn="just">
              <a:lnSpc>
                <a:spcPct val="100000"/>
              </a:lnSpc>
            </a:pPr>
            <a:r>
              <a:rPr lang="ru-RU" sz="2000" b="1" i="1" u="sng" strike="noStrike" spc="-1">
                <a:solidFill>
                  <a:srgbClr val="000000"/>
                </a:solidFill>
                <a:uFillTx/>
                <a:latin typeface="Calibri"/>
              </a:rPr>
              <a:t> </a:t>
            </a:r>
            <a:endParaRPr lang="ru-RU" sz="2000" b="0" strike="noStrike" spc="-1">
              <a:latin typeface="Arial"/>
            </a:endParaRPr>
          </a:p>
          <a:p>
            <a:pPr>
              <a:lnSpc>
                <a:spcPct val="100000"/>
              </a:lnSpc>
            </a:pPr>
            <a:r>
              <a:rPr lang="ru-RU" sz="1800" b="0" strike="noStrike" spc="-1">
                <a:solidFill>
                  <a:srgbClr val="000000"/>
                </a:solidFill>
                <a:latin typeface="Calibri"/>
              </a:rPr>
              <a:t> </a:t>
            </a:r>
            <a:endParaRPr lang="ru-RU" sz="18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CustomShape 1"/>
          <p:cNvSpPr/>
          <p:nvPr/>
        </p:nvSpPr>
        <p:spPr>
          <a:xfrm>
            <a:off x="285840" y="214200"/>
            <a:ext cx="8643600" cy="1461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solidFill>
                  <a:srgbClr val="000000"/>
                </a:solidFill>
                <a:latin typeface="Calibri"/>
              </a:rPr>
              <a:t>Як і будь-які системи організму, імунна система схильна до патологічного процесу. Розділ теоретичної і практичної медицини, що вивчає закономірності порушень імунної системи, які лежать в основі різних патологічних процесів і захворювань, отримав назву </a:t>
            </a:r>
            <a:r>
              <a:rPr lang="ru-RU" sz="1800" b="1" i="1" strike="noStrike" spc="-1">
                <a:solidFill>
                  <a:srgbClr val="0070C0"/>
                </a:solidFill>
                <a:latin typeface="Calibri"/>
              </a:rPr>
              <a:t>імунопатологія. </a:t>
            </a:r>
            <a:endParaRPr lang="ru-RU" sz="1800" b="0" strike="noStrike" spc="-1">
              <a:latin typeface="Arial"/>
            </a:endParaRPr>
          </a:p>
          <a:p>
            <a:pPr algn="just">
              <a:lnSpc>
                <a:spcPct val="100000"/>
              </a:lnSpc>
            </a:pPr>
            <a:endParaRPr lang="ru-RU" sz="1800" b="0" strike="noStrike" spc="-1">
              <a:latin typeface="Arial"/>
            </a:endParaRPr>
          </a:p>
        </p:txBody>
      </p:sp>
      <p:pic>
        <p:nvPicPr>
          <p:cNvPr id="157" name="Picture 2"/>
          <p:cNvPicPr/>
          <p:nvPr/>
        </p:nvPicPr>
        <p:blipFill>
          <a:blip r:embed="rId2"/>
          <a:srcRect l="24711" t="40044" r="27528" b="26762"/>
          <a:stretch/>
        </p:blipFill>
        <p:spPr>
          <a:xfrm>
            <a:off x="428760" y="1571760"/>
            <a:ext cx="8408160" cy="3285720"/>
          </a:xfrm>
          <a:prstGeom prst="rect">
            <a:avLst/>
          </a:prstGeom>
          <a:ln w="9360">
            <a:noFill/>
          </a:ln>
        </p:spPr>
      </p:pic>
      <p:sp>
        <p:nvSpPr>
          <p:cNvPr id="158" name="CustomShape 2"/>
          <p:cNvSpPr/>
          <p:nvPr/>
        </p:nvSpPr>
        <p:spPr>
          <a:xfrm>
            <a:off x="285840" y="4929120"/>
            <a:ext cx="8572320" cy="1736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solidFill>
                  <a:srgbClr val="000000"/>
                </a:solidFill>
                <a:latin typeface="Calibri"/>
              </a:rPr>
              <a:t>Основу імунопатологіі становить нездатність імунної системи забезпечувати </a:t>
            </a:r>
            <a:r>
              <a:rPr lang="ru-RU" sz="1800" b="1" i="1" u="sng" strike="noStrike" spc="-1">
                <a:solidFill>
                  <a:srgbClr val="000000"/>
                </a:solidFill>
                <a:uFillTx/>
                <a:latin typeface="Calibri"/>
              </a:rPr>
              <a:t>антигенний гомеостаз організму </a:t>
            </a:r>
            <a:r>
              <a:rPr lang="ru-RU" sz="1800" b="1" strike="noStrike" spc="-1">
                <a:solidFill>
                  <a:srgbClr val="000000"/>
                </a:solidFill>
                <a:latin typeface="Calibri"/>
              </a:rPr>
              <a:t>(розпізнати «своє» і «чужорідне»), виконувати властиві їй в нормі захисні функції («своє» не чіпати, «чуже» – знищити). </a:t>
            </a:r>
            <a:r>
              <a:rPr lang="ru-RU" sz="1800" b="1" strike="noStrike" spc="-1">
                <a:solidFill>
                  <a:srgbClr val="FF0000"/>
                </a:solidFill>
                <a:latin typeface="Calibri"/>
              </a:rPr>
              <a:t>Імунодефіцитні стани</a:t>
            </a:r>
            <a:r>
              <a:rPr lang="ru-RU" sz="1800" b="1" strike="noStrike" spc="-1">
                <a:solidFill>
                  <a:srgbClr val="000000"/>
                </a:solidFill>
                <a:latin typeface="Calibri"/>
              </a:rPr>
              <a:t>, патологічна толерантність, реакції «трансплантат проти господаря» є наслідком дефекту або порушення діяльності однієї або декількох ланок системи ІБН, що забезпечують в нормі ефективну імунну відповідь. </a:t>
            </a:r>
            <a:endParaRPr lang="ru-RU" sz="18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stomShape 1"/>
          <p:cNvSpPr/>
          <p:nvPr/>
        </p:nvSpPr>
        <p:spPr>
          <a:xfrm>
            <a:off x="285840" y="285840"/>
            <a:ext cx="8643600" cy="5544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800" b="1" strike="noStrike" spc="-1">
                <a:solidFill>
                  <a:srgbClr val="FF0000"/>
                </a:solidFill>
                <a:latin typeface="Calibri"/>
              </a:rPr>
              <a:t>Етіологія імунопатологічних станів </a:t>
            </a:r>
            <a:endParaRPr lang="ru-RU" sz="2800" b="0" strike="noStrike" spc="-1">
              <a:latin typeface="Arial"/>
            </a:endParaRPr>
          </a:p>
          <a:p>
            <a:pPr algn="just">
              <a:lnSpc>
                <a:spcPct val="100000"/>
              </a:lnSpc>
            </a:pPr>
            <a:r>
              <a:rPr lang="ru-RU" sz="2200" b="1" strike="noStrike" spc="-1">
                <a:solidFill>
                  <a:srgbClr val="000000"/>
                </a:solidFill>
                <a:latin typeface="Calibri"/>
              </a:rPr>
              <a:t>Імунопатологічні стани можуть бути первинними або вторинними.  </a:t>
            </a:r>
            <a:endParaRPr lang="ru-RU" sz="2200" b="0" strike="noStrike" spc="-1">
              <a:latin typeface="Arial"/>
            </a:endParaRPr>
          </a:p>
          <a:p>
            <a:pPr algn="just">
              <a:lnSpc>
                <a:spcPct val="100000"/>
              </a:lnSpc>
            </a:pPr>
            <a:r>
              <a:rPr lang="ru-RU" sz="2200" b="1" strike="noStrike" spc="-1">
                <a:solidFill>
                  <a:srgbClr val="FF0000"/>
                </a:solidFill>
                <a:latin typeface="Calibri"/>
              </a:rPr>
              <a:t>Причина первинних порушень </a:t>
            </a:r>
            <a:r>
              <a:rPr lang="ru-RU" sz="2200" b="1" strike="noStrike" spc="-1">
                <a:solidFill>
                  <a:srgbClr val="000000"/>
                </a:solidFill>
                <a:latin typeface="Calibri"/>
              </a:rPr>
              <a:t>– успадковані або вроджені дефекти генетичної програми імунокомпетентних клітин, а також клітин, що забезпечують неспецифічний захист організму.  </a:t>
            </a:r>
            <a:endParaRPr lang="ru-RU" sz="2200" b="0" strike="noStrike" spc="-1">
              <a:latin typeface="Arial"/>
            </a:endParaRPr>
          </a:p>
          <a:p>
            <a:pPr algn="just">
              <a:lnSpc>
                <a:spcPct val="100000"/>
              </a:lnSpc>
            </a:pPr>
            <a:r>
              <a:rPr lang="ru-RU" sz="2200" b="1" strike="noStrike" spc="-1">
                <a:solidFill>
                  <a:srgbClr val="FF0000"/>
                </a:solidFill>
                <a:latin typeface="Calibri"/>
              </a:rPr>
              <a:t>Причина вторинних порушень </a:t>
            </a:r>
            <a:r>
              <a:rPr lang="ru-RU" sz="2200" b="1" strike="noStrike" spc="-1">
                <a:solidFill>
                  <a:srgbClr val="000000"/>
                </a:solidFill>
                <a:latin typeface="Calibri"/>
              </a:rPr>
              <a:t>– розлади, що виникають після народження на різних етапах онтогенезу індивіда. </a:t>
            </a:r>
            <a:endParaRPr lang="ru-RU" sz="2200" b="0" strike="noStrike" spc="-1">
              <a:latin typeface="Arial"/>
            </a:endParaRPr>
          </a:p>
          <a:p>
            <a:pPr algn="just">
              <a:lnSpc>
                <a:spcPct val="100000"/>
              </a:lnSpc>
            </a:pPr>
            <a:r>
              <a:rPr lang="ru-RU" sz="2200" b="1" strike="noStrike" spc="-1">
                <a:solidFill>
                  <a:srgbClr val="000000"/>
                </a:solidFill>
                <a:latin typeface="Calibri"/>
              </a:rPr>
              <a:t>Вони розвиваються в результаті пошкодження клітин системи ІБН, що мали нормальну генетичну програму, під впливом факторів різної природи:  </a:t>
            </a:r>
            <a:endParaRPr lang="ru-RU" sz="2200" b="0" strike="noStrike" spc="-1">
              <a:latin typeface="Arial"/>
            </a:endParaRPr>
          </a:p>
          <a:p>
            <a:pPr indent="-216000" algn="just">
              <a:lnSpc>
                <a:spcPct val="100000"/>
              </a:lnSpc>
              <a:buClr>
                <a:srgbClr val="0070C0"/>
              </a:buClr>
              <a:buFont typeface="Arial"/>
              <a:buChar char="•"/>
            </a:pPr>
            <a:r>
              <a:rPr lang="ru-RU" sz="2200" b="1" strike="noStrike" spc="-1">
                <a:solidFill>
                  <a:srgbClr val="0070C0"/>
                </a:solidFill>
                <a:latin typeface="Calibri"/>
              </a:rPr>
              <a:t>Фізичної</a:t>
            </a:r>
            <a:r>
              <a:rPr lang="ru-RU" sz="2200" b="1" strike="noStrike" spc="-1">
                <a:solidFill>
                  <a:srgbClr val="000000"/>
                </a:solidFill>
                <a:latin typeface="Calibri"/>
              </a:rPr>
              <a:t> (напр., високої дози рентгенівського випромінювання або вільних радикалів).   </a:t>
            </a:r>
            <a:endParaRPr lang="ru-RU" sz="2200" b="0" strike="noStrike" spc="-1">
              <a:latin typeface="Arial"/>
            </a:endParaRPr>
          </a:p>
          <a:p>
            <a:pPr indent="-216000" algn="just">
              <a:lnSpc>
                <a:spcPct val="100000"/>
              </a:lnSpc>
              <a:buClr>
                <a:srgbClr val="0070C0"/>
              </a:buClr>
              <a:buFont typeface="Arial"/>
              <a:buChar char="•"/>
            </a:pPr>
            <a:r>
              <a:rPr lang="ru-RU" sz="2200" b="1" strike="noStrike" spc="-1">
                <a:solidFill>
                  <a:srgbClr val="0070C0"/>
                </a:solidFill>
                <a:latin typeface="Calibri"/>
              </a:rPr>
              <a:t>Хімічної</a:t>
            </a:r>
            <a:r>
              <a:rPr lang="ru-RU" sz="2200" b="1" strike="noStrike" spc="-1">
                <a:solidFill>
                  <a:srgbClr val="000000"/>
                </a:solidFill>
                <a:latin typeface="Calibri"/>
              </a:rPr>
              <a:t> (зокрема, цитостатичні агенти або перекисні сполуки).   </a:t>
            </a:r>
            <a:endParaRPr lang="ru-RU" sz="2200" b="0" strike="noStrike" spc="-1">
              <a:latin typeface="Arial"/>
            </a:endParaRPr>
          </a:p>
          <a:p>
            <a:pPr indent="-216000" algn="just">
              <a:lnSpc>
                <a:spcPct val="100000"/>
              </a:lnSpc>
              <a:buClr>
                <a:srgbClr val="0070C0"/>
              </a:buClr>
              <a:buFont typeface="Arial"/>
              <a:buChar char="•"/>
            </a:pPr>
            <a:r>
              <a:rPr lang="ru-RU" sz="2200" b="1" strike="noStrike" spc="-1">
                <a:solidFill>
                  <a:srgbClr val="0070C0"/>
                </a:solidFill>
                <a:latin typeface="Calibri"/>
              </a:rPr>
              <a:t>Біологічної</a:t>
            </a:r>
            <a:r>
              <a:rPr lang="ru-RU" sz="2200" b="1" strike="noStrike" spc="-1">
                <a:solidFill>
                  <a:srgbClr val="000000"/>
                </a:solidFill>
                <a:latin typeface="Calibri"/>
              </a:rPr>
              <a:t> (наприклад, значного підвищення рівня в крові глюкокортикоїдів, пошкодження клітин імунної системи вірусами, бактеріями, чужорідними клітинами і Ат).</a:t>
            </a:r>
            <a:endParaRPr lang="ru-RU" sz="22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CustomShape 1"/>
          <p:cNvSpPr/>
          <p:nvPr/>
        </p:nvSpPr>
        <p:spPr>
          <a:xfrm>
            <a:off x="214200" y="0"/>
            <a:ext cx="8715240" cy="6614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400" b="1" strike="noStrike" spc="-1">
                <a:solidFill>
                  <a:srgbClr val="0070C0"/>
                </a:solidFill>
                <a:latin typeface="Calibri"/>
              </a:rPr>
              <a:t>Патогенез імунопатологічних станів  складний і має декілька варіантів розвитку.   </a:t>
            </a:r>
            <a:endParaRPr lang="ru-RU" sz="2400" b="0" strike="noStrike" spc="-1">
              <a:latin typeface="Arial"/>
            </a:endParaRPr>
          </a:p>
          <a:p>
            <a:pPr algn="just">
              <a:lnSpc>
                <a:spcPct val="100000"/>
              </a:lnSpc>
            </a:pPr>
            <a:r>
              <a:rPr lang="ru-RU" sz="2000" b="1" strike="noStrike" spc="-1">
                <a:solidFill>
                  <a:srgbClr val="FF0000"/>
                </a:solidFill>
                <a:latin typeface="Calibri"/>
              </a:rPr>
              <a:t>Гіпорегенераторний. </a:t>
            </a:r>
            <a:r>
              <a:rPr lang="ru-RU" sz="2000" b="1" strike="noStrike" spc="-1">
                <a:solidFill>
                  <a:srgbClr val="000000"/>
                </a:solidFill>
                <a:latin typeface="Calibri"/>
              </a:rPr>
              <a:t>Полягає в гальмуванні проліферації стовбурових гемопоетичних і/або поліпотентних, а також інших проліферуючих попередників клітин імунної системи.  </a:t>
            </a:r>
            <a:endParaRPr lang="ru-RU" sz="2000" b="0" strike="noStrike" spc="-1">
              <a:latin typeface="Arial"/>
            </a:endParaRPr>
          </a:p>
          <a:p>
            <a:pPr algn="just">
              <a:lnSpc>
                <a:spcPct val="100000"/>
              </a:lnSpc>
            </a:pPr>
            <a:r>
              <a:rPr lang="ru-RU" sz="2000" b="1" strike="noStrike" spc="-1">
                <a:solidFill>
                  <a:srgbClr val="FF0000"/>
                </a:solidFill>
                <a:latin typeface="Calibri"/>
              </a:rPr>
              <a:t>Дисрегуляторний. </a:t>
            </a:r>
            <a:r>
              <a:rPr lang="ru-RU" sz="2000" b="1" strike="noStrike" spc="-1">
                <a:solidFill>
                  <a:srgbClr val="000000"/>
                </a:solidFill>
                <a:latin typeface="Calibri"/>
              </a:rPr>
              <a:t>Обумовлений розладами диференціювання антигенпрезентуючих клітин і/або Т-і/або В-лімфоцитів, а також кооперації цих клітин.  </a:t>
            </a:r>
            <a:r>
              <a:rPr lang="ru-RU" sz="2000" b="1" strike="noStrike" spc="-1">
                <a:solidFill>
                  <a:srgbClr val="FF0000"/>
                </a:solidFill>
                <a:latin typeface="Calibri"/>
              </a:rPr>
              <a:t>Причини: </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Calibri"/>
              </a:rPr>
              <a:t>Зміна співвідношення кількості і/або ефектів різних категорій імунокомпетентних клітин (напр., збільшення числа супресорів або зменшення кількості хелперів та індукторів).  </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Calibri"/>
              </a:rPr>
              <a:t>Порушення вмісту БАР (цитокінів різних класів, кортикостероїдів, анаболічних стероїдів та ін.), числа або чутливості рецепторів до них на мембранах імуноцитів, що приводить до імунодефіциту і патологічної толерантності.   </a:t>
            </a:r>
            <a:endParaRPr lang="ru-RU" sz="2000" b="0" strike="noStrike" spc="-1">
              <a:latin typeface="Arial"/>
            </a:endParaRPr>
          </a:p>
          <a:p>
            <a:pPr algn="just">
              <a:lnSpc>
                <a:spcPct val="100000"/>
              </a:lnSpc>
            </a:pPr>
            <a:r>
              <a:rPr lang="ru-RU" sz="2000" b="1" strike="noStrike" spc="-1">
                <a:solidFill>
                  <a:srgbClr val="FF0000"/>
                </a:solidFill>
                <a:latin typeface="Calibri"/>
              </a:rPr>
              <a:t>Деструктивний (цитолітичний). </a:t>
            </a:r>
            <a:r>
              <a:rPr lang="ru-RU" sz="2000" b="1" strike="noStrike" spc="-1">
                <a:solidFill>
                  <a:srgbClr val="000000"/>
                </a:solidFill>
                <a:latin typeface="Calibri"/>
              </a:rPr>
              <a:t>Полягає у масованому руйнуванні імуноцитів. </a:t>
            </a:r>
            <a:r>
              <a:rPr lang="ru-RU" sz="2000" b="1" strike="noStrike" spc="-1">
                <a:solidFill>
                  <a:srgbClr val="0070C0"/>
                </a:solidFill>
                <a:latin typeface="Calibri"/>
              </a:rPr>
              <a:t>Причини: -</a:t>
            </a:r>
            <a:r>
              <a:rPr lang="ru-RU" sz="2000" b="1" strike="noStrike" spc="-1">
                <a:solidFill>
                  <a:srgbClr val="000000"/>
                </a:solidFill>
                <a:latin typeface="Calibri"/>
              </a:rPr>
              <a:t> Дефект самих імуноцитів (як наслідок мембрано- і/або ензимопатій).  - Дія на імунокомпетентні клітини цитолітичних агентів (наприклад, Aт, мембраноатакуючого комплексу комплементу, великих доз цитостатиків, глюкокортикоїдів та ін.). - При масованому руйнуванні імуноцитів розвивається лейкопенія і різні імунопатологічні стани. </a:t>
            </a:r>
            <a:endParaRPr lang="ru-RU" sz="20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CustomShape 1"/>
          <p:cNvSpPr/>
          <p:nvPr/>
        </p:nvSpPr>
        <p:spPr>
          <a:xfrm>
            <a:off x="0" y="37800"/>
            <a:ext cx="8929440" cy="6664320"/>
          </a:xfrm>
          <a:prstGeom prst="rect">
            <a:avLst/>
          </a:prstGeom>
          <a:noFill/>
          <a:ln w="9360">
            <a:noFill/>
          </a:ln>
        </p:spPr>
        <p:style>
          <a:lnRef idx="0">
            <a:scrgbClr r="0" g="0" b="0"/>
          </a:lnRef>
          <a:fillRef idx="0">
            <a:scrgbClr r="0" g="0" b="0"/>
          </a:fillRef>
          <a:effectRef idx="0">
            <a:scrgbClr r="0" g="0" b="0"/>
          </a:effectRef>
          <a:fontRef idx="minor"/>
        </p:style>
        <p:txBody>
          <a:bodyPr anchor="ctr">
            <a:spAutoFit/>
          </a:bodyPr>
          <a:lstStyle/>
          <a:p>
            <a:pPr algn="ctr">
              <a:lnSpc>
                <a:spcPct val="100000"/>
              </a:lnSpc>
            </a:pPr>
            <a:r>
              <a:rPr lang="ru-RU" sz="2000" b="1" strike="noStrike" spc="-1">
                <a:solidFill>
                  <a:srgbClr val="0070C0"/>
                </a:solidFill>
                <a:latin typeface="Times New Roman"/>
                <a:ea typeface="Times New Roman"/>
              </a:rPr>
              <a:t>ТЕМА: Патологія, спричинена розладами резистентності організму</a:t>
            </a:r>
            <a:endParaRPr lang="ru-RU" sz="2000" b="0" strike="noStrike" spc="-1">
              <a:latin typeface="Arial"/>
            </a:endParaRPr>
          </a:p>
          <a:p>
            <a:pPr algn="ctr">
              <a:lnSpc>
                <a:spcPct val="100000"/>
              </a:lnSpc>
            </a:pPr>
            <a:r>
              <a:rPr lang="ru-RU" sz="2400" b="1" strike="noStrike" spc="-1">
                <a:solidFill>
                  <a:srgbClr val="FF0000"/>
                </a:solidFill>
                <a:latin typeface="Arial"/>
                <a:ea typeface="Times New Roman"/>
              </a:rPr>
              <a:t>2. </a:t>
            </a:r>
            <a:r>
              <a:rPr lang="ru-RU" sz="2800" b="1" strike="noStrike" spc="-1">
                <a:solidFill>
                  <a:srgbClr val="FF0000"/>
                </a:solidFill>
                <a:latin typeface="Times New Roman"/>
                <a:ea typeface="Times New Roman"/>
              </a:rPr>
              <a:t>Алергія. </a:t>
            </a:r>
            <a:endParaRPr lang="ru-RU" sz="2800" b="0" strike="noStrike" spc="-1">
              <a:latin typeface="Arial"/>
            </a:endParaRPr>
          </a:p>
          <a:p>
            <a:pPr algn="just">
              <a:lnSpc>
                <a:spcPct val="100000"/>
              </a:lnSpc>
            </a:pPr>
            <a:r>
              <a:rPr lang="ru-RU" sz="1600" b="1" strike="noStrike" spc="-1">
                <a:solidFill>
                  <a:srgbClr val="000000"/>
                </a:solidFill>
                <a:latin typeface="Arial"/>
                <a:ea typeface="Times New Roman"/>
              </a:rPr>
              <a:t>Наразі людство переживає швидке збільшення частоти алергічних реакцій. Серед причин зростання можна відзначити </a:t>
            </a:r>
            <a:r>
              <a:rPr lang="ru-RU" sz="1600" b="1" i="1" strike="noStrike" spc="-1">
                <a:solidFill>
                  <a:srgbClr val="000000"/>
                </a:solidFill>
                <a:latin typeface="Arial"/>
                <a:ea typeface="Times New Roman"/>
              </a:rPr>
              <a:t>неправильне харчування, безконтрольне застосування ліків, особливо антибіотиків.</a:t>
            </a:r>
            <a:r>
              <a:rPr lang="ru-RU" sz="1600" b="1" strike="noStrike" spc="-1">
                <a:solidFill>
                  <a:srgbClr val="000000"/>
                </a:solidFill>
                <a:latin typeface="Arial"/>
                <a:ea typeface="Times New Roman"/>
              </a:rPr>
              <a:t> Важливим фактором, який обумовлює зростання алергічних хвороб, є розвиток хімічної промисловості, виробництва синтетичних матеріалів, фарб, розчинників та інших хімічних сполук. Поряд зі збільшенням випадків алергічних хвороб, викликаних різними алергенами із зовнішнього середовища, в даний час увагу лікарів привертають алергічні захворювання, викликані </a:t>
            </a:r>
            <a:r>
              <a:rPr lang="ru-RU" sz="1600" b="1" i="1" u="sng" strike="noStrike" spc="-1">
                <a:solidFill>
                  <a:srgbClr val="000000"/>
                </a:solidFill>
                <a:uFillTx/>
                <a:latin typeface="Arial"/>
                <a:ea typeface="Times New Roman"/>
              </a:rPr>
              <a:t>ендогенними алергенами</a:t>
            </a:r>
            <a:r>
              <a:rPr lang="ru-RU" sz="1600" b="1" strike="noStrike" spc="-1">
                <a:solidFill>
                  <a:srgbClr val="000000"/>
                </a:solidFill>
                <a:latin typeface="Arial"/>
                <a:ea typeface="Times New Roman"/>
              </a:rPr>
              <a:t>. Сучасні уявлення про механізми різних алергічних реакцій склалися головним чином на підставі експериментального вивчення анафілаксії та алергії.</a:t>
            </a:r>
            <a:endParaRPr lang="ru-RU" sz="1600" b="0" strike="noStrike" spc="-1">
              <a:latin typeface="Arial"/>
            </a:endParaRPr>
          </a:p>
          <a:p>
            <a:pPr algn="just">
              <a:lnSpc>
                <a:spcPct val="100000"/>
              </a:lnSpc>
            </a:pPr>
            <a:r>
              <a:rPr lang="ru-RU" sz="1600" b="1" strike="noStrike" spc="-1">
                <a:solidFill>
                  <a:srgbClr val="FF0000"/>
                </a:solidFill>
                <a:latin typeface="Arial"/>
                <a:ea typeface="Times New Roman"/>
              </a:rPr>
              <a:t>Алергія </a:t>
            </a:r>
            <a:r>
              <a:rPr lang="ru-RU" sz="1600" b="1" strike="noStrike" spc="-1">
                <a:solidFill>
                  <a:srgbClr val="000000"/>
                </a:solidFill>
                <a:latin typeface="Arial"/>
                <a:ea typeface="Times New Roman"/>
              </a:rPr>
              <a:t>(грец. аllos - інший, інший, ergon - дія) – це якісно змінена реакція організму на дію речовин антигенної природи, що викликає різні структурні і функціональні порушення. </a:t>
            </a:r>
            <a:endParaRPr lang="ru-RU" sz="1600" b="0" strike="noStrike" spc="-1">
              <a:latin typeface="Arial"/>
            </a:endParaRPr>
          </a:p>
          <a:p>
            <a:pPr algn="just">
              <a:lnSpc>
                <a:spcPct val="100000"/>
              </a:lnSpc>
            </a:pPr>
            <a:r>
              <a:rPr lang="ru-RU" sz="1600" b="1" strike="noStrike" spc="-1">
                <a:solidFill>
                  <a:srgbClr val="000000"/>
                </a:solidFill>
                <a:latin typeface="Arial"/>
                <a:ea typeface="Times New Roman"/>
              </a:rPr>
              <a:t>В основі алергічних реакцій лежить імунологічний механізм, і вони  є високоспецифічними реакціями. Аг, що викликав алергію, називається </a:t>
            </a:r>
            <a:r>
              <a:rPr lang="ru-RU" sz="1600" b="1" i="1" u="sng" strike="noStrike" spc="-1">
                <a:solidFill>
                  <a:srgbClr val="000000"/>
                </a:solidFill>
                <a:uFillTx/>
                <a:latin typeface="Arial"/>
                <a:ea typeface="Times New Roman"/>
              </a:rPr>
              <a:t>алергеном.</a:t>
            </a:r>
            <a:r>
              <a:rPr lang="ru-RU" sz="1600" b="1" strike="noStrike" spc="-1">
                <a:solidFill>
                  <a:srgbClr val="000000"/>
                </a:solidFill>
                <a:latin typeface="Arial"/>
                <a:ea typeface="Times New Roman"/>
              </a:rPr>
              <a:t> Залежно </a:t>
            </a:r>
            <a:endParaRPr lang="ru-RU" sz="1600" b="0" strike="noStrike" spc="-1">
              <a:latin typeface="Arial"/>
            </a:endParaRPr>
          </a:p>
          <a:p>
            <a:pPr algn="just">
              <a:lnSpc>
                <a:spcPct val="100000"/>
              </a:lnSpc>
            </a:pPr>
            <a:r>
              <a:rPr lang="ru-RU" sz="1600" b="1" strike="noStrike" spc="-1">
                <a:solidFill>
                  <a:srgbClr val="FF0000"/>
                </a:solidFill>
                <a:latin typeface="Arial"/>
                <a:ea typeface="Times New Roman"/>
              </a:rPr>
              <a:t>Етіологія алергії </a:t>
            </a:r>
            <a:r>
              <a:rPr lang="ru-RU" sz="1600" b="1" strike="noStrike" spc="-1">
                <a:solidFill>
                  <a:srgbClr val="000000"/>
                </a:solidFill>
                <a:latin typeface="Arial"/>
                <a:ea typeface="Times New Roman"/>
              </a:rPr>
              <a:t>від будови алергени бувають повні і неповні (гаптени). Гаптен стає антигеном тільки після з'єднання з білками тканин організму (метаболіти ліків, прості хімічні речовини).  За своєю природою алергени найчастіше є:  білками,   білково-полісахаридними або білково-ліпоїдними комплексами (сироваткові, тканинні, бактеріальні алергени),  складними сполуками небілкової природи (полісахариди, полісахаридно-ліпоїдні комплекси – алерген домашнього пилу, бактеріальні алергени),   простими хімічними речовинами, в т.ч. окремими елементами (бром, йод, хром, нікель). </a:t>
            </a:r>
            <a:endParaRPr lang="ru-RU" sz="16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CustomShape 1"/>
          <p:cNvSpPr/>
          <p:nvPr/>
        </p:nvSpPr>
        <p:spPr>
          <a:xfrm>
            <a:off x="285840" y="357120"/>
            <a:ext cx="8500680" cy="5883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000000"/>
                </a:solidFill>
                <a:latin typeface="Calibri"/>
              </a:rPr>
              <a:t>Доведено, що розвиток багатьох захворювань пов’язано з негативним впливом ряду чинників внутрішнього і зовнішнього середовища. Їх називають чинниками ризику і умовно ділять на дві групи. До 1-ої групи належать такі чинники: забруднення зовнішнього середовища, малорухомий спосіб життя, психологічно-емоційне перенапруження, нераціональне і незбалансоване харчування, шкідливі звички. Другою групою є генетичний ризик, тобто спадкові захворювання і хвороби зі спадковою схильністю. Довкілля являє собою цілісну систему взаємозв’язаних компонентів – повітря, кліматичних явищ, води, флори і фауни, рельєфу, техногенного і соціального середовища. Бурхливий розвиток промисловості, забруднення води і повітряного басейну хімічними і радіоактивними речовинами несприятливо позначається на здоров’ї людей. Серед чинників ризику особливе місце посідають психоемоційні переживання. Часті емоційні стресорні впливи можуть призвести до виснаження функціональних можливостей наднирників, що різко послаблюють адаптаційну здатність організму. Психоемоційні переживання є найбільш значимими у гіпертонічної хвороби, цукрового діабету, бронхіальної астми, ряду захворювань шкіри, обміну речовин, неврозів, невротичних станів і психічних розладів.</a:t>
            </a:r>
            <a:endParaRPr lang="ru-RU" sz="20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CustomShape 1"/>
          <p:cNvSpPr/>
          <p:nvPr/>
        </p:nvSpPr>
        <p:spPr>
          <a:xfrm>
            <a:off x="142920" y="214200"/>
            <a:ext cx="8786520" cy="6460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000" b="1" strike="noStrike" spc="-1">
                <a:solidFill>
                  <a:srgbClr val="FF0000"/>
                </a:solidFill>
                <a:latin typeface="Calibri"/>
              </a:rPr>
              <a:t>Класифікація алергенів За А.Д. Адо (1970) в залежності від походження розрізняють екзоалергени і ендоалергени. </a:t>
            </a:r>
            <a:endParaRPr lang="ru-RU" sz="2000" b="0" strike="noStrike" spc="-1">
              <a:latin typeface="Arial"/>
            </a:endParaRPr>
          </a:p>
          <a:p>
            <a:pPr algn="just">
              <a:lnSpc>
                <a:spcPct val="100000"/>
              </a:lnSpc>
            </a:pPr>
            <a:r>
              <a:rPr lang="ru-RU" sz="1800" b="1" i="1" strike="noStrike" spc="-1">
                <a:solidFill>
                  <a:srgbClr val="FF0000"/>
                </a:solidFill>
                <a:latin typeface="Calibri"/>
              </a:rPr>
              <a:t>Ендогенні алергени поділяються на: </a:t>
            </a:r>
            <a:endParaRPr lang="ru-RU" sz="1800" b="0" strike="noStrike" spc="-1">
              <a:latin typeface="Arial"/>
            </a:endParaRPr>
          </a:p>
          <a:p>
            <a:pPr marL="343080" indent="-342720" algn="just">
              <a:lnSpc>
                <a:spcPct val="100000"/>
              </a:lnSpc>
              <a:buClr>
                <a:srgbClr val="000000"/>
              </a:buClr>
              <a:buFont typeface="StarSymbol"/>
              <a:buAutoNum type="arabicPeriod"/>
            </a:pPr>
            <a:r>
              <a:rPr lang="ru-RU" sz="1800" b="1" strike="noStrike" spc="-1">
                <a:solidFill>
                  <a:srgbClr val="000000"/>
                </a:solidFill>
                <a:latin typeface="Calibri"/>
              </a:rPr>
              <a:t>Природні (первинні).  Тканина мозку.   Тканина кришталика.  Тканина гонад.  Тканина ЩЗ. </a:t>
            </a:r>
            <a:endParaRPr lang="ru-RU" sz="1800" b="0" strike="noStrike" spc="-1">
              <a:latin typeface="Arial"/>
            </a:endParaRPr>
          </a:p>
          <a:p>
            <a:pPr marL="343080" indent="-342720" algn="just">
              <a:lnSpc>
                <a:spcPct val="100000"/>
              </a:lnSpc>
              <a:buClr>
                <a:srgbClr val="000000"/>
              </a:buClr>
              <a:buFont typeface="StarSymbol"/>
              <a:buAutoNum type="arabicPeriod"/>
            </a:pPr>
            <a:r>
              <a:rPr lang="ru-RU" sz="1800" b="1" strike="noStrike" spc="-1">
                <a:solidFill>
                  <a:srgbClr val="000000"/>
                </a:solidFill>
                <a:latin typeface="Calibri"/>
              </a:rPr>
              <a:t>Придбані (вторинні).  </a:t>
            </a:r>
            <a:endParaRPr lang="ru-RU" sz="1800" b="0" strike="noStrike" spc="-1">
              <a:latin typeface="Arial"/>
            </a:endParaRPr>
          </a:p>
          <a:p>
            <a:pPr marL="343080" indent="-342720" algn="just">
              <a:lnSpc>
                <a:spcPct val="100000"/>
              </a:lnSpc>
            </a:pPr>
            <a:r>
              <a:rPr lang="ru-RU" sz="1800" b="1" strike="noStrike" spc="-1">
                <a:solidFill>
                  <a:srgbClr val="000000"/>
                </a:solidFill>
                <a:latin typeface="Calibri"/>
              </a:rPr>
              <a:t>• Неінфекційні: холодові, опікові і променеві алергени (індукують в організмі утворення алергенів з молекул організму шляхом денатурації білка та інших макромолекул і вивільнення нових детермінантних груп). </a:t>
            </a:r>
            <a:endParaRPr lang="ru-RU" sz="1800" b="0" strike="noStrike" spc="-1">
              <a:latin typeface="Arial"/>
            </a:endParaRPr>
          </a:p>
          <a:p>
            <a:pPr marL="343080" indent="-342720" algn="just">
              <a:lnSpc>
                <a:spcPct val="100000"/>
              </a:lnSpc>
            </a:pPr>
            <a:r>
              <a:rPr lang="ru-RU" sz="1800" b="1" strike="noStrike" spc="-1">
                <a:solidFill>
                  <a:srgbClr val="000000"/>
                </a:solidFill>
                <a:latin typeface="Calibri"/>
              </a:rPr>
              <a:t>• Інфекційні:  Прості.  Комплексні (тканина-мікроб, тканина-токсин, вірус-індуковані), що утворюються під впливом інфекції. </a:t>
            </a:r>
            <a:endParaRPr lang="ru-RU" sz="1800" b="0" strike="noStrike" spc="-1">
              <a:latin typeface="Arial"/>
            </a:endParaRPr>
          </a:p>
          <a:p>
            <a:pPr marL="343080" indent="-342720" algn="just">
              <a:lnSpc>
                <a:spcPct val="100000"/>
              </a:lnSpc>
            </a:pPr>
            <a:r>
              <a:rPr lang="ru-RU" sz="1800" b="1" i="1" strike="noStrike" spc="-1">
                <a:solidFill>
                  <a:srgbClr val="FF0000"/>
                </a:solidFill>
                <a:latin typeface="Calibri"/>
              </a:rPr>
              <a:t>Екзогенні алергени поділяються на: </a:t>
            </a:r>
            <a:endParaRPr lang="ru-RU" sz="1800" b="0" strike="noStrike" spc="-1">
              <a:latin typeface="Arial"/>
            </a:endParaRPr>
          </a:p>
          <a:p>
            <a:pPr marL="343080" indent="-342720" algn="just">
              <a:lnSpc>
                <a:spcPct val="100000"/>
              </a:lnSpc>
              <a:buClr>
                <a:srgbClr val="000000"/>
              </a:buClr>
              <a:buFont typeface="StarSymbol"/>
              <a:buAutoNum type="arabicPeriod"/>
            </a:pPr>
            <a:r>
              <a:rPr lang="ru-RU" sz="1800" b="1" strike="noStrike" spc="-1">
                <a:solidFill>
                  <a:srgbClr val="000000"/>
                </a:solidFill>
                <a:latin typeface="Calibri"/>
              </a:rPr>
              <a:t>Інфекційні: бактеріальні, вірусні, грибкові (збудники туберкульозу, токсоплазмозу, бруцельозу, віруси кору, грипу, герпесу, інфекційного гепатиту, кандиди, тріхофіти, епідермофітія, актиноміцети та ін.). </a:t>
            </a:r>
            <a:endParaRPr lang="ru-RU" sz="1800" b="0" strike="noStrike" spc="-1">
              <a:latin typeface="Arial"/>
            </a:endParaRPr>
          </a:p>
          <a:p>
            <a:pPr marL="343080" indent="-342720" algn="just">
              <a:lnSpc>
                <a:spcPct val="100000"/>
              </a:lnSpc>
              <a:buClr>
                <a:srgbClr val="000000"/>
              </a:buClr>
              <a:buFont typeface="StarSymbol"/>
              <a:buAutoNum type="arabicPeriod"/>
            </a:pPr>
            <a:r>
              <a:rPr lang="ru-RU" sz="1800" b="1" strike="noStrike" spc="-1">
                <a:solidFill>
                  <a:srgbClr val="000000"/>
                </a:solidFill>
                <a:latin typeface="Calibri"/>
              </a:rPr>
              <a:t>Неінфекційні:  Рослинні (пилок, сік рослин).  Лікарські (вакцини, сироватки, антибіотики, сульфаніламіди, вітаміни, інсулін, препарати миш'яку, йоду, ртуті та ін.).  Харчові (тваринного і рослинного походження – коров'яче молоко, яйця, м'ясо, риба, цитрусові, полуниця, шоколад та ін.).  Побутові (неорганічні та органічні речовини мікробного походження – пил домашня, бібліотечна, шерсть і лупа домашніх тварин, пух домашніх птахів, отрути перетинчастокрилих, постільні кліщі, корм для риб, миючі засоби та ін.). Прості хімічні речовини (урсол, бензол, формалін та ін.)</a:t>
            </a:r>
            <a:endParaRPr lang="ru-RU" sz="18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CustomShape 1"/>
          <p:cNvSpPr/>
          <p:nvPr/>
        </p:nvSpPr>
        <p:spPr>
          <a:xfrm>
            <a:off x="0" y="214200"/>
            <a:ext cx="8929440" cy="6674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solidFill>
                  <a:srgbClr val="000000"/>
                </a:solidFill>
                <a:latin typeface="Calibri"/>
              </a:rPr>
              <a:t>Стадії алергічних реакцій </a:t>
            </a:r>
            <a:endParaRPr lang="ru-RU" sz="1800" b="0" strike="noStrike" spc="-1">
              <a:latin typeface="Arial"/>
            </a:endParaRPr>
          </a:p>
          <a:p>
            <a:pPr algn="just">
              <a:lnSpc>
                <a:spcPct val="100000"/>
              </a:lnSpc>
            </a:pPr>
            <a:r>
              <a:rPr lang="ru-RU" sz="1800" b="1" strike="noStrike" spc="-1">
                <a:solidFill>
                  <a:srgbClr val="000000"/>
                </a:solidFill>
                <a:latin typeface="Calibri"/>
              </a:rPr>
              <a:t>Незалежно від типу алергічної реакції в її розвитку можна виділити 3 стадії: </a:t>
            </a:r>
            <a:endParaRPr lang="ru-RU" sz="1800" b="0" strike="noStrike" spc="-1">
              <a:latin typeface="Arial"/>
            </a:endParaRPr>
          </a:p>
          <a:p>
            <a:pPr marL="343080" indent="-342720" algn="just">
              <a:lnSpc>
                <a:spcPct val="100000"/>
              </a:lnSpc>
              <a:buClr>
                <a:srgbClr val="FF0000"/>
              </a:buClr>
              <a:buFont typeface="StarSymbol"/>
              <a:buAutoNum type="arabicPeriod"/>
            </a:pPr>
            <a:r>
              <a:rPr lang="ru-RU" sz="1800" b="1" strike="noStrike" spc="-1">
                <a:solidFill>
                  <a:srgbClr val="FF0000"/>
                </a:solidFill>
                <a:latin typeface="Calibri"/>
              </a:rPr>
              <a:t>Стадія імунних реакцій (імунологічна). </a:t>
            </a:r>
            <a:r>
              <a:rPr lang="ru-RU" sz="1800" b="1" strike="noStrike" spc="-1">
                <a:solidFill>
                  <a:srgbClr val="000000"/>
                </a:solidFill>
                <a:latin typeface="Calibri"/>
              </a:rPr>
              <a:t>Вона включає:  Первинний контакт організму з Аг (сенсибілізуючий контакт).   Період сенсибілізації (вироблення і накопичення специфічних Ат або сенсибілізованих Тлімфоцитів).  Взаємодія Аг з Ат (що дозволяє контакт). </a:t>
            </a:r>
            <a:r>
              <a:rPr lang="ru-RU" sz="1800" b="1" i="1" strike="noStrike" spc="-1">
                <a:solidFill>
                  <a:srgbClr val="000000"/>
                </a:solidFill>
                <a:latin typeface="Calibri"/>
              </a:rPr>
              <a:t>Сенсибілізація буває:  </a:t>
            </a:r>
            <a:r>
              <a:rPr lang="ru-RU" sz="1800" b="1" strike="noStrike" spc="-1">
                <a:solidFill>
                  <a:srgbClr val="000000"/>
                </a:solidFill>
                <a:latin typeface="Calibri"/>
              </a:rPr>
              <a:t>1) активною – при імунізації Аг, коли у відповідь включається власна імунна система;  2) пасивною – в неімунізованому організмі при введенні йому сироватки крові, яка включає в себе Ат, або клітинні суспензії з сенсибілізованими лімфоцитами, отриманими від активно сенсибілізуючого даним Аг донора. В імунологічній фазі визначаються два ключові моменти алергії – тип і форма майбутньої алергічної реакції.</a:t>
            </a:r>
            <a:endParaRPr lang="ru-RU" sz="1800" b="0" strike="noStrike" spc="-1">
              <a:latin typeface="Arial"/>
            </a:endParaRPr>
          </a:p>
          <a:p>
            <a:pPr marL="343080" indent="-342720" algn="just">
              <a:lnSpc>
                <a:spcPct val="100000"/>
              </a:lnSpc>
            </a:pPr>
            <a:r>
              <a:rPr lang="ru-RU" sz="1800" b="1" strike="noStrike" spc="-1">
                <a:solidFill>
                  <a:srgbClr val="FF0000"/>
                </a:solidFill>
                <a:latin typeface="Calibri"/>
              </a:rPr>
              <a:t>2. Стадія біохімічних реакцій (біохімічна, патохімічна) </a:t>
            </a:r>
            <a:r>
              <a:rPr lang="ru-RU" sz="1800" b="1" strike="noStrike" spc="-1">
                <a:solidFill>
                  <a:srgbClr val="000000"/>
                </a:solidFill>
                <a:latin typeface="Calibri"/>
              </a:rPr>
              <a:t>Біохімічна (патохімічна) стадія полягає в тому, що у відповідь на взаємодію Аг з Ат або Аг з сенсибілізованими Т-лімфоцитами відбувається активація клітин-мішеней і біохімічних чинників рідких середовищ (плазми, тканинної рідини) з вивільненням або утворенням біологічно активних речовин (БАР) –  медіаторів алергії. Перші медіатори алергії втягують інші клітини-ефектори, інші гуморальні фактори з утворенням вторинних медіаторів. </a:t>
            </a:r>
            <a:endParaRPr lang="ru-RU" sz="1800" b="0" strike="noStrike" spc="-1">
              <a:latin typeface="Arial"/>
            </a:endParaRPr>
          </a:p>
          <a:p>
            <a:pPr marL="343080" indent="-342720" algn="just">
              <a:lnSpc>
                <a:spcPct val="100000"/>
              </a:lnSpc>
            </a:pPr>
            <a:r>
              <a:rPr lang="ru-RU" sz="1800" b="1" strike="noStrike" spc="-1">
                <a:solidFill>
                  <a:srgbClr val="FF0000"/>
                </a:solidFill>
                <a:latin typeface="Calibri"/>
              </a:rPr>
              <a:t>3. Стадія функціональних і структурних змін (патофізіологічна) </a:t>
            </a:r>
            <a:r>
              <a:rPr lang="ru-RU" sz="1800" b="1" strike="noStrike" spc="-1">
                <a:solidFill>
                  <a:srgbClr val="000000"/>
                </a:solidFill>
                <a:latin typeface="Calibri"/>
              </a:rPr>
              <a:t>Патофізіологічна стадія характеризується появою клінічних симптомів алергії. Клінічні прояви алергії є результатом фармакологічних ефектів медіаторів алергії і, отже, залежать від набору і кількості медіаторів алергії. Підвищена чутливість організму в таких випадках специфічна: вона проявляється по відношенню до алергену, який раніше викликав стан сенсибілізації.</a:t>
            </a:r>
            <a:endParaRPr lang="ru-RU" sz="1800" b="0" strike="noStrike" spc="-1">
              <a:latin typeface="Arial"/>
            </a:endParaRPr>
          </a:p>
          <a:p>
            <a:pPr marL="343080" indent="-342720">
              <a:lnSpc>
                <a:spcPct val="100000"/>
              </a:lnSpc>
            </a:pPr>
            <a:endParaRPr lang="ru-RU" sz="18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CustomShape 1"/>
          <p:cNvSpPr/>
          <p:nvPr/>
        </p:nvSpPr>
        <p:spPr>
          <a:xfrm>
            <a:off x="428760" y="285840"/>
            <a:ext cx="8357760" cy="5942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400" b="1" i="1" strike="noStrike" spc="-1">
                <a:solidFill>
                  <a:srgbClr val="FF0000"/>
                </a:solidFill>
                <a:latin typeface="Calibri"/>
              </a:rPr>
              <a:t>Неспецифічні алергічні реакції </a:t>
            </a:r>
            <a:r>
              <a:rPr lang="ru-RU" sz="2400" b="1" strike="noStrike" spc="-1">
                <a:solidFill>
                  <a:srgbClr val="000000"/>
                </a:solidFill>
                <a:latin typeface="Calibri"/>
              </a:rPr>
              <a:t>виникають при першому контакті з алергеном без попередньої сенсибілізації. </a:t>
            </a:r>
            <a:endParaRPr lang="ru-RU" sz="2400" b="0" strike="noStrike" spc="-1">
              <a:latin typeface="Arial"/>
            </a:endParaRPr>
          </a:p>
          <a:p>
            <a:pPr algn="just">
              <a:lnSpc>
                <a:spcPct val="100000"/>
              </a:lnSpc>
            </a:pPr>
            <a:r>
              <a:rPr lang="ru-RU" sz="2400" b="1" strike="noStrike" spc="-1">
                <a:solidFill>
                  <a:srgbClr val="000000"/>
                </a:solidFill>
                <a:latin typeface="Calibri"/>
              </a:rPr>
              <a:t>Розвиток їх проходить тільки дві стадії – патохімічну і патофізіологічну. Алерген, який потрапляє до організма сам викликає утворення речовин, що ушкоджують клітини, тканини і органи. </a:t>
            </a:r>
            <a:endParaRPr lang="ru-RU" sz="2400" b="0" strike="noStrike" spc="-1">
              <a:latin typeface="Arial"/>
            </a:endParaRPr>
          </a:p>
          <a:p>
            <a:pPr algn="just">
              <a:lnSpc>
                <a:spcPct val="100000"/>
              </a:lnSpc>
            </a:pPr>
            <a:r>
              <a:rPr lang="ru-RU" sz="2400" b="1" strike="noStrike" spc="-1">
                <a:solidFill>
                  <a:srgbClr val="FF0000"/>
                </a:solidFill>
                <a:latin typeface="Calibri"/>
              </a:rPr>
              <a:t>Класифікація специфічних алергічних реакцій </a:t>
            </a:r>
            <a:endParaRPr lang="ru-RU" sz="2400" b="0" strike="noStrike" spc="-1">
              <a:latin typeface="Arial"/>
            </a:endParaRPr>
          </a:p>
          <a:p>
            <a:pPr algn="just">
              <a:lnSpc>
                <a:spcPct val="100000"/>
              </a:lnSpc>
            </a:pPr>
            <a:r>
              <a:rPr lang="ru-RU" sz="2400" b="1" strike="noStrike" spc="-1">
                <a:solidFill>
                  <a:srgbClr val="000000"/>
                </a:solidFill>
                <a:latin typeface="Calibri"/>
              </a:rPr>
              <a:t>Існують різні класифікації специфічних алергічних реакцій. </a:t>
            </a:r>
            <a:endParaRPr lang="ru-RU" sz="2400" b="0" strike="noStrike" spc="-1">
              <a:latin typeface="Arial"/>
            </a:endParaRPr>
          </a:p>
          <a:p>
            <a:pPr algn="just">
              <a:lnSpc>
                <a:spcPct val="100000"/>
              </a:lnSpc>
            </a:pPr>
            <a:r>
              <a:rPr lang="ru-RU" sz="2400" b="1" strike="noStrike" spc="-1">
                <a:solidFill>
                  <a:srgbClr val="000000"/>
                </a:solidFill>
                <a:latin typeface="Calibri"/>
              </a:rPr>
              <a:t>З числа існуючих класицікацій найбільшого поширення набула запропонована в 1968 р. Джеллом і Кумбсом (P. Gell і R. Coombs), відповідно до якої виділяють 4 типи алергічних реакцій. </a:t>
            </a:r>
            <a:endParaRPr lang="ru-RU" sz="2400" b="0" strike="noStrike" spc="-1">
              <a:latin typeface="Arial"/>
            </a:endParaRPr>
          </a:p>
          <a:p>
            <a:pPr algn="just">
              <a:lnSpc>
                <a:spcPct val="100000"/>
              </a:lnSpc>
            </a:pPr>
            <a:r>
              <a:rPr lang="ru-RU" sz="2400" b="1" strike="noStrike" spc="-1">
                <a:solidFill>
                  <a:srgbClr val="000000"/>
                </a:solidFill>
                <a:latin typeface="Calibri"/>
              </a:rPr>
              <a:t>На даний час використовують модифіковану класифікацію, з виділенням 5 типів реакцій (таблиця). Кожен з цих типів має особливий імунний механізм і властивий йому набір медіаторів, що визначає клініку захворювання. </a:t>
            </a:r>
            <a:endParaRPr lang="ru-RU" sz="24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 name="Picture 2"/>
          <p:cNvPicPr/>
          <p:nvPr/>
        </p:nvPicPr>
        <p:blipFill>
          <a:blip r:embed="rId2"/>
          <a:srcRect l="23612" t="39070" r="24783" b="40699"/>
          <a:stretch/>
        </p:blipFill>
        <p:spPr>
          <a:xfrm>
            <a:off x="0" y="285840"/>
            <a:ext cx="9143640" cy="2571480"/>
          </a:xfrm>
          <a:prstGeom prst="rect">
            <a:avLst/>
          </a:prstGeom>
          <a:ln w="9360">
            <a:noFill/>
          </a:ln>
        </p:spPr>
      </p:pic>
      <p:sp>
        <p:nvSpPr>
          <p:cNvPr id="166" name="CustomShape 1"/>
          <p:cNvSpPr/>
          <p:nvPr/>
        </p:nvSpPr>
        <p:spPr>
          <a:xfrm>
            <a:off x="142920" y="3143160"/>
            <a:ext cx="8643600" cy="1614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000000"/>
                </a:solidFill>
                <a:latin typeface="Calibri"/>
              </a:rPr>
              <a:t>I, II, III, V типи алергічних реакцій відносяться до категорії реакцій гуморального типу, оскільки еферентною ланкою їх розвитку є В-лімфоцити і алергічні Ат, що відносяться до різних класів Ig. Алергічні реакції IV типу забезпечуються залученням в імунний процес Т-системи лімфоцитів, макрофагів, клітин-мішенів, які руйнуються. </a:t>
            </a:r>
            <a:endParaRPr lang="ru-RU" sz="20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Picture 2"/>
          <p:cNvPicPr/>
          <p:nvPr/>
        </p:nvPicPr>
        <p:blipFill>
          <a:blip r:embed="rId2"/>
          <a:srcRect l="28006" t="15625" r="25333" b="12111"/>
          <a:stretch/>
        </p:blipFill>
        <p:spPr>
          <a:xfrm>
            <a:off x="825480" y="0"/>
            <a:ext cx="7675200" cy="6681960"/>
          </a:xfrm>
          <a:prstGeom prst="rect">
            <a:avLst/>
          </a:prstGeom>
          <a:ln w="936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Picture 2"/>
          <p:cNvPicPr/>
          <p:nvPr/>
        </p:nvPicPr>
        <p:blipFill>
          <a:blip r:embed="rId2"/>
          <a:srcRect l="24160" t="25394" r="24235" b="25782"/>
          <a:stretch/>
        </p:blipFill>
        <p:spPr>
          <a:xfrm>
            <a:off x="105840" y="285840"/>
            <a:ext cx="9037800" cy="4807440"/>
          </a:xfrm>
          <a:prstGeom prst="rect">
            <a:avLst/>
          </a:prstGeom>
          <a:ln w="936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 name="Picture 2"/>
          <p:cNvPicPr/>
          <p:nvPr/>
        </p:nvPicPr>
        <p:blipFill>
          <a:blip r:embed="rId2"/>
          <a:srcRect l="24711" t="17579" r="28078" b="20512"/>
          <a:stretch/>
        </p:blipFill>
        <p:spPr>
          <a:xfrm>
            <a:off x="500040" y="357120"/>
            <a:ext cx="8214840" cy="6056280"/>
          </a:xfrm>
          <a:prstGeom prst="rect">
            <a:avLst/>
          </a:prstGeom>
          <a:ln w="936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 name="Picture 2"/>
          <p:cNvPicPr/>
          <p:nvPr/>
        </p:nvPicPr>
        <p:blipFill>
          <a:blip r:embed="rId2"/>
          <a:srcRect l="23612" t="29301" r="23684" b="24808"/>
          <a:stretch/>
        </p:blipFill>
        <p:spPr>
          <a:xfrm>
            <a:off x="0" y="500040"/>
            <a:ext cx="8929440" cy="4643280"/>
          </a:xfrm>
          <a:prstGeom prst="rect">
            <a:avLst/>
          </a:prstGeom>
          <a:ln w="936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CustomShape 1"/>
          <p:cNvSpPr/>
          <p:nvPr/>
        </p:nvSpPr>
        <p:spPr>
          <a:xfrm>
            <a:off x="285840" y="214200"/>
            <a:ext cx="8643600" cy="618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FF0000"/>
                </a:solidFill>
                <a:latin typeface="Calibri"/>
              </a:rPr>
              <a:t>3.   Третій тип алергічних реакцій - пошкодження тканин імунними комплексами        (реакція типу Артюса, імунокомплексний тип)  </a:t>
            </a:r>
            <a:endParaRPr lang="ru-RU" sz="2000" b="0" strike="noStrike" spc="-1">
              <a:latin typeface="Arial"/>
            </a:endParaRPr>
          </a:p>
          <a:p>
            <a:pPr algn="just">
              <a:lnSpc>
                <a:spcPct val="100000"/>
              </a:lnSpc>
            </a:pPr>
            <a:r>
              <a:rPr lang="ru-RU" sz="1800" b="1" strike="noStrike" spc="-1">
                <a:solidFill>
                  <a:srgbClr val="000000"/>
                </a:solidFill>
                <a:latin typeface="Calibri"/>
              </a:rPr>
              <a:t>На відміну від першого і другого типів реакцій Аг та Ат не є компонентами клітин, а утво-рення комплексу Аг-Ат відбувається в крові та міжклітинній рідині При алергічних реакціях імуно- окомплексного типу алерген присутній в розчинній формі (бактеріальні, вірусні, грибкові Аг, лікарські препарати, харчові речовини). Утворені Ат відносяться, головним чином, до класів IgG1, IgG2, IgG3 та IgM. Ці Ат називають преципитуючими за їх здатність утворювати преципітат при з'єднанні з відповідним Аг. </a:t>
            </a:r>
            <a:endParaRPr lang="ru-RU" sz="1800" b="0" strike="noStrike" spc="-1">
              <a:latin typeface="Arial"/>
            </a:endParaRPr>
          </a:p>
          <a:p>
            <a:pPr algn="just">
              <a:lnSpc>
                <a:spcPct val="100000"/>
              </a:lnSpc>
            </a:pPr>
            <a:r>
              <a:rPr lang="ru-RU" sz="1800" b="1" strike="noStrike" spc="-1">
                <a:solidFill>
                  <a:srgbClr val="000000"/>
                </a:solidFill>
                <a:latin typeface="Calibri"/>
              </a:rPr>
              <a:t>Такий імунний комплекс може відкладатися в тканинах, чому сприяють підвищення проникності судинної стінки, утворення комплексу в невеликому надлишку Аг, зниження активності фагоцитуючих клітин, що веде до пригнічення процесу очищення організму від імунних комплексів і до збільшення часу їх циркуляції в організмі. </a:t>
            </a:r>
            <a:endParaRPr lang="ru-RU" sz="1800" b="0" strike="noStrike" spc="-1">
              <a:latin typeface="Arial"/>
            </a:endParaRPr>
          </a:p>
          <a:p>
            <a:pPr algn="just">
              <a:lnSpc>
                <a:spcPct val="100000"/>
              </a:lnSpc>
            </a:pPr>
            <a:r>
              <a:rPr lang="ru-RU" sz="1800" b="1" strike="noStrike" spc="-1">
                <a:solidFill>
                  <a:srgbClr val="000000"/>
                </a:solidFill>
                <a:latin typeface="Calibri"/>
              </a:rPr>
              <a:t>Комплекси, які відклалися в тканинах, взаємодіють з комплементом. Утворюються його активні фрагменти, що мають хемотаксичну активність, стимулюють активність нейтрофілів, підвищують проникність судин і сприяють розвитку запалення. Нейтрофіли фагоцитують імунні комплекси і при цьому виділяють лізосомальні ферменти. Посилюється протеоліз в місцях відкладення імунних комплексів. Активується калікреїн-кінінова система. </a:t>
            </a:r>
            <a:endParaRPr lang="ru-RU" sz="1800" b="0" strike="noStrike" spc="-1">
              <a:latin typeface="Arial"/>
            </a:endParaRPr>
          </a:p>
          <a:p>
            <a:pPr algn="just">
              <a:lnSpc>
                <a:spcPct val="100000"/>
              </a:lnSpc>
            </a:pPr>
            <a:r>
              <a:rPr lang="ru-RU" sz="1800" b="1" strike="noStrike" spc="-1">
                <a:solidFill>
                  <a:srgbClr val="000000"/>
                </a:solidFill>
                <a:latin typeface="Calibri"/>
              </a:rPr>
              <a:t>В результаті відбувається пошкодження тканин і, як реакція на це ушкодження, виникає запалення. </a:t>
            </a:r>
            <a:endParaRPr lang="ru-RU" sz="18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 name="Picture 2"/>
          <p:cNvPicPr/>
          <p:nvPr/>
        </p:nvPicPr>
        <p:blipFill>
          <a:blip r:embed="rId2"/>
          <a:srcRect l="26357" t="23440" r="27528" b="28716"/>
          <a:stretch/>
        </p:blipFill>
        <p:spPr>
          <a:xfrm>
            <a:off x="357120" y="0"/>
            <a:ext cx="8786520" cy="4923000"/>
          </a:xfrm>
          <a:prstGeom prst="rect">
            <a:avLst/>
          </a:prstGeom>
          <a:ln w="9360">
            <a:noFill/>
          </a:ln>
        </p:spPr>
      </p:pic>
      <p:sp>
        <p:nvSpPr>
          <p:cNvPr id="173" name="CustomShape 1"/>
          <p:cNvSpPr/>
          <p:nvPr/>
        </p:nvSpPr>
        <p:spPr>
          <a:xfrm>
            <a:off x="285840" y="4857840"/>
            <a:ext cx="8572320" cy="1736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solidFill>
                  <a:srgbClr val="FF0000"/>
                </a:solidFill>
                <a:latin typeface="Calibri"/>
              </a:rPr>
              <a:t>Третій тип алергічних реакцій є провідним у розвитку:   </a:t>
            </a:r>
            <a:r>
              <a:rPr lang="ru-RU" sz="1800" b="1" strike="noStrike" spc="-1">
                <a:solidFill>
                  <a:srgbClr val="000000"/>
                </a:solidFill>
                <a:latin typeface="Calibri"/>
              </a:rPr>
              <a:t>сироваткової хвороби,  екзогенного алергічного альвеоліту,  деяких випадків лікарської алергії,  харчової алергії,   ряду автоалергичних захворювань (ревматоїдного артриту, СЧВ та ін.),  гломерулонефриту,  місцевих реакції за типом експериментального феномену Артюса. </a:t>
            </a:r>
            <a:endParaRPr lang="ru-RU" sz="1800" b="0" strike="noStrike" spc="-1">
              <a:latin typeface="Arial"/>
            </a:endParaRPr>
          </a:p>
          <a:p>
            <a:pPr>
              <a:lnSpc>
                <a:spcPct val="100000"/>
              </a:lnSpc>
            </a:pPr>
            <a:r>
              <a:rPr lang="ru-RU" sz="1800" b="0" strike="noStrike" spc="-1">
                <a:solidFill>
                  <a:srgbClr val="000000"/>
                </a:solidFill>
                <a:latin typeface="Calibri"/>
              </a:rPr>
              <a:t> </a:t>
            </a:r>
            <a:endParaRPr lang="ru-RU" sz="18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142920" y="142920"/>
            <a:ext cx="8786520" cy="6674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solidFill>
                  <a:srgbClr val="000000"/>
                </a:solidFill>
                <a:latin typeface="Calibri"/>
              </a:rPr>
              <a:t>Важливу роль у забезпеченні високого рівня здоров’я, збільшення тривалості життя і збереженні працездатності людей належить харчуванню. Неповноцінне харчування негативно відбивається на рості і розвиткові організму, розумовій і фізичній працездатності людини, знижує її стійкість до дії несприятливих чинників, призводить до передчасного старіння. Для того, щоб харчування відповідало вимогам, воно має бути раціональним. раціональне харчування – правильно організоване своєчасне постачання організму поживною їжею, що містить оптимальну кількість різних харчових речовин, які необхідні для життя, росту та розвитку організму, а отже, для зміцнення здоров’я і підвищення працездатності людини. </a:t>
            </a:r>
            <a:r>
              <a:rPr lang="ru-RU" sz="1800" b="1" i="1" strike="noStrike" spc="-1">
                <a:solidFill>
                  <a:srgbClr val="FF0000"/>
                </a:solidFill>
                <a:latin typeface="Calibri"/>
              </a:rPr>
              <a:t>Раціональне харчування базується на таких законах: </a:t>
            </a:r>
            <a:endParaRPr lang="ru-RU" sz="1800" b="0" strike="noStrike" spc="-1">
              <a:latin typeface="Arial"/>
            </a:endParaRPr>
          </a:p>
          <a:p>
            <a:pPr marL="343080" indent="-342720" algn="just">
              <a:lnSpc>
                <a:spcPct val="100000"/>
              </a:lnSpc>
              <a:buClr>
                <a:srgbClr val="7030A0"/>
              </a:buClr>
              <a:buFont typeface="StarSymbol"/>
              <a:buAutoNum type="arabicPeriod"/>
            </a:pPr>
            <a:r>
              <a:rPr lang="ru-RU" sz="1800" b="1" strike="noStrike" spc="-1">
                <a:solidFill>
                  <a:srgbClr val="7030A0"/>
                </a:solidFill>
                <a:latin typeface="Calibri"/>
              </a:rPr>
              <a:t>Закон відповідності енерговитрат організму з енергомісткістю раціону. </a:t>
            </a:r>
            <a:endParaRPr lang="ru-RU" sz="1800" b="0" strike="noStrike" spc="-1">
              <a:latin typeface="Arial"/>
            </a:endParaRPr>
          </a:p>
          <a:p>
            <a:pPr marL="343080" indent="-342720" algn="just">
              <a:lnSpc>
                <a:spcPct val="100000"/>
              </a:lnSpc>
              <a:buClr>
                <a:srgbClr val="7030A0"/>
              </a:buClr>
              <a:buFont typeface="StarSymbol"/>
              <a:buAutoNum type="arabicPeriod"/>
            </a:pPr>
            <a:r>
              <a:rPr lang="ru-RU" sz="1800" b="1" strike="noStrike" spc="-1">
                <a:solidFill>
                  <a:srgbClr val="7030A0"/>
                </a:solidFill>
                <a:latin typeface="Calibri"/>
              </a:rPr>
              <a:t>Закон відповідності хімічного складу раціону фізіологічним потребам організму. </a:t>
            </a:r>
            <a:endParaRPr lang="ru-RU" sz="1800" b="0" strike="noStrike" spc="-1">
              <a:latin typeface="Arial"/>
            </a:endParaRPr>
          </a:p>
          <a:p>
            <a:pPr marL="343080" indent="-342720" algn="just">
              <a:lnSpc>
                <a:spcPct val="100000"/>
              </a:lnSpc>
              <a:buClr>
                <a:srgbClr val="7030A0"/>
              </a:buClr>
              <a:buFont typeface="StarSymbol"/>
              <a:buAutoNum type="arabicPeriod"/>
            </a:pPr>
            <a:r>
              <a:rPr lang="ru-RU" sz="1800" b="1" strike="noStrike" spc="-1">
                <a:solidFill>
                  <a:srgbClr val="7030A0"/>
                </a:solidFill>
                <a:latin typeface="Calibri"/>
              </a:rPr>
              <a:t>Закон збалансованості. </a:t>
            </a:r>
            <a:endParaRPr lang="ru-RU" sz="1800" b="0" strike="noStrike" spc="-1">
              <a:latin typeface="Arial"/>
            </a:endParaRPr>
          </a:p>
          <a:p>
            <a:pPr marL="343080" indent="-342720" algn="just">
              <a:lnSpc>
                <a:spcPct val="100000"/>
              </a:lnSpc>
              <a:buClr>
                <a:srgbClr val="7030A0"/>
              </a:buClr>
              <a:buFont typeface="StarSymbol"/>
              <a:buAutoNum type="arabicPeriod"/>
            </a:pPr>
            <a:r>
              <a:rPr lang="ru-RU" sz="1800" b="1" strike="noStrike" spc="-1">
                <a:solidFill>
                  <a:srgbClr val="7030A0"/>
                </a:solidFill>
                <a:latin typeface="Calibri"/>
              </a:rPr>
              <a:t>Закон тимчасового розподілу їжі. </a:t>
            </a:r>
            <a:endParaRPr lang="ru-RU" sz="1800" b="0" strike="noStrike" spc="-1">
              <a:latin typeface="Arial"/>
            </a:endParaRPr>
          </a:p>
          <a:p>
            <a:pPr marL="343080" indent="-342720" algn="just">
              <a:lnSpc>
                <a:spcPct val="100000"/>
              </a:lnSpc>
              <a:buClr>
                <a:srgbClr val="7030A0"/>
              </a:buClr>
              <a:buFont typeface="StarSymbol"/>
              <a:buAutoNum type="arabicPeriod"/>
            </a:pPr>
            <a:r>
              <a:rPr lang="ru-RU" sz="1800" b="1" strike="noStrike" spc="-1">
                <a:solidFill>
                  <a:srgbClr val="7030A0"/>
                </a:solidFill>
                <a:latin typeface="Calibri"/>
              </a:rPr>
              <a:t>Закон адекватності (хімічний склад їжі має відповідати особливостям обмінних процесів). </a:t>
            </a:r>
            <a:endParaRPr lang="ru-RU" sz="1800" b="0" strike="noStrike" spc="-1">
              <a:latin typeface="Arial"/>
            </a:endParaRPr>
          </a:p>
          <a:p>
            <a:pPr marL="343080" indent="-342720" algn="just">
              <a:lnSpc>
                <a:spcPct val="100000"/>
              </a:lnSpc>
              <a:buClr>
                <a:srgbClr val="7030A0"/>
              </a:buClr>
              <a:buFont typeface="StarSymbol"/>
              <a:buAutoNum type="arabicPeriod"/>
            </a:pPr>
            <a:r>
              <a:rPr lang="ru-RU" sz="1800" b="1" strike="noStrike" spc="-1">
                <a:solidFill>
                  <a:srgbClr val="7030A0"/>
                </a:solidFill>
                <a:latin typeface="Calibri"/>
              </a:rPr>
              <a:t>Закон енергетичного задоволення. </a:t>
            </a:r>
            <a:endParaRPr lang="ru-RU" sz="1800" b="0" strike="noStrike" spc="-1">
              <a:latin typeface="Arial"/>
            </a:endParaRPr>
          </a:p>
          <a:p>
            <a:pPr marL="343080" indent="-342720" algn="just">
              <a:lnSpc>
                <a:spcPct val="100000"/>
              </a:lnSpc>
              <a:buClr>
                <a:srgbClr val="7030A0"/>
              </a:buClr>
              <a:buFont typeface="StarSymbol"/>
              <a:buAutoNum type="arabicPeriod"/>
            </a:pPr>
            <a:r>
              <a:rPr lang="ru-RU" sz="1800" b="1" strike="noStrike" spc="-1">
                <a:solidFill>
                  <a:srgbClr val="7030A0"/>
                </a:solidFill>
                <a:latin typeface="Calibri"/>
              </a:rPr>
              <a:t>Закон санітарної доброякісності та епідемічної безпеки їжі. </a:t>
            </a:r>
            <a:r>
              <a:rPr lang="ru-RU" sz="1800" b="1" strike="noStrike" spc="-1">
                <a:solidFill>
                  <a:srgbClr val="000000"/>
                </a:solidFill>
                <a:latin typeface="Calibri"/>
              </a:rPr>
              <a:t>Основні недоліки сучасного харчування – вживання надлишку жирів, цукру, солі, подразнюючих приправ. Застосування високотемпературної обробки харчових продуктів позбавляє їжу вітамінів і інших біологічно цінних речовин. Справжнім лихом для є переїдання внаслідок якого багато людей мають надлишкову масу тіла. При цьому організм “забруднюється” шлаками, виникає небезпека гострого або поступового отруєння, що призводить до порушення обміну речовин.</a:t>
            </a:r>
            <a:endParaRPr lang="ru-RU" sz="18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CustomShape 1"/>
          <p:cNvSpPr/>
          <p:nvPr/>
        </p:nvSpPr>
        <p:spPr>
          <a:xfrm>
            <a:off x="214200" y="285840"/>
            <a:ext cx="8429400" cy="6188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FF0000"/>
                </a:solidFill>
                <a:latin typeface="Calibri"/>
              </a:rPr>
              <a:t>4. Четвертий тип алергічних реакцій </a:t>
            </a:r>
            <a:r>
              <a:rPr lang="ru-RU" sz="2000" b="1" strike="noStrike" spc="-1">
                <a:solidFill>
                  <a:srgbClr val="000000"/>
                </a:solidFill>
                <a:latin typeface="Calibri"/>
              </a:rPr>
              <a:t>– алергічна реакція уповільненого типу     (гіперчутливість сповільненого типу, клітинна гіперчутливість) </a:t>
            </a:r>
            <a:endParaRPr lang="ru-RU" sz="2000" b="0" strike="noStrike" spc="-1">
              <a:latin typeface="Arial"/>
            </a:endParaRPr>
          </a:p>
          <a:p>
            <a:pPr algn="just">
              <a:lnSpc>
                <a:spcPct val="100000"/>
              </a:lnSpc>
            </a:pPr>
            <a:r>
              <a:rPr lang="ru-RU" sz="2000" b="1" strike="noStrike" spc="-1">
                <a:solidFill>
                  <a:srgbClr val="000000"/>
                </a:solidFill>
                <a:latin typeface="Calibri"/>
              </a:rPr>
              <a:t>При цьому типі реакцій роль Ат виконують сенсибілізовані лімфоцити, що мають на своїх мембранах структури, аналогічні Ат (рис. ). Реакція сповільненого типу в сенсибілізованому організмі проявляється через 24-48 годин після контакту з алергеном. </a:t>
            </a:r>
            <a:endParaRPr lang="ru-RU" sz="2000" b="0" strike="noStrike" spc="-1">
              <a:latin typeface="Arial"/>
            </a:endParaRPr>
          </a:p>
          <a:p>
            <a:pPr algn="just">
              <a:lnSpc>
                <a:spcPct val="100000"/>
              </a:lnSpc>
            </a:pPr>
            <a:r>
              <a:rPr lang="ru-RU" sz="2000" b="1" strike="noStrike" spc="-1">
                <a:solidFill>
                  <a:srgbClr val="000000"/>
                </a:solidFill>
                <a:latin typeface="Calibri"/>
              </a:rPr>
              <a:t>В основі реакцій сповільненого типу лежить утворення так званих сенсибілізованих Т-лімфоцитів (Т-кілерів). При хронічних інфекціях, таких як туберкульоз, токсоплазмоз, вірусний гепатит, збудник розмножується внутрішньоклітинно і виникає необхідність знищення інфікованих клітин, що і здійснюють Т-кілери, здатні впізнавати інфіковані клітини. У процесі цієї реакції виділяються інтерлейкіни, інші медіатори, що залучають до місця подій спочатку нейтрофіли. Потім нейтрофильна інфільтрація змінюється мононуклеарною, з'являються епітеліоїдні клітини і формується гранульома. </a:t>
            </a:r>
            <a:endParaRPr lang="ru-RU" sz="2000" b="0" strike="noStrike" spc="-1">
              <a:latin typeface="Arial"/>
            </a:endParaRPr>
          </a:p>
          <a:p>
            <a:pPr algn="just">
              <a:lnSpc>
                <a:spcPct val="100000"/>
              </a:lnSpc>
            </a:pPr>
            <a:r>
              <a:rPr lang="ru-RU" sz="2000" b="1" strike="noStrike" spc="-1">
                <a:solidFill>
                  <a:srgbClr val="000000"/>
                </a:solidFill>
                <a:latin typeface="Calibri"/>
              </a:rPr>
              <a:t>Контактні дерматити також викликаються реакціями сповільненого типу: прості хімічні сполуки, наприклад, солі хрому, приєднуються до білків клітин шкіри, і ці білки стають чужорідними для організму (авто-Аг). Розвивається сенсибілізація, а при повторних контактах із алергенном виникає захворювання. </a:t>
            </a:r>
            <a:endParaRPr lang="ru-RU" sz="20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Picture 2"/>
          <p:cNvPicPr/>
          <p:nvPr/>
        </p:nvPicPr>
        <p:blipFill>
          <a:blip r:embed="rId2"/>
          <a:srcRect l="25978" t="30276" r="28230" b="27259"/>
          <a:stretch/>
        </p:blipFill>
        <p:spPr>
          <a:xfrm>
            <a:off x="357120" y="0"/>
            <a:ext cx="8357760" cy="4357440"/>
          </a:xfrm>
          <a:prstGeom prst="rect">
            <a:avLst/>
          </a:prstGeom>
          <a:ln w="9360">
            <a:noFill/>
          </a:ln>
        </p:spPr>
      </p:pic>
      <p:sp>
        <p:nvSpPr>
          <p:cNvPr id="176" name="CustomShape 1"/>
          <p:cNvSpPr/>
          <p:nvPr/>
        </p:nvSpPr>
        <p:spPr>
          <a:xfrm>
            <a:off x="285840" y="4500720"/>
            <a:ext cx="8643600" cy="228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solidFill>
                  <a:srgbClr val="FF0000"/>
                </a:solidFill>
                <a:latin typeface="Calibri"/>
              </a:rPr>
              <a:t>До реакцій сповільненого типу відносяться: </a:t>
            </a:r>
            <a:r>
              <a:rPr lang="ru-RU" sz="1800" b="1" strike="noStrike" spc="-1">
                <a:solidFill>
                  <a:srgbClr val="000000"/>
                </a:solidFill>
                <a:latin typeface="Calibri"/>
              </a:rPr>
              <a:t> бактеріальна алергія, тобто що супроводжує інфекційні захворювання (у зв'язку з особливою виразністю алергічного компоненту цих захворювань вони називаються інфекційноалергічними): туберкульоз, лепра, бруцельоз, сифіліс, грибкові захворювання шкіри і легенів, протозойні інфекції, інфекційно-алергічні бронхіальна астма, риніт, кон'юнктивіт,  алергічний контактний дерматит,  вірусний гепатит,  реакція відторгнення гомотрансплантату. Часто IV тип алергії є провідним у патогенезі автоімунних захворювань. </a:t>
            </a:r>
            <a:endParaRPr lang="ru-RU" sz="18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CustomShape 1"/>
          <p:cNvSpPr/>
          <p:nvPr/>
        </p:nvSpPr>
        <p:spPr>
          <a:xfrm>
            <a:off x="214200" y="285840"/>
            <a:ext cx="8643600" cy="6460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FF0000"/>
                </a:solidFill>
                <a:latin typeface="Calibri"/>
              </a:rPr>
              <a:t>5. П'ятий тип алергічних реакцій – рецепторно-опосередкована алергічна реакція негайного типу </a:t>
            </a:r>
            <a:endParaRPr lang="ru-RU" sz="2000" b="0" strike="noStrike" spc="-1">
              <a:latin typeface="Arial"/>
            </a:endParaRPr>
          </a:p>
          <a:p>
            <a:pPr algn="just">
              <a:lnSpc>
                <a:spcPct val="100000"/>
              </a:lnSpc>
            </a:pPr>
            <a:r>
              <a:rPr lang="ru-RU" sz="1800" b="1" strike="noStrike" spc="-1">
                <a:solidFill>
                  <a:srgbClr val="000000"/>
                </a:solidFill>
                <a:latin typeface="Calibri"/>
              </a:rPr>
              <a:t>У ролі Аг при зазначених реакціях виступають нейромедіатори, або гормони (ацетилхолін, інсулін, ТТГ), що індукують синтез Ат, головним чином класу IgG, які взаємодіють зі структурами, розташованими в рецепторному комплексі, викликаючи стимулюючий або інгібуючий ефект на клітину-мішень. </a:t>
            </a:r>
            <a:endParaRPr lang="ru-RU" sz="1800" b="0" strike="noStrike" spc="-1">
              <a:latin typeface="Arial"/>
            </a:endParaRPr>
          </a:p>
          <a:p>
            <a:pPr algn="just">
              <a:lnSpc>
                <a:spcPct val="100000"/>
              </a:lnSpc>
            </a:pPr>
            <a:r>
              <a:rPr lang="ru-RU" sz="1800" b="1" strike="noStrike" spc="-1">
                <a:solidFill>
                  <a:srgbClr val="000000"/>
                </a:solidFill>
                <a:latin typeface="Calibri"/>
              </a:rPr>
              <a:t>При реалізації реакцій цього типу пошкодження клітин не настає, а, навпаки, відбувається активація або пригнічення функції клітин. Особливістю цих реакцій є те, що в них беруть участь Ат, що не мають комплементзв’язуючої активності. Якщо такі Ат спрямовані проти компонентів клітинної поверхні, що беруть участь у фізіологічній активації клінин (наприклад, проти рецепторів фізіологічних медіаторів), то вони будуть викликати стимуляцію даного типу клітин. </a:t>
            </a:r>
            <a:endParaRPr lang="ru-RU" sz="1800" b="0" strike="noStrike" spc="-1">
              <a:latin typeface="Arial"/>
            </a:endParaRPr>
          </a:p>
          <a:p>
            <a:pPr algn="just">
              <a:lnSpc>
                <a:spcPct val="100000"/>
              </a:lnSpc>
            </a:pPr>
            <a:r>
              <a:rPr lang="ru-RU" sz="1800" b="1" strike="noStrike" spc="-1">
                <a:solidFill>
                  <a:srgbClr val="000000"/>
                </a:solidFill>
                <a:latin typeface="Calibri"/>
              </a:rPr>
              <a:t>Так, взаємодія Ат з Аг-детермінантами, що входять в структуру рецептора ТТГ, призводить до реакції, аналогічної дії самого гормону, тобто стимуляції тиреоїдних клітин і продукції ЩЗ гормонів. Фактично такі Ат відносяться до автоімунних Ат. Цей імунний механізм лежить в основі розвитку дифузного токсичного зобу. Описано можливість інгібуючого впливу Ат на клітини і пригнічення ефектів інсуліну. Включення того чи іншого імунного механізму визначається властивостями Аг і реактивністю організму. Умови можуть бути зовнішніми (кількість алергену, тривалість і характер його дії) і внутрішніми. Внутрішні умови представлені в узагальненому вигляді реактивністю організму, яка в значній мірі визначає, бути захворювання чи ні. Тому можна змінювати реактивність організму в напрямку, що утруднює реалізацію дії потенційних алергенів. </a:t>
            </a:r>
            <a:endParaRPr lang="ru-RU" sz="18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CustomShape 1"/>
          <p:cNvSpPr/>
          <p:nvPr/>
        </p:nvSpPr>
        <p:spPr>
          <a:xfrm>
            <a:off x="214200" y="318240"/>
            <a:ext cx="8715240" cy="6305400"/>
          </a:xfrm>
          <a:prstGeom prst="rect">
            <a:avLst/>
          </a:prstGeom>
          <a:noFill/>
          <a:ln w="9360">
            <a:noFill/>
          </a:ln>
        </p:spPr>
        <p:style>
          <a:lnRef idx="0">
            <a:scrgbClr r="0" g="0" b="0"/>
          </a:lnRef>
          <a:fillRef idx="0">
            <a:scrgbClr r="0" g="0" b="0"/>
          </a:fillRef>
          <a:effectRef idx="0">
            <a:scrgbClr r="0" g="0" b="0"/>
          </a:effectRef>
          <a:fontRef idx="minor"/>
        </p:style>
        <p:txBody>
          <a:bodyPr anchor="ctr">
            <a:spAutoFit/>
          </a:bodyPr>
          <a:lstStyle/>
          <a:p>
            <a:pPr algn="ctr">
              <a:lnSpc>
                <a:spcPct val="100000"/>
              </a:lnSpc>
            </a:pPr>
            <a:r>
              <a:rPr lang="ru-RU" sz="2000" b="1" strike="noStrike" spc="-1" dirty="0">
                <a:solidFill>
                  <a:srgbClr val="0070C0"/>
                </a:solidFill>
                <a:latin typeface="Times New Roman"/>
                <a:ea typeface="Times New Roman"/>
              </a:rPr>
              <a:t>ТЕМА: </a:t>
            </a:r>
            <a:r>
              <a:rPr lang="ru-RU" sz="2000" b="1" strike="noStrike" spc="-1" dirty="0" err="1">
                <a:solidFill>
                  <a:srgbClr val="0070C0"/>
                </a:solidFill>
                <a:latin typeface="Times New Roman"/>
                <a:ea typeface="Times New Roman"/>
              </a:rPr>
              <a:t>Патологія</a:t>
            </a:r>
            <a:r>
              <a:rPr lang="ru-RU" sz="2000" b="1" strike="noStrike" spc="-1" dirty="0">
                <a:solidFill>
                  <a:srgbClr val="0070C0"/>
                </a:solidFill>
                <a:latin typeface="Times New Roman"/>
                <a:ea typeface="Times New Roman"/>
              </a:rPr>
              <a:t>, </a:t>
            </a:r>
            <a:r>
              <a:rPr lang="ru-RU" sz="2000" b="1" strike="noStrike" spc="-1" dirty="0" err="1">
                <a:solidFill>
                  <a:srgbClr val="0070C0"/>
                </a:solidFill>
                <a:latin typeface="Times New Roman"/>
                <a:ea typeface="Times New Roman"/>
              </a:rPr>
              <a:t>спричинена</a:t>
            </a:r>
            <a:r>
              <a:rPr lang="ru-RU" sz="2000" b="1" strike="noStrike" spc="-1" dirty="0">
                <a:solidFill>
                  <a:srgbClr val="0070C0"/>
                </a:solidFill>
                <a:latin typeface="Times New Roman"/>
                <a:ea typeface="Times New Roman"/>
              </a:rPr>
              <a:t> </a:t>
            </a:r>
            <a:r>
              <a:rPr lang="ru-RU" sz="2000" b="1" strike="noStrike" spc="-1" dirty="0" err="1">
                <a:solidFill>
                  <a:srgbClr val="0070C0"/>
                </a:solidFill>
                <a:latin typeface="Times New Roman"/>
                <a:ea typeface="Times New Roman"/>
              </a:rPr>
              <a:t>розладами</a:t>
            </a:r>
            <a:r>
              <a:rPr lang="ru-RU" sz="2000" b="1" strike="noStrike" spc="-1" dirty="0">
                <a:solidFill>
                  <a:srgbClr val="0070C0"/>
                </a:solidFill>
                <a:latin typeface="Times New Roman"/>
                <a:ea typeface="Times New Roman"/>
              </a:rPr>
              <a:t> </a:t>
            </a:r>
            <a:r>
              <a:rPr lang="ru-RU" sz="2000" b="1" strike="noStrike" spc="-1" dirty="0" err="1">
                <a:solidFill>
                  <a:srgbClr val="0070C0"/>
                </a:solidFill>
                <a:latin typeface="Times New Roman"/>
                <a:ea typeface="Times New Roman"/>
              </a:rPr>
              <a:t>резистентності</a:t>
            </a:r>
            <a:r>
              <a:rPr lang="ru-RU" sz="2000" b="1" strike="noStrike" spc="-1" dirty="0">
                <a:solidFill>
                  <a:srgbClr val="0070C0"/>
                </a:solidFill>
                <a:latin typeface="Times New Roman"/>
                <a:ea typeface="Times New Roman"/>
              </a:rPr>
              <a:t> </a:t>
            </a:r>
            <a:r>
              <a:rPr lang="ru-RU" sz="2000" b="1" strike="noStrike" spc="-1" dirty="0" err="1">
                <a:solidFill>
                  <a:srgbClr val="0070C0"/>
                </a:solidFill>
                <a:latin typeface="Times New Roman"/>
                <a:ea typeface="Times New Roman"/>
              </a:rPr>
              <a:t>організму</a:t>
            </a:r>
            <a:endParaRPr lang="ru-RU" sz="2000" b="0" strike="noStrike" spc="-1" dirty="0">
              <a:latin typeface="Arial"/>
            </a:endParaRPr>
          </a:p>
          <a:p>
            <a:pPr algn="ctr">
              <a:lnSpc>
                <a:spcPct val="100000"/>
              </a:lnSpc>
            </a:pPr>
            <a:r>
              <a:rPr lang="ru-RU" sz="2400" b="1" strike="noStrike" spc="-1" dirty="0">
                <a:solidFill>
                  <a:srgbClr val="000000"/>
                </a:solidFill>
                <a:latin typeface="Times New Roman"/>
                <a:ea typeface="Times New Roman"/>
              </a:rPr>
              <a:t>3. </a:t>
            </a:r>
            <a:r>
              <a:rPr lang="ru-RU" sz="2400" b="1" strike="noStrike" spc="-1" dirty="0" err="1">
                <a:solidFill>
                  <a:srgbClr val="000000"/>
                </a:solidFill>
                <a:latin typeface="Times New Roman"/>
                <a:ea typeface="Times New Roman"/>
              </a:rPr>
              <a:t>Алергічні</a:t>
            </a:r>
            <a:r>
              <a:rPr lang="ru-RU" sz="2400" b="1" strike="noStrike" spc="-1" dirty="0">
                <a:solidFill>
                  <a:srgbClr val="000000"/>
                </a:solidFill>
                <a:latin typeface="Times New Roman"/>
                <a:ea typeface="Times New Roman"/>
              </a:rPr>
              <a:t> </a:t>
            </a:r>
            <a:r>
              <a:rPr lang="ru-RU" sz="2400" b="1" strike="noStrike" spc="-1" dirty="0" err="1">
                <a:solidFill>
                  <a:srgbClr val="000000"/>
                </a:solidFill>
                <a:latin typeface="Times New Roman"/>
                <a:ea typeface="Times New Roman"/>
              </a:rPr>
              <a:t>реакції</a:t>
            </a:r>
            <a:r>
              <a:rPr lang="ru-RU" sz="2400" b="1" strike="noStrike" spc="-1" dirty="0">
                <a:solidFill>
                  <a:srgbClr val="000000"/>
                </a:solidFill>
                <a:latin typeface="Times New Roman"/>
                <a:ea typeface="Times New Roman"/>
              </a:rPr>
              <a:t> </a:t>
            </a:r>
            <a:r>
              <a:rPr lang="ru-RU" sz="2400" b="1" strike="noStrike" spc="-1" dirty="0" err="1">
                <a:solidFill>
                  <a:srgbClr val="000000"/>
                </a:solidFill>
                <a:latin typeface="Times New Roman"/>
                <a:ea typeface="Times New Roman"/>
              </a:rPr>
              <a:t>негайного</a:t>
            </a:r>
            <a:r>
              <a:rPr lang="ru-RU" sz="2400" b="1" strike="noStrike" spc="-1" dirty="0">
                <a:solidFill>
                  <a:srgbClr val="000000"/>
                </a:solidFill>
                <a:latin typeface="Times New Roman"/>
                <a:ea typeface="Times New Roman"/>
              </a:rPr>
              <a:t> типу.</a:t>
            </a:r>
            <a:endParaRPr lang="ru-RU" sz="2400" b="0" strike="noStrike" spc="-1" dirty="0">
              <a:latin typeface="Arial"/>
            </a:endParaRPr>
          </a:p>
          <a:p>
            <a:pPr algn="just">
              <a:lnSpc>
                <a:spcPct val="100000"/>
              </a:lnSpc>
            </a:pPr>
            <a:r>
              <a:rPr lang="ru-RU" sz="1800" b="1" strike="noStrike" spc="-1" dirty="0" err="1">
                <a:solidFill>
                  <a:srgbClr val="FF0000"/>
                </a:solidFill>
                <a:latin typeface="Times New Roman"/>
                <a:ea typeface="Times New Roman"/>
              </a:rPr>
              <a:t>Бронхіальна</a:t>
            </a:r>
            <a:r>
              <a:rPr lang="ru-RU" sz="1800" b="1" strike="noStrike" spc="-1" dirty="0">
                <a:solidFill>
                  <a:srgbClr val="FF0000"/>
                </a:solidFill>
                <a:latin typeface="Times New Roman"/>
                <a:ea typeface="Times New Roman"/>
              </a:rPr>
              <a:t> астма (БА) </a:t>
            </a:r>
            <a:r>
              <a:rPr lang="ru-RU" sz="1800" b="1" strike="noStrike" spc="-1" dirty="0" err="1">
                <a:solidFill>
                  <a:srgbClr val="000000"/>
                </a:solidFill>
                <a:latin typeface="Times New Roman"/>
                <a:ea typeface="Times New Roman"/>
              </a:rPr>
              <a:t>Згідно</a:t>
            </a:r>
            <a:r>
              <a:rPr lang="ru-RU" sz="1800" b="1" strike="noStrike" spc="-1" dirty="0">
                <a:solidFill>
                  <a:srgbClr val="000000"/>
                </a:solidFill>
                <a:latin typeface="Times New Roman"/>
                <a:ea typeface="Times New Roman"/>
              </a:rPr>
              <a:t> </a:t>
            </a:r>
            <a:r>
              <a:rPr lang="ru-RU" sz="1800" b="1" strike="noStrike" spc="-1" dirty="0" err="1">
                <a:solidFill>
                  <a:srgbClr val="000000"/>
                </a:solidFill>
                <a:latin typeface="Times New Roman"/>
                <a:ea typeface="Times New Roman"/>
              </a:rPr>
              <a:t>глобальної</a:t>
            </a:r>
            <a:r>
              <a:rPr lang="ru-RU" sz="1800" b="1" strike="noStrike" spc="-1" dirty="0">
                <a:solidFill>
                  <a:srgbClr val="000000"/>
                </a:solidFill>
                <a:latin typeface="Times New Roman"/>
                <a:ea typeface="Times New Roman"/>
              </a:rPr>
              <a:t> </a:t>
            </a:r>
            <a:r>
              <a:rPr lang="ru-RU" sz="1800" b="1" strike="noStrike" spc="-1" dirty="0" err="1">
                <a:solidFill>
                  <a:srgbClr val="000000"/>
                </a:solidFill>
                <a:latin typeface="Times New Roman"/>
                <a:ea typeface="Times New Roman"/>
              </a:rPr>
              <a:t>стратегії</a:t>
            </a:r>
            <a:r>
              <a:rPr lang="ru-RU" sz="1800" b="1" strike="noStrike" spc="-1" dirty="0">
                <a:solidFill>
                  <a:srgbClr val="000000"/>
                </a:solidFill>
                <a:latin typeface="Times New Roman"/>
                <a:ea typeface="Times New Roman"/>
              </a:rPr>
              <a:t> </a:t>
            </a:r>
            <a:r>
              <a:rPr lang="ru-RU" sz="1800" b="1" strike="noStrike" spc="-1" dirty="0" err="1">
                <a:solidFill>
                  <a:srgbClr val="000000"/>
                </a:solidFill>
                <a:latin typeface="Times New Roman"/>
                <a:ea typeface="Times New Roman"/>
              </a:rPr>
              <a:t>лікування</a:t>
            </a:r>
            <a:r>
              <a:rPr lang="ru-RU" sz="1800" b="1" strike="noStrike" spc="-1" dirty="0">
                <a:solidFill>
                  <a:srgbClr val="000000"/>
                </a:solidFill>
                <a:latin typeface="Times New Roman"/>
                <a:ea typeface="Times New Roman"/>
              </a:rPr>
              <a:t> та </a:t>
            </a:r>
            <a:r>
              <a:rPr lang="ru-RU" sz="1800" b="1" strike="noStrike" spc="-1" dirty="0" err="1">
                <a:solidFill>
                  <a:srgbClr val="000000"/>
                </a:solidFill>
                <a:latin typeface="Times New Roman"/>
                <a:ea typeface="Times New Roman"/>
              </a:rPr>
              <a:t>профілактики</a:t>
            </a:r>
            <a:r>
              <a:rPr lang="ru-RU" sz="1800" b="1" strike="noStrike" spc="-1" dirty="0">
                <a:solidFill>
                  <a:srgbClr val="000000"/>
                </a:solidFill>
                <a:latin typeface="Times New Roman"/>
                <a:ea typeface="Times New Roman"/>
              </a:rPr>
              <a:t> </a:t>
            </a:r>
            <a:r>
              <a:rPr lang="ru-RU" sz="1800" b="1" strike="noStrike" spc="-1" dirty="0" err="1">
                <a:solidFill>
                  <a:srgbClr val="000000"/>
                </a:solidFill>
                <a:latin typeface="Times New Roman"/>
                <a:ea typeface="Times New Roman"/>
              </a:rPr>
              <a:t>бронхіальної</a:t>
            </a:r>
            <a:r>
              <a:rPr lang="ru-RU" sz="1800" b="1" strike="noStrike" spc="-1" dirty="0">
                <a:solidFill>
                  <a:srgbClr val="000000"/>
                </a:solidFill>
                <a:latin typeface="Times New Roman"/>
                <a:ea typeface="Times New Roman"/>
              </a:rPr>
              <a:t> </a:t>
            </a:r>
            <a:r>
              <a:rPr lang="ru-RU" sz="1800" b="1" strike="noStrike" spc="-1" dirty="0" err="1">
                <a:solidFill>
                  <a:srgbClr val="000000"/>
                </a:solidFill>
                <a:latin typeface="Times New Roman"/>
                <a:ea typeface="Times New Roman"/>
              </a:rPr>
              <a:t>астми</a:t>
            </a:r>
            <a:r>
              <a:rPr lang="ru-RU" sz="1800" b="1" strike="noStrike" spc="-1" dirty="0">
                <a:solidFill>
                  <a:srgbClr val="000000"/>
                </a:solidFill>
                <a:latin typeface="Times New Roman"/>
                <a:ea typeface="Times New Roman"/>
              </a:rPr>
              <a:t> (</a:t>
            </a:r>
            <a:r>
              <a:rPr lang="ru-RU" sz="1800" b="1" strike="noStrike" spc="-1" dirty="0" err="1">
                <a:solidFill>
                  <a:srgbClr val="000000"/>
                </a:solidFill>
                <a:latin typeface="Times New Roman"/>
                <a:ea typeface="Times New Roman"/>
              </a:rPr>
              <a:t>Global</a:t>
            </a:r>
            <a:r>
              <a:rPr lang="ru-RU" sz="1800" b="1" strike="noStrike" spc="-1" dirty="0">
                <a:solidFill>
                  <a:srgbClr val="000000"/>
                </a:solidFill>
                <a:latin typeface="Times New Roman"/>
                <a:ea typeface="Times New Roman"/>
              </a:rPr>
              <a:t> </a:t>
            </a:r>
            <a:r>
              <a:rPr lang="ru-RU" sz="1800" b="1" strike="noStrike" spc="-1" dirty="0" err="1">
                <a:solidFill>
                  <a:srgbClr val="000000"/>
                </a:solidFill>
                <a:latin typeface="Times New Roman"/>
                <a:ea typeface="Times New Roman"/>
              </a:rPr>
              <a:t>Initiative</a:t>
            </a:r>
            <a:r>
              <a:rPr lang="ru-RU" sz="1800" b="1" strike="noStrike" spc="-1" dirty="0">
                <a:solidFill>
                  <a:srgbClr val="000000"/>
                </a:solidFill>
                <a:latin typeface="Times New Roman"/>
                <a:ea typeface="Times New Roman"/>
              </a:rPr>
              <a:t> </a:t>
            </a:r>
            <a:r>
              <a:rPr lang="ru-RU" sz="1800" b="1" strike="noStrike" spc="-1" dirty="0" err="1">
                <a:solidFill>
                  <a:srgbClr val="000000"/>
                </a:solidFill>
                <a:latin typeface="Times New Roman"/>
                <a:ea typeface="Times New Roman"/>
              </a:rPr>
              <a:t>for</a:t>
            </a:r>
            <a:r>
              <a:rPr lang="ru-RU" sz="1800" b="1" strike="noStrike" spc="-1" dirty="0">
                <a:solidFill>
                  <a:srgbClr val="000000"/>
                </a:solidFill>
                <a:latin typeface="Times New Roman"/>
                <a:ea typeface="Times New Roman"/>
              </a:rPr>
              <a:t> </a:t>
            </a:r>
            <a:r>
              <a:rPr lang="ru-RU" sz="1800" b="1" strike="noStrike" spc="-1" dirty="0" err="1">
                <a:solidFill>
                  <a:srgbClr val="000000"/>
                </a:solidFill>
                <a:latin typeface="Times New Roman"/>
                <a:ea typeface="Times New Roman"/>
              </a:rPr>
              <a:t>Asthma</a:t>
            </a:r>
            <a:r>
              <a:rPr lang="ru-RU" sz="1800" b="1" strike="noStrike" spc="-1" dirty="0">
                <a:solidFill>
                  <a:srgbClr val="000000"/>
                </a:solidFill>
                <a:latin typeface="Times New Roman"/>
                <a:ea typeface="Times New Roman"/>
              </a:rPr>
              <a:t>, GINA) у 2006 </a:t>
            </a:r>
            <a:r>
              <a:rPr lang="ru-RU" sz="1800" b="1" strike="noStrike" spc="-1" dirty="0" err="1">
                <a:solidFill>
                  <a:srgbClr val="000000"/>
                </a:solidFill>
                <a:latin typeface="Times New Roman"/>
                <a:ea typeface="Times New Roman"/>
              </a:rPr>
              <a:t>році</a:t>
            </a:r>
            <a:r>
              <a:rPr lang="ru-RU" sz="1800" b="1" strike="noStrike" spc="-1" dirty="0">
                <a:solidFill>
                  <a:srgbClr val="000000"/>
                </a:solidFill>
                <a:latin typeface="Times New Roman"/>
                <a:ea typeface="Times New Roman"/>
              </a:rPr>
              <a:t> БА </a:t>
            </a:r>
            <a:r>
              <a:rPr lang="ru-RU" sz="1800" b="1" strike="noStrike" spc="-1" dirty="0" err="1">
                <a:solidFill>
                  <a:srgbClr val="000000"/>
                </a:solidFill>
                <a:latin typeface="Times New Roman"/>
                <a:ea typeface="Times New Roman"/>
              </a:rPr>
              <a:t>визначалася</a:t>
            </a:r>
            <a:r>
              <a:rPr lang="ru-RU" sz="1800" b="1" strike="noStrike" spc="-1" dirty="0">
                <a:solidFill>
                  <a:srgbClr val="000000"/>
                </a:solidFill>
                <a:latin typeface="Times New Roman"/>
                <a:ea typeface="Times New Roman"/>
              </a:rPr>
              <a:t> як «</a:t>
            </a:r>
            <a:r>
              <a:rPr lang="ru-RU" sz="1800" b="1" strike="noStrike" spc="-1" dirty="0" err="1">
                <a:solidFill>
                  <a:srgbClr val="000000"/>
                </a:solidFill>
                <a:latin typeface="Times New Roman"/>
                <a:ea typeface="Times New Roman"/>
              </a:rPr>
              <a:t>хронічне</a:t>
            </a:r>
            <a:r>
              <a:rPr lang="ru-RU" sz="1800" b="1" strike="noStrike" spc="-1" dirty="0">
                <a:solidFill>
                  <a:srgbClr val="000000"/>
                </a:solidFill>
                <a:latin typeface="Times New Roman"/>
                <a:ea typeface="Times New Roman"/>
              </a:rPr>
              <a:t> </a:t>
            </a:r>
            <a:r>
              <a:rPr lang="ru-RU" sz="1800" b="1" strike="noStrike" spc="-1" dirty="0" err="1">
                <a:solidFill>
                  <a:srgbClr val="000000"/>
                </a:solidFill>
                <a:latin typeface="Times New Roman"/>
                <a:ea typeface="Times New Roman"/>
              </a:rPr>
              <a:t>запальне</a:t>
            </a:r>
            <a:r>
              <a:rPr lang="ru-RU" sz="1800" b="1" strike="noStrike" spc="-1" dirty="0">
                <a:solidFill>
                  <a:srgbClr val="000000"/>
                </a:solidFill>
                <a:latin typeface="Times New Roman"/>
                <a:ea typeface="Times New Roman"/>
              </a:rPr>
              <a:t> </a:t>
            </a:r>
            <a:r>
              <a:rPr lang="ru-RU" sz="1800" b="1" strike="noStrike" spc="-1" dirty="0" err="1">
                <a:solidFill>
                  <a:srgbClr val="000000"/>
                </a:solidFill>
                <a:latin typeface="Times New Roman"/>
                <a:ea typeface="Times New Roman"/>
              </a:rPr>
              <a:t>захворювання</a:t>
            </a:r>
            <a:r>
              <a:rPr lang="ru-RU" sz="1800" b="1" strike="noStrike" spc="-1" dirty="0">
                <a:solidFill>
                  <a:srgbClr val="000000"/>
                </a:solidFill>
                <a:latin typeface="Times New Roman"/>
                <a:ea typeface="Times New Roman"/>
              </a:rPr>
              <a:t> </a:t>
            </a:r>
            <a:r>
              <a:rPr lang="ru-RU" sz="1800" b="1" strike="noStrike" spc="-1" dirty="0" err="1">
                <a:solidFill>
                  <a:srgbClr val="000000"/>
                </a:solidFill>
                <a:latin typeface="Times New Roman"/>
                <a:ea typeface="Times New Roman"/>
              </a:rPr>
              <a:t>дихальних</a:t>
            </a:r>
            <a:r>
              <a:rPr lang="ru-RU" sz="1800" b="1" strike="noStrike" spc="-1" dirty="0">
                <a:solidFill>
                  <a:srgbClr val="000000"/>
                </a:solidFill>
                <a:latin typeface="Times New Roman"/>
                <a:ea typeface="Times New Roman"/>
              </a:rPr>
              <a:t> </a:t>
            </a:r>
            <a:r>
              <a:rPr lang="ru-RU" sz="1800" b="1" strike="noStrike" spc="-1" dirty="0" err="1">
                <a:solidFill>
                  <a:srgbClr val="000000"/>
                </a:solidFill>
                <a:latin typeface="Times New Roman"/>
                <a:ea typeface="Times New Roman"/>
              </a:rPr>
              <a:t>шляхів</a:t>
            </a:r>
            <a:r>
              <a:rPr lang="ru-RU" sz="1800" b="1" strike="noStrike" spc="-1" dirty="0">
                <a:solidFill>
                  <a:srgbClr val="000000"/>
                </a:solidFill>
                <a:latin typeface="Times New Roman"/>
                <a:ea typeface="Times New Roman"/>
              </a:rPr>
              <a:t>, в </a:t>
            </a:r>
            <a:r>
              <a:rPr lang="ru-RU" sz="1800" b="1" strike="noStrike" spc="-1" dirty="0" err="1">
                <a:solidFill>
                  <a:srgbClr val="000000"/>
                </a:solidFill>
                <a:latin typeface="Times New Roman"/>
                <a:ea typeface="Times New Roman"/>
              </a:rPr>
              <a:t>якому</a:t>
            </a:r>
            <a:r>
              <a:rPr lang="ru-RU" sz="1800" b="1" strike="noStrike" spc="-1" dirty="0">
                <a:solidFill>
                  <a:srgbClr val="000000"/>
                </a:solidFill>
                <a:latin typeface="Times New Roman"/>
                <a:ea typeface="Times New Roman"/>
              </a:rPr>
              <a:t> </a:t>
            </a:r>
            <a:r>
              <a:rPr lang="ru-RU" sz="1800" b="1" strike="noStrike" spc="-1" dirty="0" err="1">
                <a:solidFill>
                  <a:srgbClr val="000000"/>
                </a:solidFill>
                <a:latin typeface="Times New Roman"/>
                <a:ea typeface="Times New Roman"/>
              </a:rPr>
              <a:t>беруть</a:t>
            </a:r>
            <a:r>
              <a:rPr lang="ru-RU" sz="1800" b="1" strike="noStrike" spc="-1" dirty="0">
                <a:solidFill>
                  <a:srgbClr val="000000"/>
                </a:solidFill>
                <a:latin typeface="Times New Roman"/>
                <a:ea typeface="Times New Roman"/>
              </a:rPr>
              <a:t> участь </a:t>
            </a:r>
            <a:r>
              <a:rPr lang="ru-RU" sz="1800" b="1" strike="noStrike" spc="-1" dirty="0" err="1">
                <a:solidFill>
                  <a:srgbClr val="000000"/>
                </a:solidFill>
                <a:latin typeface="Times New Roman"/>
                <a:ea typeface="Times New Roman"/>
              </a:rPr>
              <a:t>багато</a:t>
            </a:r>
            <a:r>
              <a:rPr lang="ru-RU" sz="1800" b="1" strike="noStrike" spc="-1" dirty="0">
                <a:solidFill>
                  <a:srgbClr val="000000"/>
                </a:solidFill>
                <a:latin typeface="Times New Roman"/>
                <a:ea typeface="Times New Roman"/>
              </a:rPr>
              <a:t> </a:t>
            </a:r>
            <a:r>
              <a:rPr lang="ru-RU" sz="1800" b="1" strike="noStrike" spc="-1" dirty="0" err="1">
                <a:solidFill>
                  <a:srgbClr val="000000"/>
                </a:solidFill>
                <a:latin typeface="Times New Roman"/>
                <a:ea typeface="Times New Roman"/>
              </a:rPr>
              <a:t>клітин</a:t>
            </a:r>
            <a:r>
              <a:rPr lang="ru-RU" sz="1800" b="1" strike="noStrike" spc="-1" dirty="0">
                <a:solidFill>
                  <a:srgbClr val="000000"/>
                </a:solidFill>
                <a:latin typeface="Times New Roman"/>
                <a:ea typeface="Times New Roman"/>
              </a:rPr>
              <a:t> </a:t>
            </a:r>
            <a:r>
              <a:rPr lang="ru-RU" sz="1800" b="1" strike="noStrike" spc="-1" dirty="0" err="1">
                <a:solidFill>
                  <a:srgbClr val="000000"/>
                </a:solidFill>
                <a:latin typeface="Times New Roman"/>
                <a:ea typeface="Times New Roman"/>
              </a:rPr>
              <a:t>і</a:t>
            </a:r>
            <a:r>
              <a:rPr lang="ru-RU" sz="1800" b="1" strike="noStrike" spc="-1" dirty="0">
                <a:solidFill>
                  <a:srgbClr val="000000"/>
                </a:solidFill>
                <a:latin typeface="Times New Roman"/>
                <a:ea typeface="Times New Roman"/>
              </a:rPr>
              <a:t> </a:t>
            </a:r>
            <a:r>
              <a:rPr lang="ru-RU" sz="1800" b="1" strike="noStrike" spc="-1" dirty="0" err="1">
                <a:solidFill>
                  <a:srgbClr val="000000"/>
                </a:solidFill>
                <a:latin typeface="Times New Roman"/>
                <a:ea typeface="Times New Roman"/>
              </a:rPr>
              <a:t>клітинних</a:t>
            </a:r>
            <a:r>
              <a:rPr lang="ru-RU" sz="1800" b="1" strike="noStrike" spc="-1" dirty="0">
                <a:solidFill>
                  <a:srgbClr val="000000"/>
                </a:solidFill>
                <a:latin typeface="Times New Roman"/>
                <a:ea typeface="Times New Roman"/>
              </a:rPr>
              <a:t> </a:t>
            </a:r>
            <a:r>
              <a:rPr lang="ru-RU" sz="1800" b="1" strike="noStrike" spc="-1" dirty="0" err="1">
                <a:solidFill>
                  <a:srgbClr val="000000"/>
                </a:solidFill>
                <a:latin typeface="Times New Roman"/>
                <a:ea typeface="Times New Roman"/>
              </a:rPr>
              <a:t>елементи</a:t>
            </a:r>
            <a:r>
              <a:rPr lang="ru-RU" sz="1800" b="1" strike="noStrike" spc="-1" dirty="0">
                <a:solidFill>
                  <a:srgbClr val="000000"/>
                </a:solidFill>
                <a:latin typeface="Times New Roman"/>
                <a:ea typeface="Times New Roman"/>
              </a:rPr>
              <a:t>. </a:t>
            </a:r>
            <a:r>
              <a:rPr lang="ru-RU" sz="1800" b="1" strike="noStrike" spc="-1" dirty="0" err="1">
                <a:solidFill>
                  <a:srgbClr val="000000"/>
                </a:solidFill>
                <a:latin typeface="Times New Roman"/>
                <a:ea typeface="Times New Roman"/>
              </a:rPr>
              <a:t>Хронічне</a:t>
            </a:r>
            <a:r>
              <a:rPr lang="ru-RU" sz="1800" b="1" strike="noStrike" spc="-1" dirty="0">
                <a:solidFill>
                  <a:srgbClr val="000000"/>
                </a:solidFill>
                <a:latin typeface="Times New Roman"/>
                <a:ea typeface="Times New Roman"/>
              </a:rPr>
              <a:t> </a:t>
            </a:r>
            <a:r>
              <a:rPr lang="ru-RU" sz="1800" b="1" strike="noStrike" spc="-1" dirty="0" err="1">
                <a:solidFill>
                  <a:srgbClr val="000000"/>
                </a:solidFill>
                <a:latin typeface="Times New Roman"/>
                <a:ea typeface="Times New Roman"/>
              </a:rPr>
              <a:t>запалення</a:t>
            </a:r>
            <a:r>
              <a:rPr lang="ru-RU" sz="1800" b="1" strike="noStrike" spc="-1" dirty="0">
                <a:solidFill>
                  <a:srgbClr val="000000"/>
                </a:solidFill>
                <a:latin typeface="Times New Roman"/>
                <a:ea typeface="Times New Roman"/>
              </a:rPr>
              <a:t> </a:t>
            </a:r>
            <a:r>
              <a:rPr lang="ru-RU" sz="1800" b="1" strike="noStrike" spc="-1" dirty="0" err="1">
                <a:solidFill>
                  <a:srgbClr val="000000"/>
                </a:solidFill>
                <a:latin typeface="Times New Roman"/>
                <a:ea typeface="Times New Roman"/>
              </a:rPr>
              <a:t>обумовлює</a:t>
            </a:r>
            <a:r>
              <a:rPr lang="ru-RU" sz="1800" b="1" strike="noStrike" spc="-1" dirty="0">
                <a:solidFill>
                  <a:srgbClr val="000000"/>
                </a:solidFill>
                <a:latin typeface="Times New Roman"/>
                <a:ea typeface="Times New Roman"/>
              </a:rPr>
              <a:t> </a:t>
            </a:r>
            <a:r>
              <a:rPr lang="ru-RU" sz="1800" b="1" strike="noStrike" spc="-1" dirty="0" err="1">
                <a:solidFill>
                  <a:srgbClr val="000000"/>
                </a:solidFill>
                <a:latin typeface="Times New Roman"/>
                <a:ea typeface="Times New Roman"/>
              </a:rPr>
              <a:t>розвиток</a:t>
            </a:r>
            <a:r>
              <a:rPr lang="ru-RU" sz="1800" b="1" strike="noStrike" spc="-1" dirty="0">
                <a:solidFill>
                  <a:srgbClr val="000000"/>
                </a:solidFill>
                <a:latin typeface="Times New Roman"/>
                <a:ea typeface="Times New Roman"/>
              </a:rPr>
              <a:t> </a:t>
            </a:r>
            <a:r>
              <a:rPr lang="ru-RU" sz="1800" b="1" strike="noStrike" spc="-1" dirty="0" err="1">
                <a:solidFill>
                  <a:srgbClr val="000000"/>
                </a:solidFill>
                <a:latin typeface="Times New Roman"/>
                <a:ea typeface="Times New Roman"/>
              </a:rPr>
              <a:t>бронхіальної</a:t>
            </a:r>
            <a:r>
              <a:rPr lang="ru-RU" sz="1800" b="1" strike="noStrike" spc="-1" dirty="0">
                <a:solidFill>
                  <a:srgbClr val="000000"/>
                </a:solidFill>
                <a:latin typeface="Times New Roman"/>
                <a:ea typeface="Times New Roman"/>
              </a:rPr>
              <a:t> </a:t>
            </a:r>
            <a:r>
              <a:rPr lang="ru-RU" sz="1800" b="1" strike="noStrike" spc="-1" dirty="0" err="1">
                <a:solidFill>
                  <a:srgbClr val="000000"/>
                </a:solidFill>
                <a:latin typeface="Times New Roman"/>
                <a:ea typeface="Times New Roman"/>
              </a:rPr>
              <a:t>гіперреактивності</a:t>
            </a:r>
            <a:r>
              <a:rPr lang="ru-RU" sz="1800" b="1" strike="noStrike" spc="-1" dirty="0">
                <a:solidFill>
                  <a:srgbClr val="000000"/>
                </a:solidFill>
                <a:latin typeface="Times New Roman"/>
                <a:ea typeface="Times New Roman"/>
              </a:rPr>
              <a:t>, яка </a:t>
            </a:r>
            <a:r>
              <a:rPr lang="ru-RU" sz="1800" b="1" strike="noStrike" spc="-1" dirty="0" err="1">
                <a:solidFill>
                  <a:srgbClr val="000000"/>
                </a:solidFill>
                <a:latin typeface="Times New Roman"/>
                <a:ea typeface="Times New Roman"/>
              </a:rPr>
              <a:t>призводить</a:t>
            </a:r>
            <a:r>
              <a:rPr lang="ru-RU" sz="1800" b="1" strike="noStrike" spc="-1" dirty="0">
                <a:solidFill>
                  <a:srgbClr val="000000"/>
                </a:solidFill>
                <a:latin typeface="Times New Roman"/>
                <a:ea typeface="Times New Roman"/>
              </a:rPr>
              <a:t> до </a:t>
            </a:r>
            <a:r>
              <a:rPr lang="ru-RU" sz="1800" b="1" strike="noStrike" spc="-1" dirty="0" err="1">
                <a:solidFill>
                  <a:srgbClr val="000000"/>
                </a:solidFill>
                <a:latin typeface="Times New Roman"/>
                <a:ea typeface="Times New Roman"/>
              </a:rPr>
              <a:t>повторюваних</a:t>
            </a:r>
            <a:r>
              <a:rPr lang="ru-RU" sz="1800" b="1" strike="noStrike" spc="-1" dirty="0">
                <a:solidFill>
                  <a:srgbClr val="000000"/>
                </a:solidFill>
                <a:latin typeface="Times New Roman"/>
                <a:ea typeface="Times New Roman"/>
              </a:rPr>
              <a:t> </a:t>
            </a:r>
            <a:r>
              <a:rPr lang="ru-RU" sz="1800" b="1" strike="noStrike" spc="-1" dirty="0" err="1">
                <a:solidFill>
                  <a:srgbClr val="000000"/>
                </a:solidFill>
                <a:latin typeface="Times New Roman"/>
                <a:ea typeface="Times New Roman"/>
              </a:rPr>
              <a:t>епізодів</a:t>
            </a:r>
            <a:r>
              <a:rPr lang="ru-RU" sz="1800" b="1" strike="noStrike" spc="-1" dirty="0">
                <a:solidFill>
                  <a:srgbClr val="000000"/>
                </a:solidFill>
                <a:latin typeface="Times New Roman"/>
                <a:ea typeface="Times New Roman"/>
              </a:rPr>
              <a:t> </a:t>
            </a:r>
            <a:r>
              <a:rPr lang="ru-RU" sz="1800" b="1" strike="noStrike" spc="-1" dirty="0" err="1">
                <a:solidFill>
                  <a:srgbClr val="000000"/>
                </a:solidFill>
                <a:latin typeface="Times New Roman"/>
                <a:ea typeface="Times New Roman"/>
              </a:rPr>
              <a:t>свистячих</a:t>
            </a:r>
            <a:r>
              <a:rPr lang="ru-RU" sz="1800" b="1" strike="noStrike" spc="-1" dirty="0">
                <a:solidFill>
                  <a:srgbClr val="000000"/>
                </a:solidFill>
                <a:latin typeface="Times New Roman"/>
                <a:ea typeface="Times New Roman"/>
              </a:rPr>
              <a:t> </a:t>
            </a:r>
            <a:r>
              <a:rPr lang="ru-RU" sz="1800" b="1" strike="noStrike" spc="-1" dirty="0" err="1">
                <a:solidFill>
                  <a:srgbClr val="000000"/>
                </a:solidFill>
                <a:latin typeface="Times New Roman"/>
                <a:ea typeface="Times New Roman"/>
              </a:rPr>
              <a:t>хрипів</a:t>
            </a:r>
            <a:r>
              <a:rPr lang="ru-RU" sz="1800" b="1" strike="noStrike" spc="-1" dirty="0">
                <a:solidFill>
                  <a:srgbClr val="000000"/>
                </a:solidFill>
                <a:latin typeface="Times New Roman"/>
                <a:ea typeface="Times New Roman"/>
              </a:rPr>
              <a:t>, </a:t>
            </a:r>
            <a:r>
              <a:rPr lang="ru-RU" sz="1800" b="1" strike="noStrike" spc="-1" dirty="0" err="1">
                <a:solidFill>
                  <a:srgbClr val="000000"/>
                </a:solidFill>
                <a:latin typeface="Times New Roman"/>
                <a:ea typeface="Times New Roman"/>
              </a:rPr>
              <a:t>задишки</a:t>
            </a:r>
            <a:r>
              <a:rPr lang="ru-RU" sz="1800" b="1" strike="noStrike" spc="-1" dirty="0">
                <a:solidFill>
                  <a:srgbClr val="000000"/>
                </a:solidFill>
                <a:latin typeface="Times New Roman"/>
                <a:ea typeface="Times New Roman"/>
              </a:rPr>
              <a:t>, </a:t>
            </a:r>
            <a:r>
              <a:rPr lang="ru-RU" sz="1800" b="1" strike="noStrike" spc="-1" dirty="0" err="1">
                <a:solidFill>
                  <a:srgbClr val="000000"/>
                </a:solidFill>
                <a:latin typeface="Times New Roman"/>
                <a:ea typeface="Times New Roman"/>
              </a:rPr>
              <a:t>почуття</a:t>
            </a:r>
            <a:r>
              <a:rPr lang="ru-RU" sz="1800" b="1" strike="noStrike" spc="-1" dirty="0">
                <a:solidFill>
                  <a:srgbClr val="000000"/>
                </a:solidFill>
                <a:latin typeface="Times New Roman"/>
                <a:ea typeface="Times New Roman"/>
              </a:rPr>
              <a:t> </a:t>
            </a:r>
            <a:r>
              <a:rPr lang="ru-RU" sz="1800" b="1" strike="noStrike" spc="-1" dirty="0" err="1">
                <a:solidFill>
                  <a:srgbClr val="000000"/>
                </a:solidFill>
                <a:latin typeface="Times New Roman"/>
                <a:ea typeface="Times New Roman"/>
              </a:rPr>
              <a:t>закладеноності</a:t>
            </a:r>
            <a:r>
              <a:rPr lang="ru-RU" sz="1800" b="1" strike="noStrike" spc="-1" dirty="0">
                <a:solidFill>
                  <a:srgbClr val="000000"/>
                </a:solidFill>
                <a:latin typeface="Times New Roman"/>
                <a:ea typeface="Times New Roman"/>
              </a:rPr>
              <a:t> в грудях </a:t>
            </a:r>
            <a:r>
              <a:rPr lang="ru-RU" sz="1800" b="1" strike="noStrike" spc="-1" dirty="0" err="1">
                <a:solidFill>
                  <a:srgbClr val="000000"/>
                </a:solidFill>
                <a:latin typeface="Times New Roman"/>
                <a:ea typeface="Times New Roman"/>
              </a:rPr>
              <a:t>і</a:t>
            </a:r>
            <a:r>
              <a:rPr lang="ru-RU" sz="1800" b="1" strike="noStrike" spc="-1" dirty="0">
                <a:solidFill>
                  <a:srgbClr val="000000"/>
                </a:solidFill>
                <a:latin typeface="Times New Roman"/>
                <a:ea typeface="Times New Roman"/>
              </a:rPr>
              <a:t> кашлю, особливо </a:t>
            </a:r>
            <a:r>
              <a:rPr lang="ru-RU" sz="1800" b="1" strike="noStrike" spc="-1" dirty="0" err="1">
                <a:solidFill>
                  <a:srgbClr val="000000"/>
                </a:solidFill>
                <a:latin typeface="Times New Roman"/>
                <a:ea typeface="Times New Roman"/>
              </a:rPr>
              <a:t>вночі</a:t>
            </a:r>
            <a:r>
              <a:rPr lang="ru-RU" sz="1800" b="1" strike="noStrike" spc="-1" dirty="0">
                <a:solidFill>
                  <a:srgbClr val="000000"/>
                </a:solidFill>
                <a:latin typeface="Times New Roman"/>
                <a:ea typeface="Times New Roman"/>
              </a:rPr>
              <a:t> та рано </a:t>
            </a:r>
            <a:r>
              <a:rPr lang="ru-RU" sz="1800" b="1" strike="noStrike" spc="-1" dirty="0" err="1">
                <a:solidFill>
                  <a:srgbClr val="000000"/>
                </a:solidFill>
                <a:latin typeface="Times New Roman"/>
                <a:ea typeface="Times New Roman"/>
              </a:rPr>
              <a:t>вранці</a:t>
            </a:r>
            <a:r>
              <a:rPr lang="ru-RU" sz="1800" b="1" strike="noStrike" spc="-1" dirty="0">
                <a:solidFill>
                  <a:srgbClr val="000000"/>
                </a:solidFill>
                <a:latin typeface="Times New Roman"/>
                <a:ea typeface="Times New Roman"/>
              </a:rPr>
              <a:t>. </a:t>
            </a:r>
            <a:r>
              <a:rPr lang="ru-RU" sz="1800" b="1" strike="noStrike" spc="-1" dirty="0" err="1">
                <a:solidFill>
                  <a:srgbClr val="000000"/>
                </a:solidFill>
                <a:latin typeface="Times New Roman"/>
                <a:ea typeface="Times New Roman"/>
              </a:rPr>
              <a:t>Ці</a:t>
            </a:r>
            <a:r>
              <a:rPr lang="ru-RU" sz="1800" b="1" strike="noStrike" spc="-1" dirty="0">
                <a:solidFill>
                  <a:srgbClr val="000000"/>
                </a:solidFill>
                <a:latin typeface="Times New Roman"/>
                <a:ea typeface="Times New Roman"/>
              </a:rPr>
              <a:t> </a:t>
            </a:r>
            <a:r>
              <a:rPr lang="ru-RU" sz="1800" b="1" strike="noStrike" spc="-1" dirty="0" err="1">
                <a:solidFill>
                  <a:srgbClr val="000000"/>
                </a:solidFill>
                <a:latin typeface="Times New Roman"/>
                <a:ea typeface="Times New Roman"/>
              </a:rPr>
              <a:t>епізоди</a:t>
            </a:r>
            <a:r>
              <a:rPr lang="ru-RU" sz="1800" b="1" strike="noStrike" spc="-1" dirty="0">
                <a:solidFill>
                  <a:srgbClr val="000000"/>
                </a:solidFill>
                <a:latin typeface="Times New Roman"/>
                <a:ea typeface="Times New Roman"/>
              </a:rPr>
              <a:t> </a:t>
            </a:r>
            <a:r>
              <a:rPr lang="ru-RU" sz="1800" b="1" strike="noStrike" spc="-1" dirty="0" err="1">
                <a:solidFill>
                  <a:srgbClr val="000000"/>
                </a:solidFill>
                <a:latin typeface="Times New Roman"/>
                <a:ea typeface="Times New Roman"/>
              </a:rPr>
              <a:t>пов'язані</a:t>
            </a:r>
            <a:r>
              <a:rPr lang="ru-RU" sz="1800" b="1" strike="noStrike" spc="-1" dirty="0">
                <a:solidFill>
                  <a:srgbClr val="000000"/>
                </a:solidFill>
                <a:latin typeface="Times New Roman"/>
                <a:ea typeface="Times New Roman"/>
              </a:rPr>
              <a:t> </a:t>
            </a:r>
            <a:r>
              <a:rPr lang="ru-RU" sz="1800" b="1" strike="noStrike" spc="-1" dirty="0" err="1">
                <a:solidFill>
                  <a:srgbClr val="000000"/>
                </a:solidFill>
                <a:latin typeface="Times New Roman"/>
                <a:ea typeface="Times New Roman"/>
              </a:rPr>
              <a:t>з</a:t>
            </a:r>
            <a:r>
              <a:rPr lang="ru-RU" sz="1800" b="1" strike="noStrike" spc="-1" dirty="0">
                <a:solidFill>
                  <a:srgbClr val="000000"/>
                </a:solidFill>
                <a:latin typeface="Times New Roman"/>
                <a:ea typeface="Times New Roman"/>
              </a:rPr>
              <a:t> </a:t>
            </a:r>
            <a:r>
              <a:rPr lang="ru-RU" sz="1800" b="1" strike="noStrike" spc="-1" dirty="0" err="1">
                <a:solidFill>
                  <a:srgbClr val="000000"/>
                </a:solidFill>
                <a:latin typeface="Times New Roman"/>
                <a:ea typeface="Times New Roman"/>
              </a:rPr>
              <a:t>розповсюдженою</a:t>
            </a:r>
            <a:r>
              <a:rPr lang="ru-RU" sz="1800" b="1" strike="noStrike" spc="-1" dirty="0">
                <a:solidFill>
                  <a:srgbClr val="000000"/>
                </a:solidFill>
                <a:latin typeface="Times New Roman"/>
                <a:ea typeface="Times New Roman"/>
              </a:rPr>
              <a:t>, </a:t>
            </a:r>
            <a:r>
              <a:rPr lang="ru-RU" sz="1800" b="1" strike="noStrike" spc="-1" dirty="0" err="1">
                <a:solidFill>
                  <a:srgbClr val="000000"/>
                </a:solidFill>
                <a:latin typeface="Times New Roman"/>
                <a:ea typeface="Times New Roman"/>
              </a:rPr>
              <a:t>але</a:t>
            </a:r>
            <a:r>
              <a:rPr lang="ru-RU" sz="1800" b="1" strike="noStrike" spc="-1" dirty="0">
                <a:solidFill>
                  <a:srgbClr val="000000"/>
                </a:solidFill>
                <a:latin typeface="Times New Roman"/>
                <a:ea typeface="Times New Roman"/>
              </a:rPr>
              <a:t> </a:t>
            </a:r>
            <a:r>
              <a:rPr lang="ru-RU" sz="1800" b="1" strike="noStrike" spc="-1" dirty="0" err="1">
                <a:solidFill>
                  <a:srgbClr val="000000"/>
                </a:solidFill>
                <a:latin typeface="Times New Roman"/>
                <a:ea typeface="Times New Roman"/>
              </a:rPr>
              <a:t>змінюючою</a:t>
            </a:r>
            <a:r>
              <a:rPr lang="ru-RU" sz="1800" b="1" strike="noStrike" spc="-1" dirty="0">
                <a:solidFill>
                  <a:srgbClr val="000000"/>
                </a:solidFill>
                <a:latin typeface="Times New Roman"/>
                <a:ea typeface="Times New Roman"/>
              </a:rPr>
              <a:t> за </a:t>
            </a:r>
            <a:r>
              <a:rPr lang="ru-RU" sz="1800" b="1" strike="noStrike" spc="-1" dirty="0" err="1">
                <a:solidFill>
                  <a:srgbClr val="000000"/>
                </a:solidFill>
                <a:latin typeface="Times New Roman"/>
                <a:ea typeface="Times New Roman"/>
              </a:rPr>
              <a:t>своєю</a:t>
            </a:r>
            <a:r>
              <a:rPr lang="ru-RU" sz="1800" b="1" strike="noStrike" spc="-1" dirty="0">
                <a:solidFill>
                  <a:srgbClr val="000000"/>
                </a:solidFill>
                <a:latin typeface="Times New Roman"/>
                <a:ea typeface="Times New Roman"/>
              </a:rPr>
              <a:t> </a:t>
            </a:r>
            <a:r>
              <a:rPr lang="ru-RU" sz="1800" b="1" strike="noStrike" spc="-1" dirty="0" err="1">
                <a:solidFill>
                  <a:srgbClr val="000000"/>
                </a:solidFill>
                <a:latin typeface="Times New Roman"/>
                <a:ea typeface="Times New Roman"/>
              </a:rPr>
              <a:t>виразностю</a:t>
            </a:r>
            <a:r>
              <a:rPr lang="ru-RU" sz="1800" b="1" strike="noStrike" spc="-1" dirty="0">
                <a:solidFill>
                  <a:srgbClr val="000000"/>
                </a:solidFill>
                <a:latin typeface="Times New Roman"/>
                <a:ea typeface="Times New Roman"/>
              </a:rPr>
              <a:t> </a:t>
            </a:r>
            <a:r>
              <a:rPr lang="ru-RU" sz="1800" b="1" strike="noStrike" spc="-1" dirty="0" err="1">
                <a:solidFill>
                  <a:srgbClr val="000000"/>
                </a:solidFill>
                <a:latin typeface="Times New Roman"/>
                <a:ea typeface="Times New Roman"/>
              </a:rPr>
              <a:t>обструкцією</a:t>
            </a:r>
            <a:r>
              <a:rPr lang="ru-RU" sz="1800" b="1" strike="noStrike" spc="-1" dirty="0">
                <a:solidFill>
                  <a:srgbClr val="000000"/>
                </a:solidFill>
                <a:latin typeface="Times New Roman"/>
                <a:ea typeface="Times New Roman"/>
              </a:rPr>
              <a:t> </a:t>
            </a:r>
            <a:r>
              <a:rPr lang="ru-RU" sz="1800" b="1" strike="noStrike" spc="-1" dirty="0" err="1">
                <a:solidFill>
                  <a:srgbClr val="000000"/>
                </a:solidFill>
                <a:latin typeface="Times New Roman"/>
                <a:ea typeface="Times New Roman"/>
              </a:rPr>
              <a:t>дихальних</a:t>
            </a:r>
            <a:r>
              <a:rPr lang="ru-RU" sz="1800" b="1" strike="noStrike" spc="-1" dirty="0">
                <a:solidFill>
                  <a:srgbClr val="000000"/>
                </a:solidFill>
                <a:latin typeface="Times New Roman"/>
                <a:ea typeface="Times New Roman"/>
              </a:rPr>
              <a:t> </a:t>
            </a:r>
            <a:r>
              <a:rPr lang="ru-RU" sz="1800" b="1" strike="noStrike" spc="-1" dirty="0" err="1">
                <a:solidFill>
                  <a:srgbClr val="000000"/>
                </a:solidFill>
                <a:latin typeface="Times New Roman"/>
                <a:ea typeface="Times New Roman"/>
              </a:rPr>
              <a:t>шляхів</a:t>
            </a:r>
            <a:r>
              <a:rPr lang="ru-RU" sz="1800" b="1" strike="noStrike" spc="-1" dirty="0">
                <a:solidFill>
                  <a:srgbClr val="000000"/>
                </a:solidFill>
                <a:latin typeface="Times New Roman"/>
                <a:ea typeface="Times New Roman"/>
              </a:rPr>
              <a:t> у </a:t>
            </a:r>
            <a:r>
              <a:rPr lang="ru-RU" sz="1800" b="1" strike="noStrike" spc="-1" dirty="0" err="1">
                <a:solidFill>
                  <a:srgbClr val="000000"/>
                </a:solidFill>
                <a:latin typeface="Times New Roman"/>
                <a:ea typeface="Times New Roman"/>
              </a:rPr>
              <a:t>легенях</a:t>
            </a:r>
            <a:r>
              <a:rPr lang="ru-RU" sz="1800" b="1" strike="noStrike" spc="-1" dirty="0">
                <a:solidFill>
                  <a:srgbClr val="000000"/>
                </a:solidFill>
                <a:latin typeface="Times New Roman"/>
                <a:ea typeface="Times New Roman"/>
              </a:rPr>
              <a:t>, яка часто </a:t>
            </a:r>
            <a:r>
              <a:rPr lang="ru-RU" sz="1800" b="1" strike="noStrike" spc="-1" dirty="0" err="1">
                <a:solidFill>
                  <a:srgbClr val="000000"/>
                </a:solidFill>
                <a:latin typeface="Times New Roman"/>
                <a:ea typeface="Times New Roman"/>
              </a:rPr>
              <a:t>буває</a:t>
            </a:r>
            <a:r>
              <a:rPr lang="ru-RU" sz="1800" b="1" strike="noStrike" spc="-1" dirty="0">
                <a:solidFill>
                  <a:srgbClr val="000000"/>
                </a:solidFill>
                <a:latin typeface="Times New Roman"/>
                <a:ea typeface="Times New Roman"/>
              </a:rPr>
              <a:t> оборотною </a:t>
            </a:r>
            <a:r>
              <a:rPr lang="ru-RU" sz="1800" b="1" strike="noStrike" spc="-1" dirty="0" err="1">
                <a:solidFill>
                  <a:srgbClr val="000000"/>
                </a:solidFill>
                <a:latin typeface="Times New Roman"/>
                <a:ea typeface="Times New Roman"/>
              </a:rPr>
              <a:t>або</a:t>
            </a:r>
            <a:r>
              <a:rPr lang="ru-RU" sz="1800" b="1" strike="noStrike" spc="-1" dirty="0">
                <a:solidFill>
                  <a:srgbClr val="000000"/>
                </a:solidFill>
                <a:latin typeface="Times New Roman"/>
                <a:ea typeface="Times New Roman"/>
              </a:rPr>
              <a:t> </a:t>
            </a:r>
            <a:r>
              <a:rPr lang="ru-RU" sz="1800" b="1" strike="noStrike" spc="-1" dirty="0" err="1">
                <a:solidFill>
                  <a:srgbClr val="000000"/>
                </a:solidFill>
                <a:latin typeface="Times New Roman"/>
                <a:ea typeface="Times New Roman"/>
              </a:rPr>
              <a:t>спонтаною</a:t>
            </a:r>
            <a:r>
              <a:rPr lang="ru-RU" sz="1800" b="1" strike="noStrike" spc="-1" dirty="0">
                <a:solidFill>
                  <a:srgbClr val="000000"/>
                </a:solidFill>
                <a:latin typeface="Times New Roman"/>
                <a:ea typeface="Times New Roman"/>
              </a:rPr>
              <a:t>, </a:t>
            </a:r>
            <a:r>
              <a:rPr lang="ru-RU" sz="1800" b="1" strike="noStrike" spc="-1" dirty="0" err="1">
                <a:solidFill>
                  <a:srgbClr val="000000"/>
                </a:solidFill>
                <a:latin typeface="Times New Roman"/>
                <a:ea typeface="Times New Roman"/>
              </a:rPr>
              <a:t>або</a:t>
            </a:r>
            <a:r>
              <a:rPr lang="ru-RU" sz="1800" b="1" strike="noStrike" spc="-1" dirty="0">
                <a:solidFill>
                  <a:srgbClr val="000000"/>
                </a:solidFill>
                <a:latin typeface="Times New Roman"/>
                <a:ea typeface="Times New Roman"/>
              </a:rPr>
              <a:t> </a:t>
            </a:r>
            <a:r>
              <a:rPr lang="ru-RU" sz="1800" b="1" strike="noStrike" spc="-1" dirty="0" err="1">
                <a:solidFill>
                  <a:srgbClr val="000000"/>
                </a:solidFill>
                <a:latin typeface="Times New Roman"/>
                <a:ea typeface="Times New Roman"/>
              </a:rPr>
              <a:t>під</a:t>
            </a:r>
            <a:r>
              <a:rPr lang="ru-RU" sz="1800" b="1" strike="noStrike" spc="-1" dirty="0">
                <a:solidFill>
                  <a:srgbClr val="000000"/>
                </a:solidFill>
                <a:latin typeface="Times New Roman"/>
                <a:ea typeface="Times New Roman"/>
              </a:rPr>
              <a:t> </a:t>
            </a:r>
            <a:r>
              <a:rPr lang="ru-RU" sz="1800" b="1" strike="noStrike" spc="-1" dirty="0" err="1">
                <a:solidFill>
                  <a:srgbClr val="000000"/>
                </a:solidFill>
                <a:latin typeface="Times New Roman"/>
                <a:ea typeface="Times New Roman"/>
              </a:rPr>
              <a:t>дією</a:t>
            </a:r>
            <a:r>
              <a:rPr lang="ru-RU" sz="1800" b="1" strike="noStrike" spc="-1" dirty="0">
                <a:solidFill>
                  <a:srgbClr val="000000"/>
                </a:solidFill>
                <a:latin typeface="Times New Roman"/>
                <a:ea typeface="Times New Roman"/>
              </a:rPr>
              <a:t> </a:t>
            </a:r>
            <a:r>
              <a:rPr lang="ru-RU" sz="1800" b="1" strike="noStrike" spc="-1" dirty="0" err="1">
                <a:solidFill>
                  <a:srgbClr val="000000"/>
                </a:solidFill>
                <a:latin typeface="Times New Roman"/>
                <a:ea typeface="Times New Roman"/>
              </a:rPr>
              <a:t>лікування</a:t>
            </a:r>
            <a:r>
              <a:rPr lang="ru-RU" sz="1800" b="1" strike="noStrike" spc="-1" dirty="0">
                <a:solidFill>
                  <a:srgbClr val="000000"/>
                </a:solidFill>
                <a:latin typeface="Times New Roman"/>
                <a:ea typeface="Times New Roman"/>
              </a:rPr>
              <a:t>».  </a:t>
            </a:r>
            <a:endParaRPr lang="ru-RU" sz="1800" b="0" strike="noStrike" spc="-1" dirty="0">
              <a:latin typeface="Arial"/>
            </a:endParaRPr>
          </a:p>
          <a:p>
            <a:pPr algn="just">
              <a:lnSpc>
                <a:spcPct val="100000"/>
              </a:lnSpc>
            </a:pPr>
            <a:r>
              <a:rPr lang="ru-RU" sz="1600" b="1" strike="noStrike" spc="-1" dirty="0" err="1">
                <a:solidFill>
                  <a:srgbClr val="FF0000"/>
                </a:solidFill>
                <a:latin typeface="Arial"/>
                <a:ea typeface="Times New Roman"/>
              </a:rPr>
              <a:t>Кропив'янка</a:t>
            </a:r>
            <a:r>
              <a:rPr lang="ru-RU" sz="1600" b="1" strike="noStrike" spc="-1" dirty="0">
                <a:solidFill>
                  <a:srgbClr val="FF0000"/>
                </a:solidFill>
                <a:latin typeface="Arial"/>
                <a:ea typeface="Times New Roman"/>
              </a:rPr>
              <a:t>. </a:t>
            </a:r>
            <a:r>
              <a:rPr lang="ru-RU" sz="1600" b="1" strike="noStrike" spc="-1" dirty="0" err="1">
                <a:solidFill>
                  <a:srgbClr val="000000"/>
                </a:solidFill>
                <a:latin typeface="Arial"/>
                <a:ea typeface="Times New Roman"/>
              </a:rPr>
              <a:t>Захворювання</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що</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виявляється</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характерними</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шкірними</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елементами</a:t>
            </a:r>
            <a:r>
              <a:rPr lang="ru-RU" sz="1600" b="1" strike="noStrike" spc="-1" dirty="0">
                <a:solidFill>
                  <a:srgbClr val="000000"/>
                </a:solidFill>
                <a:latin typeface="Arial"/>
                <a:ea typeface="Times New Roman"/>
              </a:rPr>
              <a:t> у </a:t>
            </a:r>
            <a:r>
              <a:rPr lang="ru-RU" sz="1600" b="1" strike="noStrike" spc="-1" dirty="0" err="1">
                <a:solidFill>
                  <a:srgbClr val="000000"/>
                </a:solidFill>
                <a:latin typeface="Arial"/>
                <a:ea typeface="Times New Roman"/>
              </a:rPr>
              <a:t>вигляді</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поодиноких</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або</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множинних</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сверблячих</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пухирів</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і</a:t>
            </a:r>
            <a:r>
              <a:rPr lang="ru-RU" sz="1600" b="1" strike="noStrike" spc="-1" dirty="0">
                <a:solidFill>
                  <a:srgbClr val="000000"/>
                </a:solidFill>
                <a:latin typeface="Arial"/>
                <a:ea typeface="Times New Roman"/>
              </a:rPr>
              <a:t> папул </a:t>
            </a:r>
            <a:r>
              <a:rPr lang="ru-RU" sz="1600" b="1" strike="noStrike" spc="-1" dirty="0" err="1">
                <a:solidFill>
                  <a:srgbClr val="000000"/>
                </a:solidFill>
                <a:latin typeface="Arial"/>
                <a:ea typeface="Times New Roman"/>
              </a:rPr>
              <a:t>рожевого</a:t>
            </a:r>
            <a:r>
              <a:rPr lang="ru-RU" sz="1600" b="1" strike="noStrike" spc="-1" dirty="0">
                <a:solidFill>
                  <a:srgbClr val="000000"/>
                </a:solidFill>
                <a:latin typeface="Arial"/>
                <a:ea typeface="Times New Roman"/>
              </a:rPr>
              <a:t>, фарфорового </a:t>
            </a:r>
            <a:r>
              <a:rPr lang="ru-RU" sz="1600" b="1" strike="noStrike" spc="-1" dirty="0" err="1">
                <a:solidFill>
                  <a:srgbClr val="000000"/>
                </a:solidFill>
                <a:latin typeface="Arial"/>
                <a:ea typeface="Times New Roman"/>
              </a:rPr>
              <a:t>або</a:t>
            </a:r>
            <a:r>
              <a:rPr lang="ru-RU" sz="1600" b="1" strike="noStrike" spc="-1" dirty="0">
                <a:solidFill>
                  <a:srgbClr val="000000"/>
                </a:solidFill>
                <a:latin typeface="Arial"/>
                <a:ea typeface="Times New Roman"/>
              </a:rPr>
              <a:t> перламутрового </a:t>
            </a:r>
            <a:r>
              <a:rPr lang="ru-RU" sz="1600" b="1" strike="noStrike" spc="-1" dirty="0" err="1">
                <a:solidFill>
                  <a:srgbClr val="000000"/>
                </a:solidFill>
                <a:latin typeface="Arial"/>
                <a:ea typeface="Times New Roman"/>
              </a:rPr>
              <a:t>забарвлення</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з</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чіткими</a:t>
            </a:r>
            <a:r>
              <a:rPr lang="ru-RU" sz="1600" b="1" strike="noStrike" spc="-1" dirty="0">
                <a:solidFill>
                  <a:srgbClr val="000000"/>
                </a:solidFill>
                <a:latin typeface="Arial"/>
                <a:ea typeface="Times New Roman"/>
              </a:rPr>
              <a:t> межами, </a:t>
            </a:r>
            <a:r>
              <a:rPr lang="ru-RU" sz="1600" b="1" strike="noStrike" spc="-1" dirty="0" err="1">
                <a:solidFill>
                  <a:srgbClr val="000000"/>
                </a:solidFill>
                <a:latin typeface="Arial"/>
                <a:ea typeface="Times New Roman"/>
              </a:rPr>
              <a:t>які</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виступають</a:t>
            </a:r>
            <a:r>
              <a:rPr lang="ru-RU" sz="1600" b="1" strike="noStrike" spc="-1" dirty="0">
                <a:solidFill>
                  <a:srgbClr val="000000"/>
                </a:solidFill>
                <a:latin typeface="Arial"/>
                <a:ea typeface="Times New Roman"/>
              </a:rPr>
              <a:t> над </a:t>
            </a:r>
            <a:r>
              <a:rPr lang="ru-RU" sz="1600" b="1" strike="noStrike" spc="-1" dirty="0" err="1">
                <a:solidFill>
                  <a:srgbClr val="000000"/>
                </a:solidFill>
                <a:latin typeface="Arial"/>
                <a:ea typeface="Times New Roman"/>
              </a:rPr>
              <a:t>поверхнею</a:t>
            </a:r>
            <a:r>
              <a:rPr lang="ru-RU" sz="1600" b="1" strike="noStrike" spc="-1" dirty="0">
                <a:solidFill>
                  <a:srgbClr val="000000"/>
                </a:solidFill>
                <a:latin typeface="Arial"/>
                <a:ea typeface="Times New Roman"/>
              </a:rPr>
              <a:t> </a:t>
            </a:r>
            <a:r>
              <a:rPr lang="ru-RU" sz="1600" b="1" strike="noStrike" spc="-1" dirty="0" err="1" smtClean="0">
                <a:solidFill>
                  <a:srgbClr val="000000"/>
                </a:solidFill>
                <a:latin typeface="Arial"/>
                <a:ea typeface="Times New Roman"/>
              </a:rPr>
              <a:t>шкіри</a:t>
            </a:r>
            <a:r>
              <a:rPr lang="ru-RU" sz="1600" b="1" strike="noStrike" spc="-1" dirty="0" smtClean="0">
                <a:solidFill>
                  <a:srgbClr val="000000"/>
                </a:solidFill>
                <a:latin typeface="Arial"/>
                <a:ea typeface="Times New Roman"/>
              </a:rPr>
              <a:t>. </a:t>
            </a:r>
            <a:r>
              <a:rPr lang="ru-RU" sz="1600" b="1" strike="noStrike" spc="-1" dirty="0" err="1">
                <a:solidFill>
                  <a:srgbClr val="000000"/>
                </a:solidFill>
                <a:latin typeface="Arial"/>
                <a:ea typeface="Times New Roman"/>
              </a:rPr>
              <a:t>Протягом</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життя</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виникає</a:t>
            </a:r>
            <a:r>
              <a:rPr lang="ru-RU" sz="1600" b="1" strike="noStrike" spc="-1" dirty="0">
                <a:solidFill>
                  <a:srgbClr val="000000"/>
                </a:solidFill>
                <a:latin typeface="Arial"/>
                <a:ea typeface="Times New Roman"/>
              </a:rPr>
              <a:t> у 15-20% людей. В </a:t>
            </a:r>
            <a:r>
              <a:rPr lang="ru-RU" sz="1600" b="1" strike="noStrike" spc="-1" dirty="0" err="1">
                <a:solidFill>
                  <a:srgbClr val="000000"/>
                </a:solidFill>
                <a:latin typeface="Arial"/>
                <a:ea typeface="Times New Roman"/>
              </a:rPr>
              <a:t>основі</a:t>
            </a:r>
            <a:r>
              <a:rPr lang="ru-RU" sz="1600" b="1" strike="noStrike" spc="-1" dirty="0">
                <a:solidFill>
                  <a:srgbClr val="000000"/>
                </a:solidFill>
                <a:latin typeface="Arial"/>
                <a:ea typeface="Times New Roman"/>
              </a:rPr>
              <a:t> патогенезу </a:t>
            </a:r>
            <a:r>
              <a:rPr lang="ru-RU" sz="1600" b="1" strike="noStrike" spc="-1" dirty="0" err="1">
                <a:solidFill>
                  <a:srgbClr val="000000"/>
                </a:solidFill>
                <a:latin typeface="Arial"/>
                <a:ea typeface="Times New Roman"/>
              </a:rPr>
              <a:t>кропив'янки</a:t>
            </a:r>
            <a:r>
              <a:rPr lang="ru-RU" sz="1600" b="1" strike="noStrike" spc="-1" dirty="0">
                <a:solidFill>
                  <a:srgbClr val="000000"/>
                </a:solidFill>
                <a:latin typeface="Arial"/>
                <a:ea typeface="Times New Roman"/>
              </a:rPr>
              <a:t> лежать </a:t>
            </a:r>
            <a:r>
              <a:rPr lang="ru-RU" sz="1600" b="1" strike="noStrike" spc="-1" dirty="0" err="1">
                <a:solidFill>
                  <a:srgbClr val="000000"/>
                </a:solidFill>
                <a:latin typeface="Arial"/>
                <a:ea typeface="Times New Roman"/>
              </a:rPr>
              <a:t>підвищення</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проникності</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судин</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і</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розвиток</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набряку</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тканини</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під</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впливом</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медіаторів</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що</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звільняються</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із</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тканинних</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базофілів</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мастоцитів</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і</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базофілів</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крові</a:t>
            </a:r>
            <a:r>
              <a:rPr lang="ru-RU" sz="1600" b="1" strike="noStrike" spc="-1" dirty="0">
                <a:solidFill>
                  <a:srgbClr val="000000"/>
                </a:solidFill>
                <a:latin typeface="Arial"/>
                <a:ea typeface="Times New Roman"/>
              </a:rPr>
              <a:t>. Головне </a:t>
            </a:r>
            <a:r>
              <a:rPr lang="ru-RU" sz="1600" b="1" strike="noStrike" spc="-1" dirty="0" err="1">
                <a:solidFill>
                  <a:srgbClr val="000000"/>
                </a:solidFill>
                <a:latin typeface="Arial"/>
                <a:ea typeface="Times New Roman"/>
              </a:rPr>
              <a:t>місце</a:t>
            </a:r>
            <a:r>
              <a:rPr lang="ru-RU" sz="1600" b="1" strike="noStrike" spc="-1" dirty="0">
                <a:solidFill>
                  <a:srgbClr val="000000"/>
                </a:solidFill>
                <a:latin typeface="Arial"/>
                <a:ea typeface="Times New Roman"/>
              </a:rPr>
              <a:t> в </a:t>
            </a:r>
            <a:r>
              <a:rPr lang="ru-RU" sz="1600" b="1" strike="noStrike" spc="-1" dirty="0" err="1">
                <a:solidFill>
                  <a:srgbClr val="000000"/>
                </a:solidFill>
                <a:latin typeface="Arial"/>
                <a:ea typeface="Times New Roman"/>
              </a:rPr>
              <a:t>розвитку</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алергічної</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кропив'янки</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займає</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реагіновий</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механізм</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проте</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кропив'янка</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може</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розвиватися</a:t>
            </a:r>
            <a:r>
              <a:rPr lang="ru-RU" sz="1600" b="1" strike="noStrike" spc="-1" dirty="0">
                <a:solidFill>
                  <a:srgbClr val="000000"/>
                </a:solidFill>
                <a:latin typeface="Arial"/>
                <a:ea typeface="Times New Roman"/>
              </a:rPr>
              <a:t> за другим типом </a:t>
            </a:r>
            <a:r>
              <a:rPr lang="ru-RU" sz="1600" b="1" strike="noStrike" spc="-1" dirty="0" err="1">
                <a:solidFill>
                  <a:srgbClr val="000000"/>
                </a:solidFill>
                <a:latin typeface="Arial"/>
                <a:ea typeface="Times New Roman"/>
              </a:rPr>
              <a:t>імунного</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ушкодження</a:t>
            </a:r>
            <a:r>
              <a:rPr lang="ru-RU" sz="1600" b="1" strike="noStrike" spc="-1" dirty="0">
                <a:solidFill>
                  <a:srgbClr val="000000"/>
                </a:solidFill>
                <a:latin typeface="Arial"/>
                <a:ea typeface="Times New Roman"/>
              </a:rPr>
              <a:t> (при </a:t>
            </a:r>
            <a:r>
              <a:rPr lang="ru-RU" sz="1600" b="1" strike="noStrike" spc="-1" dirty="0" err="1">
                <a:solidFill>
                  <a:srgbClr val="000000"/>
                </a:solidFill>
                <a:latin typeface="Arial"/>
                <a:ea typeface="Times New Roman"/>
              </a:rPr>
              <a:t>переливанні</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крові</a:t>
            </a:r>
            <a:r>
              <a:rPr lang="ru-RU" sz="1600" b="1" strike="noStrike" spc="-1" dirty="0">
                <a:solidFill>
                  <a:srgbClr val="000000"/>
                </a:solidFill>
                <a:latin typeface="Arial"/>
                <a:ea typeface="Times New Roman"/>
              </a:rPr>
              <a:t>) та </a:t>
            </a:r>
            <a:r>
              <a:rPr lang="ru-RU" sz="1600" b="1" strike="noStrike" spc="-1" dirty="0" err="1">
                <a:solidFill>
                  <a:srgbClr val="000000"/>
                </a:solidFill>
                <a:latin typeface="Arial"/>
                <a:ea typeface="Times New Roman"/>
              </a:rPr>
              <a:t>імунокомплексним</a:t>
            </a:r>
            <a:r>
              <a:rPr lang="ru-RU" sz="1600" b="1" strike="noStrike" spc="-1" dirty="0">
                <a:solidFill>
                  <a:srgbClr val="000000"/>
                </a:solidFill>
                <a:latin typeface="Arial"/>
                <a:ea typeface="Times New Roman"/>
              </a:rPr>
              <a:t> (при </a:t>
            </a:r>
            <a:r>
              <a:rPr lang="ru-RU" sz="1600" b="1" strike="noStrike" spc="-1" dirty="0" err="1">
                <a:solidFill>
                  <a:srgbClr val="000000"/>
                </a:solidFill>
                <a:latin typeface="Arial"/>
                <a:ea typeface="Times New Roman"/>
              </a:rPr>
              <a:t>введенні</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пеніциліну</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антитоксичних</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сироваток</a:t>
            </a:r>
            <a:r>
              <a:rPr lang="ru-RU" sz="1600" b="1" strike="noStrike" spc="-1" dirty="0">
                <a:solidFill>
                  <a:srgbClr val="000000"/>
                </a:solidFill>
                <a:latin typeface="Arial"/>
                <a:ea typeface="Times New Roman"/>
              </a:rPr>
              <a:t>). </a:t>
            </a:r>
            <a:endParaRPr lang="ru-RU" sz="1600" b="0" strike="noStrike" spc="-1" dirty="0">
              <a:latin typeface="Arial"/>
            </a:endParaRPr>
          </a:p>
          <a:p>
            <a:pPr algn="ctr">
              <a:lnSpc>
                <a:spcPct val="100000"/>
              </a:lnSpc>
            </a:pPr>
            <a:endParaRPr lang="ru-RU" sz="1600" b="0" strike="noStrike" spc="-1" dirty="0">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CustomShape 1"/>
          <p:cNvSpPr/>
          <p:nvPr/>
        </p:nvSpPr>
        <p:spPr>
          <a:xfrm>
            <a:off x="357120" y="285840"/>
            <a:ext cx="8286480" cy="5302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solidFill>
                  <a:srgbClr val="FF0000"/>
                </a:solidFill>
                <a:latin typeface="Arial"/>
              </a:rPr>
              <a:t>Набряк Квінке </a:t>
            </a:r>
            <a:r>
              <a:rPr lang="ru-RU" sz="1800" b="1" strike="noStrike" spc="-1">
                <a:solidFill>
                  <a:srgbClr val="000000"/>
                </a:solidFill>
                <a:latin typeface="Arial"/>
              </a:rPr>
              <a:t>(гігантська кропив'янка або ангіоневротичний набряк) – скупчення великої кількості транссудату в підшкірній клітковині і шкірі, найчастіше в ділянці губ, повік, геніталій, СО язика і гортані, що може викликати асфіксію. Особливість набряку Квінке, що не супроводжується свербінням, – розвиток глибокого і одночасно великого дифузного, уртикарного набряку, який, як і типові для кропив'янки пухирі, є відносно нестійким. Характерною особливістю є також рецидиви in loco (на тому ж місці). Ангіонабряк розвивається приблизно у кожного другого пацієнта з гострою або хронічно рецидивуючою кропив'янкою. Патогенез набряку Квінке аналогічний такому при кропив’янці. </a:t>
            </a:r>
            <a:endParaRPr lang="ru-RU" sz="1800" b="0" strike="noStrike" spc="-1">
              <a:latin typeface="Arial"/>
            </a:endParaRPr>
          </a:p>
          <a:p>
            <a:pPr algn="just">
              <a:lnSpc>
                <a:spcPct val="100000"/>
              </a:lnSpc>
            </a:pPr>
            <a:r>
              <a:rPr lang="ru-RU" sz="1800" b="1" strike="noStrike" spc="-1">
                <a:solidFill>
                  <a:srgbClr val="FF0000"/>
                </a:solidFill>
                <a:latin typeface="Arial"/>
              </a:rPr>
              <a:t>Полінози</a:t>
            </a:r>
            <a:r>
              <a:rPr lang="ru-RU" sz="1800" b="1" strike="noStrike" spc="-1">
                <a:solidFill>
                  <a:srgbClr val="000000"/>
                </a:solidFill>
                <a:latin typeface="Arial"/>
              </a:rPr>
              <a:t> (від лат. Рollen - пилок) – хронічні сезонні алергічні захворювання, викликані пилком рослин. У медичній літературі поліноз називають по-різному: весняний катар, сінна лихоманка (пропасниця), сезонний риніт і кон'юнктивіт, пилкова астма.  Розвитку полінозу сприяє ряд факторів: обтяжена спадковість (виявляється у 60-80% хворих), паління, зловживання алкоголем, часті ГРВІ, стреси, порушення режиму і характеру харчування, забруднення навколишнього повітря</a:t>
            </a:r>
            <a:endParaRPr lang="ru-RU" sz="18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CustomShape 1"/>
          <p:cNvSpPr/>
          <p:nvPr/>
        </p:nvSpPr>
        <p:spPr>
          <a:xfrm>
            <a:off x="428760" y="311400"/>
            <a:ext cx="8143560" cy="5016758"/>
          </a:xfrm>
          <a:prstGeom prst="rect">
            <a:avLst/>
          </a:prstGeom>
          <a:noFill/>
          <a:ln w="9360">
            <a:noFill/>
          </a:ln>
        </p:spPr>
        <p:style>
          <a:lnRef idx="0">
            <a:scrgbClr r="0" g="0" b="0"/>
          </a:lnRef>
          <a:fillRef idx="0">
            <a:scrgbClr r="0" g="0" b="0"/>
          </a:fillRef>
          <a:effectRef idx="0">
            <a:scrgbClr r="0" g="0" b="0"/>
          </a:effectRef>
          <a:fontRef idx="minor"/>
        </p:style>
        <p:txBody>
          <a:bodyPr anchor="ctr">
            <a:spAutoFit/>
          </a:bodyPr>
          <a:lstStyle/>
          <a:p>
            <a:pPr algn="ctr">
              <a:lnSpc>
                <a:spcPct val="100000"/>
              </a:lnSpc>
            </a:pPr>
            <a:r>
              <a:rPr lang="ru-RU" sz="3200" b="1" strike="noStrike" spc="-1" dirty="0">
                <a:solidFill>
                  <a:srgbClr val="0070C0"/>
                </a:solidFill>
                <a:latin typeface="Times New Roman"/>
                <a:ea typeface="Times New Roman"/>
              </a:rPr>
              <a:t>ТЕМА: </a:t>
            </a:r>
            <a:r>
              <a:rPr lang="ru-RU" sz="3200" b="1" strike="noStrike" spc="-1" dirty="0" err="1">
                <a:solidFill>
                  <a:srgbClr val="0070C0"/>
                </a:solidFill>
                <a:latin typeface="Times New Roman"/>
                <a:ea typeface="Times New Roman"/>
              </a:rPr>
              <a:t>Патологія</a:t>
            </a:r>
            <a:r>
              <a:rPr lang="ru-RU" sz="3200" b="1" strike="noStrike" spc="-1" dirty="0">
                <a:solidFill>
                  <a:srgbClr val="0070C0"/>
                </a:solidFill>
                <a:latin typeface="Times New Roman"/>
                <a:ea typeface="Times New Roman"/>
              </a:rPr>
              <a:t>, </a:t>
            </a:r>
            <a:r>
              <a:rPr lang="ru-RU" sz="3200" b="1" strike="noStrike" spc="-1" dirty="0" err="1">
                <a:solidFill>
                  <a:srgbClr val="0070C0"/>
                </a:solidFill>
                <a:latin typeface="Times New Roman"/>
                <a:ea typeface="Times New Roman"/>
              </a:rPr>
              <a:t>спричинена</a:t>
            </a:r>
            <a:r>
              <a:rPr lang="ru-RU" sz="3200" b="1" strike="noStrike" spc="-1" dirty="0">
                <a:solidFill>
                  <a:srgbClr val="0070C0"/>
                </a:solidFill>
                <a:latin typeface="Times New Roman"/>
                <a:ea typeface="Times New Roman"/>
              </a:rPr>
              <a:t> </a:t>
            </a:r>
            <a:r>
              <a:rPr lang="ru-RU" sz="3200" b="1" strike="noStrike" spc="-1" dirty="0" err="1">
                <a:solidFill>
                  <a:srgbClr val="0070C0"/>
                </a:solidFill>
                <a:latin typeface="Times New Roman"/>
                <a:ea typeface="Times New Roman"/>
              </a:rPr>
              <a:t>розладами</a:t>
            </a:r>
            <a:r>
              <a:rPr lang="ru-RU" sz="3200" b="1" strike="noStrike" spc="-1" dirty="0">
                <a:solidFill>
                  <a:srgbClr val="0070C0"/>
                </a:solidFill>
                <a:latin typeface="Times New Roman"/>
                <a:ea typeface="Times New Roman"/>
              </a:rPr>
              <a:t> </a:t>
            </a:r>
            <a:r>
              <a:rPr lang="ru-RU" sz="3200" b="1" strike="noStrike" spc="-1" dirty="0" err="1">
                <a:solidFill>
                  <a:srgbClr val="0070C0"/>
                </a:solidFill>
                <a:latin typeface="Times New Roman"/>
                <a:ea typeface="Times New Roman"/>
              </a:rPr>
              <a:t>резистентності</a:t>
            </a:r>
            <a:r>
              <a:rPr lang="ru-RU" sz="3200" b="1" strike="noStrike" spc="-1" dirty="0">
                <a:solidFill>
                  <a:srgbClr val="0070C0"/>
                </a:solidFill>
                <a:latin typeface="Times New Roman"/>
                <a:ea typeface="Times New Roman"/>
              </a:rPr>
              <a:t> </a:t>
            </a:r>
            <a:r>
              <a:rPr lang="ru-RU" sz="3200" b="1" strike="noStrike" spc="-1" dirty="0" err="1">
                <a:solidFill>
                  <a:srgbClr val="0070C0"/>
                </a:solidFill>
                <a:latin typeface="Times New Roman"/>
                <a:ea typeface="Times New Roman"/>
              </a:rPr>
              <a:t>організму</a:t>
            </a:r>
            <a:endParaRPr lang="ru-RU" sz="3200" b="0" strike="noStrike" spc="-1" dirty="0">
              <a:latin typeface="Arial"/>
            </a:endParaRPr>
          </a:p>
          <a:p>
            <a:pPr algn="ctr">
              <a:lnSpc>
                <a:spcPct val="100000"/>
              </a:lnSpc>
            </a:pPr>
            <a:r>
              <a:rPr lang="ru-RU" sz="2400" b="1" strike="noStrike" spc="-1" dirty="0">
                <a:solidFill>
                  <a:srgbClr val="FF0000"/>
                </a:solidFill>
                <a:latin typeface="Times New Roman"/>
                <a:ea typeface="Times New Roman"/>
              </a:rPr>
              <a:t>4. </a:t>
            </a:r>
            <a:r>
              <a:rPr lang="ru-RU" sz="2400" b="1" strike="noStrike" spc="-1" dirty="0" err="1">
                <a:solidFill>
                  <a:srgbClr val="FF0000"/>
                </a:solidFill>
                <a:latin typeface="Times New Roman"/>
                <a:ea typeface="Times New Roman"/>
              </a:rPr>
              <a:t>Алергічні</a:t>
            </a:r>
            <a:r>
              <a:rPr lang="ru-RU" sz="2400" b="1" strike="noStrike" spc="-1" dirty="0">
                <a:solidFill>
                  <a:srgbClr val="FF0000"/>
                </a:solidFill>
                <a:latin typeface="Times New Roman"/>
                <a:ea typeface="Times New Roman"/>
              </a:rPr>
              <a:t> </a:t>
            </a:r>
            <a:r>
              <a:rPr lang="ru-RU" sz="2400" b="1" strike="noStrike" spc="-1" dirty="0" err="1">
                <a:solidFill>
                  <a:srgbClr val="FF0000"/>
                </a:solidFill>
                <a:latin typeface="Times New Roman"/>
                <a:ea typeface="Times New Roman"/>
              </a:rPr>
              <a:t>реакції</a:t>
            </a:r>
            <a:r>
              <a:rPr lang="ru-RU" sz="2400" b="1" strike="noStrike" spc="-1" dirty="0">
                <a:solidFill>
                  <a:srgbClr val="FF0000"/>
                </a:solidFill>
                <a:latin typeface="Times New Roman"/>
                <a:ea typeface="Times New Roman"/>
              </a:rPr>
              <a:t> </a:t>
            </a:r>
            <a:r>
              <a:rPr lang="ru-RU" sz="2400" b="1" strike="noStrike" spc="-1" dirty="0" err="1">
                <a:solidFill>
                  <a:srgbClr val="FF0000"/>
                </a:solidFill>
                <a:latin typeface="Times New Roman"/>
                <a:ea typeface="Times New Roman"/>
              </a:rPr>
              <a:t>сповільненого</a:t>
            </a:r>
            <a:r>
              <a:rPr lang="ru-RU" sz="2400" b="1" strike="noStrike" spc="-1" dirty="0">
                <a:solidFill>
                  <a:srgbClr val="FF0000"/>
                </a:solidFill>
                <a:latin typeface="Times New Roman"/>
                <a:ea typeface="Times New Roman"/>
              </a:rPr>
              <a:t> типу. </a:t>
            </a:r>
            <a:endParaRPr lang="ru-RU" sz="2400" b="0" strike="noStrike" spc="-1" dirty="0">
              <a:latin typeface="Arial"/>
            </a:endParaRPr>
          </a:p>
          <a:p>
            <a:pPr algn="just">
              <a:lnSpc>
                <a:spcPct val="100000"/>
              </a:lnSpc>
            </a:pPr>
            <a:endParaRPr lang="ru-RU" sz="2400" b="0" strike="noStrike" spc="-1" dirty="0">
              <a:latin typeface="Arial"/>
            </a:endParaRPr>
          </a:p>
          <a:p>
            <a:pPr algn="just">
              <a:lnSpc>
                <a:spcPct val="100000"/>
              </a:lnSpc>
            </a:pPr>
            <a:r>
              <a:rPr lang="ru-RU" sz="1600" b="1" strike="noStrike" spc="-1" dirty="0" err="1">
                <a:solidFill>
                  <a:srgbClr val="000000"/>
                </a:solidFill>
                <a:latin typeface="Arial"/>
                <a:ea typeface="Times New Roman"/>
              </a:rPr>
              <a:t>Алергічні</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реакції</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сповільненого</a:t>
            </a:r>
            <a:r>
              <a:rPr lang="ru-RU" sz="1600" b="1" strike="noStrike" spc="-1" dirty="0">
                <a:solidFill>
                  <a:srgbClr val="000000"/>
                </a:solidFill>
                <a:latin typeface="Arial"/>
                <a:ea typeface="Times New Roman"/>
              </a:rPr>
              <a:t> типу </a:t>
            </a:r>
            <a:endParaRPr lang="ru-RU" sz="1600" b="0" strike="noStrike" spc="-1" dirty="0">
              <a:latin typeface="Arial"/>
            </a:endParaRPr>
          </a:p>
          <a:p>
            <a:pPr algn="just">
              <a:lnSpc>
                <a:spcPct val="100000"/>
              </a:lnSpc>
            </a:pPr>
            <a:r>
              <a:rPr lang="ru-RU" sz="1600" b="1" strike="noStrike" spc="-1" dirty="0" err="1">
                <a:solidFill>
                  <a:srgbClr val="FF0000"/>
                </a:solidFill>
                <a:latin typeface="Arial"/>
                <a:ea typeface="Times New Roman"/>
              </a:rPr>
              <a:t>Туберкулінова</a:t>
            </a:r>
            <a:r>
              <a:rPr lang="ru-RU" sz="1600" b="1" strike="noStrike" spc="-1" dirty="0">
                <a:solidFill>
                  <a:srgbClr val="FF0000"/>
                </a:solidFill>
                <a:latin typeface="Arial"/>
                <a:ea typeface="Times New Roman"/>
              </a:rPr>
              <a:t> проба (Манту). </a:t>
            </a:r>
            <a:r>
              <a:rPr lang="ru-RU" sz="1600" b="1" strike="noStrike" spc="-1" dirty="0">
                <a:solidFill>
                  <a:srgbClr val="000000"/>
                </a:solidFill>
                <a:latin typeface="Arial"/>
                <a:ea typeface="Times New Roman"/>
              </a:rPr>
              <a:t>У </a:t>
            </a:r>
            <a:r>
              <a:rPr lang="ru-RU" sz="1600" b="1" strike="noStrike" spc="-1" dirty="0" err="1">
                <a:solidFill>
                  <a:srgbClr val="000000"/>
                </a:solidFill>
                <a:latin typeface="Arial"/>
                <a:ea typeface="Times New Roman"/>
              </a:rPr>
              <a:t>місці</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введення</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туберкуліну</a:t>
            </a:r>
            <a:r>
              <a:rPr lang="ru-RU" sz="1600" b="1" strike="noStrike" spc="-1" dirty="0">
                <a:solidFill>
                  <a:srgbClr val="000000"/>
                </a:solidFill>
                <a:latin typeface="Arial"/>
                <a:ea typeface="Times New Roman"/>
              </a:rPr>
              <a:t> через 48-72 </a:t>
            </a:r>
            <a:r>
              <a:rPr lang="ru-RU" sz="1600" b="1" strike="noStrike" spc="-1" dirty="0" err="1">
                <a:solidFill>
                  <a:srgbClr val="000000"/>
                </a:solidFill>
                <a:latin typeface="Arial"/>
                <a:ea typeface="Times New Roman"/>
              </a:rPr>
              <a:t>години</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розвивається</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запалення</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з</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інфільтрацією</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тканини</a:t>
            </a:r>
            <a:r>
              <a:rPr lang="ru-RU" sz="1600" b="1" strike="noStrike" spc="-1" dirty="0">
                <a:solidFill>
                  <a:srgbClr val="000000"/>
                </a:solidFill>
                <a:latin typeface="Arial"/>
                <a:ea typeface="Times New Roman"/>
              </a:rPr>
              <a:t> лейкоцитами, </a:t>
            </a:r>
            <a:r>
              <a:rPr lang="ru-RU" sz="1600" b="1" strike="noStrike" spc="-1" dirty="0" err="1">
                <a:solidFill>
                  <a:srgbClr val="000000"/>
                </a:solidFill>
                <a:latin typeface="Arial"/>
                <a:ea typeface="Times New Roman"/>
              </a:rPr>
              <a:t>набряком</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і</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гіперемією</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можливий</a:t>
            </a:r>
            <a:r>
              <a:rPr lang="ru-RU" sz="1600" b="1" strike="noStrike" spc="-1" dirty="0">
                <a:solidFill>
                  <a:srgbClr val="000000"/>
                </a:solidFill>
                <a:latin typeface="Arial"/>
                <a:ea typeface="Times New Roman"/>
              </a:rPr>
              <a:t> некроз тканин. </a:t>
            </a:r>
            <a:r>
              <a:rPr lang="ru-RU" sz="1600" b="1" strike="noStrike" spc="-1" dirty="0" err="1">
                <a:solidFill>
                  <a:srgbClr val="000000"/>
                </a:solidFill>
                <a:latin typeface="Arial"/>
                <a:ea typeface="Times New Roman"/>
              </a:rPr>
              <a:t>Туберкулінова</a:t>
            </a:r>
            <a:r>
              <a:rPr lang="ru-RU" sz="1600" b="1" strike="noStrike" spc="-1" dirty="0">
                <a:solidFill>
                  <a:srgbClr val="000000"/>
                </a:solidFill>
                <a:latin typeface="Arial"/>
                <a:ea typeface="Times New Roman"/>
              </a:rPr>
              <a:t> проба </a:t>
            </a:r>
            <a:r>
              <a:rPr lang="ru-RU" sz="1600" b="1" strike="noStrike" spc="-1" dirty="0" err="1">
                <a:solidFill>
                  <a:srgbClr val="000000"/>
                </a:solidFill>
                <a:latin typeface="Arial"/>
                <a:ea typeface="Times New Roman"/>
              </a:rPr>
              <a:t>є</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відображенням</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бактеріальної</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алергії</a:t>
            </a:r>
            <a:r>
              <a:rPr lang="ru-RU" sz="1600" b="1" strike="noStrike" spc="-1" dirty="0">
                <a:solidFill>
                  <a:srgbClr val="000000"/>
                </a:solidFill>
                <a:latin typeface="Arial"/>
                <a:ea typeface="Times New Roman"/>
              </a:rPr>
              <a:t>, характерною для </a:t>
            </a:r>
            <a:r>
              <a:rPr lang="ru-RU" sz="1600" b="1" strike="noStrike" spc="-1" dirty="0" err="1">
                <a:solidFill>
                  <a:srgbClr val="000000"/>
                </a:solidFill>
                <a:latin typeface="Arial"/>
                <a:ea typeface="Times New Roman"/>
              </a:rPr>
              <a:t>інфекційно-алергічних</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захворювань</a:t>
            </a:r>
            <a:r>
              <a:rPr lang="ru-RU" sz="1600" b="1" strike="noStrike" spc="-1" dirty="0">
                <a:solidFill>
                  <a:srgbClr val="000000"/>
                </a:solidFill>
                <a:latin typeface="Arial"/>
                <a:ea typeface="Times New Roman"/>
              </a:rPr>
              <a:t>. </a:t>
            </a:r>
            <a:endParaRPr lang="ru-RU" sz="1600" b="1" strike="noStrike" spc="-1" dirty="0" smtClean="0">
              <a:solidFill>
                <a:srgbClr val="000000"/>
              </a:solidFill>
              <a:latin typeface="Arial"/>
              <a:ea typeface="Times New Roman"/>
            </a:endParaRPr>
          </a:p>
          <a:p>
            <a:pPr algn="just">
              <a:lnSpc>
                <a:spcPct val="100000"/>
              </a:lnSpc>
            </a:pPr>
            <a:r>
              <a:rPr lang="ru-RU" sz="1600" b="1" strike="noStrike" spc="-1" dirty="0" err="1" smtClean="0">
                <a:solidFill>
                  <a:srgbClr val="FF0000"/>
                </a:solidFill>
                <a:latin typeface="Arial"/>
                <a:ea typeface="Times New Roman"/>
              </a:rPr>
              <a:t>Контактний</a:t>
            </a:r>
            <a:r>
              <a:rPr lang="ru-RU" sz="1600" b="1" strike="noStrike" spc="-1" dirty="0" smtClean="0">
                <a:solidFill>
                  <a:srgbClr val="FF0000"/>
                </a:solidFill>
                <a:latin typeface="Arial"/>
                <a:ea typeface="Times New Roman"/>
              </a:rPr>
              <a:t> </a:t>
            </a:r>
            <a:r>
              <a:rPr lang="ru-RU" sz="1600" b="1" strike="noStrike" spc="-1" dirty="0">
                <a:solidFill>
                  <a:srgbClr val="FF0000"/>
                </a:solidFill>
                <a:latin typeface="Arial"/>
                <a:ea typeface="Times New Roman"/>
              </a:rPr>
              <a:t>дерматит. </a:t>
            </a:r>
            <a:r>
              <a:rPr lang="ru-RU" sz="1600" b="1" strike="noStrike" spc="-1" dirty="0" err="1">
                <a:solidFill>
                  <a:srgbClr val="000000"/>
                </a:solidFill>
                <a:latin typeface="Arial"/>
                <a:ea typeface="Times New Roman"/>
              </a:rPr>
              <a:t>Розвивається</a:t>
            </a:r>
            <a:r>
              <a:rPr lang="ru-RU" sz="1600" b="1" strike="noStrike" spc="-1" dirty="0">
                <a:solidFill>
                  <a:srgbClr val="000000"/>
                </a:solidFill>
                <a:latin typeface="Arial"/>
                <a:ea typeface="Times New Roman"/>
              </a:rPr>
              <a:t> при </a:t>
            </a:r>
            <a:r>
              <a:rPr lang="ru-RU" sz="1600" b="1" strike="noStrike" spc="-1" dirty="0" err="1">
                <a:solidFill>
                  <a:srgbClr val="000000"/>
                </a:solidFill>
                <a:latin typeface="Arial"/>
                <a:ea typeface="Times New Roman"/>
              </a:rPr>
              <a:t>контакті</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шкіри</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з</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органічними</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або</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неорганічними</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хімічними</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сполуками</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феноли</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барвники</a:t>
            </a:r>
            <a:r>
              <a:rPr lang="ru-RU" sz="1600" b="1" strike="noStrike" spc="-1" dirty="0">
                <a:solidFill>
                  <a:srgbClr val="000000"/>
                </a:solidFill>
                <a:latin typeface="Arial"/>
                <a:ea typeface="Times New Roman"/>
              </a:rPr>
              <a:t>, метали – кобальт </a:t>
            </a:r>
            <a:r>
              <a:rPr lang="ru-RU" sz="1600" b="1" strike="noStrike" spc="-1" dirty="0" err="1">
                <a:solidFill>
                  <a:srgbClr val="000000"/>
                </a:solidFill>
                <a:latin typeface="Arial"/>
                <a:ea typeface="Times New Roman"/>
              </a:rPr>
              <a:t>і</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нікель</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миючі</a:t>
            </a:r>
            <a:r>
              <a:rPr lang="ru-RU" sz="1600" b="1" strike="noStrike" spc="-1" dirty="0">
                <a:solidFill>
                  <a:srgbClr val="000000"/>
                </a:solidFill>
                <a:latin typeface="Arial"/>
                <a:ea typeface="Times New Roman"/>
              </a:rPr>
              <a:t> та </a:t>
            </a:r>
            <a:r>
              <a:rPr lang="ru-RU" sz="1600" b="1" strike="noStrike" spc="-1" dirty="0" err="1">
                <a:solidFill>
                  <a:srgbClr val="000000"/>
                </a:solidFill>
                <a:latin typeface="Arial"/>
                <a:ea typeface="Times New Roman"/>
              </a:rPr>
              <a:t>косметичні</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засоби</a:t>
            </a:r>
            <a:r>
              <a:rPr lang="ru-RU" sz="1600" b="1" strike="noStrike" spc="-1" dirty="0">
                <a:solidFill>
                  <a:srgbClr val="000000"/>
                </a:solidFill>
                <a:latin typeface="Arial"/>
                <a:ea typeface="Times New Roman"/>
              </a:rPr>
              <a:t>). </a:t>
            </a:r>
            <a:endParaRPr lang="ru-RU" sz="1600" b="1" strike="noStrike" spc="-1" dirty="0" smtClean="0">
              <a:solidFill>
                <a:srgbClr val="000000"/>
              </a:solidFill>
              <a:latin typeface="Arial"/>
              <a:ea typeface="Times New Roman"/>
            </a:endParaRPr>
          </a:p>
          <a:p>
            <a:pPr algn="just">
              <a:lnSpc>
                <a:spcPct val="100000"/>
              </a:lnSpc>
            </a:pPr>
            <a:r>
              <a:rPr lang="ru-RU" sz="1600" b="1" strike="noStrike" spc="-1" dirty="0" err="1" smtClean="0">
                <a:solidFill>
                  <a:srgbClr val="FF0000"/>
                </a:solidFill>
                <a:latin typeface="Arial"/>
                <a:ea typeface="Times New Roman"/>
              </a:rPr>
              <a:t>Відторгнення</a:t>
            </a:r>
            <a:r>
              <a:rPr lang="ru-RU" sz="1600" b="1" strike="noStrike" spc="-1" dirty="0" smtClean="0">
                <a:solidFill>
                  <a:srgbClr val="FF0000"/>
                </a:solidFill>
                <a:latin typeface="Arial"/>
                <a:ea typeface="Times New Roman"/>
              </a:rPr>
              <a:t> </a:t>
            </a:r>
            <a:r>
              <a:rPr lang="ru-RU" sz="1600" b="1" strike="noStrike" spc="-1" dirty="0">
                <a:solidFill>
                  <a:srgbClr val="FF0000"/>
                </a:solidFill>
                <a:latin typeface="Arial"/>
                <a:ea typeface="Times New Roman"/>
              </a:rPr>
              <a:t>трансплантата. </a:t>
            </a:r>
            <a:r>
              <a:rPr lang="ru-RU" sz="1600" b="1" strike="noStrike" spc="-1" dirty="0" err="1">
                <a:solidFill>
                  <a:srgbClr val="000000"/>
                </a:solidFill>
                <a:latin typeface="Arial"/>
                <a:ea typeface="Times New Roman"/>
              </a:rPr>
              <a:t>Виникає</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внаслідок</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антигенної</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відмінності</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тканини</a:t>
            </a:r>
            <a:r>
              <a:rPr lang="ru-RU" sz="1600" b="1" strike="noStrike" spc="-1" dirty="0">
                <a:solidFill>
                  <a:srgbClr val="000000"/>
                </a:solidFill>
                <a:latin typeface="Arial"/>
                <a:ea typeface="Times New Roman"/>
              </a:rPr>
              <a:t>, яку </a:t>
            </a:r>
            <a:r>
              <a:rPr lang="ru-RU" sz="1600" b="1" strike="noStrike" spc="-1" dirty="0" err="1">
                <a:solidFill>
                  <a:srgbClr val="000000"/>
                </a:solidFill>
                <a:latin typeface="Arial"/>
                <a:ea typeface="Times New Roman"/>
              </a:rPr>
              <a:t>пересаджують</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від</a:t>
            </a:r>
            <a:r>
              <a:rPr lang="ru-RU" sz="1600" b="1" strike="noStrike" spc="-1" dirty="0">
                <a:solidFill>
                  <a:srgbClr val="000000"/>
                </a:solidFill>
                <a:latin typeface="Arial"/>
                <a:ea typeface="Times New Roman"/>
              </a:rPr>
              <a:t> того комплексу </a:t>
            </a:r>
            <a:r>
              <a:rPr lang="ru-RU" sz="1600" b="1" strike="noStrike" spc="-1" dirty="0" err="1">
                <a:solidFill>
                  <a:srgbClr val="000000"/>
                </a:solidFill>
                <a:latin typeface="Arial"/>
                <a:ea typeface="Times New Roman"/>
              </a:rPr>
              <a:t>Аг</a:t>
            </a:r>
            <a:r>
              <a:rPr lang="ru-RU" sz="1600" b="1" strike="noStrike" spc="-1" dirty="0">
                <a:solidFill>
                  <a:srgbClr val="000000"/>
                </a:solidFill>
                <a:latin typeface="Arial"/>
                <a:ea typeface="Times New Roman"/>
              </a:rPr>
              <a:t>, до </a:t>
            </a:r>
            <a:r>
              <a:rPr lang="ru-RU" sz="1600" b="1" strike="noStrike" spc="-1" dirty="0" err="1">
                <a:solidFill>
                  <a:srgbClr val="000000"/>
                </a:solidFill>
                <a:latin typeface="Arial"/>
                <a:ea typeface="Times New Roman"/>
              </a:rPr>
              <a:t>якого</a:t>
            </a:r>
            <a:r>
              <a:rPr lang="ru-RU" sz="1600" b="1" strike="noStrike" spc="-1" dirty="0">
                <a:solidFill>
                  <a:srgbClr val="000000"/>
                </a:solidFill>
                <a:latin typeface="Arial"/>
                <a:ea typeface="Times New Roman"/>
              </a:rPr>
              <a:t> в </a:t>
            </a:r>
            <a:r>
              <a:rPr lang="ru-RU" sz="1600" b="1" strike="noStrike" spc="-1" dirty="0" err="1">
                <a:solidFill>
                  <a:srgbClr val="000000"/>
                </a:solidFill>
                <a:latin typeface="Arial"/>
                <a:ea typeface="Times New Roman"/>
              </a:rPr>
              <a:t>організмі</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сформувалася</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імунологічна</a:t>
            </a:r>
            <a:r>
              <a:rPr lang="ru-RU" sz="1600" b="1" strike="noStrike" spc="-1" dirty="0">
                <a:solidFill>
                  <a:srgbClr val="000000"/>
                </a:solidFill>
                <a:latin typeface="Arial"/>
                <a:ea typeface="Times New Roman"/>
              </a:rPr>
              <a:t> </a:t>
            </a:r>
            <a:r>
              <a:rPr lang="ru-RU" sz="1600" b="1" strike="noStrike" spc="-1" dirty="0" err="1">
                <a:solidFill>
                  <a:srgbClr val="000000"/>
                </a:solidFill>
                <a:latin typeface="Arial"/>
                <a:ea typeface="Times New Roman"/>
              </a:rPr>
              <a:t>толерантність</a:t>
            </a:r>
            <a:r>
              <a:rPr lang="ru-RU" sz="1600" b="1" strike="noStrike" spc="-1" dirty="0">
                <a:solidFill>
                  <a:srgbClr val="000000"/>
                </a:solidFill>
                <a:latin typeface="Arial"/>
                <a:ea typeface="Times New Roman"/>
              </a:rPr>
              <a:t>. </a:t>
            </a:r>
            <a:endParaRPr lang="ru-RU" sz="1600" b="0" strike="noStrike" spc="-1" dirty="0">
              <a:latin typeface="Arial"/>
            </a:endParaRPr>
          </a:p>
          <a:p>
            <a:pPr algn="ctr">
              <a:lnSpc>
                <a:spcPct val="100000"/>
              </a:lnSpc>
            </a:pPr>
            <a:endParaRPr lang="ru-RU" sz="1600" b="0" strike="noStrike" spc="-1" dirty="0">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CustomShape 1"/>
          <p:cNvSpPr/>
          <p:nvPr/>
        </p:nvSpPr>
        <p:spPr>
          <a:xfrm>
            <a:off x="428760" y="311760"/>
            <a:ext cx="8143560" cy="6247864"/>
          </a:xfrm>
          <a:prstGeom prst="rect">
            <a:avLst/>
          </a:prstGeom>
          <a:noFill/>
          <a:ln w="9360">
            <a:noFill/>
          </a:ln>
        </p:spPr>
        <p:style>
          <a:lnRef idx="0">
            <a:scrgbClr r="0" g="0" b="0"/>
          </a:lnRef>
          <a:fillRef idx="0">
            <a:scrgbClr r="0" g="0" b="0"/>
          </a:fillRef>
          <a:effectRef idx="0">
            <a:scrgbClr r="0" g="0" b="0"/>
          </a:effectRef>
          <a:fontRef idx="minor"/>
        </p:style>
        <p:txBody>
          <a:bodyPr anchor="ctr">
            <a:spAutoFit/>
          </a:bodyPr>
          <a:lstStyle/>
          <a:p>
            <a:pPr algn="ctr">
              <a:lnSpc>
                <a:spcPct val="100000"/>
              </a:lnSpc>
            </a:pPr>
            <a:r>
              <a:rPr lang="ru-RU" sz="3200" b="1" strike="noStrike" spc="-1" dirty="0">
                <a:solidFill>
                  <a:srgbClr val="0070C0"/>
                </a:solidFill>
                <a:latin typeface="Times New Roman"/>
                <a:ea typeface="Times New Roman"/>
              </a:rPr>
              <a:t>ТЕМА: </a:t>
            </a:r>
            <a:r>
              <a:rPr lang="ru-RU" sz="3200" b="1" strike="noStrike" spc="-1" dirty="0" err="1">
                <a:solidFill>
                  <a:srgbClr val="0070C0"/>
                </a:solidFill>
                <a:latin typeface="Times New Roman"/>
                <a:ea typeface="Times New Roman"/>
              </a:rPr>
              <a:t>Патологія</a:t>
            </a:r>
            <a:r>
              <a:rPr lang="ru-RU" sz="3200" b="1" strike="noStrike" spc="-1" dirty="0">
                <a:solidFill>
                  <a:srgbClr val="0070C0"/>
                </a:solidFill>
                <a:latin typeface="Times New Roman"/>
                <a:ea typeface="Times New Roman"/>
              </a:rPr>
              <a:t>, </a:t>
            </a:r>
            <a:r>
              <a:rPr lang="ru-RU" sz="3200" b="1" strike="noStrike" spc="-1" dirty="0" err="1">
                <a:solidFill>
                  <a:srgbClr val="0070C0"/>
                </a:solidFill>
                <a:latin typeface="Times New Roman"/>
                <a:ea typeface="Times New Roman"/>
              </a:rPr>
              <a:t>спричинена</a:t>
            </a:r>
            <a:r>
              <a:rPr lang="ru-RU" sz="3200" b="1" strike="noStrike" spc="-1" dirty="0">
                <a:solidFill>
                  <a:srgbClr val="0070C0"/>
                </a:solidFill>
                <a:latin typeface="Times New Roman"/>
                <a:ea typeface="Times New Roman"/>
              </a:rPr>
              <a:t> </a:t>
            </a:r>
            <a:r>
              <a:rPr lang="ru-RU" sz="3200" b="1" strike="noStrike" spc="-1" dirty="0" err="1">
                <a:solidFill>
                  <a:srgbClr val="0070C0"/>
                </a:solidFill>
                <a:latin typeface="Times New Roman"/>
                <a:ea typeface="Times New Roman"/>
              </a:rPr>
              <a:t>розладами</a:t>
            </a:r>
            <a:r>
              <a:rPr lang="ru-RU" sz="3200" b="1" strike="noStrike" spc="-1" dirty="0">
                <a:solidFill>
                  <a:srgbClr val="0070C0"/>
                </a:solidFill>
                <a:latin typeface="Times New Roman"/>
                <a:ea typeface="Times New Roman"/>
              </a:rPr>
              <a:t> </a:t>
            </a:r>
            <a:r>
              <a:rPr lang="ru-RU" sz="3200" b="1" strike="noStrike" spc="-1" dirty="0" err="1">
                <a:solidFill>
                  <a:srgbClr val="0070C0"/>
                </a:solidFill>
                <a:latin typeface="Times New Roman"/>
                <a:ea typeface="Times New Roman"/>
              </a:rPr>
              <a:t>резистентності</a:t>
            </a:r>
            <a:r>
              <a:rPr lang="ru-RU" sz="3200" b="1" strike="noStrike" spc="-1" dirty="0">
                <a:solidFill>
                  <a:srgbClr val="0070C0"/>
                </a:solidFill>
                <a:latin typeface="Times New Roman"/>
                <a:ea typeface="Times New Roman"/>
              </a:rPr>
              <a:t> </a:t>
            </a:r>
            <a:r>
              <a:rPr lang="ru-RU" sz="3200" b="1" strike="noStrike" spc="-1" dirty="0" err="1">
                <a:solidFill>
                  <a:srgbClr val="0070C0"/>
                </a:solidFill>
                <a:latin typeface="Times New Roman"/>
                <a:ea typeface="Times New Roman"/>
              </a:rPr>
              <a:t>організму</a:t>
            </a:r>
            <a:endParaRPr lang="ru-RU" sz="3200" b="0" strike="noStrike" spc="-1" dirty="0">
              <a:latin typeface="Arial"/>
            </a:endParaRPr>
          </a:p>
          <a:p>
            <a:pPr algn="ctr">
              <a:lnSpc>
                <a:spcPct val="100000"/>
              </a:lnSpc>
            </a:pPr>
            <a:r>
              <a:rPr lang="ru-RU" sz="2800" b="1" strike="noStrike" spc="-1" dirty="0">
                <a:solidFill>
                  <a:srgbClr val="FF0000"/>
                </a:solidFill>
                <a:latin typeface="Times New Roman"/>
                <a:ea typeface="Times New Roman"/>
              </a:rPr>
              <a:t>5. </a:t>
            </a:r>
            <a:r>
              <a:rPr lang="ru-RU" sz="2800" b="1" strike="noStrike" spc="-1" dirty="0" err="1">
                <a:solidFill>
                  <a:srgbClr val="FF0000"/>
                </a:solidFill>
                <a:latin typeface="Times New Roman"/>
                <a:ea typeface="Times New Roman"/>
              </a:rPr>
              <a:t>Аутоімунні</a:t>
            </a:r>
            <a:r>
              <a:rPr lang="ru-RU" sz="2800" b="1" strike="noStrike" spc="-1" dirty="0">
                <a:solidFill>
                  <a:srgbClr val="FF0000"/>
                </a:solidFill>
                <a:latin typeface="Times New Roman"/>
                <a:ea typeface="Times New Roman"/>
              </a:rPr>
              <a:t> </a:t>
            </a:r>
            <a:r>
              <a:rPr lang="ru-RU" sz="2800" b="1" strike="noStrike" spc="-1" dirty="0" err="1">
                <a:solidFill>
                  <a:srgbClr val="FF0000"/>
                </a:solidFill>
                <a:latin typeface="Times New Roman"/>
                <a:ea typeface="Times New Roman"/>
              </a:rPr>
              <a:t>захворювання</a:t>
            </a:r>
            <a:r>
              <a:rPr lang="ru-RU" sz="2800" b="1" strike="noStrike" spc="-1" dirty="0">
                <a:solidFill>
                  <a:srgbClr val="FF0000"/>
                </a:solidFill>
                <a:latin typeface="Times New Roman"/>
                <a:ea typeface="Times New Roman"/>
              </a:rPr>
              <a:t>. </a:t>
            </a:r>
            <a:endParaRPr lang="ru-RU" sz="2800" b="0" strike="noStrike" spc="-1" dirty="0">
              <a:latin typeface="Arial"/>
            </a:endParaRPr>
          </a:p>
          <a:p>
            <a:pPr algn="just">
              <a:lnSpc>
                <a:spcPct val="100000"/>
              </a:lnSpc>
            </a:pPr>
            <a:endParaRPr lang="ru-RU" sz="2800" b="0" strike="noStrike" spc="-1" dirty="0">
              <a:latin typeface="Arial"/>
            </a:endParaRPr>
          </a:p>
          <a:p>
            <a:pPr algn="just">
              <a:lnSpc>
                <a:spcPct val="100000"/>
              </a:lnSpc>
            </a:pPr>
            <a:r>
              <a:rPr lang="ru-RU" sz="2000" b="1" strike="noStrike" spc="-1" dirty="0" err="1">
                <a:solidFill>
                  <a:srgbClr val="FF0000"/>
                </a:solidFill>
                <a:latin typeface="Arial"/>
                <a:ea typeface="Times New Roman"/>
              </a:rPr>
              <a:t>Автоалергія</a:t>
            </a:r>
            <a:r>
              <a:rPr lang="ru-RU" sz="2000" b="1" strike="noStrike" spc="-1" dirty="0">
                <a:solidFill>
                  <a:srgbClr val="000000"/>
                </a:solidFill>
                <a:latin typeface="Arial"/>
                <a:ea typeface="Times New Roman"/>
              </a:rPr>
              <a:t> </a:t>
            </a:r>
            <a:r>
              <a:rPr lang="ru-RU" sz="2000" b="1" strike="noStrike" spc="-1" dirty="0" err="1" smtClean="0">
                <a:solidFill>
                  <a:srgbClr val="000000"/>
                </a:solidFill>
                <a:latin typeface="Arial"/>
                <a:ea typeface="Times New Roman"/>
              </a:rPr>
              <a:t>розвивається</a:t>
            </a:r>
            <a:r>
              <a:rPr lang="ru-RU" sz="2000" b="1" strike="noStrike" spc="-1" dirty="0" smtClean="0">
                <a:solidFill>
                  <a:srgbClr val="000000"/>
                </a:solidFill>
                <a:latin typeface="Arial"/>
                <a:ea typeface="Times New Roman"/>
              </a:rPr>
              <a:t> </a:t>
            </a:r>
            <a:r>
              <a:rPr lang="ru-RU" sz="2000" b="1" strike="noStrike" spc="-1" dirty="0">
                <a:solidFill>
                  <a:srgbClr val="000000"/>
                </a:solidFill>
                <a:latin typeface="Arial"/>
                <a:ea typeface="Times New Roman"/>
              </a:rPr>
              <a:t>в </a:t>
            </a:r>
            <a:r>
              <a:rPr lang="ru-RU" sz="2000" b="1" strike="noStrike" spc="-1" dirty="0" err="1">
                <a:solidFill>
                  <a:srgbClr val="000000"/>
                </a:solidFill>
                <a:latin typeface="Arial"/>
                <a:ea typeface="Times New Roman"/>
              </a:rPr>
              <a:t>результаті</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вироблення</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Ат</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або</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сенсибілізованих</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Т-лімфоцитів</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що</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взаємодіють</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з</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Аг</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власного</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організму</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тобто</a:t>
            </a:r>
            <a:r>
              <a:rPr lang="ru-RU" sz="2000" b="1" strike="noStrike" spc="-1" dirty="0">
                <a:solidFill>
                  <a:srgbClr val="000000"/>
                </a:solidFill>
                <a:latin typeface="Arial"/>
                <a:ea typeface="Times New Roman"/>
              </a:rPr>
              <a:t> по </a:t>
            </a:r>
            <a:r>
              <a:rPr lang="ru-RU" sz="2000" b="1" strike="noStrike" spc="-1" dirty="0" err="1">
                <a:solidFill>
                  <a:srgbClr val="000000"/>
                </a:solidFill>
                <a:latin typeface="Arial"/>
                <a:ea typeface="Times New Roman"/>
              </a:rPr>
              <a:t>ІІ-му</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і</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ІV-му</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механізмам</a:t>
            </a:r>
            <a:r>
              <a:rPr lang="ru-RU" sz="2000" b="1" strike="noStrike" spc="-1" dirty="0">
                <a:solidFill>
                  <a:srgbClr val="000000"/>
                </a:solidFill>
                <a:latin typeface="Arial"/>
                <a:ea typeface="Times New Roman"/>
              </a:rPr>
              <a:t> за </a:t>
            </a:r>
            <a:r>
              <a:rPr lang="ru-RU" sz="2000" b="1" strike="noStrike" spc="-1" dirty="0" err="1">
                <a:solidFill>
                  <a:srgbClr val="000000"/>
                </a:solidFill>
                <a:latin typeface="Arial"/>
                <a:ea typeface="Times New Roman"/>
              </a:rPr>
              <a:t>Кумбсом</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і</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Джеллом</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Це</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може</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відбуватися</a:t>
            </a:r>
            <a:r>
              <a:rPr lang="ru-RU" sz="2000" b="1" strike="noStrike" spc="-1" dirty="0">
                <a:solidFill>
                  <a:srgbClr val="000000"/>
                </a:solidFill>
                <a:latin typeface="Arial"/>
                <a:ea typeface="Times New Roman"/>
              </a:rPr>
              <a:t> при: </a:t>
            </a:r>
            <a:endParaRPr lang="ru-RU" sz="2000" b="0" strike="noStrike" spc="-1" dirty="0">
              <a:latin typeface="Arial"/>
            </a:endParaRPr>
          </a:p>
          <a:p>
            <a:pPr algn="just">
              <a:lnSpc>
                <a:spcPct val="100000"/>
              </a:lnSpc>
            </a:pP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демаскуванні</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Аг</a:t>
            </a:r>
            <a:r>
              <a:rPr lang="ru-RU" sz="2000" b="1" strike="noStrike" spc="-1" dirty="0">
                <a:solidFill>
                  <a:srgbClr val="000000"/>
                </a:solidFill>
                <a:latin typeface="Arial"/>
                <a:ea typeface="Times New Roman"/>
              </a:rPr>
              <a:t> – </a:t>
            </a:r>
            <a:r>
              <a:rPr lang="ru-RU" sz="2000" b="1" strike="noStrike" spc="-1" dirty="0" err="1">
                <a:solidFill>
                  <a:srgbClr val="000000"/>
                </a:solidFill>
                <a:latin typeface="Arial"/>
                <a:ea typeface="Times New Roman"/>
              </a:rPr>
              <a:t>пошкодження</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гістогематичних</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бар'єрів</a:t>
            </a:r>
            <a:r>
              <a:rPr lang="ru-RU" sz="2000" b="1" strike="noStrike" spc="-1" dirty="0">
                <a:solidFill>
                  <a:srgbClr val="000000"/>
                </a:solidFill>
                <a:latin typeface="Arial"/>
                <a:ea typeface="Times New Roman"/>
              </a:rPr>
              <a:t> (у ГМ, </a:t>
            </a:r>
            <a:r>
              <a:rPr lang="ru-RU" sz="2000" b="1" strike="noStrike" spc="-1" dirty="0" err="1">
                <a:solidFill>
                  <a:srgbClr val="000000"/>
                </a:solidFill>
                <a:latin typeface="Arial"/>
                <a:ea typeface="Times New Roman"/>
              </a:rPr>
              <a:t>кришталику</a:t>
            </a:r>
            <a:r>
              <a:rPr lang="ru-RU" sz="2000" b="1" strike="noStrike" spc="-1" dirty="0">
                <a:solidFill>
                  <a:srgbClr val="000000"/>
                </a:solidFill>
                <a:latin typeface="Arial"/>
                <a:ea typeface="Times New Roman"/>
              </a:rPr>
              <a:t>, ЩЗ </a:t>
            </a:r>
            <a:r>
              <a:rPr lang="ru-RU" sz="2000" b="1" strike="noStrike" spc="-1" dirty="0" err="1">
                <a:solidFill>
                  <a:srgbClr val="000000"/>
                </a:solidFill>
                <a:latin typeface="Arial"/>
                <a:ea typeface="Times New Roman"/>
              </a:rPr>
              <a:t>і</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статевих</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залозах</a:t>
            </a:r>
            <a:r>
              <a:rPr lang="ru-RU" sz="2000" b="1" strike="noStrike" spc="-1" dirty="0">
                <a:solidFill>
                  <a:srgbClr val="000000"/>
                </a:solidFill>
                <a:latin typeface="Arial"/>
                <a:ea typeface="Times New Roman"/>
              </a:rPr>
              <a:t>); </a:t>
            </a:r>
            <a:endParaRPr lang="ru-RU" sz="2000" b="0" strike="noStrike" spc="-1" dirty="0">
              <a:latin typeface="Arial"/>
            </a:endParaRPr>
          </a:p>
          <a:p>
            <a:pPr algn="just">
              <a:lnSpc>
                <a:spcPct val="100000"/>
              </a:lnSpc>
            </a:pP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зняття</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імунологічної</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толерантності</a:t>
            </a:r>
            <a:r>
              <a:rPr lang="ru-RU" sz="2000" b="1" strike="noStrike" spc="-1" dirty="0">
                <a:solidFill>
                  <a:srgbClr val="000000"/>
                </a:solidFill>
                <a:latin typeface="Arial"/>
                <a:ea typeface="Times New Roman"/>
              </a:rPr>
              <a:t> до </a:t>
            </a:r>
            <a:r>
              <a:rPr lang="ru-RU" sz="2000" b="1" strike="noStrike" spc="-1" dirty="0" err="1">
                <a:solidFill>
                  <a:srgbClr val="000000"/>
                </a:solidFill>
                <a:latin typeface="Arial"/>
                <a:ea typeface="Times New Roman"/>
              </a:rPr>
              <a:t>нормальних</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компонентів</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тканини</a:t>
            </a:r>
            <a:r>
              <a:rPr lang="ru-RU" sz="2000" b="1" strike="noStrike" spc="-1" dirty="0">
                <a:solidFill>
                  <a:srgbClr val="000000"/>
                </a:solidFill>
                <a:latin typeface="Arial"/>
                <a:ea typeface="Times New Roman"/>
              </a:rPr>
              <a:t>; </a:t>
            </a:r>
            <a:endParaRPr lang="ru-RU" sz="2000" b="0" strike="noStrike" spc="-1" dirty="0">
              <a:latin typeface="Arial"/>
            </a:endParaRPr>
          </a:p>
          <a:p>
            <a:pPr algn="just">
              <a:lnSpc>
                <a:spcPct val="100000"/>
              </a:lnSpc>
            </a:pP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соматичних</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мутаціях</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поява</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клітин</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що</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мають</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антигенні</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властивості</a:t>
            </a:r>
            <a:r>
              <a:rPr lang="ru-RU" sz="2000" b="1" strike="noStrike" spc="-1" dirty="0">
                <a:solidFill>
                  <a:srgbClr val="000000"/>
                </a:solidFill>
                <a:latin typeface="Arial"/>
                <a:ea typeface="Times New Roman"/>
              </a:rPr>
              <a:t>);  </a:t>
            </a:r>
            <a:endParaRPr lang="ru-RU" sz="2000" b="0" strike="noStrike" spc="-1" dirty="0">
              <a:latin typeface="Arial"/>
            </a:endParaRPr>
          </a:p>
          <a:p>
            <a:pPr algn="just">
              <a:lnSpc>
                <a:spcPct val="100000"/>
              </a:lnSpc>
            </a:pP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мутації</a:t>
            </a:r>
            <a:r>
              <a:rPr lang="ru-RU" sz="2000" b="1" strike="noStrike" spc="-1" dirty="0">
                <a:solidFill>
                  <a:srgbClr val="000000"/>
                </a:solidFill>
                <a:latin typeface="Arial"/>
                <a:ea typeface="Times New Roman"/>
              </a:rPr>
              <a:t> </a:t>
            </a:r>
            <a:r>
              <a:rPr lang="ru-RU" sz="2000" b="1" strike="noStrike" spc="-1" dirty="0" err="1">
                <a:solidFill>
                  <a:srgbClr val="000000"/>
                </a:solidFill>
                <a:latin typeface="Arial"/>
                <a:ea typeface="Times New Roman"/>
              </a:rPr>
              <a:t>імуноцитів</a:t>
            </a:r>
            <a:r>
              <a:rPr lang="ru-RU" sz="2000" b="1" strike="noStrike" spc="-1" dirty="0">
                <a:solidFill>
                  <a:srgbClr val="000000"/>
                </a:solidFill>
                <a:latin typeface="Arial"/>
                <a:ea typeface="Times New Roman"/>
              </a:rPr>
              <a:t> та </a:t>
            </a:r>
            <a:r>
              <a:rPr lang="ru-RU" sz="2000" b="1" strike="noStrike" spc="-1" dirty="0" err="1">
                <a:solidFill>
                  <a:srgbClr val="000000"/>
                </a:solidFill>
                <a:latin typeface="Arial"/>
                <a:ea typeface="Times New Roman"/>
              </a:rPr>
              <a:t>ін</a:t>
            </a:r>
            <a:r>
              <a:rPr lang="ru-RU" sz="2000" b="1" strike="noStrike" spc="-1" dirty="0">
                <a:solidFill>
                  <a:srgbClr val="000000"/>
                </a:solidFill>
                <a:latin typeface="Arial"/>
                <a:ea typeface="Times New Roman"/>
              </a:rPr>
              <a:t>. </a:t>
            </a:r>
            <a:endParaRPr lang="ru-RU" sz="2000" b="1" strike="noStrike" spc="-1" dirty="0" smtClean="0">
              <a:solidFill>
                <a:srgbClr val="000000"/>
              </a:solidFill>
              <a:latin typeface="Arial"/>
              <a:ea typeface="Times New Roman"/>
            </a:endParaRPr>
          </a:p>
          <a:p>
            <a:pPr algn="just">
              <a:lnSpc>
                <a:spcPct val="100000"/>
              </a:lnSpc>
            </a:pPr>
            <a:endParaRPr lang="ru-RU" sz="2000" b="1" strike="noStrike" spc="-1" dirty="0" smtClean="0">
              <a:solidFill>
                <a:srgbClr val="000000"/>
              </a:solidFill>
              <a:latin typeface="Arial"/>
              <a:ea typeface="Times New Roman"/>
            </a:endParaRPr>
          </a:p>
          <a:p>
            <a:pPr algn="just">
              <a:lnSpc>
                <a:spcPct val="100000"/>
              </a:lnSpc>
            </a:pPr>
            <a:r>
              <a:rPr lang="ru-RU" sz="2000" b="1" u="sng" spc="-1" dirty="0" smtClean="0">
                <a:solidFill>
                  <a:srgbClr val="FF0000"/>
                </a:solidFill>
                <a:latin typeface="Arial"/>
              </a:rPr>
              <a:t>(</a:t>
            </a:r>
            <a:r>
              <a:rPr lang="ru-RU" sz="2000" b="1" i="1" u="sng" spc="-1" dirty="0" smtClean="0">
                <a:solidFill>
                  <a:srgbClr val="FF0000"/>
                </a:solidFill>
                <a:latin typeface="Arial"/>
              </a:rPr>
              <a:t>див. </a:t>
            </a:r>
            <a:r>
              <a:rPr lang="ru-RU" sz="2000" b="1" i="1" u="sng" spc="-1" dirty="0" err="1" smtClean="0">
                <a:solidFill>
                  <a:srgbClr val="FF0000"/>
                </a:solidFill>
                <a:latin typeface="Arial"/>
              </a:rPr>
              <a:t>практичне</a:t>
            </a:r>
            <a:r>
              <a:rPr lang="ru-RU" sz="2000" b="1" i="1" u="sng" spc="-1" dirty="0" smtClean="0">
                <a:solidFill>
                  <a:srgbClr val="FF0000"/>
                </a:solidFill>
                <a:latin typeface="Arial"/>
              </a:rPr>
              <a:t> </a:t>
            </a:r>
            <a:r>
              <a:rPr lang="ru-RU" sz="2000" b="1" i="1" u="sng" spc="-1" dirty="0" err="1" smtClean="0">
                <a:solidFill>
                  <a:srgbClr val="FF0000"/>
                </a:solidFill>
                <a:latin typeface="Arial"/>
              </a:rPr>
              <a:t>заняття</a:t>
            </a:r>
            <a:r>
              <a:rPr lang="ru-RU" sz="2000" b="1" i="1" u="sng" spc="-1" dirty="0" smtClean="0">
                <a:solidFill>
                  <a:srgbClr val="FF0000"/>
                </a:solidFill>
                <a:latin typeface="Arial"/>
              </a:rPr>
              <a:t>)</a:t>
            </a:r>
            <a:endParaRPr lang="ru-RU" sz="2000" b="0" i="1" u="sng" strike="noStrike" spc="-1" dirty="0">
              <a:solidFill>
                <a:srgbClr val="FF0000"/>
              </a:solidFill>
              <a:latin typeface="Arial"/>
            </a:endParaRPr>
          </a:p>
          <a:p>
            <a:pPr algn="just">
              <a:lnSpc>
                <a:spcPct val="100000"/>
              </a:lnSpc>
            </a:pPr>
            <a:endParaRPr lang="ru-RU" sz="2000" b="0" strike="noStrike" spc="-1" dirty="0">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CustomShape 1"/>
          <p:cNvSpPr/>
          <p:nvPr/>
        </p:nvSpPr>
        <p:spPr>
          <a:xfrm>
            <a:off x="142920" y="245880"/>
            <a:ext cx="8786520" cy="6801862"/>
          </a:xfrm>
          <a:prstGeom prst="rect">
            <a:avLst/>
          </a:prstGeom>
          <a:noFill/>
          <a:ln w="9360">
            <a:noFill/>
          </a:ln>
        </p:spPr>
        <p:style>
          <a:lnRef idx="0">
            <a:scrgbClr r="0" g="0" b="0"/>
          </a:lnRef>
          <a:fillRef idx="0">
            <a:scrgbClr r="0" g="0" b="0"/>
          </a:fillRef>
          <a:effectRef idx="0">
            <a:scrgbClr r="0" g="0" b="0"/>
          </a:effectRef>
          <a:fontRef idx="minor"/>
        </p:style>
        <p:txBody>
          <a:bodyPr anchor="ctr">
            <a:spAutoFit/>
          </a:bodyPr>
          <a:lstStyle/>
          <a:p>
            <a:pPr algn="ctr">
              <a:lnSpc>
                <a:spcPct val="100000"/>
              </a:lnSpc>
            </a:pPr>
            <a:r>
              <a:rPr lang="ru-RU" sz="2400" b="1" strike="noStrike" spc="-1" dirty="0">
                <a:solidFill>
                  <a:srgbClr val="0070C0"/>
                </a:solidFill>
                <a:latin typeface="Times New Roman"/>
                <a:ea typeface="Times New Roman"/>
              </a:rPr>
              <a:t>ТЕМА: </a:t>
            </a:r>
            <a:r>
              <a:rPr lang="ru-RU" sz="2400" b="1" strike="noStrike" spc="-1" dirty="0" err="1">
                <a:solidFill>
                  <a:srgbClr val="0070C0"/>
                </a:solidFill>
                <a:latin typeface="Times New Roman"/>
                <a:ea typeface="Times New Roman"/>
              </a:rPr>
              <a:t>Патологія</a:t>
            </a:r>
            <a:r>
              <a:rPr lang="ru-RU" sz="2400" b="1" strike="noStrike" spc="-1" dirty="0">
                <a:solidFill>
                  <a:srgbClr val="0070C0"/>
                </a:solidFill>
                <a:latin typeface="Times New Roman"/>
                <a:ea typeface="Times New Roman"/>
              </a:rPr>
              <a:t>, </a:t>
            </a:r>
            <a:r>
              <a:rPr lang="ru-RU" sz="2400" b="1" strike="noStrike" spc="-1" dirty="0" err="1">
                <a:solidFill>
                  <a:srgbClr val="0070C0"/>
                </a:solidFill>
                <a:latin typeface="Times New Roman"/>
                <a:ea typeface="Times New Roman"/>
              </a:rPr>
              <a:t>спричинена</a:t>
            </a:r>
            <a:r>
              <a:rPr lang="ru-RU" sz="2400" b="1" strike="noStrike" spc="-1" dirty="0">
                <a:solidFill>
                  <a:srgbClr val="0070C0"/>
                </a:solidFill>
                <a:latin typeface="Times New Roman"/>
                <a:ea typeface="Times New Roman"/>
              </a:rPr>
              <a:t> </a:t>
            </a:r>
            <a:r>
              <a:rPr lang="ru-RU" sz="2400" b="1" strike="noStrike" spc="-1" dirty="0" err="1">
                <a:solidFill>
                  <a:srgbClr val="0070C0"/>
                </a:solidFill>
                <a:latin typeface="Times New Roman"/>
                <a:ea typeface="Times New Roman"/>
              </a:rPr>
              <a:t>розладами</a:t>
            </a:r>
            <a:r>
              <a:rPr lang="ru-RU" sz="2400" b="1" strike="noStrike" spc="-1" dirty="0">
                <a:solidFill>
                  <a:srgbClr val="0070C0"/>
                </a:solidFill>
                <a:latin typeface="Times New Roman"/>
                <a:ea typeface="Times New Roman"/>
              </a:rPr>
              <a:t> </a:t>
            </a:r>
            <a:r>
              <a:rPr lang="ru-RU" sz="2400" b="1" strike="noStrike" spc="-1" dirty="0" err="1">
                <a:solidFill>
                  <a:srgbClr val="0070C0"/>
                </a:solidFill>
                <a:latin typeface="Times New Roman"/>
                <a:ea typeface="Times New Roman"/>
              </a:rPr>
              <a:t>резистентності</a:t>
            </a:r>
            <a:r>
              <a:rPr lang="ru-RU" sz="2400" b="1" strike="noStrike" spc="-1" dirty="0">
                <a:solidFill>
                  <a:srgbClr val="0070C0"/>
                </a:solidFill>
                <a:latin typeface="Times New Roman"/>
                <a:ea typeface="Times New Roman"/>
              </a:rPr>
              <a:t> </a:t>
            </a:r>
            <a:r>
              <a:rPr lang="ru-RU" sz="2400" b="1" strike="noStrike" spc="-1" dirty="0" err="1">
                <a:solidFill>
                  <a:srgbClr val="0070C0"/>
                </a:solidFill>
                <a:latin typeface="Times New Roman"/>
                <a:ea typeface="Times New Roman"/>
              </a:rPr>
              <a:t>організму</a:t>
            </a:r>
            <a:endParaRPr lang="ru-RU" sz="2400" b="0" strike="noStrike" spc="-1" dirty="0">
              <a:latin typeface="Arial"/>
            </a:endParaRPr>
          </a:p>
          <a:p>
            <a:pPr algn="ctr">
              <a:lnSpc>
                <a:spcPct val="100000"/>
              </a:lnSpc>
            </a:pPr>
            <a:r>
              <a:rPr lang="ru-RU" sz="2400" b="1" strike="noStrike" spc="-1" dirty="0">
                <a:solidFill>
                  <a:srgbClr val="FF0000"/>
                </a:solidFill>
                <a:latin typeface="Times New Roman"/>
                <a:ea typeface="Times New Roman"/>
              </a:rPr>
              <a:t>6. </a:t>
            </a:r>
            <a:r>
              <a:rPr lang="ru-RU" sz="2800" b="1" strike="noStrike" spc="-1" dirty="0" err="1">
                <a:solidFill>
                  <a:srgbClr val="FF0000"/>
                </a:solidFill>
                <a:latin typeface="Times New Roman"/>
                <a:ea typeface="Times New Roman"/>
              </a:rPr>
              <a:t>Імунодефіцитні</a:t>
            </a:r>
            <a:r>
              <a:rPr lang="ru-RU" sz="2800" b="1" strike="noStrike" spc="-1" dirty="0">
                <a:solidFill>
                  <a:srgbClr val="FF0000"/>
                </a:solidFill>
                <a:latin typeface="Times New Roman"/>
                <a:ea typeface="Times New Roman"/>
              </a:rPr>
              <a:t> </a:t>
            </a:r>
            <a:r>
              <a:rPr lang="ru-RU" sz="2800" b="1" strike="noStrike" spc="-1" dirty="0" err="1" smtClean="0">
                <a:solidFill>
                  <a:srgbClr val="FF0000"/>
                </a:solidFill>
                <a:latin typeface="Times New Roman"/>
                <a:ea typeface="Times New Roman"/>
              </a:rPr>
              <a:t>стани</a:t>
            </a:r>
            <a:r>
              <a:rPr lang="ru-RU" sz="2800" b="1" spc="-1" dirty="0">
                <a:solidFill>
                  <a:srgbClr val="FF0000"/>
                </a:solidFill>
                <a:latin typeface="Times New Roman"/>
                <a:ea typeface="Times New Roman"/>
              </a:rPr>
              <a:t> </a:t>
            </a:r>
            <a:r>
              <a:rPr lang="ru-RU" sz="2000" b="1" u="sng" spc="-1" dirty="0" smtClean="0">
                <a:solidFill>
                  <a:srgbClr val="0070C0"/>
                </a:solidFill>
                <a:latin typeface="Times New Roman"/>
                <a:ea typeface="Times New Roman"/>
              </a:rPr>
              <a:t>(</a:t>
            </a:r>
            <a:r>
              <a:rPr lang="ru-RU" sz="2000" b="1" u="sng" spc="-1" dirty="0" err="1" smtClean="0">
                <a:solidFill>
                  <a:srgbClr val="0070C0"/>
                </a:solidFill>
                <a:latin typeface="Times New Roman"/>
                <a:ea typeface="Times New Roman"/>
              </a:rPr>
              <a:t>достатньо</a:t>
            </a:r>
            <a:r>
              <a:rPr lang="ru-RU" sz="2000" b="1" u="sng" spc="-1" dirty="0" smtClean="0">
                <a:solidFill>
                  <a:srgbClr val="0070C0"/>
                </a:solidFill>
                <a:latin typeface="Times New Roman"/>
                <a:ea typeface="Times New Roman"/>
              </a:rPr>
              <a:t> знати </a:t>
            </a:r>
            <a:r>
              <a:rPr lang="ru-RU" sz="2000" b="1" u="sng" spc="-1" dirty="0" err="1" smtClean="0">
                <a:solidFill>
                  <a:srgbClr val="0070C0"/>
                </a:solidFill>
                <a:latin typeface="Times New Roman"/>
                <a:ea typeface="Times New Roman"/>
              </a:rPr>
              <a:t>перші</a:t>
            </a:r>
            <a:r>
              <a:rPr lang="ru-RU" sz="2000" b="1" u="sng" spc="-1" dirty="0" smtClean="0">
                <a:solidFill>
                  <a:srgbClr val="0070C0"/>
                </a:solidFill>
                <a:latin typeface="Times New Roman"/>
                <a:ea typeface="Times New Roman"/>
              </a:rPr>
              <a:t> 3 </a:t>
            </a:r>
            <a:r>
              <a:rPr lang="ru-RU" sz="2000" b="1" u="sng" spc="-1" dirty="0" err="1" smtClean="0">
                <a:solidFill>
                  <a:srgbClr val="0070C0"/>
                </a:solidFill>
                <a:latin typeface="Times New Roman"/>
                <a:ea typeface="Times New Roman"/>
              </a:rPr>
              <a:t>слайди</a:t>
            </a:r>
            <a:r>
              <a:rPr lang="ru-RU" sz="2000" b="1" u="sng" spc="-1" dirty="0" smtClean="0">
                <a:solidFill>
                  <a:srgbClr val="0070C0"/>
                </a:solidFill>
                <a:latin typeface="Times New Roman"/>
                <a:ea typeface="Times New Roman"/>
              </a:rPr>
              <a:t> </a:t>
            </a:r>
            <a:r>
              <a:rPr lang="ru-RU" sz="2000" b="1" u="sng" spc="-1" dirty="0" err="1" smtClean="0">
                <a:solidFill>
                  <a:srgbClr val="0070C0"/>
                </a:solidFill>
                <a:latin typeface="Times New Roman"/>
                <a:ea typeface="Times New Roman"/>
              </a:rPr>
              <a:t>з</a:t>
            </a:r>
            <a:r>
              <a:rPr lang="ru-RU" sz="2000" b="1" u="sng" spc="-1" dirty="0" smtClean="0">
                <a:solidFill>
                  <a:srgbClr val="0070C0"/>
                </a:solidFill>
                <a:latin typeface="Times New Roman"/>
                <a:ea typeface="Times New Roman"/>
              </a:rPr>
              <a:t> </a:t>
            </a:r>
            <a:r>
              <a:rPr lang="ru-RU" sz="2000" b="1" u="sng" spc="-1" dirty="0" err="1" smtClean="0">
                <a:solidFill>
                  <a:srgbClr val="0070C0"/>
                </a:solidFill>
                <a:latin typeface="Times New Roman"/>
                <a:ea typeface="Times New Roman"/>
              </a:rPr>
              <a:t>питання</a:t>
            </a:r>
            <a:r>
              <a:rPr lang="ru-RU" sz="2000" b="1" u="sng" spc="-1" dirty="0" smtClean="0">
                <a:solidFill>
                  <a:srgbClr val="0070C0"/>
                </a:solidFill>
                <a:latin typeface="Times New Roman"/>
                <a:ea typeface="Times New Roman"/>
              </a:rPr>
              <a:t>)</a:t>
            </a:r>
            <a:endParaRPr lang="ru-RU" sz="2800" b="0" u="sng" strike="noStrike" spc="-1" dirty="0">
              <a:solidFill>
                <a:srgbClr val="0070C0"/>
              </a:solidFill>
              <a:latin typeface="Arial"/>
            </a:endParaRPr>
          </a:p>
          <a:p>
            <a:pPr algn="just">
              <a:lnSpc>
                <a:spcPct val="100000"/>
              </a:lnSpc>
            </a:pPr>
            <a:r>
              <a:rPr lang="ru-RU" sz="2000" b="1" strike="noStrike" spc="-1" dirty="0" err="1">
                <a:solidFill>
                  <a:srgbClr val="FF0000"/>
                </a:solidFill>
                <a:latin typeface="Times New Roman"/>
                <a:ea typeface="Times New Roman"/>
              </a:rPr>
              <a:t>Імунодефіцитні</a:t>
            </a:r>
            <a:r>
              <a:rPr lang="ru-RU" sz="2000" b="1" strike="noStrike" spc="-1" dirty="0">
                <a:solidFill>
                  <a:srgbClr val="FF0000"/>
                </a:solidFill>
                <a:latin typeface="Times New Roman"/>
                <a:ea typeface="Times New Roman"/>
              </a:rPr>
              <a:t> </a:t>
            </a:r>
            <a:r>
              <a:rPr lang="ru-RU" sz="2000" b="1" strike="noStrike" spc="-1" dirty="0" err="1">
                <a:solidFill>
                  <a:srgbClr val="FF0000"/>
                </a:solidFill>
                <a:latin typeface="Times New Roman"/>
                <a:ea typeface="Times New Roman"/>
              </a:rPr>
              <a:t>стани</a:t>
            </a:r>
            <a:r>
              <a:rPr lang="ru-RU" sz="2000" b="1" strike="noStrike" spc="-1" dirty="0">
                <a:solidFill>
                  <a:srgbClr val="FF0000"/>
                </a:solidFill>
                <a:latin typeface="Times New Roman"/>
                <a:ea typeface="Times New Roman"/>
              </a:rPr>
              <a:t> (ІДС) </a:t>
            </a:r>
            <a:r>
              <a:rPr lang="ru-RU" sz="2000" b="1" strike="noStrike" spc="-1" dirty="0">
                <a:solidFill>
                  <a:srgbClr val="000000"/>
                </a:solidFill>
                <a:latin typeface="Times New Roman"/>
                <a:ea typeface="Times New Roman"/>
              </a:rPr>
              <a:t>– </a:t>
            </a:r>
            <a:r>
              <a:rPr lang="ru-RU" sz="2000" b="1" strike="noStrike" spc="-1" dirty="0" err="1">
                <a:solidFill>
                  <a:srgbClr val="000000"/>
                </a:solidFill>
                <a:latin typeface="Times New Roman"/>
                <a:ea typeface="Times New Roman"/>
              </a:rPr>
              <a:t>стійкі</a:t>
            </a:r>
            <a:r>
              <a:rPr lang="ru-RU" sz="2000" b="1" strike="noStrike" spc="-1" dirty="0">
                <a:solidFill>
                  <a:srgbClr val="000000"/>
                </a:solidFill>
                <a:latin typeface="Times New Roman"/>
                <a:ea typeface="Times New Roman"/>
              </a:rPr>
              <a:t> </a:t>
            </a:r>
            <a:r>
              <a:rPr lang="ru-RU" sz="2000" b="1" strike="noStrike" spc="-1" dirty="0" err="1">
                <a:solidFill>
                  <a:srgbClr val="000000"/>
                </a:solidFill>
                <a:latin typeface="Times New Roman"/>
                <a:ea typeface="Times New Roman"/>
              </a:rPr>
              <a:t>або</a:t>
            </a:r>
            <a:r>
              <a:rPr lang="ru-RU" sz="2000" b="1" strike="noStrike" spc="-1" dirty="0">
                <a:solidFill>
                  <a:srgbClr val="000000"/>
                </a:solidFill>
                <a:latin typeface="Times New Roman"/>
                <a:ea typeface="Times New Roman"/>
              </a:rPr>
              <a:t> </a:t>
            </a:r>
            <a:r>
              <a:rPr lang="ru-RU" sz="2000" b="1" strike="noStrike" spc="-1" dirty="0" err="1">
                <a:solidFill>
                  <a:srgbClr val="000000"/>
                </a:solidFill>
                <a:latin typeface="Times New Roman"/>
                <a:ea typeface="Times New Roman"/>
              </a:rPr>
              <a:t>тимчасові</a:t>
            </a:r>
            <a:r>
              <a:rPr lang="ru-RU" sz="2000" b="1" strike="noStrike" spc="-1" dirty="0">
                <a:solidFill>
                  <a:srgbClr val="000000"/>
                </a:solidFill>
                <a:latin typeface="Times New Roman"/>
                <a:ea typeface="Times New Roman"/>
              </a:rPr>
              <a:t> </a:t>
            </a:r>
            <a:r>
              <a:rPr lang="ru-RU" sz="2000" b="1" strike="noStrike" spc="-1" dirty="0" err="1">
                <a:solidFill>
                  <a:srgbClr val="000000"/>
                </a:solidFill>
                <a:latin typeface="Times New Roman"/>
                <a:ea typeface="Times New Roman"/>
              </a:rPr>
              <a:t>зміни</a:t>
            </a:r>
            <a:r>
              <a:rPr lang="ru-RU" sz="2000" b="1" strike="noStrike" spc="-1" dirty="0">
                <a:solidFill>
                  <a:srgbClr val="000000"/>
                </a:solidFill>
                <a:latin typeface="Times New Roman"/>
                <a:ea typeface="Times New Roman"/>
              </a:rPr>
              <a:t> </a:t>
            </a:r>
            <a:r>
              <a:rPr lang="ru-RU" sz="2000" b="1" strike="noStrike" spc="-1" dirty="0" err="1">
                <a:solidFill>
                  <a:srgbClr val="000000"/>
                </a:solidFill>
                <a:latin typeface="Times New Roman"/>
                <a:ea typeface="Times New Roman"/>
              </a:rPr>
              <a:t>імунного</a:t>
            </a:r>
            <a:r>
              <a:rPr lang="ru-RU" sz="2000" b="1" strike="noStrike" spc="-1" dirty="0">
                <a:solidFill>
                  <a:srgbClr val="000000"/>
                </a:solidFill>
                <a:latin typeface="Times New Roman"/>
                <a:ea typeface="Times New Roman"/>
              </a:rPr>
              <a:t> статусу, </a:t>
            </a:r>
            <a:r>
              <a:rPr lang="ru-RU" sz="2000" b="1" strike="noStrike" spc="-1" dirty="0" err="1">
                <a:solidFill>
                  <a:srgbClr val="000000"/>
                </a:solidFill>
                <a:latin typeface="Times New Roman"/>
                <a:ea typeface="Times New Roman"/>
              </a:rPr>
              <a:t>зумовлені</a:t>
            </a:r>
            <a:r>
              <a:rPr lang="ru-RU" sz="2000" b="1" strike="noStrike" spc="-1" dirty="0">
                <a:solidFill>
                  <a:srgbClr val="000000"/>
                </a:solidFill>
                <a:latin typeface="Times New Roman"/>
                <a:ea typeface="Times New Roman"/>
              </a:rPr>
              <a:t> дефектом одного </a:t>
            </a:r>
            <a:r>
              <a:rPr lang="ru-RU" sz="2000" b="1" strike="noStrike" spc="-1" dirty="0" err="1">
                <a:solidFill>
                  <a:srgbClr val="000000"/>
                </a:solidFill>
                <a:latin typeface="Times New Roman"/>
                <a:ea typeface="Times New Roman"/>
              </a:rPr>
              <a:t>або</a:t>
            </a:r>
            <a:r>
              <a:rPr lang="ru-RU" sz="2000" b="1" strike="noStrike" spc="-1" dirty="0">
                <a:solidFill>
                  <a:srgbClr val="000000"/>
                </a:solidFill>
                <a:latin typeface="Times New Roman"/>
                <a:ea typeface="Times New Roman"/>
              </a:rPr>
              <a:t> </a:t>
            </a:r>
            <a:r>
              <a:rPr lang="ru-RU" sz="2000" b="1" strike="noStrike" spc="-1" dirty="0" err="1">
                <a:solidFill>
                  <a:srgbClr val="000000"/>
                </a:solidFill>
                <a:latin typeface="Times New Roman"/>
                <a:ea typeface="Times New Roman"/>
              </a:rPr>
              <a:t>декількох</a:t>
            </a:r>
            <a:r>
              <a:rPr lang="ru-RU" sz="2000" b="1" strike="noStrike" spc="-1" dirty="0">
                <a:solidFill>
                  <a:srgbClr val="000000"/>
                </a:solidFill>
                <a:latin typeface="Times New Roman"/>
                <a:ea typeface="Times New Roman"/>
              </a:rPr>
              <a:t> </a:t>
            </a:r>
            <a:r>
              <a:rPr lang="ru-RU" sz="2000" b="1" strike="noStrike" spc="-1" dirty="0" err="1">
                <a:solidFill>
                  <a:srgbClr val="000000"/>
                </a:solidFill>
                <a:latin typeface="Times New Roman"/>
                <a:ea typeface="Times New Roman"/>
              </a:rPr>
              <a:t>механізмів</a:t>
            </a:r>
            <a:r>
              <a:rPr lang="ru-RU" sz="2000" b="1" strike="noStrike" spc="-1" dirty="0">
                <a:solidFill>
                  <a:srgbClr val="000000"/>
                </a:solidFill>
                <a:latin typeface="Times New Roman"/>
                <a:ea typeface="Times New Roman"/>
              </a:rPr>
              <a:t> </a:t>
            </a:r>
            <a:r>
              <a:rPr lang="ru-RU" sz="2000" b="1" strike="noStrike" spc="-1" dirty="0" err="1">
                <a:solidFill>
                  <a:srgbClr val="000000"/>
                </a:solidFill>
                <a:latin typeface="Times New Roman"/>
                <a:ea typeface="Times New Roman"/>
              </a:rPr>
              <a:t>імунної</a:t>
            </a:r>
            <a:r>
              <a:rPr lang="ru-RU" sz="2000" b="1" strike="noStrike" spc="-1" dirty="0">
                <a:solidFill>
                  <a:srgbClr val="000000"/>
                </a:solidFill>
                <a:latin typeface="Times New Roman"/>
                <a:ea typeface="Times New Roman"/>
              </a:rPr>
              <a:t> </a:t>
            </a:r>
            <a:r>
              <a:rPr lang="ru-RU" sz="2000" b="1" strike="noStrike" spc="-1" dirty="0" err="1">
                <a:solidFill>
                  <a:srgbClr val="000000"/>
                </a:solidFill>
                <a:latin typeface="Times New Roman"/>
                <a:ea typeface="Times New Roman"/>
              </a:rPr>
              <a:t>відповіді</a:t>
            </a:r>
            <a:r>
              <a:rPr lang="ru-RU" sz="2000" b="1" strike="noStrike" spc="-1" dirty="0">
                <a:solidFill>
                  <a:srgbClr val="000000"/>
                </a:solidFill>
                <a:latin typeface="Times New Roman"/>
                <a:ea typeface="Times New Roman"/>
              </a:rPr>
              <a:t> на </a:t>
            </a:r>
            <a:r>
              <a:rPr lang="ru-RU" sz="2000" b="1" strike="noStrike" spc="-1" dirty="0" err="1">
                <a:solidFill>
                  <a:srgbClr val="000000"/>
                </a:solidFill>
                <a:latin typeface="Times New Roman"/>
                <a:ea typeface="Times New Roman"/>
              </a:rPr>
              <a:t>антигенні</a:t>
            </a:r>
            <a:r>
              <a:rPr lang="ru-RU" sz="2000" b="1" strike="noStrike" spc="-1" dirty="0">
                <a:solidFill>
                  <a:srgbClr val="000000"/>
                </a:solidFill>
                <a:latin typeface="Times New Roman"/>
                <a:ea typeface="Times New Roman"/>
              </a:rPr>
              <a:t> </a:t>
            </a:r>
            <a:r>
              <a:rPr lang="ru-RU" sz="2000" b="1" strike="noStrike" spc="-1" dirty="0" err="1">
                <a:solidFill>
                  <a:srgbClr val="000000"/>
                </a:solidFill>
                <a:latin typeface="Times New Roman"/>
                <a:ea typeface="Times New Roman"/>
              </a:rPr>
              <a:t>впливи</a:t>
            </a:r>
            <a:r>
              <a:rPr lang="ru-RU" sz="2000" b="1" strike="noStrike" spc="-1" dirty="0">
                <a:solidFill>
                  <a:srgbClr val="000000"/>
                </a:solidFill>
                <a:latin typeface="Times New Roman"/>
                <a:ea typeface="Times New Roman"/>
              </a:rPr>
              <a:t>.</a:t>
            </a:r>
            <a:endParaRPr lang="ru-RU" sz="2000" b="0" strike="noStrike" spc="-1" dirty="0">
              <a:latin typeface="Arial"/>
            </a:endParaRPr>
          </a:p>
          <a:p>
            <a:pPr algn="just">
              <a:lnSpc>
                <a:spcPct val="100000"/>
              </a:lnSpc>
            </a:pPr>
            <a:r>
              <a:rPr lang="ru-RU" sz="2000" b="1" strike="noStrike" spc="-1" dirty="0">
                <a:solidFill>
                  <a:srgbClr val="000000"/>
                </a:solidFill>
                <a:latin typeface="Times New Roman"/>
                <a:ea typeface="Times New Roman"/>
              </a:rPr>
              <a:t>В </a:t>
            </a:r>
            <a:r>
              <a:rPr lang="ru-RU" sz="2000" b="1" strike="noStrike" spc="-1" dirty="0" err="1">
                <a:solidFill>
                  <a:srgbClr val="000000"/>
                </a:solidFill>
                <a:latin typeface="Times New Roman"/>
                <a:ea typeface="Times New Roman"/>
              </a:rPr>
              <a:t>основі</a:t>
            </a:r>
            <a:r>
              <a:rPr lang="ru-RU" sz="2000" b="1" strike="noStrike" spc="-1" dirty="0">
                <a:solidFill>
                  <a:srgbClr val="000000"/>
                </a:solidFill>
                <a:latin typeface="Times New Roman"/>
                <a:ea typeface="Times New Roman"/>
              </a:rPr>
              <a:t> </a:t>
            </a:r>
            <a:r>
              <a:rPr lang="ru-RU" sz="2000" b="1" strike="noStrike" spc="-1" dirty="0" err="1">
                <a:solidFill>
                  <a:srgbClr val="000000"/>
                </a:solidFill>
                <a:latin typeface="Times New Roman"/>
                <a:ea typeface="Times New Roman"/>
              </a:rPr>
              <a:t>розвитку</a:t>
            </a:r>
            <a:r>
              <a:rPr lang="ru-RU" sz="2000" b="1" strike="noStrike" spc="-1" dirty="0">
                <a:solidFill>
                  <a:srgbClr val="000000"/>
                </a:solidFill>
                <a:latin typeface="Times New Roman"/>
                <a:ea typeface="Times New Roman"/>
              </a:rPr>
              <a:t> ІДС, як правило, </a:t>
            </a:r>
            <a:r>
              <a:rPr lang="ru-RU" sz="2000" b="1" strike="noStrike" spc="-1" dirty="0" err="1">
                <a:solidFill>
                  <a:srgbClr val="000000"/>
                </a:solidFill>
                <a:latin typeface="Times New Roman"/>
                <a:ea typeface="Times New Roman"/>
              </a:rPr>
              <a:t>знаходяться</a:t>
            </a:r>
            <a:r>
              <a:rPr lang="ru-RU" sz="2000" b="1" strike="noStrike" spc="-1" dirty="0">
                <a:solidFill>
                  <a:srgbClr val="000000"/>
                </a:solidFill>
                <a:latin typeface="Times New Roman"/>
                <a:ea typeface="Times New Roman"/>
              </a:rPr>
              <a:t> </a:t>
            </a:r>
            <a:r>
              <a:rPr lang="ru-RU" sz="2000" b="1" strike="noStrike" spc="-1" dirty="0" err="1">
                <a:solidFill>
                  <a:srgbClr val="000000"/>
                </a:solidFill>
                <a:latin typeface="Times New Roman"/>
                <a:ea typeface="Times New Roman"/>
              </a:rPr>
              <a:t>відсутність</a:t>
            </a:r>
            <a:r>
              <a:rPr lang="ru-RU" sz="2000" b="1" strike="noStrike" spc="-1" dirty="0">
                <a:solidFill>
                  <a:srgbClr val="000000"/>
                </a:solidFill>
                <a:latin typeface="Times New Roman"/>
                <a:ea typeface="Times New Roman"/>
              </a:rPr>
              <a:t> </a:t>
            </a:r>
            <a:r>
              <a:rPr lang="ru-RU" sz="2000" b="1" strike="noStrike" spc="-1" dirty="0" err="1">
                <a:solidFill>
                  <a:srgbClr val="000000"/>
                </a:solidFill>
                <a:latin typeface="Times New Roman"/>
                <a:ea typeface="Times New Roman"/>
              </a:rPr>
              <a:t>або</a:t>
            </a:r>
            <a:r>
              <a:rPr lang="ru-RU" sz="2000" b="1" strike="noStrike" spc="-1" dirty="0">
                <a:solidFill>
                  <a:srgbClr val="000000"/>
                </a:solidFill>
                <a:latin typeface="Times New Roman"/>
                <a:ea typeface="Times New Roman"/>
              </a:rPr>
              <a:t> </a:t>
            </a:r>
            <a:r>
              <a:rPr lang="ru-RU" sz="2000" b="1" strike="noStrike" spc="-1" dirty="0" err="1">
                <a:solidFill>
                  <a:srgbClr val="000000"/>
                </a:solidFill>
                <a:latin typeface="Times New Roman"/>
                <a:ea typeface="Times New Roman"/>
              </a:rPr>
              <a:t>дефіцит</a:t>
            </a:r>
            <a:r>
              <a:rPr lang="ru-RU" sz="2000" b="1" strike="noStrike" spc="-1" dirty="0">
                <a:solidFill>
                  <a:srgbClr val="000000"/>
                </a:solidFill>
                <a:latin typeface="Times New Roman"/>
                <a:ea typeface="Times New Roman"/>
              </a:rPr>
              <a:t> </a:t>
            </a:r>
            <a:r>
              <a:rPr lang="ru-RU" sz="2000" b="1" strike="noStrike" spc="-1" dirty="0" err="1">
                <a:solidFill>
                  <a:srgbClr val="000000"/>
                </a:solidFill>
                <a:latin typeface="Times New Roman"/>
                <a:ea typeface="Times New Roman"/>
              </a:rPr>
              <a:t>клітин</a:t>
            </a:r>
            <a:r>
              <a:rPr lang="ru-RU" sz="2000" b="1" strike="noStrike" spc="-1" dirty="0">
                <a:solidFill>
                  <a:srgbClr val="000000"/>
                </a:solidFill>
                <a:latin typeface="Times New Roman"/>
                <a:ea typeface="Times New Roman"/>
              </a:rPr>
              <a:t> </a:t>
            </a:r>
            <a:r>
              <a:rPr lang="ru-RU" sz="2000" b="1" strike="noStrike" spc="-1" dirty="0" err="1">
                <a:solidFill>
                  <a:srgbClr val="000000"/>
                </a:solidFill>
                <a:latin typeface="Times New Roman"/>
                <a:ea typeface="Times New Roman"/>
              </a:rPr>
              <a:t>імунної</a:t>
            </a:r>
            <a:r>
              <a:rPr lang="ru-RU" sz="2000" b="1" strike="noStrike" spc="-1" dirty="0">
                <a:solidFill>
                  <a:srgbClr val="000000"/>
                </a:solidFill>
                <a:latin typeface="Times New Roman"/>
                <a:ea typeface="Times New Roman"/>
              </a:rPr>
              <a:t> </a:t>
            </a:r>
            <a:r>
              <a:rPr lang="ru-RU" sz="2000" b="1" strike="noStrike" spc="-1" dirty="0" err="1">
                <a:solidFill>
                  <a:srgbClr val="000000"/>
                </a:solidFill>
                <a:latin typeface="Times New Roman"/>
                <a:ea typeface="Times New Roman"/>
              </a:rPr>
              <a:t>системи</a:t>
            </a:r>
            <a:r>
              <a:rPr lang="ru-RU" sz="2000" b="1" strike="noStrike" spc="-1" dirty="0">
                <a:solidFill>
                  <a:srgbClr val="000000"/>
                </a:solidFill>
                <a:latin typeface="Times New Roman"/>
                <a:ea typeface="Times New Roman"/>
              </a:rPr>
              <a:t> </a:t>
            </a:r>
            <a:r>
              <a:rPr lang="ru-RU" sz="2000" b="1" strike="noStrike" spc="-1" dirty="0" err="1">
                <a:solidFill>
                  <a:srgbClr val="000000"/>
                </a:solidFill>
                <a:latin typeface="Times New Roman"/>
                <a:ea typeface="Times New Roman"/>
              </a:rPr>
              <a:t>і</a:t>
            </a:r>
            <a:r>
              <a:rPr lang="ru-RU" sz="2000" b="1" strike="noStrike" spc="-1" dirty="0">
                <a:solidFill>
                  <a:srgbClr val="000000"/>
                </a:solidFill>
                <a:latin typeface="Times New Roman"/>
                <a:ea typeface="Times New Roman"/>
              </a:rPr>
              <a:t>/</a:t>
            </a:r>
            <a:r>
              <a:rPr lang="ru-RU" sz="2000" b="1" strike="noStrike" spc="-1" dirty="0" err="1">
                <a:solidFill>
                  <a:srgbClr val="000000"/>
                </a:solidFill>
                <a:latin typeface="Times New Roman"/>
                <a:ea typeface="Times New Roman"/>
              </a:rPr>
              <a:t>або</a:t>
            </a:r>
            <a:r>
              <a:rPr lang="ru-RU" sz="2000" b="1" strike="noStrike" spc="-1" dirty="0">
                <a:solidFill>
                  <a:srgbClr val="000000"/>
                </a:solidFill>
                <a:latin typeface="Times New Roman"/>
                <a:ea typeface="Times New Roman"/>
              </a:rPr>
              <a:t> </a:t>
            </a:r>
            <a:r>
              <a:rPr lang="ru-RU" sz="2000" b="1" strike="noStrike" spc="-1" dirty="0" err="1">
                <a:solidFill>
                  <a:srgbClr val="000000"/>
                </a:solidFill>
                <a:latin typeface="Times New Roman"/>
                <a:ea typeface="Times New Roman"/>
              </a:rPr>
              <a:t>розлади</a:t>
            </a:r>
            <a:r>
              <a:rPr lang="ru-RU" sz="2000" b="1" strike="noStrike" spc="-1" dirty="0">
                <a:solidFill>
                  <a:srgbClr val="000000"/>
                </a:solidFill>
                <a:latin typeface="Times New Roman"/>
                <a:ea typeface="Times New Roman"/>
              </a:rPr>
              <a:t> </a:t>
            </a:r>
            <a:r>
              <a:rPr lang="ru-RU" sz="2000" b="1" strike="noStrike" spc="-1" dirty="0" err="1">
                <a:solidFill>
                  <a:srgbClr val="000000"/>
                </a:solidFill>
                <a:latin typeface="Times New Roman"/>
                <a:ea typeface="Times New Roman"/>
              </a:rPr>
              <a:t>їх</a:t>
            </a:r>
            <a:r>
              <a:rPr lang="ru-RU" sz="2000" b="1" strike="noStrike" spc="-1" dirty="0">
                <a:solidFill>
                  <a:srgbClr val="000000"/>
                </a:solidFill>
                <a:latin typeface="Times New Roman"/>
                <a:ea typeface="Times New Roman"/>
              </a:rPr>
              <a:t> </a:t>
            </a:r>
            <a:r>
              <a:rPr lang="ru-RU" sz="2000" b="1" strike="noStrike" spc="-1" dirty="0" err="1">
                <a:solidFill>
                  <a:srgbClr val="000000"/>
                </a:solidFill>
                <a:latin typeface="Times New Roman"/>
                <a:ea typeface="Times New Roman"/>
              </a:rPr>
              <a:t>функцій</a:t>
            </a:r>
            <a:r>
              <a:rPr lang="ru-RU" sz="2000" b="1" strike="noStrike" spc="-1" dirty="0">
                <a:solidFill>
                  <a:srgbClr val="000000"/>
                </a:solidFill>
                <a:latin typeface="Times New Roman"/>
                <a:ea typeface="Times New Roman"/>
              </a:rPr>
              <a:t>. </a:t>
            </a:r>
            <a:r>
              <a:rPr lang="ru-RU" sz="2000" b="1" strike="noStrike" spc="-1" dirty="0" err="1">
                <a:solidFill>
                  <a:srgbClr val="000000"/>
                </a:solidFill>
                <a:latin typeface="Times New Roman"/>
                <a:ea typeface="Times New Roman"/>
              </a:rPr>
              <a:t>Це</a:t>
            </a:r>
            <a:r>
              <a:rPr lang="ru-RU" sz="2000" b="1" strike="noStrike" spc="-1" dirty="0">
                <a:solidFill>
                  <a:srgbClr val="000000"/>
                </a:solidFill>
                <a:latin typeface="Times New Roman"/>
                <a:ea typeface="Times New Roman"/>
              </a:rPr>
              <a:t> </a:t>
            </a:r>
            <a:r>
              <a:rPr lang="ru-RU" sz="2000" b="1" strike="noStrike" spc="-1" dirty="0" err="1">
                <a:solidFill>
                  <a:srgbClr val="000000"/>
                </a:solidFill>
                <a:latin typeface="Times New Roman"/>
                <a:ea typeface="Times New Roman"/>
              </a:rPr>
              <a:t>обумовлює</a:t>
            </a:r>
            <a:r>
              <a:rPr lang="ru-RU" sz="2000" b="1" strike="noStrike" spc="-1" dirty="0">
                <a:solidFill>
                  <a:srgbClr val="000000"/>
                </a:solidFill>
                <a:latin typeface="Times New Roman"/>
                <a:ea typeface="Times New Roman"/>
              </a:rPr>
              <a:t> </a:t>
            </a:r>
            <a:r>
              <a:rPr lang="ru-RU" sz="2000" b="1" strike="noStrike" spc="-1" dirty="0" err="1">
                <a:solidFill>
                  <a:srgbClr val="000000"/>
                </a:solidFill>
                <a:latin typeface="Times New Roman"/>
                <a:ea typeface="Times New Roman"/>
              </a:rPr>
              <a:t>високу</a:t>
            </a:r>
            <a:r>
              <a:rPr lang="ru-RU" sz="2000" b="1" strike="noStrike" spc="-1" dirty="0">
                <a:solidFill>
                  <a:srgbClr val="000000"/>
                </a:solidFill>
                <a:latin typeface="Times New Roman"/>
                <a:ea typeface="Times New Roman"/>
              </a:rPr>
              <a:t> частоту </a:t>
            </a:r>
            <a:r>
              <a:rPr lang="ru-RU" sz="2000" b="1" strike="noStrike" spc="-1" dirty="0" err="1">
                <a:solidFill>
                  <a:srgbClr val="000000"/>
                </a:solidFill>
                <a:latin typeface="Times New Roman"/>
                <a:ea typeface="Times New Roman"/>
              </a:rPr>
              <a:t>розвитку</a:t>
            </a:r>
            <a:r>
              <a:rPr lang="ru-RU" sz="2000" b="1" strike="noStrike" spc="-1" dirty="0">
                <a:solidFill>
                  <a:srgbClr val="000000"/>
                </a:solidFill>
                <a:latin typeface="Times New Roman"/>
                <a:ea typeface="Times New Roman"/>
              </a:rPr>
              <a:t> при ІДС </a:t>
            </a:r>
            <a:r>
              <a:rPr lang="ru-RU" sz="2000" b="1" strike="noStrike" spc="-1" dirty="0" err="1">
                <a:solidFill>
                  <a:srgbClr val="000000"/>
                </a:solidFill>
                <a:latin typeface="Times New Roman"/>
                <a:ea typeface="Times New Roman"/>
              </a:rPr>
              <a:t>різних</a:t>
            </a:r>
            <a:r>
              <a:rPr lang="ru-RU" sz="2000" b="1" strike="noStrike" spc="-1" dirty="0">
                <a:solidFill>
                  <a:srgbClr val="000000"/>
                </a:solidFill>
                <a:latin typeface="Times New Roman"/>
                <a:ea typeface="Times New Roman"/>
              </a:rPr>
              <a:t> </a:t>
            </a:r>
            <a:r>
              <a:rPr lang="ru-RU" sz="2000" b="1" strike="noStrike" spc="-1" dirty="0" err="1">
                <a:solidFill>
                  <a:srgbClr val="000000"/>
                </a:solidFill>
                <a:latin typeface="Times New Roman"/>
                <a:ea typeface="Times New Roman"/>
              </a:rPr>
              <a:t>інфекційних</a:t>
            </a:r>
            <a:r>
              <a:rPr lang="ru-RU" sz="2000" b="1" strike="noStrike" spc="-1" dirty="0">
                <a:solidFill>
                  <a:srgbClr val="000000"/>
                </a:solidFill>
                <a:latin typeface="Times New Roman"/>
                <a:ea typeface="Times New Roman"/>
              </a:rPr>
              <a:t>, </a:t>
            </a:r>
            <a:r>
              <a:rPr lang="ru-RU" sz="2000" b="1" strike="noStrike" spc="-1" dirty="0" err="1">
                <a:solidFill>
                  <a:srgbClr val="000000"/>
                </a:solidFill>
                <a:latin typeface="Times New Roman"/>
                <a:ea typeface="Times New Roman"/>
              </a:rPr>
              <a:t>паразитарних</a:t>
            </a:r>
            <a:r>
              <a:rPr lang="ru-RU" sz="2000" b="1" strike="noStrike" spc="-1" dirty="0">
                <a:solidFill>
                  <a:srgbClr val="000000"/>
                </a:solidFill>
                <a:latin typeface="Times New Roman"/>
                <a:ea typeface="Times New Roman"/>
              </a:rPr>
              <a:t>, </a:t>
            </a:r>
            <a:r>
              <a:rPr lang="ru-RU" sz="2000" b="1" strike="noStrike" spc="-1" dirty="0" err="1">
                <a:solidFill>
                  <a:srgbClr val="000000"/>
                </a:solidFill>
                <a:latin typeface="Times New Roman"/>
                <a:ea typeface="Times New Roman"/>
              </a:rPr>
              <a:t>пухлинних</a:t>
            </a:r>
            <a:r>
              <a:rPr lang="ru-RU" sz="2000" b="1" strike="noStrike" spc="-1" dirty="0">
                <a:solidFill>
                  <a:srgbClr val="000000"/>
                </a:solidFill>
                <a:latin typeface="Times New Roman"/>
                <a:ea typeface="Times New Roman"/>
              </a:rPr>
              <a:t> </a:t>
            </a:r>
            <a:r>
              <a:rPr lang="ru-RU" sz="2000" b="1" strike="noStrike" spc="-1" dirty="0" err="1">
                <a:solidFill>
                  <a:srgbClr val="000000"/>
                </a:solidFill>
                <a:latin typeface="Times New Roman"/>
                <a:ea typeface="Times New Roman"/>
              </a:rPr>
              <a:t>і</a:t>
            </a:r>
            <a:r>
              <a:rPr lang="ru-RU" sz="2000" b="1" strike="noStrike" spc="-1" dirty="0">
                <a:solidFill>
                  <a:srgbClr val="000000"/>
                </a:solidFill>
                <a:latin typeface="Times New Roman"/>
                <a:ea typeface="Times New Roman"/>
              </a:rPr>
              <a:t> </a:t>
            </a:r>
            <a:r>
              <a:rPr lang="ru-RU" sz="2000" b="1" strike="noStrike" spc="-1" dirty="0" err="1">
                <a:solidFill>
                  <a:srgbClr val="000000"/>
                </a:solidFill>
                <a:latin typeface="Times New Roman"/>
                <a:ea typeface="Times New Roman"/>
              </a:rPr>
              <a:t>алергічних</a:t>
            </a:r>
            <a:r>
              <a:rPr lang="ru-RU" sz="2000" b="1" strike="noStrike" spc="-1" dirty="0">
                <a:solidFill>
                  <a:srgbClr val="000000"/>
                </a:solidFill>
                <a:latin typeface="Times New Roman"/>
                <a:ea typeface="Times New Roman"/>
              </a:rPr>
              <a:t> </a:t>
            </a:r>
            <a:r>
              <a:rPr lang="ru-RU" sz="2000" b="1" strike="noStrike" spc="-1" dirty="0" err="1">
                <a:solidFill>
                  <a:srgbClr val="000000"/>
                </a:solidFill>
                <a:latin typeface="Times New Roman"/>
                <a:ea typeface="Times New Roman"/>
              </a:rPr>
              <a:t>захворювань</a:t>
            </a:r>
            <a:r>
              <a:rPr lang="ru-RU" sz="2000" b="1" strike="noStrike" spc="-1" dirty="0">
                <a:solidFill>
                  <a:srgbClr val="000000"/>
                </a:solidFill>
                <a:latin typeface="Times New Roman"/>
                <a:ea typeface="Times New Roman"/>
              </a:rPr>
              <a:t>. З </a:t>
            </a:r>
            <a:r>
              <a:rPr lang="ru-RU" sz="2000" b="1" strike="noStrike" spc="-1" dirty="0" err="1">
                <a:solidFill>
                  <a:srgbClr val="000000"/>
                </a:solidFill>
                <a:latin typeface="Times New Roman"/>
                <a:ea typeface="Times New Roman"/>
              </a:rPr>
              <a:t>іншого</a:t>
            </a:r>
            <a:r>
              <a:rPr lang="ru-RU" sz="2000" b="1" strike="noStrike" spc="-1" dirty="0">
                <a:solidFill>
                  <a:srgbClr val="000000"/>
                </a:solidFill>
                <a:latin typeface="Times New Roman"/>
                <a:ea typeface="Times New Roman"/>
              </a:rPr>
              <a:t> боку, при </a:t>
            </a:r>
            <a:r>
              <a:rPr lang="ru-RU" sz="2000" b="1" strike="noStrike" spc="-1" dirty="0" err="1">
                <a:solidFill>
                  <a:srgbClr val="000000"/>
                </a:solidFill>
                <a:latin typeface="Times New Roman"/>
                <a:ea typeface="Times New Roman"/>
              </a:rPr>
              <a:t>виснажуючих</a:t>
            </a:r>
            <a:r>
              <a:rPr lang="ru-RU" sz="2000" b="1" strike="noStrike" spc="-1" dirty="0">
                <a:solidFill>
                  <a:srgbClr val="000000"/>
                </a:solidFill>
                <a:latin typeface="Times New Roman"/>
                <a:ea typeface="Times New Roman"/>
              </a:rPr>
              <a:t> </a:t>
            </a:r>
            <a:r>
              <a:rPr lang="ru-RU" sz="2000" b="1" strike="noStrike" spc="-1" dirty="0" err="1">
                <a:solidFill>
                  <a:srgbClr val="000000"/>
                </a:solidFill>
                <a:latin typeface="Times New Roman"/>
                <a:ea typeface="Times New Roman"/>
              </a:rPr>
              <a:t>захворюваннях</a:t>
            </a:r>
            <a:r>
              <a:rPr lang="ru-RU" sz="2000" b="1" strike="noStrike" spc="-1" dirty="0">
                <a:solidFill>
                  <a:srgbClr val="000000"/>
                </a:solidFill>
                <a:latin typeface="Times New Roman"/>
                <a:ea typeface="Times New Roman"/>
              </a:rPr>
              <a:t> часто </a:t>
            </a:r>
            <a:r>
              <a:rPr lang="ru-RU" sz="2000" b="1" strike="noStrike" spc="-1" dirty="0" err="1">
                <a:solidFill>
                  <a:srgbClr val="000000"/>
                </a:solidFill>
                <a:latin typeface="Times New Roman"/>
                <a:ea typeface="Times New Roman"/>
              </a:rPr>
              <a:t>розвиваються</a:t>
            </a:r>
            <a:r>
              <a:rPr lang="ru-RU" sz="2000" b="1" strike="noStrike" spc="-1" dirty="0">
                <a:solidFill>
                  <a:srgbClr val="000000"/>
                </a:solidFill>
                <a:latin typeface="Times New Roman"/>
                <a:ea typeface="Times New Roman"/>
              </a:rPr>
              <a:t> ІДС. </a:t>
            </a:r>
            <a:endParaRPr lang="ru-RU" sz="2000" b="0" strike="noStrike" spc="-1" dirty="0">
              <a:latin typeface="Arial"/>
            </a:endParaRPr>
          </a:p>
          <a:p>
            <a:pPr algn="just">
              <a:lnSpc>
                <a:spcPct val="100000"/>
              </a:lnSpc>
            </a:pPr>
            <a:r>
              <a:rPr lang="ru-RU" sz="2000" b="1" strike="noStrike" spc="-1" dirty="0">
                <a:solidFill>
                  <a:srgbClr val="FF0000"/>
                </a:solidFill>
                <a:latin typeface="Times New Roman"/>
                <a:ea typeface="Times New Roman"/>
              </a:rPr>
              <a:t>ІДС та </a:t>
            </a:r>
            <a:r>
              <a:rPr lang="ru-RU" sz="2000" b="1" strike="noStrike" spc="-1" dirty="0" err="1">
                <a:solidFill>
                  <a:srgbClr val="FF0000"/>
                </a:solidFill>
                <a:latin typeface="Times New Roman"/>
                <a:ea typeface="Times New Roman"/>
              </a:rPr>
              <a:t>імунодефіцити</a:t>
            </a:r>
            <a:r>
              <a:rPr lang="ru-RU" sz="2000" b="1" strike="noStrike" spc="-1" dirty="0">
                <a:solidFill>
                  <a:srgbClr val="FF0000"/>
                </a:solidFill>
                <a:latin typeface="Times New Roman"/>
                <a:ea typeface="Times New Roman"/>
              </a:rPr>
              <a:t> </a:t>
            </a:r>
            <a:r>
              <a:rPr lang="ru-RU" sz="2000" b="1" strike="noStrike" spc="-1" dirty="0">
                <a:solidFill>
                  <a:srgbClr val="000000"/>
                </a:solidFill>
                <a:latin typeface="Times New Roman"/>
                <a:ea typeface="Times New Roman"/>
              </a:rPr>
              <a:t>– </a:t>
            </a:r>
            <a:r>
              <a:rPr lang="ru-RU" sz="2000" b="1" strike="noStrike" spc="-1" dirty="0" err="1">
                <a:solidFill>
                  <a:srgbClr val="000000"/>
                </a:solidFill>
                <a:latin typeface="Times New Roman"/>
                <a:ea typeface="Times New Roman"/>
              </a:rPr>
              <a:t>типові</a:t>
            </a:r>
            <a:r>
              <a:rPr lang="ru-RU" sz="2000" b="1" strike="noStrike" spc="-1" dirty="0">
                <a:solidFill>
                  <a:srgbClr val="000000"/>
                </a:solidFill>
                <a:latin typeface="Times New Roman"/>
                <a:ea typeface="Times New Roman"/>
              </a:rPr>
              <a:t> </a:t>
            </a:r>
            <a:r>
              <a:rPr lang="ru-RU" sz="2000" b="1" strike="noStrike" spc="-1" dirty="0" err="1">
                <a:solidFill>
                  <a:srgbClr val="000000"/>
                </a:solidFill>
                <a:latin typeface="Times New Roman"/>
                <a:ea typeface="Times New Roman"/>
              </a:rPr>
              <a:t>форми</a:t>
            </a:r>
            <a:r>
              <a:rPr lang="ru-RU" sz="2000" b="1" strike="noStrike" spc="-1" dirty="0">
                <a:solidFill>
                  <a:srgbClr val="000000"/>
                </a:solidFill>
                <a:latin typeface="Times New Roman"/>
                <a:ea typeface="Times New Roman"/>
              </a:rPr>
              <a:t> </a:t>
            </a:r>
            <a:r>
              <a:rPr lang="ru-RU" sz="2000" b="1" strike="noStrike" spc="-1" dirty="0" err="1">
                <a:solidFill>
                  <a:srgbClr val="000000"/>
                </a:solidFill>
                <a:latin typeface="Times New Roman"/>
                <a:ea typeface="Times New Roman"/>
              </a:rPr>
              <a:t>патології</a:t>
            </a:r>
            <a:r>
              <a:rPr lang="ru-RU" sz="2000" b="1" strike="noStrike" spc="-1" dirty="0">
                <a:solidFill>
                  <a:srgbClr val="000000"/>
                </a:solidFill>
                <a:latin typeface="Times New Roman"/>
                <a:ea typeface="Times New Roman"/>
              </a:rPr>
              <a:t> </a:t>
            </a:r>
            <a:r>
              <a:rPr lang="ru-RU" sz="2000" b="1" strike="noStrike" spc="-1" dirty="0" err="1">
                <a:solidFill>
                  <a:srgbClr val="000000"/>
                </a:solidFill>
                <a:latin typeface="Times New Roman"/>
                <a:ea typeface="Times New Roman"/>
              </a:rPr>
              <a:t>системи</a:t>
            </a:r>
            <a:r>
              <a:rPr lang="ru-RU" sz="2000" b="1" strike="noStrike" spc="-1" dirty="0">
                <a:solidFill>
                  <a:srgbClr val="000000"/>
                </a:solidFill>
                <a:latin typeface="Times New Roman"/>
                <a:ea typeface="Times New Roman"/>
              </a:rPr>
              <a:t> ІБН, </a:t>
            </a:r>
            <a:r>
              <a:rPr lang="ru-RU" sz="2000" b="1" strike="noStrike" spc="-1" dirty="0" err="1">
                <a:solidFill>
                  <a:srgbClr val="000000"/>
                </a:solidFill>
                <a:latin typeface="Times New Roman"/>
                <a:ea typeface="Times New Roman"/>
              </a:rPr>
              <a:t>що</a:t>
            </a:r>
            <a:r>
              <a:rPr lang="ru-RU" sz="2000" b="1" strike="noStrike" spc="-1" dirty="0">
                <a:solidFill>
                  <a:srgbClr val="000000"/>
                </a:solidFill>
                <a:latin typeface="Times New Roman"/>
                <a:ea typeface="Times New Roman"/>
              </a:rPr>
              <a:t> </a:t>
            </a:r>
            <a:r>
              <a:rPr lang="ru-RU" sz="2000" b="1" strike="noStrike" spc="-1" dirty="0" err="1">
                <a:solidFill>
                  <a:srgbClr val="000000"/>
                </a:solidFill>
                <a:latin typeface="Times New Roman"/>
                <a:ea typeface="Times New Roman"/>
              </a:rPr>
              <a:t>характеризуються</a:t>
            </a:r>
            <a:r>
              <a:rPr lang="ru-RU" sz="2000" b="1" strike="noStrike" spc="-1" dirty="0">
                <a:solidFill>
                  <a:srgbClr val="000000"/>
                </a:solidFill>
                <a:latin typeface="Times New Roman"/>
                <a:ea typeface="Times New Roman"/>
              </a:rPr>
              <a:t> </a:t>
            </a:r>
            <a:r>
              <a:rPr lang="ru-RU" sz="2000" b="1" strike="noStrike" spc="-1" dirty="0" err="1">
                <a:solidFill>
                  <a:srgbClr val="000000"/>
                </a:solidFill>
                <a:latin typeface="Times New Roman"/>
                <a:ea typeface="Times New Roman"/>
              </a:rPr>
              <a:t>зниженням</a:t>
            </a:r>
            <a:r>
              <a:rPr lang="ru-RU" sz="2000" b="1" strike="noStrike" spc="-1" dirty="0">
                <a:solidFill>
                  <a:srgbClr val="000000"/>
                </a:solidFill>
                <a:latin typeface="Times New Roman"/>
                <a:ea typeface="Times New Roman"/>
              </a:rPr>
              <a:t> </a:t>
            </a:r>
            <a:r>
              <a:rPr lang="ru-RU" sz="2000" b="1" strike="noStrike" spc="-1" dirty="0" err="1">
                <a:solidFill>
                  <a:srgbClr val="000000"/>
                </a:solidFill>
                <a:latin typeface="Times New Roman"/>
                <a:ea typeface="Times New Roman"/>
              </a:rPr>
              <a:t>ефективності</a:t>
            </a:r>
            <a:r>
              <a:rPr lang="ru-RU" sz="2000" b="1" strike="noStrike" spc="-1" dirty="0">
                <a:solidFill>
                  <a:srgbClr val="000000"/>
                </a:solidFill>
                <a:latin typeface="Times New Roman"/>
                <a:ea typeface="Times New Roman"/>
              </a:rPr>
              <a:t> </a:t>
            </a:r>
            <a:r>
              <a:rPr lang="ru-RU" sz="2000" b="1" strike="noStrike" spc="-1" dirty="0" err="1">
                <a:solidFill>
                  <a:srgbClr val="000000"/>
                </a:solidFill>
                <a:latin typeface="Times New Roman"/>
                <a:ea typeface="Times New Roman"/>
              </a:rPr>
              <a:t>або</a:t>
            </a:r>
            <a:r>
              <a:rPr lang="ru-RU" sz="2000" b="1" strike="noStrike" spc="-1" dirty="0">
                <a:solidFill>
                  <a:srgbClr val="000000"/>
                </a:solidFill>
                <a:latin typeface="Times New Roman"/>
                <a:ea typeface="Times New Roman"/>
              </a:rPr>
              <a:t> </a:t>
            </a:r>
            <a:r>
              <a:rPr lang="ru-RU" sz="2000" b="1" strike="noStrike" spc="-1" dirty="0" err="1">
                <a:solidFill>
                  <a:srgbClr val="000000"/>
                </a:solidFill>
                <a:latin typeface="Times New Roman"/>
                <a:ea typeface="Times New Roman"/>
              </a:rPr>
              <a:t>нездатністю</a:t>
            </a:r>
            <a:r>
              <a:rPr lang="ru-RU" sz="2000" b="1" strike="noStrike" spc="-1" dirty="0">
                <a:solidFill>
                  <a:srgbClr val="000000"/>
                </a:solidFill>
                <a:latin typeface="Times New Roman"/>
                <a:ea typeface="Times New Roman"/>
              </a:rPr>
              <a:t> </a:t>
            </a:r>
            <a:r>
              <a:rPr lang="ru-RU" sz="2000" b="1" strike="noStrike" spc="-1" dirty="0" err="1">
                <a:solidFill>
                  <a:srgbClr val="000000"/>
                </a:solidFill>
                <a:latin typeface="Times New Roman"/>
                <a:ea typeface="Times New Roman"/>
              </a:rPr>
              <a:t>імунної</a:t>
            </a:r>
            <a:r>
              <a:rPr lang="ru-RU" sz="2000" b="1" strike="noStrike" spc="-1" dirty="0">
                <a:solidFill>
                  <a:srgbClr val="000000"/>
                </a:solidFill>
                <a:latin typeface="Times New Roman"/>
                <a:ea typeface="Times New Roman"/>
              </a:rPr>
              <a:t> </a:t>
            </a:r>
            <a:r>
              <a:rPr lang="ru-RU" sz="2000" b="1" strike="noStrike" spc="-1" dirty="0" err="1">
                <a:solidFill>
                  <a:srgbClr val="000000"/>
                </a:solidFill>
                <a:latin typeface="Times New Roman"/>
                <a:ea typeface="Times New Roman"/>
              </a:rPr>
              <a:t>системи</a:t>
            </a:r>
            <a:r>
              <a:rPr lang="ru-RU" sz="2000" b="1" strike="noStrike" spc="-1" dirty="0">
                <a:solidFill>
                  <a:srgbClr val="000000"/>
                </a:solidFill>
                <a:latin typeface="Times New Roman"/>
                <a:ea typeface="Times New Roman"/>
              </a:rPr>
              <a:t> </a:t>
            </a:r>
            <a:r>
              <a:rPr lang="ru-RU" sz="2000" b="1" strike="noStrike" spc="-1" dirty="0" err="1">
                <a:solidFill>
                  <a:srgbClr val="000000"/>
                </a:solidFill>
                <a:latin typeface="Times New Roman"/>
                <a:ea typeface="Times New Roman"/>
              </a:rPr>
              <a:t>організму</a:t>
            </a:r>
            <a:r>
              <a:rPr lang="ru-RU" sz="2000" b="1" strike="noStrike" spc="-1" dirty="0">
                <a:solidFill>
                  <a:srgbClr val="000000"/>
                </a:solidFill>
                <a:latin typeface="Times New Roman"/>
                <a:ea typeface="Times New Roman"/>
              </a:rPr>
              <a:t> до </a:t>
            </a:r>
            <a:r>
              <a:rPr lang="ru-RU" sz="2000" b="1" strike="noStrike" spc="-1" dirty="0" err="1">
                <a:solidFill>
                  <a:srgbClr val="000000"/>
                </a:solidFill>
                <a:latin typeface="Times New Roman"/>
                <a:ea typeface="Times New Roman"/>
              </a:rPr>
              <a:t>здійснення</a:t>
            </a:r>
            <a:r>
              <a:rPr lang="ru-RU" sz="2000" b="1" strike="noStrike" spc="-1" dirty="0">
                <a:solidFill>
                  <a:srgbClr val="000000"/>
                </a:solidFill>
                <a:latin typeface="Times New Roman"/>
                <a:ea typeface="Times New Roman"/>
              </a:rPr>
              <a:t> </a:t>
            </a:r>
            <a:r>
              <a:rPr lang="ru-RU" sz="2000" b="1" strike="noStrike" spc="-1" dirty="0" err="1">
                <a:solidFill>
                  <a:srgbClr val="000000"/>
                </a:solidFill>
                <a:latin typeface="Times New Roman"/>
                <a:ea typeface="Times New Roman"/>
              </a:rPr>
              <a:t>реакцій</a:t>
            </a:r>
            <a:r>
              <a:rPr lang="ru-RU" sz="2000" b="1" strike="noStrike" spc="-1" dirty="0">
                <a:solidFill>
                  <a:srgbClr val="000000"/>
                </a:solidFill>
                <a:latin typeface="Times New Roman"/>
                <a:ea typeface="Times New Roman"/>
              </a:rPr>
              <a:t> </a:t>
            </a:r>
            <a:r>
              <a:rPr lang="ru-RU" sz="2000" b="1" strike="noStrike" spc="-1" dirty="0" err="1">
                <a:solidFill>
                  <a:srgbClr val="000000"/>
                </a:solidFill>
                <a:latin typeface="Times New Roman"/>
                <a:ea typeface="Times New Roman"/>
              </a:rPr>
              <a:t>деструкції</a:t>
            </a:r>
            <a:r>
              <a:rPr lang="ru-RU" sz="2000" b="1" strike="noStrike" spc="-1" dirty="0">
                <a:solidFill>
                  <a:srgbClr val="000000"/>
                </a:solidFill>
                <a:latin typeface="Times New Roman"/>
                <a:ea typeface="Times New Roman"/>
              </a:rPr>
              <a:t> </a:t>
            </a:r>
            <a:r>
              <a:rPr lang="ru-RU" sz="2000" b="1" strike="noStrike" spc="-1" dirty="0" err="1">
                <a:solidFill>
                  <a:srgbClr val="000000"/>
                </a:solidFill>
                <a:latin typeface="Times New Roman"/>
                <a:ea typeface="Times New Roman"/>
              </a:rPr>
              <a:t>і</a:t>
            </a:r>
            <a:r>
              <a:rPr lang="ru-RU" sz="2000" b="1" strike="noStrike" spc="-1" dirty="0">
                <a:solidFill>
                  <a:srgbClr val="000000"/>
                </a:solidFill>
                <a:latin typeface="Times New Roman"/>
                <a:ea typeface="Times New Roman"/>
              </a:rPr>
              <a:t> </a:t>
            </a:r>
            <a:r>
              <a:rPr lang="ru-RU" sz="2000" b="1" strike="noStrike" spc="-1" dirty="0" err="1">
                <a:solidFill>
                  <a:srgbClr val="000000"/>
                </a:solidFill>
                <a:latin typeface="Times New Roman"/>
                <a:ea typeface="Times New Roman"/>
              </a:rPr>
              <a:t>елімінації</a:t>
            </a:r>
            <a:r>
              <a:rPr lang="ru-RU" sz="2000" b="1" strike="noStrike" spc="-1" dirty="0">
                <a:solidFill>
                  <a:srgbClr val="000000"/>
                </a:solidFill>
                <a:latin typeface="Times New Roman"/>
                <a:ea typeface="Times New Roman"/>
              </a:rPr>
              <a:t> </a:t>
            </a:r>
            <a:r>
              <a:rPr lang="ru-RU" sz="2000" b="1" strike="noStrike" spc="-1" dirty="0" err="1">
                <a:solidFill>
                  <a:srgbClr val="000000"/>
                </a:solidFill>
                <a:latin typeface="Times New Roman"/>
                <a:ea typeface="Times New Roman"/>
              </a:rPr>
              <a:t>чужорідного</a:t>
            </a:r>
            <a:r>
              <a:rPr lang="ru-RU" sz="2000" b="1" strike="noStrike" spc="-1" dirty="0">
                <a:solidFill>
                  <a:srgbClr val="000000"/>
                </a:solidFill>
                <a:latin typeface="Times New Roman"/>
                <a:ea typeface="Times New Roman"/>
              </a:rPr>
              <a:t> </a:t>
            </a:r>
            <a:r>
              <a:rPr lang="ru-RU" sz="2000" b="1" strike="noStrike" spc="-1" dirty="0" err="1">
                <a:solidFill>
                  <a:srgbClr val="000000"/>
                </a:solidFill>
                <a:latin typeface="Times New Roman"/>
                <a:ea typeface="Times New Roman"/>
              </a:rPr>
              <a:t>Аг</a:t>
            </a:r>
            <a:r>
              <a:rPr lang="ru-RU" sz="2000" b="1" strike="noStrike" spc="-1" dirty="0">
                <a:solidFill>
                  <a:srgbClr val="000000"/>
                </a:solidFill>
                <a:latin typeface="Times New Roman"/>
                <a:ea typeface="Times New Roman"/>
              </a:rPr>
              <a:t>. </a:t>
            </a:r>
            <a:endParaRPr lang="ru-RU" sz="2000" b="0" strike="noStrike" spc="-1" dirty="0">
              <a:latin typeface="Arial"/>
            </a:endParaRPr>
          </a:p>
          <a:p>
            <a:pPr algn="just">
              <a:lnSpc>
                <a:spcPct val="100000"/>
              </a:lnSpc>
            </a:pPr>
            <a:r>
              <a:rPr lang="ru-RU" sz="2000" b="1" strike="noStrike" spc="-1" dirty="0" err="1">
                <a:solidFill>
                  <a:srgbClr val="0070C0"/>
                </a:solidFill>
                <a:latin typeface="Times New Roman"/>
                <a:ea typeface="Times New Roman"/>
              </a:rPr>
              <a:t>Фактори</a:t>
            </a:r>
            <a:r>
              <a:rPr lang="ru-RU" sz="2000" b="1" strike="noStrike" spc="-1" dirty="0">
                <a:solidFill>
                  <a:srgbClr val="0070C0"/>
                </a:solidFill>
                <a:latin typeface="Times New Roman"/>
                <a:ea typeface="Times New Roman"/>
              </a:rPr>
              <a:t> </a:t>
            </a:r>
            <a:r>
              <a:rPr lang="ru-RU" sz="2000" b="1" strike="noStrike" spc="-1" dirty="0" err="1">
                <a:solidFill>
                  <a:srgbClr val="0070C0"/>
                </a:solidFill>
                <a:latin typeface="Times New Roman"/>
                <a:ea typeface="Times New Roman"/>
              </a:rPr>
              <a:t>ризику</a:t>
            </a:r>
            <a:r>
              <a:rPr lang="ru-RU" sz="2000" b="1" strike="noStrike" spc="-1" dirty="0">
                <a:solidFill>
                  <a:srgbClr val="0070C0"/>
                </a:solidFill>
                <a:latin typeface="Times New Roman"/>
                <a:ea typeface="Times New Roman"/>
              </a:rPr>
              <a:t> </a:t>
            </a:r>
            <a:r>
              <a:rPr lang="ru-RU" sz="2000" b="1" strike="noStrike" spc="-1" dirty="0" err="1">
                <a:solidFill>
                  <a:srgbClr val="0070C0"/>
                </a:solidFill>
                <a:latin typeface="Times New Roman"/>
                <a:ea typeface="Times New Roman"/>
              </a:rPr>
              <a:t>імунодефіциту</a:t>
            </a:r>
            <a:r>
              <a:rPr lang="ru-RU" sz="2000" b="1" strike="noStrike" spc="-1" dirty="0">
                <a:solidFill>
                  <a:srgbClr val="0070C0"/>
                </a:solidFill>
                <a:latin typeface="Times New Roman"/>
                <a:ea typeface="Times New Roman"/>
              </a:rPr>
              <a:t> </a:t>
            </a:r>
            <a:endParaRPr lang="ru-RU" sz="2000" b="0" strike="noStrike" spc="-1" dirty="0">
              <a:latin typeface="Arial"/>
            </a:endParaRPr>
          </a:p>
          <a:p>
            <a:pPr algn="just">
              <a:lnSpc>
                <a:spcPct val="100000"/>
              </a:lnSpc>
            </a:pPr>
            <a:r>
              <a:rPr lang="ru-RU" sz="2000" b="1" strike="noStrike" spc="-1" dirty="0">
                <a:solidFill>
                  <a:srgbClr val="000000"/>
                </a:solidFill>
                <a:latin typeface="Times New Roman"/>
                <a:ea typeface="Times New Roman"/>
              </a:rPr>
              <a:t>• </a:t>
            </a:r>
            <a:r>
              <a:rPr lang="ru-RU" sz="2000" b="1" strike="noStrike" spc="-1" dirty="0" err="1">
                <a:solidFill>
                  <a:srgbClr val="000000"/>
                </a:solidFill>
                <a:latin typeface="Times New Roman"/>
                <a:ea typeface="Times New Roman"/>
              </a:rPr>
              <a:t>Обтяжений</a:t>
            </a:r>
            <a:r>
              <a:rPr lang="ru-RU" sz="2000" b="1" strike="noStrike" spc="-1" dirty="0">
                <a:solidFill>
                  <a:srgbClr val="000000"/>
                </a:solidFill>
                <a:latin typeface="Times New Roman"/>
                <a:ea typeface="Times New Roman"/>
              </a:rPr>
              <a:t> </a:t>
            </a:r>
            <a:r>
              <a:rPr lang="ru-RU" sz="2000" b="1" strike="noStrike" spc="-1" dirty="0" err="1">
                <a:solidFill>
                  <a:srgbClr val="000000"/>
                </a:solidFill>
                <a:latin typeface="Times New Roman"/>
                <a:ea typeface="Times New Roman"/>
              </a:rPr>
              <a:t>сімейний</a:t>
            </a:r>
            <a:r>
              <a:rPr lang="ru-RU" sz="2000" b="1" strike="noStrike" spc="-1" dirty="0">
                <a:solidFill>
                  <a:srgbClr val="000000"/>
                </a:solidFill>
                <a:latin typeface="Times New Roman"/>
                <a:ea typeface="Times New Roman"/>
              </a:rPr>
              <a:t> анамнез.  </a:t>
            </a:r>
            <a:endParaRPr lang="ru-RU" sz="2000" b="0" strike="noStrike" spc="-1" dirty="0">
              <a:latin typeface="Arial"/>
            </a:endParaRPr>
          </a:p>
          <a:p>
            <a:pPr algn="just">
              <a:lnSpc>
                <a:spcPct val="100000"/>
              </a:lnSpc>
            </a:pPr>
            <a:r>
              <a:rPr lang="ru-RU" sz="2000" b="1" strike="noStrike" spc="-1" dirty="0">
                <a:solidFill>
                  <a:srgbClr val="000000"/>
                </a:solidFill>
                <a:latin typeface="Times New Roman"/>
                <a:ea typeface="Times New Roman"/>
              </a:rPr>
              <a:t>• </a:t>
            </a:r>
            <a:r>
              <a:rPr lang="ru-RU" sz="2000" b="1" strike="noStrike" spc="-1" dirty="0" err="1">
                <a:solidFill>
                  <a:srgbClr val="000000"/>
                </a:solidFill>
                <a:latin typeface="Times New Roman"/>
                <a:ea typeface="Times New Roman"/>
              </a:rPr>
              <a:t>Майже</a:t>
            </a:r>
            <a:r>
              <a:rPr lang="ru-RU" sz="2000" b="1" strike="noStrike" spc="-1" dirty="0">
                <a:solidFill>
                  <a:srgbClr val="000000"/>
                </a:solidFill>
                <a:latin typeface="Times New Roman"/>
                <a:ea typeface="Times New Roman"/>
              </a:rPr>
              <a:t> </a:t>
            </a:r>
            <a:r>
              <a:rPr lang="ru-RU" sz="2000" b="1" strike="noStrike" spc="-1" dirty="0" err="1">
                <a:solidFill>
                  <a:srgbClr val="000000"/>
                </a:solidFill>
                <a:latin typeface="Times New Roman"/>
                <a:ea typeface="Times New Roman"/>
              </a:rPr>
              <a:t>всі</a:t>
            </a:r>
            <a:r>
              <a:rPr lang="ru-RU" sz="2000" b="1" strike="noStrike" spc="-1" dirty="0">
                <a:solidFill>
                  <a:srgbClr val="000000"/>
                </a:solidFill>
                <a:latin typeface="Times New Roman"/>
                <a:ea typeface="Times New Roman"/>
              </a:rPr>
              <a:t> </a:t>
            </a:r>
            <a:r>
              <a:rPr lang="ru-RU" sz="2000" b="1" strike="noStrike" spc="-1" dirty="0" err="1">
                <a:solidFill>
                  <a:srgbClr val="000000"/>
                </a:solidFill>
                <a:latin typeface="Times New Roman"/>
                <a:ea typeface="Times New Roman"/>
              </a:rPr>
              <a:t>шкідливі</a:t>
            </a:r>
            <a:r>
              <a:rPr lang="ru-RU" sz="2000" b="1" strike="noStrike" spc="-1" dirty="0">
                <a:solidFill>
                  <a:srgbClr val="000000"/>
                </a:solidFill>
                <a:latin typeface="Times New Roman"/>
                <a:ea typeface="Times New Roman"/>
              </a:rPr>
              <a:t> </a:t>
            </a:r>
            <a:r>
              <a:rPr lang="ru-RU" sz="2000" b="1" strike="noStrike" spc="-1" dirty="0" err="1">
                <a:solidFill>
                  <a:srgbClr val="000000"/>
                </a:solidFill>
                <a:latin typeface="Times New Roman"/>
                <a:ea typeface="Times New Roman"/>
              </a:rPr>
              <a:t>звички</a:t>
            </a:r>
            <a:r>
              <a:rPr lang="ru-RU" sz="2000" b="1" strike="noStrike" spc="-1" dirty="0">
                <a:solidFill>
                  <a:srgbClr val="000000"/>
                </a:solidFill>
                <a:latin typeface="Times New Roman"/>
                <a:ea typeface="Times New Roman"/>
              </a:rPr>
              <a:t>. </a:t>
            </a:r>
            <a:endParaRPr lang="ru-RU" sz="2000" b="0" strike="noStrike" spc="-1" dirty="0">
              <a:latin typeface="Arial"/>
            </a:endParaRPr>
          </a:p>
          <a:p>
            <a:pPr algn="just">
              <a:lnSpc>
                <a:spcPct val="100000"/>
              </a:lnSpc>
            </a:pPr>
            <a:r>
              <a:rPr lang="ru-RU" sz="2000" b="1" strike="noStrike" spc="-1" dirty="0">
                <a:solidFill>
                  <a:srgbClr val="000000"/>
                </a:solidFill>
                <a:latin typeface="Times New Roman"/>
                <a:ea typeface="Times New Roman"/>
              </a:rPr>
              <a:t> • </a:t>
            </a:r>
            <a:r>
              <a:rPr lang="ru-RU" sz="2000" b="1" strike="noStrike" spc="-1" dirty="0" err="1">
                <a:solidFill>
                  <a:srgbClr val="000000"/>
                </a:solidFill>
                <a:latin typeface="Times New Roman"/>
                <a:ea typeface="Times New Roman"/>
              </a:rPr>
              <a:t>Старіння</a:t>
            </a:r>
            <a:r>
              <a:rPr lang="ru-RU" sz="2000" b="1" strike="noStrike" spc="-1" dirty="0" smtClean="0">
                <a:solidFill>
                  <a:srgbClr val="000000"/>
                </a:solidFill>
                <a:latin typeface="Times New Roman"/>
                <a:ea typeface="Times New Roman"/>
              </a:rPr>
              <a:t>.</a:t>
            </a:r>
            <a:endParaRPr lang="ru-RU" sz="2000" b="0" strike="noStrike" spc="-1" dirty="0">
              <a:latin typeface="Arial"/>
            </a:endParaRPr>
          </a:p>
          <a:p>
            <a:pPr algn="ctr">
              <a:lnSpc>
                <a:spcPct val="100000"/>
              </a:lnSpc>
            </a:pPr>
            <a:endParaRPr lang="ru-RU" sz="2000" b="0" strike="noStrike" spc="-1" dirty="0">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CustomShape 1"/>
          <p:cNvSpPr/>
          <p:nvPr/>
        </p:nvSpPr>
        <p:spPr>
          <a:xfrm>
            <a:off x="285840" y="214200"/>
            <a:ext cx="8643600" cy="2102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3200" b="1" strike="noStrike" spc="-1">
                <a:solidFill>
                  <a:srgbClr val="FF0000"/>
                </a:solidFill>
                <a:latin typeface="Calibri"/>
              </a:rPr>
              <a:t>Види імунодефіцитів  </a:t>
            </a:r>
            <a:endParaRPr lang="ru-RU" sz="3200" b="0" strike="noStrike" spc="-1">
              <a:latin typeface="Arial"/>
            </a:endParaRPr>
          </a:p>
          <a:p>
            <a:pPr indent="-216000" algn="just">
              <a:lnSpc>
                <a:spcPct val="100000"/>
              </a:lnSpc>
              <a:buClr>
                <a:srgbClr val="FF0000"/>
              </a:buClr>
              <a:buFont typeface="Wingdings" charset="2"/>
              <a:buChar char=""/>
            </a:pPr>
            <a:r>
              <a:rPr lang="ru-RU" sz="2000" b="1" strike="noStrike" spc="-1">
                <a:solidFill>
                  <a:srgbClr val="FF0000"/>
                </a:solidFill>
                <a:latin typeface="Calibri"/>
              </a:rPr>
              <a:t>Первинні </a:t>
            </a:r>
            <a:r>
              <a:rPr lang="ru-RU" sz="2000" b="1" strike="noStrike" spc="-1">
                <a:solidFill>
                  <a:srgbClr val="000000"/>
                </a:solidFill>
                <a:latin typeface="Calibri"/>
              </a:rPr>
              <a:t>успадковані і вроджені (генетичні) дефекти імунної системи.   </a:t>
            </a:r>
            <a:endParaRPr lang="ru-RU" sz="2000" b="0" strike="noStrike" spc="-1">
              <a:latin typeface="Arial"/>
            </a:endParaRPr>
          </a:p>
          <a:p>
            <a:pPr indent="-216000" algn="just">
              <a:lnSpc>
                <a:spcPct val="100000"/>
              </a:lnSpc>
              <a:buClr>
                <a:srgbClr val="FF0000"/>
              </a:buClr>
              <a:buFont typeface="Wingdings" charset="2"/>
              <a:buChar char=""/>
            </a:pPr>
            <a:r>
              <a:rPr lang="ru-RU" sz="2000" b="1" strike="noStrike" spc="-1">
                <a:solidFill>
                  <a:srgbClr val="FF0000"/>
                </a:solidFill>
                <a:latin typeface="Calibri"/>
              </a:rPr>
              <a:t>Вторинні </a:t>
            </a:r>
            <a:r>
              <a:rPr lang="ru-RU" sz="2000" b="1" strike="noStrike" spc="-1">
                <a:solidFill>
                  <a:srgbClr val="000000"/>
                </a:solidFill>
                <a:latin typeface="Calibri"/>
              </a:rPr>
              <a:t>– імунна недостатність розвивається внаслідок ендо- та екзогенних впливів на нормальну імунну систему (наприклад, близько 90% всіх вірусних інфекцій супроводжується транзиторною імунодепресією).</a:t>
            </a:r>
            <a:endParaRPr lang="ru-RU" sz="2000" b="0" strike="noStrike" spc="-1">
              <a:latin typeface="Arial"/>
            </a:endParaRPr>
          </a:p>
          <a:p>
            <a:pPr algn="just">
              <a:lnSpc>
                <a:spcPct val="100000"/>
              </a:lnSpc>
            </a:pPr>
            <a:endParaRPr lang="ru-RU" sz="2000" b="0" strike="noStrike" spc="-1">
              <a:latin typeface="Arial"/>
            </a:endParaRPr>
          </a:p>
        </p:txBody>
      </p:sp>
      <p:pic>
        <p:nvPicPr>
          <p:cNvPr id="184" name="Picture 2"/>
          <p:cNvPicPr/>
          <p:nvPr/>
        </p:nvPicPr>
        <p:blipFill>
          <a:blip r:embed="rId2"/>
          <a:srcRect l="24160" t="34183" r="25333" b="29690"/>
          <a:stretch/>
        </p:blipFill>
        <p:spPr>
          <a:xfrm>
            <a:off x="0" y="2428920"/>
            <a:ext cx="9143640" cy="3714480"/>
          </a:xfrm>
          <a:prstGeom prst="rect">
            <a:avLst/>
          </a:prstGeom>
          <a:ln w="936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CustomShape 1"/>
          <p:cNvSpPr/>
          <p:nvPr/>
        </p:nvSpPr>
        <p:spPr>
          <a:xfrm>
            <a:off x="0" y="0"/>
            <a:ext cx="9000720" cy="228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indent="-216000" algn="just">
              <a:lnSpc>
                <a:spcPct val="100000"/>
              </a:lnSpc>
              <a:buClr>
                <a:srgbClr val="FF0000"/>
              </a:buClr>
              <a:buFont typeface="Wingdings" charset="2"/>
              <a:buChar char=""/>
            </a:pPr>
            <a:r>
              <a:rPr lang="ru-RU" sz="1800" b="1" strike="noStrike" spc="-1">
                <a:solidFill>
                  <a:srgbClr val="FF0000"/>
                </a:solidFill>
                <a:latin typeface="Calibri"/>
              </a:rPr>
              <a:t>Вибіркові</a:t>
            </a:r>
            <a:r>
              <a:rPr lang="ru-RU" sz="1800" b="1" strike="noStrike" spc="-1">
                <a:solidFill>
                  <a:srgbClr val="000000"/>
                </a:solidFill>
                <a:latin typeface="Calibri"/>
              </a:rPr>
              <a:t> – викликані селективним ураженням різних популяцій імунокомпетентних клітин.   Неспецифічні – дефекти механізмів неспецифічної резистентності організму (неспецифічного імунітету), фагоцитів і комплементу.   </a:t>
            </a:r>
            <a:endParaRPr lang="ru-RU" sz="1800" b="0" strike="noStrike" spc="-1">
              <a:latin typeface="Arial"/>
            </a:endParaRPr>
          </a:p>
          <a:p>
            <a:pPr indent="-216000" algn="just">
              <a:lnSpc>
                <a:spcPct val="100000"/>
              </a:lnSpc>
              <a:buClr>
                <a:srgbClr val="FF0000"/>
              </a:buClr>
              <a:buFont typeface="Wingdings" charset="2"/>
              <a:buChar char=""/>
            </a:pPr>
            <a:r>
              <a:rPr lang="ru-RU" sz="1800" b="1" strike="noStrike" spc="-1">
                <a:solidFill>
                  <a:srgbClr val="FF0000"/>
                </a:solidFill>
                <a:latin typeface="Calibri"/>
              </a:rPr>
              <a:t>Комбіновані</a:t>
            </a:r>
            <a:r>
              <a:rPr lang="ru-RU" sz="1800" b="1" strike="noStrike" spc="-1">
                <a:solidFill>
                  <a:srgbClr val="000000"/>
                </a:solidFill>
                <a:latin typeface="Calibri"/>
              </a:rPr>
              <a:t> – поєднане ураження клітинних і гуморальних механізмів імунітету (наприклад, В- і Т-лімфоцитів).   В-, Т-, А-залежні (що відносяться до антигенпрезентуючих клітин).  </a:t>
            </a:r>
            <a:endParaRPr lang="ru-RU" sz="1800" b="0" strike="noStrike" spc="-1">
              <a:latin typeface="Arial"/>
            </a:endParaRPr>
          </a:p>
          <a:p>
            <a:pPr indent="-216000" algn="just">
              <a:lnSpc>
                <a:spcPct val="100000"/>
              </a:lnSpc>
              <a:buClr>
                <a:srgbClr val="FF0000"/>
              </a:buClr>
              <a:buFont typeface="Wingdings" charset="2"/>
              <a:buChar char=""/>
            </a:pPr>
            <a:r>
              <a:rPr lang="ru-RU" sz="1800" b="1" strike="noStrike" spc="-1">
                <a:solidFill>
                  <a:srgbClr val="FF0000"/>
                </a:solidFill>
                <a:latin typeface="Calibri"/>
              </a:rPr>
              <a:t>Змішані</a:t>
            </a:r>
            <a:r>
              <a:rPr lang="ru-RU" sz="1800" b="1" strike="noStrike" spc="-1">
                <a:solidFill>
                  <a:srgbClr val="000000"/>
                </a:solidFill>
                <a:latin typeface="Calibri"/>
              </a:rPr>
              <a:t> – в залежності від переважання дефекту імуноцитів того чи іншого класу (рис.). </a:t>
            </a:r>
            <a:endParaRPr lang="ru-RU" sz="1800" b="0" strike="noStrike" spc="-1">
              <a:latin typeface="Arial"/>
            </a:endParaRPr>
          </a:p>
        </p:txBody>
      </p:sp>
      <p:pic>
        <p:nvPicPr>
          <p:cNvPr id="186" name="Picture 2"/>
          <p:cNvPicPr/>
          <p:nvPr/>
        </p:nvPicPr>
        <p:blipFill>
          <a:blip r:embed="rId2"/>
          <a:srcRect l="24711" t="40709" r="27530" b="26762"/>
          <a:stretch/>
        </p:blipFill>
        <p:spPr>
          <a:xfrm>
            <a:off x="0" y="2714760"/>
            <a:ext cx="8868600" cy="3500280"/>
          </a:xfrm>
          <a:prstGeom prst="rect">
            <a:avLst/>
          </a:prstGeom>
          <a:ln w="936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Picture 1"/>
          <p:cNvPicPr/>
          <p:nvPr/>
        </p:nvPicPr>
        <p:blipFill>
          <a:blip r:embed="rId2"/>
          <a:stretch/>
        </p:blipFill>
        <p:spPr>
          <a:xfrm>
            <a:off x="357120" y="1071720"/>
            <a:ext cx="8299440" cy="4428720"/>
          </a:xfrm>
          <a:prstGeom prst="rect">
            <a:avLst/>
          </a:prstGeom>
          <a:ln w="936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CustomShape 1"/>
          <p:cNvSpPr/>
          <p:nvPr/>
        </p:nvSpPr>
        <p:spPr>
          <a:xfrm>
            <a:off x="214200" y="0"/>
            <a:ext cx="8643600" cy="6978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solidFill>
                  <a:srgbClr val="FF0000"/>
                </a:solidFill>
                <a:latin typeface="Calibri"/>
              </a:rPr>
              <a:t>Первинні імунодефіцитні стани </a:t>
            </a:r>
            <a:endParaRPr lang="ru-RU" sz="1800" b="0" strike="noStrike" spc="-1">
              <a:latin typeface="Arial"/>
            </a:endParaRPr>
          </a:p>
          <a:p>
            <a:pPr algn="just">
              <a:lnSpc>
                <a:spcPct val="100000"/>
              </a:lnSpc>
            </a:pPr>
            <a:r>
              <a:rPr lang="ru-RU" sz="1800" b="1" strike="noStrike" spc="-1">
                <a:solidFill>
                  <a:srgbClr val="000000"/>
                </a:solidFill>
                <a:latin typeface="Calibri"/>
              </a:rPr>
              <a:t>Відповідно до номенклатури ВООЗ під імунологічною недостатністю первинного походження прийнято розуміти генетично обумовлену нездатність організму реалізувати ту чи іншу ланку імунної відповіді. </a:t>
            </a:r>
            <a:endParaRPr lang="ru-RU" sz="1800" b="0" strike="noStrike" spc="-1">
              <a:latin typeface="Arial"/>
            </a:endParaRPr>
          </a:p>
          <a:p>
            <a:pPr algn="just">
              <a:lnSpc>
                <a:spcPct val="100000"/>
              </a:lnSpc>
            </a:pPr>
            <a:r>
              <a:rPr lang="ru-RU" sz="1800" b="1" i="1" strike="noStrike" spc="-1">
                <a:solidFill>
                  <a:srgbClr val="FF0000"/>
                </a:solidFill>
                <a:latin typeface="Calibri"/>
              </a:rPr>
              <a:t>Відповідно до класифікації, запропонованої ВОЗ, в залежності від переважного ураження В- і Т-ланки імунної системи, виділяють наступні первинні специфічні ІДС: </a:t>
            </a:r>
            <a:endParaRPr lang="ru-RU" sz="1800" b="0" strike="noStrike" spc="-1">
              <a:latin typeface="Arial"/>
            </a:endParaRPr>
          </a:p>
          <a:p>
            <a:pPr marL="343080" indent="-342720" algn="just">
              <a:lnSpc>
                <a:spcPct val="100000"/>
              </a:lnSpc>
              <a:buClr>
                <a:srgbClr val="000000"/>
              </a:buClr>
              <a:buFont typeface="StarSymbol"/>
              <a:buAutoNum type="arabicPeriod"/>
            </a:pPr>
            <a:r>
              <a:rPr lang="ru-RU" sz="1800" b="1" strike="noStrike" spc="-1">
                <a:solidFill>
                  <a:srgbClr val="000000"/>
                </a:solidFill>
                <a:latin typeface="Calibri"/>
              </a:rPr>
              <a:t>Комбіновані з одночасним (в однаковій або різного ступеня вираженості) пошкодженням клітинної (Т) і гуморальної (В) ланок імунної системи. </a:t>
            </a:r>
            <a:endParaRPr lang="ru-RU" sz="1800" b="0" strike="noStrike" spc="-1">
              <a:latin typeface="Arial"/>
            </a:endParaRPr>
          </a:p>
          <a:p>
            <a:pPr marL="343080" indent="-342720" algn="just">
              <a:lnSpc>
                <a:spcPct val="100000"/>
              </a:lnSpc>
              <a:buClr>
                <a:srgbClr val="000000"/>
              </a:buClr>
              <a:buFont typeface="StarSymbol"/>
              <a:buAutoNum type="arabicPeriod"/>
            </a:pPr>
            <a:r>
              <a:rPr lang="ru-RU" sz="1800" b="1" strike="noStrike" spc="-1">
                <a:solidFill>
                  <a:srgbClr val="000000"/>
                </a:solidFill>
                <a:latin typeface="Calibri"/>
              </a:rPr>
              <a:t>З переважним пошкодженням клітинної (Т) ланки імунної системи. </a:t>
            </a:r>
            <a:endParaRPr lang="ru-RU" sz="1800" b="0" strike="noStrike" spc="-1">
              <a:latin typeface="Arial"/>
            </a:endParaRPr>
          </a:p>
          <a:p>
            <a:pPr marL="343080" indent="-342720" algn="just">
              <a:lnSpc>
                <a:spcPct val="100000"/>
              </a:lnSpc>
              <a:buClr>
                <a:srgbClr val="000000"/>
              </a:buClr>
              <a:buFont typeface="StarSymbol"/>
              <a:buAutoNum type="arabicPeriod"/>
            </a:pPr>
            <a:r>
              <a:rPr lang="ru-RU" sz="1800" b="1" strike="noStrike" spc="-1">
                <a:solidFill>
                  <a:srgbClr val="000000"/>
                </a:solidFill>
                <a:latin typeface="Calibri"/>
              </a:rPr>
              <a:t>З переважним пошкодженням гуморальної (В) ланки імунної системи (патологія продукції Ат). </a:t>
            </a:r>
            <a:endParaRPr lang="ru-RU" sz="1800" b="0" strike="noStrike" spc="-1">
              <a:latin typeface="Arial"/>
            </a:endParaRPr>
          </a:p>
          <a:p>
            <a:pPr marL="343080" indent="-342720" algn="just">
              <a:lnSpc>
                <a:spcPct val="100000"/>
              </a:lnSpc>
            </a:pPr>
            <a:r>
              <a:rPr lang="ru-RU" sz="1800" b="1" strike="noStrike" spc="-1">
                <a:solidFill>
                  <a:srgbClr val="000000"/>
                </a:solidFill>
                <a:latin typeface="Calibri"/>
              </a:rPr>
              <a:t>1. </a:t>
            </a:r>
            <a:r>
              <a:rPr lang="ru-RU" sz="2000" b="1" i="1" strike="noStrike" spc="-1">
                <a:solidFill>
                  <a:srgbClr val="FF0000"/>
                </a:solidFill>
                <a:latin typeface="Calibri"/>
              </a:rPr>
              <a:t>Комбінований Т- і В-імунодефіцит </a:t>
            </a:r>
            <a:r>
              <a:rPr lang="ru-RU" sz="1800" b="1" strike="noStrike" spc="-1">
                <a:solidFill>
                  <a:srgbClr val="000000"/>
                </a:solidFill>
                <a:latin typeface="Calibri"/>
              </a:rPr>
              <a:t>Важкий комбінований Т- і В-імунодефіцит відрізняється виникненням дефекту імунокомпетентних структур на самих ранніх етапах розвитку організму. Характерне одночасне і виражене зниження Т- і В-лімфоцитів, плазматичних клітин. Клінічно проявляється різким зниженням реактивності і резистентності організму до дії різних патогенних факторів (вірусів, бактерій, грибів). </a:t>
            </a:r>
            <a:endParaRPr lang="ru-RU" sz="1800" b="0" strike="noStrike" spc="-1">
              <a:latin typeface="Arial"/>
            </a:endParaRPr>
          </a:p>
          <a:p>
            <a:pPr marL="343080" indent="-342720" algn="just">
              <a:lnSpc>
                <a:spcPct val="100000"/>
              </a:lnSpc>
            </a:pPr>
            <a:r>
              <a:rPr lang="ru-RU" sz="1800" b="1" i="1" strike="noStrike" spc="-1">
                <a:solidFill>
                  <a:srgbClr val="FF0000"/>
                </a:solidFill>
                <a:latin typeface="Calibri"/>
              </a:rPr>
              <a:t>Швейцарський тип агаммаглобулінемії </a:t>
            </a:r>
            <a:r>
              <a:rPr lang="ru-RU" sz="1800" b="1" strike="noStrike" spc="-1">
                <a:solidFill>
                  <a:srgbClr val="000000"/>
                </a:solidFill>
                <a:latin typeface="Calibri"/>
              </a:rPr>
              <a:t>Успадковується за аутосомно-рецесивним типом. Можливе зчепленная зі статтю та спорадична форми. В основі механізму імунодефіциту лежить генетичний дефект на рівні ферментів аденозіндезамінази і пуріннуклеотідфосфорілази, що веде до порушення метаболізму аденозину. В результаті блокується вироблення гіпоксантину і надлишково накопичується у тканинах АТФ, що блокує дозрівання Т-клітин.</a:t>
            </a:r>
            <a:endParaRPr lang="ru-RU" sz="1800" b="0" strike="noStrike" spc="-1">
              <a:latin typeface="Arial"/>
            </a:endParaRPr>
          </a:p>
          <a:p>
            <a:pPr marL="343080" indent="-342720" algn="just">
              <a:lnSpc>
                <a:spcPct val="100000"/>
              </a:lnSpc>
            </a:pPr>
            <a:endParaRPr lang="ru-RU" sz="18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CustomShape 1"/>
          <p:cNvSpPr/>
          <p:nvPr/>
        </p:nvSpPr>
        <p:spPr>
          <a:xfrm>
            <a:off x="214200" y="214200"/>
            <a:ext cx="8715240" cy="639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200" b="1" i="1" strike="noStrike" spc="-1">
                <a:solidFill>
                  <a:srgbClr val="FF0000"/>
                </a:solidFill>
                <a:latin typeface="Calibri"/>
              </a:rPr>
              <a:t>Синдром Луї-Бар (атаксія-телеангіектазія) </a:t>
            </a:r>
            <a:r>
              <a:rPr lang="ru-RU" sz="2200" b="1" strike="noStrike" spc="-1">
                <a:solidFill>
                  <a:srgbClr val="000000"/>
                </a:solidFill>
                <a:latin typeface="Calibri"/>
              </a:rPr>
              <a:t>Перші ознаки захворювання з'являються в період з 5 місяців до 3-5 років. Успадковується за аутосомно-рецесивним типом. Захворювання пов'язане з дефектністю кіназ, що беруть участь у регуляції клітинного циклу. Дефект локалізований в хромосомі 11q22. Характеризується зниженням кількості та особливостями дозрівання Т- і В-лімфоцитів. Серед Т-лімфоцитів, в основному, страждає субпопуляція Т-хелперів. Недостатність В-лімфоцитів проявляється зниженням рівня Ig.</a:t>
            </a:r>
            <a:endParaRPr lang="ru-RU" sz="2200" b="0" strike="noStrike" spc="-1">
              <a:latin typeface="Arial"/>
            </a:endParaRPr>
          </a:p>
          <a:p>
            <a:pPr algn="just">
              <a:lnSpc>
                <a:spcPct val="100000"/>
              </a:lnSpc>
            </a:pPr>
            <a:r>
              <a:rPr lang="ru-RU" sz="2200" b="1" i="1" strike="noStrike" spc="-1">
                <a:solidFill>
                  <a:srgbClr val="FF0000"/>
                </a:solidFill>
                <a:latin typeface="Calibri"/>
              </a:rPr>
              <a:t>Синдром Віскотта-Олдріча </a:t>
            </a:r>
            <a:r>
              <a:rPr lang="ru-RU" sz="2200" b="1" strike="noStrike" spc="-1">
                <a:solidFill>
                  <a:srgbClr val="000000"/>
                </a:solidFill>
                <a:latin typeface="Calibri"/>
              </a:rPr>
              <a:t>Захворювання зчеплене зі статтю (Х-зчеплений тип захворювання). Характерне порушення активації CD4 + і CD8 + - клітин, продукції IgМ до капсулярних бактерій (у хворих не виробляються Ат до полісахаридів). Одразу після народження ураження Т-системи не проявляється, але з часом прогресивно знижується число лімфоцитів у Т-зонах ЛВ і пригнічуються реакції клітинного імунітету. Незважаючи на нормальне число B-лімфоцитів, різко пригнічена продукція природних Ат і вироблення Ат на імунізацію полісахаридними Аг.</a:t>
            </a:r>
            <a:endParaRPr lang="ru-RU" sz="2200" b="0" strike="noStrike" spc="-1">
              <a:latin typeface="Arial"/>
            </a:endParaRPr>
          </a:p>
          <a:p>
            <a:pPr algn="just">
              <a:lnSpc>
                <a:spcPct val="100000"/>
              </a:lnSpc>
            </a:pPr>
            <a:endParaRPr lang="ru-RU" sz="22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CustomShape 1"/>
          <p:cNvSpPr/>
          <p:nvPr/>
        </p:nvSpPr>
        <p:spPr>
          <a:xfrm>
            <a:off x="214200" y="357120"/>
            <a:ext cx="8572320" cy="5883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i="1" strike="noStrike" spc="-1">
                <a:solidFill>
                  <a:srgbClr val="FF0000"/>
                </a:solidFill>
                <a:latin typeface="Calibri"/>
              </a:rPr>
              <a:t>2. Імунодефіцити з переважним порушенням Т-системи лімфоцитів До групи Т-клітинних імунодефіцитів відносяться:  </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Calibri"/>
              </a:rPr>
              <a:t>Синдром Ді-Джорджі.  </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Calibri"/>
              </a:rPr>
              <a:t>Синдром Незелофа.  </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Calibri"/>
              </a:rPr>
              <a:t>Хронічний шкірно-слизовий кандидоз. </a:t>
            </a:r>
            <a:endParaRPr lang="ru-RU" sz="2000" b="0" strike="noStrike" spc="-1">
              <a:latin typeface="Arial"/>
            </a:endParaRPr>
          </a:p>
          <a:p>
            <a:pPr algn="just">
              <a:lnSpc>
                <a:spcPct val="100000"/>
              </a:lnSpc>
            </a:pPr>
            <a:r>
              <a:rPr lang="ru-RU" sz="2000" b="1" strike="noStrike" spc="-1">
                <a:solidFill>
                  <a:srgbClr val="000000"/>
                </a:solidFill>
                <a:latin typeface="Calibri"/>
              </a:rPr>
              <a:t>ІДС з переважним порушенням Т-системи лімфоцитів супроводжуються зниженням клітинного імунітету за рахунок вираженого зменшення кількості і функціональної активності Т-лімфоцитів (кілерів). Виявляється гіпоплазія тимуса. </a:t>
            </a:r>
            <a:endParaRPr lang="ru-RU" sz="2000" b="0" strike="noStrike" spc="-1">
              <a:latin typeface="Arial"/>
            </a:endParaRPr>
          </a:p>
          <a:p>
            <a:pPr algn="just">
              <a:lnSpc>
                <a:spcPct val="100000"/>
              </a:lnSpc>
            </a:pPr>
            <a:r>
              <a:rPr lang="ru-RU" sz="2000" b="1" strike="noStrike" spc="-1">
                <a:solidFill>
                  <a:srgbClr val="000000"/>
                </a:solidFill>
                <a:latin typeface="Calibri"/>
              </a:rPr>
              <a:t>Генетичний блок розмноження і диференціювання можливий в будь-якому періоді генезу Т-лімфоцитів. Клінічно Т-лімфоцитарні ІДС проявляються розвитком вірусних і грибкових інфекцій шкіри, нігтів, волосистої частини голови, СО бронхолегеневого апарату, кишечника, геніталій. Часто першими ознаками імунодефіциту є молочниця, ускладнення після вакцинації БЦЖ, важкі форми інфекцій, спричинених вірусом простого герпесу 1-го та 2-го серотипів і вірусом вітряної віспи – оперізуючого лишаю. </a:t>
            </a:r>
            <a:endParaRPr lang="ru-RU" sz="2000" b="0" strike="noStrike" spc="-1">
              <a:latin typeface="Arial"/>
            </a:endParaRPr>
          </a:p>
          <a:p>
            <a:pPr algn="just">
              <a:lnSpc>
                <a:spcPct val="100000"/>
              </a:lnSpc>
            </a:pPr>
            <a:r>
              <a:rPr lang="ru-RU" sz="2000" b="1" strike="noStrike" spc="-1">
                <a:solidFill>
                  <a:srgbClr val="000000"/>
                </a:solidFill>
                <a:latin typeface="Calibri"/>
              </a:rPr>
              <a:t>Досить повно описані 2 форми імунологічної недостатності за Т-типом – синдром Ді Джорджі і синдром Незелофа.</a:t>
            </a:r>
            <a:endParaRPr lang="ru-RU" sz="20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CustomShape 1"/>
          <p:cNvSpPr/>
          <p:nvPr/>
        </p:nvSpPr>
        <p:spPr>
          <a:xfrm>
            <a:off x="142920" y="142920"/>
            <a:ext cx="8786520" cy="6704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solidFill>
                  <a:srgbClr val="FF0000"/>
                </a:solidFill>
                <a:latin typeface="Calibri"/>
              </a:rPr>
              <a:t>Синдром Ді-Джорджі. </a:t>
            </a:r>
            <a:r>
              <a:rPr lang="ru-RU" sz="1800" b="1" strike="noStrike" spc="-1">
                <a:solidFill>
                  <a:srgbClr val="000000"/>
                </a:solidFill>
                <a:latin typeface="Calibri"/>
              </a:rPr>
              <a:t>Розвивається в результаті вад ембріонального розвитку (порушення формування 3-го і 4-го навкологлоточних зябрових кишень в ембріональному періоді). Можлива делеція 22 хромосоми. Характеризується порушенням диференціювання клітин-попередників Т-лімфоцитів у Т0-лімфоцити, у зв'язку з чим різко пригнічені реакції клітинного імунітету (імунна відповідь клітинного типу неможлива); реакція гуморального імунітету знижена, але збережена. </a:t>
            </a:r>
            <a:endParaRPr lang="ru-RU" sz="1800" b="0" strike="noStrike" spc="-1">
              <a:latin typeface="Arial"/>
            </a:endParaRPr>
          </a:p>
          <a:p>
            <a:pPr algn="just">
              <a:lnSpc>
                <a:spcPct val="100000"/>
              </a:lnSpc>
            </a:pPr>
            <a:r>
              <a:rPr lang="ru-RU" sz="1800" b="1" strike="noStrike" spc="-1">
                <a:solidFill>
                  <a:srgbClr val="FF0000"/>
                </a:solidFill>
                <a:latin typeface="Calibri"/>
              </a:rPr>
              <a:t>Синдром Незелофа. </a:t>
            </a:r>
            <a:r>
              <a:rPr lang="ru-RU" sz="1800" b="1" strike="noStrike" spc="-1">
                <a:solidFill>
                  <a:srgbClr val="000000"/>
                </a:solidFill>
                <a:latin typeface="Calibri"/>
              </a:rPr>
              <a:t>Характерна аплазія вилочкової залози без аплазії паращитовидних залоз. Генетичний дефект передається за аутосомно-рецесивним типом. Порушується перетворення Т0-лімфоцитів у Т1лімфоцити, внаслідок чого не можуть здійснюватися клітинні механізми імунної відповіді. Реакції гуморального імунітету можуть бути збережені. </a:t>
            </a:r>
            <a:endParaRPr lang="ru-RU" sz="1800" b="0" strike="noStrike" spc="-1">
              <a:latin typeface="Arial"/>
            </a:endParaRPr>
          </a:p>
          <a:p>
            <a:pPr algn="just">
              <a:lnSpc>
                <a:spcPct val="100000"/>
              </a:lnSpc>
            </a:pPr>
            <a:r>
              <a:rPr lang="ru-RU" sz="2000" b="1" strike="noStrike" spc="-1">
                <a:solidFill>
                  <a:srgbClr val="FF0000"/>
                </a:solidFill>
                <a:latin typeface="Calibri"/>
              </a:rPr>
              <a:t>3. Імунодефіцити з переважним порушенням В-системи лімфоцитів</a:t>
            </a:r>
            <a:r>
              <a:rPr lang="ru-RU" sz="1800" b="1" strike="noStrike" spc="-1">
                <a:solidFill>
                  <a:srgbClr val="000000"/>
                </a:solidFill>
                <a:latin typeface="Calibri"/>
              </a:rPr>
              <a:t> Захворювання характеризуються нормальним рівнем, але зниженою функціональною активністю В-лімфоцитів, зменшеною кількістю плазматичних клітин і Ат. На тлі різко пригніченого гуморального імунітету спостерігається нормальний клітинний імунітет.</a:t>
            </a:r>
            <a:endParaRPr lang="ru-RU" sz="1800" b="0" strike="noStrike" spc="-1">
              <a:latin typeface="Arial"/>
            </a:endParaRPr>
          </a:p>
          <a:p>
            <a:pPr algn="just">
              <a:lnSpc>
                <a:spcPct val="100000"/>
              </a:lnSpc>
            </a:pPr>
            <a:r>
              <a:rPr lang="ru-RU" sz="1800" b="1" strike="noStrike" spc="-1">
                <a:solidFill>
                  <a:srgbClr val="000000"/>
                </a:solidFill>
                <a:latin typeface="Calibri"/>
              </a:rPr>
              <a:t>У хворих відзначається частий розвиток гнійних інфекцій, автоімунних процесів і незначне зниження стійкості до вірусів і грибів.  </a:t>
            </a:r>
            <a:endParaRPr lang="ru-RU" sz="1800" b="0" strike="noStrike" spc="-1">
              <a:latin typeface="Arial"/>
            </a:endParaRPr>
          </a:p>
          <a:p>
            <a:pPr algn="just">
              <a:lnSpc>
                <a:spcPct val="100000"/>
              </a:lnSpc>
            </a:pPr>
            <a:r>
              <a:rPr lang="ru-RU" sz="1800" b="1" strike="noStrike" spc="-1">
                <a:solidFill>
                  <a:srgbClr val="000000"/>
                </a:solidFill>
                <a:latin typeface="Calibri"/>
              </a:rPr>
              <a:t>Клінічні форми переважного дефіциту В-системи лімфоцитів – агаммаглобулінемія Брутона, синдром Йова, селективний дефіцит ізотипів IgG, або IgА, або IgМ. </a:t>
            </a:r>
            <a:r>
              <a:rPr lang="ru-RU" sz="1800" b="1" strike="noStrike" spc="-1">
                <a:solidFill>
                  <a:srgbClr val="FF0000"/>
                </a:solidFill>
                <a:latin typeface="Calibri"/>
              </a:rPr>
              <a:t>Агаммаглобулінемія Брутона (хвороба Брутона) </a:t>
            </a:r>
            <a:r>
              <a:rPr lang="ru-RU" sz="1800" b="1" strike="noStrike" spc="-1">
                <a:solidFill>
                  <a:srgbClr val="000000"/>
                </a:solidFill>
                <a:latin typeface="Calibri"/>
              </a:rPr>
              <a:t>Захворювання зчеплене з Х-хромосомою, має рецесивний тип спадкування. Хворіють тільки хлопчики, які мають набором статевих хромосом ХУ</a:t>
            </a:r>
            <a:endParaRPr lang="ru-RU" sz="18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CustomShape 1"/>
          <p:cNvSpPr/>
          <p:nvPr/>
        </p:nvSpPr>
        <p:spPr>
          <a:xfrm>
            <a:off x="214200" y="214200"/>
            <a:ext cx="8715240" cy="585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000000"/>
                </a:solidFill>
                <a:latin typeface="Calibri"/>
              </a:rPr>
              <a:t>Захворювання розвивається в результаті порушення дозрівання пре-В-клітин у В-лімфоцити. Цей процес пов'язаний з дефектом тирозинкінази, яка бере участь в трансдукції сигналів, активуючих дозрівання В-лімфоцитів. Дефектний ген локалізований в хромосомі Xq21. Захворювання, як правило, проявляється з 2-го півріччя життя, коли закінчується запас материнських Ат (Ig).</a:t>
            </a:r>
            <a:endParaRPr lang="ru-RU" sz="2000" b="0" strike="noStrike" spc="-1">
              <a:latin typeface="Arial"/>
            </a:endParaRPr>
          </a:p>
          <a:p>
            <a:pPr algn="just">
              <a:lnSpc>
                <a:spcPct val="100000"/>
              </a:lnSpc>
            </a:pPr>
            <a:r>
              <a:rPr lang="ru-RU" sz="2000" b="1" strike="noStrike" spc="-1">
                <a:solidFill>
                  <a:srgbClr val="FF0000"/>
                </a:solidFill>
                <a:latin typeface="Calibri"/>
              </a:rPr>
              <a:t>Дисгаммаглобулінемія</a:t>
            </a:r>
            <a:r>
              <a:rPr lang="ru-RU" sz="2000" b="1" strike="noStrike" spc="-1">
                <a:solidFill>
                  <a:srgbClr val="000000"/>
                </a:solidFill>
                <a:latin typeface="Calibri"/>
              </a:rPr>
              <a:t> При цих станах є зниження в крові одного-двох класів Ig при нормальному або підвищеному вмісті інших. Розвиток патології пов'язують з порушенням механізмів контролю за синтезом Ig і перемикання їх продукції з одного класу на інший. </a:t>
            </a:r>
            <a:endParaRPr lang="ru-RU" sz="2000" b="0" strike="noStrike" spc="-1">
              <a:latin typeface="Arial"/>
            </a:endParaRPr>
          </a:p>
          <a:p>
            <a:pPr algn="just">
              <a:lnSpc>
                <a:spcPct val="100000"/>
              </a:lnSpc>
            </a:pPr>
            <a:r>
              <a:rPr lang="ru-RU" sz="2000" b="1" strike="noStrike" spc="-1">
                <a:solidFill>
                  <a:srgbClr val="000000"/>
                </a:solidFill>
                <a:latin typeface="Calibri"/>
              </a:rPr>
              <a:t>Варіанти селективного дефіциту Ig: </a:t>
            </a:r>
            <a:endParaRPr lang="ru-RU" sz="2000" b="0" strike="noStrike" spc="-1">
              <a:latin typeface="Arial"/>
            </a:endParaRPr>
          </a:p>
          <a:p>
            <a:pPr algn="just">
              <a:lnSpc>
                <a:spcPct val="100000"/>
              </a:lnSpc>
            </a:pPr>
            <a:r>
              <a:rPr lang="ru-RU" sz="2000" b="1" strike="noStrike" spc="-1">
                <a:solidFill>
                  <a:srgbClr val="000000"/>
                </a:solidFill>
                <a:latin typeface="Calibri"/>
              </a:rPr>
              <a:t>• Селективний дефіцит IgА </a:t>
            </a:r>
            <a:endParaRPr lang="ru-RU" sz="2000" b="0" strike="noStrike" spc="-1">
              <a:latin typeface="Arial"/>
            </a:endParaRPr>
          </a:p>
          <a:p>
            <a:pPr algn="just">
              <a:lnSpc>
                <a:spcPct val="100000"/>
              </a:lnSpc>
            </a:pPr>
            <a:r>
              <a:rPr lang="ru-RU" sz="2000" b="1" strike="noStrike" spc="-1">
                <a:solidFill>
                  <a:srgbClr val="000000"/>
                </a:solidFill>
                <a:latin typeface="Calibri"/>
              </a:rPr>
              <a:t>• Селективний дефіцит IgМ </a:t>
            </a:r>
            <a:endParaRPr lang="ru-RU" sz="2000" b="0" strike="noStrike" spc="-1">
              <a:latin typeface="Arial"/>
            </a:endParaRPr>
          </a:p>
          <a:p>
            <a:pPr algn="just">
              <a:lnSpc>
                <a:spcPct val="100000"/>
              </a:lnSpc>
            </a:pPr>
            <a:r>
              <a:rPr lang="ru-RU" sz="2000" b="1" strike="noStrike" spc="-1">
                <a:solidFill>
                  <a:srgbClr val="000000"/>
                </a:solidFill>
                <a:latin typeface="Calibri"/>
              </a:rPr>
              <a:t>• Селективний дефіцит IgG (IgG2 і IgG4) </a:t>
            </a:r>
            <a:endParaRPr lang="ru-RU" sz="2000" b="0" strike="noStrike" spc="-1">
              <a:latin typeface="Arial"/>
            </a:endParaRPr>
          </a:p>
          <a:p>
            <a:pPr algn="just">
              <a:lnSpc>
                <a:spcPct val="100000"/>
              </a:lnSpc>
            </a:pPr>
            <a:r>
              <a:rPr lang="ru-RU" sz="2000" b="1" strike="noStrike" spc="-1">
                <a:solidFill>
                  <a:srgbClr val="000000"/>
                </a:solidFill>
                <a:latin typeface="Calibri"/>
              </a:rPr>
              <a:t>• Селективний дефіцит IgЕ </a:t>
            </a:r>
            <a:endParaRPr lang="ru-RU" sz="2000" b="0" strike="noStrike" spc="-1">
              <a:latin typeface="Arial"/>
            </a:endParaRPr>
          </a:p>
          <a:p>
            <a:pPr algn="just">
              <a:lnSpc>
                <a:spcPct val="100000"/>
              </a:lnSpc>
            </a:pPr>
            <a:r>
              <a:rPr lang="ru-RU" sz="2000" b="1" strike="noStrike" spc="-1">
                <a:solidFill>
                  <a:srgbClr val="000000"/>
                </a:solidFill>
                <a:latin typeface="Calibri"/>
              </a:rPr>
              <a:t>• Дефіцит Ат при нормо- або гіпергаммаглобулінемії. </a:t>
            </a:r>
            <a:endParaRPr lang="ru-RU" sz="2000" b="0" strike="noStrike" spc="-1">
              <a:latin typeface="Arial"/>
            </a:endParaRPr>
          </a:p>
          <a:p>
            <a:pPr algn="just">
              <a:lnSpc>
                <a:spcPct val="100000"/>
              </a:lnSpc>
            </a:pPr>
            <a:r>
              <a:rPr lang="ru-RU" sz="2000" b="1" strike="noStrike" spc="-1">
                <a:solidFill>
                  <a:srgbClr val="000000"/>
                </a:solidFill>
                <a:latin typeface="Calibri"/>
              </a:rPr>
              <a:t>Серед вказаних селективних дефіцитів Ig найбільш часто зустрічається дефіцит IgА (1/500 - 1/700 людина). Є дані про сімейні випадки.</a:t>
            </a:r>
            <a:endParaRPr lang="ru-RU" sz="2000" b="0" strike="noStrike" spc="-1">
              <a:latin typeface="Arial"/>
            </a:endParaRPr>
          </a:p>
          <a:p>
            <a:pPr algn="just">
              <a:lnSpc>
                <a:spcPct val="100000"/>
              </a:lnSpc>
            </a:pPr>
            <a:endParaRPr lang="ru-RU" sz="20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CustomShape 1"/>
          <p:cNvSpPr/>
          <p:nvPr/>
        </p:nvSpPr>
        <p:spPr>
          <a:xfrm>
            <a:off x="285840" y="285840"/>
            <a:ext cx="8429400" cy="582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800" b="1" strike="noStrike" spc="-1">
                <a:solidFill>
                  <a:srgbClr val="FF0000"/>
                </a:solidFill>
                <a:latin typeface="Calibri"/>
              </a:rPr>
              <a:t>Вторинна імунологічна недостатність   </a:t>
            </a:r>
            <a:endParaRPr lang="ru-RU" sz="2800" b="0" strike="noStrike" spc="-1">
              <a:latin typeface="Arial"/>
            </a:endParaRPr>
          </a:p>
          <a:p>
            <a:pPr algn="just">
              <a:lnSpc>
                <a:spcPct val="100000"/>
              </a:lnSpc>
            </a:pPr>
            <a:r>
              <a:rPr lang="ru-RU" sz="2400" b="1" i="1" strike="noStrike" spc="-1">
                <a:solidFill>
                  <a:srgbClr val="0070C0"/>
                </a:solidFill>
                <a:latin typeface="Calibri"/>
              </a:rPr>
              <a:t>Вторинні (набуті) імунодефіцити (ІД) </a:t>
            </a:r>
            <a:r>
              <a:rPr lang="ru-RU" sz="2000" b="1" strike="noStrike" spc="-1">
                <a:solidFill>
                  <a:srgbClr val="000000"/>
                </a:solidFill>
                <a:latin typeface="Calibri"/>
              </a:rPr>
              <a:t>– порушення імунного захисту організму, що зустрічаються в постнатальному періоді в результаті дії зовнішніх або внутрішніх чинників, не пов'язані з первинним ураженням генетичного апарату.  Набуті ІД вкрай різноманітні, супроводжуються ураженням як Т-, так і В-системи імунітетту, а нерідко й обох систем. </a:t>
            </a:r>
            <a:endParaRPr lang="ru-RU" sz="2000" b="0" strike="noStrike" spc="-1">
              <a:latin typeface="Arial"/>
            </a:endParaRPr>
          </a:p>
          <a:p>
            <a:pPr algn="just">
              <a:lnSpc>
                <a:spcPct val="100000"/>
              </a:lnSpc>
            </a:pPr>
            <a:r>
              <a:rPr lang="ru-RU" sz="2400" b="1" strike="noStrike" spc="-1">
                <a:solidFill>
                  <a:srgbClr val="0070C0"/>
                </a:solidFill>
                <a:latin typeface="Calibri"/>
              </a:rPr>
              <a:t>Причини вторинного імунодефіциту:  </a:t>
            </a:r>
            <a:endParaRPr lang="ru-RU" sz="24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Calibri"/>
              </a:rPr>
              <a:t>Транзиторний ІД у новонароджених дітей і у людей похилого віку (табл.).  </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Calibri"/>
              </a:rPr>
              <a:t>Недостатність харчування, травлення, а також кишкового всмоктування.   Важкі запальні процеси.  </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Calibri"/>
              </a:rPr>
              <a:t>Інфекції (кір, краснуха, лепра та ін.).  </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Calibri"/>
              </a:rPr>
              <a:t>Пухлини.  </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Calibri"/>
              </a:rPr>
              <a:t>Втрата білків сироватки крові.  </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Calibri"/>
              </a:rPr>
              <a:t>Гіпоксія.  </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Calibri"/>
              </a:rPr>
              <a:t>Гіпотиреоз.  </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Calibri"/>
              </a:rPr>
              <a:t>Уремія (хронічна ниркова недостатність). </a:t>
            </a:r>
            <a:endParaRPr lang="ru-RU" sz="20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CustomShape 1"/>
          <p:cNvSpPr/>
          <p:nvPr/>
        </p:nvSpPr>
        <p:spPr>
          <a:xfrm>
            <a:off x="214200" y="142920"/>
            <a:ext cx="8572320" cy="6554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400" b="1" strike="noStrike" spc="-1">
                <a:solidFill>
                  <a:srgbClr val="0070C0"/>
                </a:solidFill>
                <a:latin typeface="Calibri"/>
              </a:rPr>
              <a:t>Принципи терапії та профілактики ІД </a:t>
            </a:r>
            <a:endParaRPr lang="ru-RU" sz="2400" b="0" strike="noStrike" spc="-1">
              <a:latin typeface="Arial"/>
            </a:endParaRPr>
          </a:p>
          <a:p>
            <a:pPr algn="just">
              <a:lnSpc>
                <a:spcPct val="100000"/>
              </a:lnSpc>
            </a:pPr>
            <a:r>
              <a:rPr lang="ru-RU" sz="2000" b="1" strike="noStrike" spc="-1">
                <a:solidFill>
                  <a:srgbClr val="000000"/>
                </a:solidFill>
                <a:latin typeface="Calibri"/>
              </a:rPr>
              <a:t>Загальна тактика лікування ІД  </a:t>
            </a:r>
            <a:endParaRPr lang="ru-RU" sz="2000" b="0" strike="noStrike" spc="-1">
              <a:latin typeface="Arial"/>
            </a:endParaRPr>
          </a:p>
          <a:p>
            <a:pPr algn="just">
              <a:lnSpc>
                <a:spcPct val="100000"/>
              </a:lnSpc>
            </a:pPr>
            <a:r>
              <a:rPr lang="ru-RU" sz="2000" b="1" strike="noStrike" spc="-1">
                <a:solidFill>
                  <a:srgbClr val="0070C0"/>
                </a:solidFill>
                <a:latin typeface="Calibri"/>
              </a:rPr>
              <a:t>Лікування визначається типом ІД.   </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Calibri"/>
              </a:rPr>
              <a:t>При важкій патології Т-клітин показана трансплантація КМ.   </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Calibri"/>
              </a:rPr>
              <a:t>При недостатності IgG – внутрішньовенне введення розчинів, що містять Ig.   </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Calibri"/>
              </a:rPr>
              <a:t>Не слід вводити живі вакцини хворим з ІД і членам їх сімей. </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Calibri"/>
              </a:rPr>
              <a:t>При клітинному ІД протипоказано переливання свіжої крові і препаратів крові.   </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Calibri"/>
              </a:rPr>
              <a:t>Ig і плазму не слід вводити пацієнтам з селективною недостатністю IgA.   </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Calibri"/>
              </a:rPr>
              <a:t>При тромбоцитопенії слід уникати внутрішньом'язових ін'єкцій.   </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Calibri"/>
              </a:rPr>
              <a:t>Перед хірургічними або стоматологічними втручаннями призначення антибіотиків.  </a:t>
            </a:r>
            <a:endParaRPr lang="ru-RU" sz="2000" b="0" strike="noStrike" spc="-1">
              <a:latin typeface="Arial"/>
            </a:endParaRPr>
          </a:p>
          <a:p>
            <a:pPr algn="just">
              <a:lnSpc>
                <a:spcPct val="100000"/>
              </a:lnSpc>
            </a:pPr>
            <a:r>
              <a:rPr lang="ru-RU" sz="2000" b="1" strike="noStrike" spc="-1">
                <a:solidFill>
                  <a:srgbClr val="FF0000"/>
                </a:solidFill>
                <a:latin typeface="Calibri"/>
              </a:rPr>
              <a:t>Медикаментозна терапія ІД  </a:t>
            </a:r>
            <a:endParaRPr lang="ru-RU" sz="2000" b="0" strike="noStrike" spc="-1">
              <a:latin typeface="Arial"/>
            </a:endParaRPr>
          </a:p>
          <a:p>
            <a:pPr algn="just">
              <a:lnSpc>
                <a:spcPct val="100000"/>
              </a:lnSpc>
            </a:pPr>
            <a:r>
              <a:rPr lang="ru-RU" sz="2000" b="1" strike="noStrike" spc="-1">
                <a:solidFill>
                  <a:srgbClr val="000000"/>
                </a:solidFill>
                <a:latin typeface="Calibri"/>
              </a:rPr>
              <a:t>Практично при всіх формах необхідне призначення:  </a:t>
            </a:r>
            <a:endParaRPr lang="ru-RU" sz="2000" b="0" strike="noStrike" spc="-1">
              <a:latin typeface="Arial"/>
            </a:endParaRPr>
          </a:p>
          <a:p>
            <a:pPr algn="just">
              <a:lnSpc>
                <a:spcPct val="100000"/>
              </a:lnSpc>
            </a:pPr>
            <a:r>
              <a:rPr lang="ru-RU" sz="2000" b="1" strike="noStrike" spc="-1">
                <a:solidFill>
                  <a:srgbClr val="000000"/>
                </a:solidFill>
                <a:latin typeface="Calibri"/>
              </a:rPr>
              <a:t>• антибіотиків (для профілактики і негайного лікування інфекцій), </a:t>
            </a:r>
            <a:endParaRPr lang="ru-RU" sz="2000" b="0" strike="noStrike" spc="-1">
              <a:latin typeface="Arial"/>
            </a:endParaRPr>
          </a:p>
          <a:p>
            <a:pPr algn="just">
              <a:lnSpc>
                <a:spcPct val="100000"/>
              </a:lnSpc>
            </a:pPr>
            <a:r>
              <a:rPr lang="ru-RU" sz="2000" b="1" strike="noStrike" spc="-1">
                <a:solidFill>
                  <a:srgbClr val="000000"/>
                </a:solidFill>
                <a:latin typeface="Calibri"/>
              </a:rPr>
              <a:t>• імуностимуляторів.   </a:t>
            </a:r>
            <a:endParaRPr lang="ru-RU" sz="2000" b="0" strike="noStrike" spc="-1">
              <a:latin typeface="Arial"/>
            </a:endParaRPr>
          </a:p>
          <a:p>
            <a:pPr algn="just">
              <a:lnSpc>
                <a:spcPct val="100000"/>
              </a:lnSpc>
            </a:pPr>
            <a:r>
              <a:rPr lang="ru-RU" sz="2000" b="1" strike="noStrike" spc="-1">
                <a:solidFill>
                  <a:srgbClr val="000000"/>
                </a:solidFill>
                <a:latin typeface="Calibri"/>
              </a:rPr>
              <a:t>При гуморальних і комбінованих ІД – замісна терапія імуноглобулінами.   При недостатності аденозіндезамінази – замісна терапія ферментом, кон'югованим з поліетиленгліколем. Проводиться також генна терапія (кориговані Т-лімфоцити пацієнта). </a:t>
            </a:r>
            <a:endParaRPr lang="ru-RU" sz="20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CustomShape 1"/>
          <p:cNvSpPr/>
          <p:nvPr/>
        </p:nvSpPr>
        <p:spPr>
          <a:xfrm>
            <a:off x="428760" y="214200"/>
            <a:ext cx="8286480" cy="5636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800" b="1" strike="noStrike" spc="-1">
                <a:solidFill>
                  <a:srgbClr val="FF0000"/>
                </a:solidFill>
                <a:latin typeface="Calibri"/>
              </a:rPr>
              <a:t>Ускладнення ІД </a:t>
            </a:r>
            <a:endParaRPr lang="ru-RU" sz="2800" b="0" strike="noStrike" spc="-1">
              <a:latin typeface="Arial"/>
            </a:endParaRPr>
          </a:p>
          <a:p>
            <a:pPr algn="just">
              <a:lnSpc>
                <a:spcPct val="100000"/>
              </a:lnSpc>
            </a:pPr>
            <a:r>
              <a:rPr lang="ru-RU" sz="2800" b="1" strike="noStrike" spc="-1">
                <a:solidFill>
                  <a:srgbClr val="000000"/>
                </a:solidFill>
                <a:latin typeface="Calibri"/>
              </a:rPr>
              <a:t>• Автоімунні захворювання.  </a:t>
            </a:r>
            <a:endParaRPr lang="ru-RU" sz="2800" b="0" strike="noStrike" spc="-1">
              <a:latin typeface="Arial"/>
            </a:endParaRPr>
          </a:p>
          <a:p>
            <a:pPr algn="just">
              <a:lnSpc>
                <a:spcPct val="100000"/>
              </a:lnSpc>
            </a:pPr>
            <a:r>
              <a:rPr lang="ru-RU" sz="2800" b="1" strike="noStrike" spc="-1">
                <a:solidFill>
                  <a:srgbClr val="000000"/>
                </a:solidFill>
                <a:latin typeface="Calibri"/>
              </a:rPr>
              <a:t>• Розвиток сироваткової хвороби при лікуванні γ-глобуліном.  </a:t>
            </a:r>
            <a:endParaRPr lang="ru-RU" sz="2800" b="0" strike="noStrike" spc="-1">
              <a:latin typeface="Arial"/>
            </a:endParaRPr>
          </a:p>
          <a:p>
            <a:pPr algn="just">
              <a:lnSpc>
                <a:spcPct val="100000"/>
              </a:lnSpc>
            </a:pPr>
            <a:r>
              <a:rPr lang="ru-RU" sz="2800" b="1" strike="noStrike" spc="-1">
                <a:solidFill>
                  <a:srgbClr val="000000"/>
                </a:solidFill>
                <a:latin typeface="Calibri"/>
              </a:rPr>
              <a:t>• Розвиток злоякісних новоутворень. </a:t>
            </a:r>
            <a:endParaRPr lang="ru-RU" sz="2800" b="0" strike="noStrike" spc="-1">
              <a:latin typeface="Arial"/>
            </a:endParaRPr>
          </a:p>
          <a:p>
            <a:pPr algn="just">
              <a:lnSpc>
                <a:spcPct val="100000"/>
              </a:lnSpc>
            </a:pPr>
            <a:r>
              <a:rPr lang="ru-RU" sz="2800" b="1" strike="noStrike" spc="-1">
                <a:solidFill>
                  <a:srgbClr val="000000"/>
                </a:solidFill>
                <a:latin typeface="Calibri"/>
              </a:rPr>
              <a:t>• Важкі інфекції.  </a:t>
            </a:r>
            <a:endParaRPr lang="ru-RU" sz="2800" b="0" strike="noStrike" spc="-1">
              <a:latin typeface="Arial"/>
            </a:endParaRPr>
          </a:p>
          <a:p>
            <a:pPr algn="just">
              <a:lnSpc>
                <a:spcPct val="100000"/>
              </a:lnSpc>
            </a:pPr>
            <a:r>
              <a:rPr lang="ru-RU" sz="2800" b="1" strike="noStrike" spc="-1">
                <a:solidFill>
                  <a:srgbClr val="000000"/>
                </a:solidFill>
                <a:latin typeface="Calibri"/>
              </a:rPr>
              <a:t>• Реакція «трансплантат проти господаря» (зазвичай в результаті проведення гемотрансфузії у пацієнтів з важким комбінованим ІД).  </a:t>
            </a:r>
            <a:endParaRPr lang="ru-RU" sz="2800" b="0" strike="noStrike" spc="-1">
              <a:latin typeface="Arial"/>
            </a:endParaRPr>
          </a:p>
          <a:p>
            <a:pPr algn="ctr">
              <a:lnSpc>
                <a:spcPct val="100000"/>
              </a:lnSpc>
            </a:pPr>
            <a:endParaRPr lang="ru-RU" sz="2800" b="0" strike="noStrike" spc="-1">
              <a:latin typeface="Arial"/>
            </a:endParaRPr>
          </a:p>
          <a:p>
            <a:pPr algn="ctr">
              <a:lnSpc>
                <a:spcPct val="100000"/>
              </a:lnSpc>
            </a:pPr>
            <a:r>
              <a:rPr lang="ru-RU" sz="2800" b="1" strike="noStrike" spc="-1">
                <a:solidFill>
                  <a:srgbClr val="FF0000"/>
                </a:solidFill>
                <a:latin typeface="Calibri"/>
              </a:rPr>
              <a:t>Профілактика ІД. </a:t>
            </a:r>
            <a:endParaRPr lang="ru-RU" sz="2800" b="0" strike="noStrike" spc="-1">
              <a:latin typeface="Arial"/>
            </a:endParaRPr>
          </a:p>
          <a:p>
            <a:pPr algn="just">
              <a:lnSpc>
                <a:spcPct val="100000"/>
              </a:lnSpc>
            </a:pPr>
            <a:r>
              <a:rPr lang="ru-RU" sz="2800" b="1" strike="noStrike" spc="-1">
                <a:solidFill>
                  <a:srgbClr val="000000"/>
                </a:solidFill>
                <a:latin typeface="Calibri"/>
              </a:rPr>
              <a:t>При первинних ІД необхідно медико-генетичне консультування. </a:t>
            </a:r>
            <a:endParaRPr lang="ru-RU" sz="28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CustomShape 1"/>
          <p:cNvSpPr/>
          <p:nvPr/>
        </p:nvSpPr>
        <p:spPr>
          <a:xfrm>
            <a:off x="2286000" y="3105720"/>
            <a:ext cx="457164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t/>
            </a:r>
            <a:br/>
            <a:endParaRPr lang="ru-RU" sz="1800" b="0" strike="noStrike" spc="-1">
              <a:latin typeface="Arial"/>
            </a:endParaRPr>
          </a:p>
        </p:txBody>
      </p:sp>
      <p:pic>
        <p:nvPicPr>
          <p:cNvPr id="197" name="Picture 3"/>
          <p:cNvPicPr/>
          <p:nvPr/>
        </p:nvPicPr>
        <p:blipFill>
          <a:blip r:embed="rId2"/>
          <a:srcRect t="2369" b="3202"/>
          <a:stretch/>
        </p:blipFill>
        <p:spPr>
          <a:xfrm>
            <a:off x="2286000" y="0"/>
            <a:ext cx="4593960" cy="6724080"/>
          </a:xfrm>
          <a:prstGeom prst="rect">
            <a:avLst/>
          </a:prstGeom>
          <a:ln w="936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 name="Picture 2"/>
          <p:cNvPicPr/>
          <p:nvPr/>
        </p:nvPicPr>
        <p:blipFill>
          <a:blip r:embed="rId2"/>
          <a:srcRect t="2618" b="3141"/>
          <a:stretch/>
        </p:blipFill>
        <p:spPr>
          <a:xfrm>
            <a:off x="2000160" y="0"/>
            <a:ext cx="5071680" cy="6857640"/>
          </a:xfrm>
          <a:prstGeom prst="rect">
            <a:avLst/>
          </a:prstGeom>
          <a:ln w="936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CustomShape 1"/>
          <p:cNvSpPr/>
          <p:nvPr/>
        </p:nvSpPr>
        <p:spPr>
          <a:xfrm>
            <a:off x="357120" y="117720"/>
            <a:ext cx="8500680" cy="6156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1800" b="1" strike="noStrike" spc="-1">
                <a:solidFill>
                  <a:srgbClr val="0070C0"/>
                </a:solidFill>
                <a:latin typeface="Calibri"/>
              </a:rPr>
              <a:t>ТЕМА: Зовнішні та внутрішні фактори зниження захисних властивостей організму</a:t>
            </a:r>
            <a:endParaRPr lang="ru-RU" sz="1800" b="0" strike="noStrike" spc="-1">
              <a:latin typeface="Arial"/>
            </a:endParaRPr>
          </a:p>
          <a:p>
            <a:pPr marL="343080" indent="-342720">
              <a:lnSpc>
                <a:spcPct val="100000"/>
              </a:lnSpc>
            </a:pPr>
            <a:r>
              <a:rPr lang="ru-RU" sz="2000" b="1" strike="noStrike" spc="-1">
                <a:solidFill>
                  <a:srgbClr val="FF0000"/>
                </a:solidFill>
                <a:latin typeface="Calibri"/>
              </a:rPr>
              <a:t>2. Конституція. Значення конституції.  Діатез. </a:t>
            </a:r>
            <a:endParaRPr lang="ru-RU" sz="2000" b="0" strike="noStrike" spc="-1">
              <a:latin typeface="Arial"/>
            </a:endParaRPr>
          </a:p>
          <a:p>
            <a:pPr marL="343080" indent="-342720" algn="just">
              <a:lnSpc>
                <a:spcPct val="100000"/>
              </a:lnSpc>
            </a:pPr>
            <a:r>
              <a:rPr lang="ru-RU" sz="1800" b="1" strike="noStrike" spc="-1">
                <a:solidFill>
                  <a:srgbClr val="000000"/>
                </a:solidFill>
                <a:latin typeface="Calibri"/>
              </a:rPr>
              <a:t>У виникненні деяких захворювань важливе значення відіграє конституція. Під конституцією розуміють сукупність функціональних особливостей організму, які склалися на спадковій основі у взаємодії із зовнішнім середовищем і визначають його реактивність. Основою конституції є не тільки морфологічні, а й функціональні властивості індивіда, що формуються як спадково так і під впливом зовнішнього середовища. Вчення про конституцію постало з потреб медичної практики. Ще античні лікарі намагалися знайти залежність між конституційними типами (астеніками, нормостеніками, гіперстеніками) і схильністю їх до різних захворювань. Типовим прикладом конституційно зумовленої патології, можуть бути хвороби серця і судин (інфаркт міокарду, гіпертонія). Є переконання, що ці хвороби частіше уражають переважно осіб із гіперстенічною конституцією. В астеніків, навпаки, переважає гіпотонія. Астенічна будова тіла часто асоціюється з виразковою хворобою. Цей факт пояснюється високою ферментативною активністю шлункового соку. Конституційну зумовленість мають і деякі хвороби органів, дихання. Особи гіперстенічного типу резистентні до збудника туберкульозу, астенічні навпаки, в кілька разів частіше хворіють на туберкульоз. Медико-паталогічний напрям у конституції є провідним. Головне його завдання – з’ясування схильності представників різних конституційних типів до певних захворювань і вивчення особливостей перебігу їх у осіб з неоднаковою конституцією</a:t>
            </a:r>
            <a:r>
              <a:rPr lang="ru-RU" sz="1800" b="0" strike="noStrike" spc="-1">
                <a:solidFill>
                  <a:srgbClr val="000000"/>
                </a:solidFill>
                <a:latin typeface="Calibri"/>
              </a:rPr>
              <a:t>.</a:t>
            </a:r>
            <a:endParaRPr lang="ru-RU" sz="18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CustomShape 1"/>
          <p:cNvSpPr/>
          <p:nvPr/>
        </p:nvSpPr>
        <p:spPr>
          <a:xfrm>
            <a:off x="2286000" y="3105720"/>
            <a:ext cx="457164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t/>
            </a:r>
            <a:br/>
            <a:endParaRPr lang="ru-RU" sz="1800" b="0" strike="noStrike" spc="-1">
              <a:latin typeface="Arial"/>
            </a:endParaRPr>
          </a:p>
        </p:txBody>
      </p:sp>
      <p:pic>
        <p:nvPicPr>
          <p:cNvPr id="200" name="Picture 2"/>
          <p:cNvPicPr/>
          <p:nvPr/>
        </p:nvPicPr>
        <p:blipFill>
          <a:blip r:embed="rId2"/>
          <a:srcRect t="2880" b="1928"/>
          <a:stretch/>
        </p:blipFill>
        <p:spPr>
          <a:xfrm>
            <a:off x="2264760" y="0"/>
            <a:ext cx="4572360" cy="6857640"/>
          </a:xfrm>
          <a:prstGeom prst="rect">
            <a:avLst/>
          </a:prstGeom>
          <a:ln w="936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CustomShape 1"/>
          <p:cNvSpPr/>
          <p:nvPr/>
        </p:nvSpPr>
        <p:spPr>
          <a:xfrm>
            <a:off x="0" y="6840"/>
            <a:ext cx="9144000" cy="1384995"/>
          </a:xfrm>
          <a:prstGeom prst="rect">
            <a:avLst/>
          </a:prstGeom>
          <a:noFill/>
          <a:ln w="9360">
            <a:noFill/>
          </a:ln>
        </p:spPr>
        <p:style>
          <a:lnRef idx="0">
            <a:scrgbClr r="0" g="0" b="0"/>
          </a:lnRef>
          <a:fillRef idx="0">
            <a:scrgbClr r="0" g="0" b="0"/>
          </a:fillRef>
          <a:effectRef idx="0">
            <a:scrgbClr r="0" g="0" b="0"/>
          </a:effectRef>
          <a:fontRef idx="minor"/>
        </p:style>
        <p:txBody>
          <a:bodyPr wrap="square" anchor="ctr">
            <a:spAutoFit/>
          </a:bodyPr>
          <a:lstStyle/>
          <a:p>
            <a:pPr algn="ctr">
              <a:lnSpc>
                <a:spcPct val="100000"/>
              </a:lnSpc>
            </a:pPr>
            <a:r>
              <a:rPr lang="ru-RU" sz="2800" b="1" strike="noStrike" spc="-1" dirty="0">
                <a:solidFill>
                  <a:srgbClr val="0070C0"/>
                </a:solidFill>
                <a:latin typeface="Times New Roman"/>
                <a:ea typeface="Times New Roman"/>
              </a:rPr>
              <a:t>ТЕМА: </a:t>
            </a:r>
            <a:r>
              <a:rPr lang="ru-RU" sz="2800" b="1" strike="noStrike" spc="-1" dirty="0" err="1">
                <a:solidFill>
                  <a:srgbClr val="0070C0"/>
                </a:solidFill>
                <a:latin typeface="Times New Roman"/>
                <a:ea typeface="Times New Roman"/>
              </a:rPr>
              <a:t>Патологія</a:t>
            </a:r>
            <a:r>
              <a:rPr lang="ru-RU" sz="2800" b="1" strike="noStrike" spc="-1" dirty="0">
                <a:solidFill>
                  <a:srgbClr val="0070C0"/>
                </a:solidFill>
                <a:latin typeface="Times New Roman"/>
                <a:ea typeface="Times New Roman"/>
              </a:rPr>
              <a:t>, </a:t>
            </a:r>
            <a:r>
              <a:rPr lang="ru-RU" sz="2800" b="1" strike="noStrike" spc="-1" dirty="0" err="1">
                <a:solidFill>
                  <a:srgbClr val="0070C0"/>
                </a:solidFill>
                <a:latin typeface="Times New Roman"/>
                <a:ea typeface="Times New Roman"/>
              </a:rPr>
              <a:t>спричинена</a:t>
            </a:r>
            <a:r>
              <a:rPr lang="ru-RU" sz="2800" b="1" strike="noStrike" spc="-1" dirty="0">
                <a:solidFill>
                  <a:srgbClr val="0070C0"/>
                </a:solidFill>
                <a:latin typeface="Times New Roman"/>
                <a:ea typeface="Times New Roman"/>
              </a:rPr>
              <a:t> </a:t>
            </a:r>
            <a:r>
              <a:rPr lang="ru-RU" sz="2800" b="1" strike="noStrike" spc="-1" dirty="0" err="1">
                <a:solidFill>
                  <a:srgbClr val="0070C0"/>
                </a:solidFill>
                <a:latin typeface="Times New Roman"/>
                <a:ea typeface="Times New Roman"/>
              </a:rPr>
              <a:t>розладами</a:t>
            </a:r>
            <a:r>
              <a:rPr lang="ru-RU" sz="2800" b="1" strike="noStrike" spc="-1" dirty="0">
                <a:solidFill>
                  <a:srgbClr val="0070C0"/>
                </a:solidFill>
                <a:latin typeface="Times New Roman"/>
                <a:ea typeface="Times New Roman"/>
              </a:rPr>
              <a:t> </a:t>
            </a:r>
            <a:r>
              <a:rPr lang="ru-RU" sz="2800" b="1" strike="noStrike" spc="-1" dirty="0" err="1">
                <a:solidFill>
                  <a:srgbClr val="0070C0"/>
                </a:solidFill>
                <a:latin typeface="Times New Roman"/>
                <a:ea typeface="Times New Roman"/>
              </a:rPr>
              <a:t>резистентності</a:t>
            </a:r>
            <a:r>
              <a:rPr lang="ru-RU" sz="2800" b="1" strike="noStrike" spc="-1" dirty="0">
                <a:solidFill>
                  <a:srgbClr val="0070C0"/>
                </a:solidFill>
                <a:latin typeface="Times New Roman"/>
                <a:ea typeface="Times New Roman"/>
              </a:rPr>
              <a:t> </a:t>
            </a:r>
            <a:r>
              <a:rPr lang="ru-RU" sz="2800" b="1" strike="noStrike" spc="-1" dirty="0" err="1">
                <a:solidFill>
                  <a:srgbClr val="0070C0"/>
                </a:solidFill>
                <a:latin typeface="Times New Roman"/>
                <a:ea typeface="Times New Roman"/>
              </a:rPr>
              <a:t>організму</a:t>
            </a:r>
            <a:endParaRPr lang="ru-RU" sz="2800" b="0" strike="noStrike" spc="-1" dirty="0">
              <a:latin typeface="Arial"/>
            </a:endParaRPr>
          </a:p>
          <a:p>
            <a:pPr algn="ctr">
              <a:lnSpc>
                <a:spcPct val="100000"/>
              </a:lnSpc>
            </a:pPr>
            <a:r>
              <a:rPr lang="ru-RU" sz="2800" b="1" strike="noStrike" spc="-1" dirty="0">
                <a:solidFill>
                  <a:srgbClr val="FF0000"/>
                </a:solidFill>
                <a:latin typeface="Times New Roman"/>
                <a:ea typeface="Times New Roman"/>
              </a:rPr>
              <a:t>7. </a:t>
            </a:r>
            <a:r>
              <a:rPr lang="ru-RU" sz="2800" b="1" strike="noStrike" spc="-1" dirty="0" smtClean="0">
                <a:solidFill>
                  <a:srgbClr val="FF0000"/>
                </a:solidFill>
                <a:latin typeface="Times New Roman"/>
                <a:ea typeface="Times New Roman"/>
              </a:rPr>
              <a:t>СНІД</a:t>
            </a:r>
            <a:r>
              <a:rPr lang="en-US" sz="2800" b="1" strike="noStrike" spc="-1" dirty="0" smtClean="0">
                <a:solidFill>
                  <a:srgbClr val="FF0000"/>
                </a:solidFill>
                <a:latin typeface="Times New Roman"/>
                <a:ea typeface="Times New Roman"/>
              </a:rPr>
              <a:t> </a:t>
            </a:r>
            <a:r>
              <a:rPr lang="en-US" sz="2400" b="1" i="1" strike="noStrike" spc="-1" dirty="0" smtClean="0">
                <a:solidFill>
                  <a:srgbClr val="00B0F0"/>
                </a:solidFill>
                <a:latin typeface="Times New Roman"/>
                <a:ea typeface="Times New Roman"/>
              </a:rPr>
              <a:t>(</a:t>
            </a:r>
            <a:r>
              <a:rPr lang="ru-RU" sz="2400" b="1" i="1" strike="noStrike" spc="-1" dirty="0" err="1" smtClean="0">
                <a:solidFill>
                  <a:srgbClr val="00B0F0"/>
                </a:solidFill>
                <a:latin typeface="Times New Roman"/>
                <a:ea typeface="Times New Roman"/>
              </a:rPr>
              <a:t>достатньо</a:t>
            </a:r>
            <a:r>
              <a:rPr lang="ru-RU" sz="2400" b="1" i="1" strike="noStrike" spc="-1" dirty="0" smtClean="0">
                <a:solidFill>
                  <a:srgbClr val="00B0F0"/>
                </a:solidFill>
                <a:latin typeface="Times New Roman"/>
                <a:ea typeface="Times New Roman"/>
              </a:rPr>
              <a:t> знати </a:t>
            </a:r>
            <a:r>
              <a:rPr lang="ru-RU" sz="2400" b="1" i="1" strike="noStrike" spc="-1" dirty="0" err="1" smtClean="0">
                <a:solidFill>
                  <a:srgbClr val="00B0F0"/>
                </a:solidFill>
                <a:latin typeface="Times New Roman"/>
                <a:ea typeface="Times New Roman"/>
              </a:rPr>
              <a:t>перші</a:t>
            </a:r>
            <a:r>
              <a:rPr lang="ru-RU" sz="2400" b="1" i="1" strike="noStrike" spc="-1" dirty="0" smtClean="0">
                <a:solidFill>
                  <a:srgbClr val="00B0F0"/>
                </a:solidFill>
                <a:latin typeface="Times New Roman"/>
                <a:ea typeface="Times New Roman"/>
              </a:rPr>
              <a:t> 2 </a:t>
            </a:r>
            <a:r>
              <a:rPr lang="ru-RU" sz="2400" b="1" i="1" spc="-1" dirty="0" smtClean="0">
                <a:solidFill>
                  <a:srgbClr val="00B0F0"/>
                </a:solidFill>
                <a:latin typeface="Times New Roman"/>
                <a:ea typeface="Times New Roman"/>
              </a:rPr>
              <a:t>табл. </a:t>
            </a:r>
            <a:r>
              <a:rPr lang="ru-RU" sz="2400" b="1" i="1" spc="-1" dirty="0" err="1" smtClean="0">
                <a:solidFill>
                  <a:srgbClr val="00B0F0"/>
                </a:solidFill>
                <a:latin typeface="Times New Roman"/>
                <a:ea typeface="Times New Roman"/>
              </a:rPr>
              <a:t>з</a:t>
            </a:r>
            <a:r>
              <a:rPr lang="ru-RU" sz="2400" b="1" i="1" spc="-1" dirty="0" smtClean="0">
                <a:solidFill>
                  <a:srgbClr val="00B0F0"/>
                </a:solidFill>
                <a:latin typeface="Times New Roman"/>
                <a:ea typeface="Times New Roman"/>
              </a:rPr>
              <a:t> </a:t>
            </a:r>
            <a:r>
              <a:rPr lang="ru-RU" sz="2400" b="1" i="1" spc="-1" dirty="0" err="1" smtClean="0">
                <a:solidFill>
                  <a:srgbClr val="00B0F0"/>
                </a:solidFill>
                <a:latin typeface="Times New Roman"/>
                <a:ea typeface="Times New Roman"/>
              </a:rPr>
              <a:t>цього</a:t>
            </a:r>
            <a:r>
              <a:rPr lang="ru-RU" sz="2400" b="1" i="1" spc="-1" dirty="0" smtClean="0">
                <a:solidFill>
                  <a:srgbClr val="00B0F0"/>
                </a:solidFill>
                <a:latin typeface="Times New Roman"/>
                <a:ea typeface="Times New Roman"/>
              </a:rPr>
              <a:t> </a:t>
            </a:r>
            <a:r>
              <a:rPr lang="ru-RU" sz="2400" b="1" i="1" spc="-1" dirty="0" err="1" smtClean="0">
                <a:solidFill>
                  <a:srgbClr val="00B0F0"/>
                </a:solidFill>
                <a:latin typeface="Times New Roman"/>
                <a:ea typeface="Times New Roman"/>
              </a:rPr>
              <a:t>питання</a:t>
            </a:r>
            <a:r>
              <a:rPr lang="ru-RU" sz="2400" b="1" i="1" spc="-1" dirty="0" smtClean="0">
                <a:solidFill>
                  <a:srgbClr val="00B0F0"/>
                </a:solidFill>
                <a:latin typeface="Times New Roman"/>
                <a:ea typeface="Times New Roman"/>
              </a:rPr>
              <a:t> </a:t>
            </a:r>
            <a:r>
              <a:rPr lang="en-US" sz="2400" b="1" i="1" strike="noStrike" spc="-1" dirty="0" smtClean="0">
                <a:solidFill>
                  <a:srgbClr val="00B0F0"/>
                </a:solidFill>
                <a:latin typeface="Times New Roman"/>
                <a:ea typeface="Times New Roman"/>
              </a:rPr>
              <a:t>)</a:t>
            </a:r>
            <a:r>
              <a:rPr lang="ru-RU" sz="2400" b="1" i="1" strike="noStrike" spc="-1" dirty="0" smtClean="0">
                <a:solidFill>
                  <a:srgbClr val="00B0F0"/>
                </a:solidFill>
                <a:latin typeface="Times New Roman"/>
                <a:ea typeface="Times New Roman"/>
              </a:rPr>
              <a:t> </a:t>
            </a:r>
            <a:endParaRPr lang="ru-RU" sz="2800" b="0" i="1" strike="noStrike" spc="-1" dirty="0">
              <a:solidFill>
                <a:srgbClr val="00B0F0"/>
              </a:solidFill>
              <a:latin typeface="Arial"/>
            </a:endParaRPr>
          </a:p>
        </p:txBody>
      </p:sp>
      <p:pic>
        <p:nvPicPr>
          <p:cNvPr id="202" name="Picture 1"/>
          <p:cNvPicPr/>
          <p:nvPr/>
        </p:nvPicPr>
        <p:blipFill>
          <a:blip r:embed="rId2"/>
          <a:srcRect t="3324" b="55664"/>
          <a:stretch/>
        </p:blipFill>
        <p:spPr>
          <a:xfrm>
            <a:off x="-14760" y="1500120"/>
            <a:ext cx="8944200" cy="5357520"/>
          </a:xfrm>
          <a:prstGeom prst="rect">
            <a:avLst/>
          </a:prstGeom>
          <a:ln w="936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 name="Picture 1"/>
          <p:cNvPicPr/>
          <p:nvPr/>
        </p:nvPicPr>
        <p:blipFill>
          <a:blip r:embed="rId2" cstate="print"/>
          <a:srcRect t="49016"/>
          <a:stretch/>
        </p:blipFill>
        <p:spPr>
          <a:xfrm>
            <a:off x="340920" y="37440"/>
            <a:ext cx="8445600" cy="6462720"/>
          </a:xfrm>
          <a:prstGeom prst="rect">
            <a:avLst/>
          </a:prstGeom>
          <a:ln w="936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CustomShape 1"/>
          <p:cNvSpPr/>
          <p:nvPr/>
        </p:nvSpPr>
        <p:spPr>
          <a:xfrm>
            <a:off x="214200" y="0"/>
            <a:ext cx="8572320" cy="6859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400" b="1" strike="noStrike" spc="-1">
                <a:solidFill>
                  <a:srgbClr val="FF0000"/>
                </a:solidFill>
                <a:latin typeface="Calibri"/>
              </a:rPr>
              <a:t>ВІЛ інфекція. Синдром набутого імунодефіциту (СНІД) </a:t>
            </a:r>
            <a:endParaRPr lang="ru-RU" sz="2400" b="0" strike="noStrike" spc="-1">
              <a:latin typeface="Arial"/>
            </a:endParaRPr>
          </a:p>
          <a:p>
            <a:pPr algn="just">
              <a:lnSpc>
                <a:spcPct val="100000"/>
              </a:lnSpc>
            </a:pPr>
            <a:r>
              <a:rPr lang="ru-RU" sz="2000" b="1" strike="noStrike" spc="-1">
                <a:solidFill>
                  <a:srgbClr val="000000"/>
                </a:solidFill>
                <a:latin typeface="Calibri"/>
              </a:rPr>
              <a:t> Проявляється повільно прогресуючим ІД: від безсимптомного носійства до важких і смертельних захворювань.  </a:t>
            </a:r>
            <a:endParaRPr lang="ru-RU" sz="2000" b="0" strike="noStrike" spc="-1">
              <a:latin typeface="Arial"/>
            </a:endParaRPr>
          </a:p>
          <a:p>
            <a:pPr algn="just">
              <a:lnSpc>
                <a:spcPct val="100000"/>
              </a:lnSpc>
            </a:pPr>
            <a:r>
              <a:rPr lang="ru-RU" sz="2000" b="1" strike="noStrike" spc="-1">
                <a:solidFill>
                  <a:srgbClr val="000000"/>
                </a:solidFill>
                <a:latin typeface="Calibri"/>
              </a:rPr>
              <a:t> </a:t>
            </a:r>
            <a:r>
              <a:rPr lang="ru-RU" sz="2000" b="1" strike="noStrike" spc="-1">
                <a:solidFill>
                  <a:srgbClr val="FF0000"/>
                </a:solidFill>
                <a:latin typeface="Calibri"/>
              </a:rPr>
              <a:t>СНІД </a:t>
            </a:r>
            <a:r>
              <a:rPr lang="ru-RU" sz="2000" b="1" strike="noStrike" spc="-1">
                <a:solidFill>
                  <a:srgbClr val="000000"/>
                </a:solidFill>
                <a:latin typeface="Calibri"/>
              </a:rPr>
              <a:t>- термінальна стадія  ВІЛ-інфекції. </a:t>
            </a:r>
            <a:endParaRPr lang="ru-RU" sz="2000" b="0" strike="noStrike" spc="-1">
              <a:latin typeface="Arial"/>
            </a:endParaRPr>
          </a:p>
          <a:p>
            <a:pPr algn="just">
              <a:lnSpc>
                <a:spcPct val="100000"/>
              </a:lnSpc>
            </a:pPr>
            <a:r>
              <a:rPr lang="ru-RU" sz="2000" b="1" strike="noStrike" spc="-1">
                <a:solidFill>
                  <a:srgbClr val="FF0000"/>
                </a:solidFill>
                <a:latin typeface="Calibri"/>
              </a:rPr>
              <a:t>Етіологія ВІЛ-інфекції</a:t>
            </a:r>
            <a:r>
              <a:rPr lang="ru-RU" sz="2000" b="1" strike="noStrike" spc="-1">
                <a:solidFill>
                  <a:srgbClr val="000000"/>
                </a:solidFill>
                <a:latin typeface="Calibri"/>
              </a:rPr>
              <a:t> Збудники ВІЛ (віруси роду Retrovirus підродини Lentivirinae сімейства Retro-viridae) руйнуються при температурі 56°С протягом 30 хв., але стійкі до низьких температур; швидко гинуть під дією етанолу, ефіру, ацетону і дезінфікуючих засобів. У крові та інших біологічних середовищах при звичайних умовах зберігають життєздатність протягом декількох діб. </a:t>
            </a:r>
            <a:endParaRPr lang="ru-RU" sz="2000" b="0" strike="noStrike" spc="-1">
              <a:latin typeface="Arial"/>
            </a:endParaRPr>
          </a:p>
          <a:p>
            <a:pPr algn="just">
              <a:lnSpc>
                <a:spcPct val="100000"/>
              </a:lnSpc>
            </a:pPr>
            <a:r>
              <a:rPr lang="ru-RU" sz="2000" b="1" strike="noStrike" spc="-1">
                <a:solidFill>
                  <a:srgbClr val="FF0000"/>
                </a:solidFill>
                <a:latin typeface="Calibri"/>
              </a:rPr>
              <a:t>Відомо два типи вірусу: </a:t>
            </a:r>
            <a:endParaRPr lang="ru-RU" sz="2000" b="0" strike="noStrike" spc="-1">
              <a:latin typeface="Arial"/>
            </a:endParaRPr>
          </a:p>
          <a:p>
            <a:pPr algn="just">
              <a:lnSpc>
                <a:spcPct val="100000"/>
              </a:lnSpc>
            </a:pPr>
            <a:r>
              <a:rPr lang="ru-RU" sz="2000" b="1" strike="noStrike" spc="-1">
                <a:solidFill>
                  <a:srgbClr val="000000"/>
                </a:solidFill>
                <a:latin typeface="Calibri"/>
              </a:rPr>
              <a:t>• </a:t>
            </a:r>
            <a:r>
              <a:rPr lang="ru-RU" sz="2000" b="1" strike="noStrike" spc="-1">
                <a:solidFill>
                  <a:srgbClr val="0070C0"/>
                </a:solidFill>
                <a:latin typeface="Calibri"/>
              </a:rPr>
              <a:t>ВІЛ-1 (HIV-1) - </a:t>
            </a:r>
            <a:r>
              <a:rPr lang="ru-RU" sz="2000" b="1" strike="noStrike" spc="-1">
                <a:solidFill>
                  <a:srgbClr val="000000"/>
                </a:solidFill>
                <a:latin typeface="Calibri"/>
              </a:rPr>
              <a:t>основний збудник ВІЛ-інфекції та СНІДу (раніше був відомий як HTLV-III або LAV) в Північній і Південній Америці, Європі, Азії, Центральної, Південній і Східнії Африці.  </a:t>
            </a:r>
            <a:endParaRPr lang="ru-RU" sz="2000" b="0" strike="noStrike" spc="-1">
              <a:latin typeface="Arial"/>
            </a:endParaRPr>
          </a:p>
          <a:p>
            <a:pPr algn="just">
              <a:lnSpc>
                <a:spcPct val="100000"/>
              </a:lnSpc>
            </a:pPr>
            <a:r>
              <a:rPr lang="ru-RU" sz="2000" b="1" strike="noStrike" spc="-1">
                <a:solidFill>
                  <a:srgbClr val="000000"/>
                </a:solidFill>
                <a:latin typeface="Calibri"/>
              </a:rPr>
              <a:t>• </a:t>
            </a:r>
            <a:r>
              <a:rPr lang="ru-RU" sz="2000" b="1" strike="noStrike" spc="-1">
                <a:solidFill>
                  <a:srgbClr val="0070C0"/>
                </a:solidFill>
                <a:latin typeface="Calibri"/>
              </a:rPr>
              <a:t>ВІЛ-2 (HIV-2) </a:t>
            </a:r>
            <a:r>
              <a:rPr lang="ru-RU" sz="2000" b="1" strike="noStrike" spc="-1">
                <a:solidFill>
                  <a:srgbClr val="000000"/>
                </a:solidFill>
                <a:latin typeface="Calibri"/>
              </a:rPr>
              <a:t>- менш отруйний вірус; рідко викликає типові прояви СНІДу; основний збудник СНІД у в Західній Африці. </a:t>
            </a:r>
            <a:endParaRPr lang="ru-RU" sz="2000" b="0" strike="noStrike" spc="-1">
              <a:latin typeface="Arial"/>
            </a:endParaRPr>
          </a:p>
          <a:p>
            <a:pPr algn="just">
              <a:lnSpc>
                <a:spcPct val="100000"/>
              </a:lnSpc>
            </a:pPr>
            <a:r>
              <a:rPr lang="ru-RU" sz="2000" b="1" strike="noStrike" spc="-1">
                <a:solidFill>
                  <a:srgbClr val="FF0000"/>
                </a:solidFill>
                <a:latin typeface="Calibri"/>
              </a:rPr>
              <a:t>Епідеміологія ВІЛ-інфекції </a:t>
            </a:r>
            <a:r>
              <a:rPr lang="ru-RU" sz="2000" b="1" strike="noStrike" spc="-1">
                <a:solidFill>
                  <a:srgbClr val="000000"/>
                </a:solidFill>
                <a:latin typeface="Calibri"/>
              </a:rPr>
              <a:t>Джерело інфекції – людина в будь-якій стадії інфекційного процесу. Вірус виділяють з крові, сперми, вагінального секрету, материнського молока, слини. Шляхи передачі ВІЛ-інфекції </a:t>
            </a:r>
            <a:endParaRPr lang="ru-RU" sz="2000" b="0" strike="noStrike" spc="-1">
              <a:latin typeface="Arial"/>
            </a:endParaRPr>
          </a:p>
          <a:p>
            <a:pPr algn="just">
              <a:lnSpc>
                <a:spcPct val="100000"/>
              </a:lnSpc>
            </a:pPr>
            <a:r>
              <a:rPr lang="ru-RU" sz="2000" b="1" strike="noStrike" spc="-1">
                <a:solidFill>
                  <a:srgbClr val="000000"/>
                </a:solidFill>
                <a:latin typeface="Calibri"/>
              </a:rPr>
              <a:t>• Статевий – при анальному, вагінальному і оральному сексі.  </a:t>
            </a:r>
            <a:endParaRPr lang="ru-RU" sz="2000" b="0" strike="noStrike" spc="-1">
              <a:latin typeface="Arial"/>
            </a:endParaRPr>
          </a:p>
          <a:p>
            <a:pPr algn="just">
              <a:lnSpc>
                <a:spcPct val="100000"/>
              </a:lnSpc>
            </a:pPr>
            <a:r>
              <a:rPr lang="ru-RU" sz="2000" b="1" strike="noStrike" spc="-1">
                <a:solidFill>
                  <a:srgbClr val="000000"/>
                </a:solidFill>
                <a:latin typeface="Calibri"/>
              </a:rPr>
              <a:t>• Ін'єкційні і інструментальні – при використанні забруднених шприців, голок, катетерів і т.і  </a:t>
            </a:r>
            <a:endParaRPr lang="ru-RU" sz="20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 name="Picture 2"/>
          <p:cNvPicPr/>
          <p:nvPr/>
        </p:nvPicPr>
        <p:blipFill>
          <a:blip r:embed="rId2"/>
          <a:srcRect l="26360" t="37116" r="30275" b="35551"/>
          <a:stretch/>
        </p:blipFill>
        <p:spPr>
          <a:xfrm>
            <a:off x="714240" y="214200"/>
            <a:ext cx="8289000" cy="2937600"/>
          </a:xfrm>
          <a:prstGeom prst="rect">
            <a:avLst/>
          </a:prstGeom>
          <a:ln w="9360">
            <a:noFill/>
          </a:ln>
        </p:spPr>
      </p:pic>
      <p:sp>
        <p:nvSpPr>
          <p:cNvPr id="206" name="CustomShape 1"/>
          <p:cNvSpPr/>
          <p:nvPr/>
        </p:nvSpPr>
        <p:spPr>
          <a:xfrm>
            <a:off x="357120" y="3429000"/>
            <a:ext cx="8429400" cy="2834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000000"/>
                </a:solidFill>
                <a:latin typeface="Calibri"/>
              </a:rPr>
              <a:t>• Гемотрансфузійний. </a:t>
            </a:r>
            <a:endParaRPr lang="ru-RU" sz="2000" b="0" strike="noStrike" spc="-1">
              <a:latin typeface="Arial"/>
            </a:endParaRPr>
          </a:p>
          <a:p>
            <a:pPr algn="just">
              <a:lnSpc>
                <a:spcPct val="100000"/>
              </a:lnSpc>
            </a:pPr>
            <a:r>
              <a:rPr lang="ru-RU" sz="2000" b="1" strike="noStrike" spc="-1">
                <a:solidFill>
                  <a:srgbClr val="000000"/>
                </a:solidFill>
                <a:latin typeface="Calibri"/>
              </a:rPr>
              <a:t>• Перинатальний (антенатальний, трансплацентарний – від інфікованої матері; інтранатальний – при проходженні дитини по інфікованих родових шляхах матері). </a:t>
            </a:r>
            <a:endParaRPr lang="ru-RU" sz="2000" b="0" strike="noStrike" spc="-1">
              <a:latin typeface="Arial"/>
            </a:endParaRPr>
          </a:p>
          <a:p>
            <a:pPr algn="just">
              <a:lnSpc>
                <a:spcPct val="100000"/>
              </a:lnSpc>
            </a:pPr>
            <a:r>
              <a:rPr lang="ru-RU" sz="2000" b="1" strike="noStrike" spc="-1">
                <a:solidFill>
                  <a:srgbClr val="000000"/>
                </a:solidFill>
                <a:latin typeface="Calibri"/>
              </a:rPr>
              <a:t>• Трансплантаційний. </a:t>
            </a:r>
            <a:endParaRPr lang="ru-RU" sz="2000" b="0" strike="noStrike" spc="-1">
              <a:latin typeface="Arial"/>
            </a:endParaRPr>
          </a:p>
          <a:p>
            <a:pPr algn="just">
              <a:lnSpc>
                <a:spcPct val="100000"/>
              </a:lnSpc>
            </a:pPr>
            <a:r>
              <a:rPr lang="ru-RU" sz="2000" b="1" strike="noStrike" spc="-1">
                <a:solidFill>
                  <a:srgbClr val="000000"/>
                </a:solidFill>
                <a:latin typeface="Calibri"/>
              </a:rPr>
              <a:t>• Молочний (зараження дитини інфікованим молоком матері). </a:t>
            </a:r>
            <a:endParaRPr lang="ru-RU" sz="2000" b="0" strike="noStrike" spc="-1">
              <a:latin typeface="Arial"/>
            </a:endParaRPr>
          </a:p>
          <a:p>
            <a:pPr algn="just">
              <a:lnSpc>
                <a:spcPct val="100000"/>
              </a:lnSpc>
            </a:pPr>
            <a:r>
              <a:rPr lang="ru-RU" sz="2000" b="1" strike="noStrike" spc="-1">
                <a:solidFill>
                  <a:srgbClr val="000000"/>
                </a:solidFill>
                <a:latin typeface="Calibri"/>
              </a:rPr>
              <a:t>• Професійний і побутовий – зараження через пошкоджені шкіру і СО людей, що контактують з кров'ю або деякими секретами хворих на ВІЛ-інфекцію. </a:t>
            </a:r>
            <a:endParaRPr lang="ru-RU" sz="20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CustomShape 1"/>
          <p:cNvSpPr/>
          <p:nvPr/>
        </p:nvSpPr>
        <p:spPr>
          <a:xfrm>
            <a:off x="357120" y="197280"/>
            <a:ext cx="8429400" cy="6458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200" b="1" strike="noStrike" spc="-1">
                <a:solidFill>
                  <a:srgbClr val="0070C0"/>
                </a:solidFill>
                <a:latin typeface="Calibri"/>
              </a:rPr>
              <a:t>Групи ризику на ВІЛ-інфекцію:  </a:t>
            </a:r>
            <a:endParaRPr lang="ru-RU" sz="2200" b="0" strike="noStrike" spc="-1">
              <a:latin typeface="Arial"/>
            </a:endParaRPr>
          </a:p>
          <a:p>
            <a:pPr indent="-216000" algn="just">
              <a:lnSpc>
                <a:spcPct val="100000"/>
              </a:lnSpc>
              <a:buClr>
                <a:srgbClr val="000000"/>
              </a:buClr>
              <a:buFont typeface="Wingdings" charset="2"/>
              <a:buChar char=""/>
            </a:pPr>
            <a:r>
              <a:rPr lang="ru-RU" sz="2200" b="1" strike="noStrike" spc="-1">
                <a:solidFill>
                  <a:srgbClr val="000000"/>
                </a:solidFill>
                <a:latin typeface="Calibri"/>
              </a:rPr>
              <a:t>Гомосексуальні і бісексуальні чоловіки (43%).   </a:t>
            </a:r>
            <a:endParaRPr lang="ru-RU" sz="2200" b="0" strike="noStrike" spc="-1">
              <a:latin typeface="Arial"/>
            </a:endParaRPr>
          </a:p>
          <a:p>
            <a:pPr indent="-216000" algn="just">
              <a:lnSpc>
                <a:spcPct val="100000"/>
              </a:lnSpc>
              <a:buClr>
                <a:srgbClr val="000000"/>
              </a:buClr>
              <a:buFont typeface="Wingdings" charset="2"/>
              <a:buChar char=""/>
            </a:pPr>
            <a:r>
              <a:rPr lang="ru-RU" sz="2200" b="1" strike="noStrike" spc="-1">
                <a:solidFill>
                  <a:srgbClr val="000000"/>
                </a:solidFill>
                <a:latin typeface="Calibri"/>
              </a:rPr>
              <a:t>Наркомани, які використовують наркотики в/в і користуються спільними шприцами (31%).   </a:t>
            </a:r>
            <a:endParaRPr lang="ru-RU" sz="2200" b="0" strike="noStrike" spc="-1">
              <a:latin typeface="Arial"/>
            </a:endParaRPr>
          </a:p>
          <a:p>
            <a:pPr indent="-216000" algn="just">
              <a:lnSpc>
                <a:spcPct val="100000"/>
              </a:lnSpc>
              <a:buClr>
                <a:srgbClr val="000000"/>
              </a:buClr>
              <a:buFont typeface="Wingdings" charset="2"/>
              <a:buChar char=""/>
            </a:pPr>
            <a:r>
              <a:rPr lang="ru-RU" sz="2200" b="1" strike="noStrike" spc="-1">
                <a:solidFill>
                  <a:srgbClr val="000000"/>
                </a:solidFill>
                <a:latin typeface="Calibri"/>
              </a:rPr>
              <a:t>Гетеросексуали (10%).   </a:t>
            </a:r>
            <a:endParaRPr lang="ru-RU" sz="2200" b="0" strike="noStrike" spc="-1">
              <a:latin typeface="Arial"/>
            </a:endParaRPr>
          </a:p>
          <a:p>
            <a:pPr indent="-216000" algn="just">
              <a:lnSpc>
                <a:spcPct val="100000"/>
              </a:lnSpc>
              <a:buClr>
                <a:srgbClr val="000000"/>
              </a:buClr>
              <a:buFont typeface="Wingdings" charset="2"/>
              <a:buChar char=""/>
            </a:pPr>
            <a:r>
              <a:rPr lang="ru-RU" sz="2200" b="1" strike="noStrike" spc="-1">
                <a:solidFill>
                  <a:srgbClr val="000000"/>
                </a:solidFill>
                <a:latin typeface="Calibri"/>
              </a:rPr>
              <a:t>Реципієнти крові та її компонентів, а також органів, трансплантуються (2%).   </a:t>
            </a:r>
            <a:endParaRPr lang="ru-RU" sz="2200" b="0" strike="noStrike" spc="-1">
              <a:latin typeface="Arial"/>
            </a:endParaRPr>
          </a:p>
          <a:p>
            <a:pPr indent="-216000" algn="just">
              <a:lnSpc>
                <a:spcPct val="100000"/>
              </a:lnSpc>
              <a:buClr>
                <a:srgbClr val="000000"/>
              </a:buClr>
              <a:buFont typeface="Wingdings" charset="2"/>
              <a:buChar char=""/>
            </a:pPr>
            <a:r>
              <a:rPr lang="ru-RU" sz="2200" b="1" strike="noStrike" spc="-1">
                <a:solidFill>
                  <a:srgbClr val="000000"/>
                </a:solidFill>
                <a:latin typeface="Calibri"/>
              </a:rPr>
              <a:t>Хворі на гемофілію (1%).  </a:t>
            </a:r>
            <a:endParaRPr lang="ru-RU" sz="2200" b="0" strike="noStrike" spc="-1">
              <a:latin typeface="Arial"/>
            </a:endParaRPr>
          </a:p>
          <a:p>
            <a:pPr algn="just">
              <a:lnSpc>
                <a:spcPct val="100000"/>
              </a:lnSpc>
            </a:pPr>
            <a:r>
              <a:rPr lang="ru-RU" sz="2200" b="1" strike="noStrike" spc="-1">
                <a:solidFill>
                  <a:srgbClr val="000000"/>
                </a:solidFill>
                <a:latin typeface="Calibri"/>
              </a:rPr>
              <a:t>ВІЛ заражає насамперед клітини імунної системи (CD4+ Т-лімфоцити, макрофаги і дендритні клітини). Інфіковані ВІЛ CD4 + Т-лімфоцити поступово гинуть. </a:t>
            </a:r>
            <a:endParaRPr lang="ru-RU" sz="2200" b="0" strike="noStrike" spc="-1">
              <a:latin typeface="Arial"/>
            </a:endParaRPr>
          </a:p>
          <a:p>
            <a:pPr algn="just">
              <a:lnSpc>
                <a:spcPct val="100000"/>
              </a:lnSpc>
            </a:pPr>
            <a:r>
              <a:rPr lang="ru-RU" sz="2200" b="1" strike="noStrike" spc="-1">
                <a:solidFill>
                  <a:srgbClr val="0070C0"/>
                </a:solidFill>
                <a:latin typeface="Calibri"/>
              </a:rPr>
              <a:t>Їх загибель обумовлена головним чином трьома факторами: </a:t>
            </a:r>
            <a:endParaRPr lang="ru-RU" sz="2200" b="0" strike="noStrike" spc="-1">
              <a:latin typeface="Arial"/>
            </a:endParaRPr>
          </a:p>
          <a:p>
            <a:pPr algn="just">
              <a:lnSpc>
                <a:spcPct val="100000"/>
              </a:lnSpc>
            </a:pPr>
            <a:r>
              <a:rPr lang="ru-RU" sz="2200" b="1" strike="noStrike" spc="-1">
                <a:solidFill>
                  <a:srgbClr val="000000"/>
                </a:solidFill>
                <a:latin typeface="Calibri"/>
              </a:rPr>
              <a:t>1. Безпосереднім руйнування клітин вірусом </a:t>
            </a:r>
            <a:endParaRPr lang="ru-RU" sz="2200" b="0" strike="noStrike" spc="-1">
              <a:latin typeface="Arial"/>
            </a:endParaRPr>
          </a:p>
          <a:p>
            <a:pPr algn="just">
              <a:lnSpc>
                <a:spcPct val="100000"/>
              </a:lnSpc>
            </a:pPr>
            <a:r>
              <a:rPr lang="ru-RU" sz="2200" b="1" strike="noStrike" spc="-1">
                <a:solidFill>
                  <a:srgbClr val="000000"/>
                </a:solidFill>
                <a:latin typeface="Calibri"/>
              </a:rPr>
              <a:t>2. Запрограмованою клітинною смертю. 3. Вбивством інфікованих клітин CD8+ Т-лімфоцитами. Поступово субпопуляція CD4+ Т-лімфоцитів скорочується, в результаті чого клітинний імунітет знижується, і при досягненні критичного рівня кількості CD4+ Т-лімфоцитів організм стає сприйнятливим до опортуністичних (умовно-патогенних) інфекцій. </a:t>
            </a:r>
            <a:endParaRPr lang="ru-RU" sz="22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CustomShape 1"/>
          <p:cNvSpPr/>
          <p:nvPr/>
        </p:nvSpPr>
        <p:spPr>
          <a:xfrm>
            <a:off x="285840" y="285840"/>
            <a:ext cx="8643600" cy="5942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400" b="1" strike="noStrike" spc="-1">
                <a:solidFill>
                  <a:srgbClr val="0070C0"/>
                </a:solidFill>
                <a:latin typeface="Calibri"/>
              </a:rPr>
              <a:t>Патогенез ВІЛ-інфекції </a:t>
            </a:r>
            <a:endParaRPr lang="ru-RU" sz="2400" b="0" strike="noStrike" spc="-1">
              <a:latin typeface="Arial"/>
            </a:endParaRPr>
          </a:p>
          <a:p>
            <a:pPr algn="just">
              <a:lnSpc>
                <a:spcPct val="100000"/>
              </a:lnSpc>
            </a:pPr>
            <a:r>
              <a:rPr lang="ru-RU" sz="2400" b="1" strike="noStrike" spc="-1">
                <a:solidFill>
                  <a:srgbClr val="000000"/>
                </a:solidFill>
                <a:latin typeface="Calibri"/>
              </a:rPr>
              <a:t>Популяції клітин, що вражаються ВІЛ   ВІЛ вражає активовані СD4+-клітини (моноцити, макрофаги і споріднені клітини, які експресують СD4-подібні молекули), використовуючи молекулу CD4 в якості рецептора; ці клітини розпізнають Аг і виконують функції Т-хелперів/ампліфікаторов.  Інфікування можливе при фагоцитозі імунних комплексів, що містять ВІЛ і Aт. </a:t>
            </a:r>
            <a:endParaRPr lang="ru-RU" sz="2400" b="0" strike="noStrike" spc="-1">
              <a:latin typeface="Arial"/>
            </a:endParaRPr>
          </a:p>
          <a:p>
            <a:pPr algn="just">
              <a:lnSpc>
                <a:spcPct val="100000"/>
              </a:lnSpc>
            </a:pPr>
            <a:r>
              <a:rPr lang="ru-RU" sz="2400" b="1" strike="noStrike" spc="-1">
                <a:solidFill>
                  <a:srgbClr val="000000"/>
                </a:solidFill>
                <a:latin typeface="Calibri"/>
              </a:rPr>
              <a:t>Зараження моноцитів і макрофагів не супроводжується цитопатичним ефектом і клітини стають персистивною системою для збудника. </a:t>
            </a:r>
            <a:endParaRPr lang="ru-RU" sz="2400" b="0" strike="noStrike" spc="-1">
              <a:latin typeface="Arial"/>
            </a:endParaRPr>
          </a:p>
          <a:p>
            <a:pPr algn="ctr">
              <a:lnSpc>
                <a:spcPct val="100000"/>
              </a:lnSpc>
            </a:pPr>
            <a:r>
              <a:rPr lang="ru-RU" sz="2400" b="1" strike="noStrike" spc="-1">
                <a:solidFill>
                  <a:srgbClr val="0070C0"/>
                </a:solidFill>
                <a:latin typeface="Calibri"/>
              </a:rPr>
              <a:t>Резервуари ВІЛ в організмі інфікованого індивіда   </a:t>
            </a:r>
            <a:endParaRPr lang="ru-RU" sz="2400" b="0" strike="noStrike" spc="-1">
              <a:latin typeface="Arial"/>
            </a:endParaRPr>
          </a:p>
          <a:p>
            <a:pPr indent="-216000" algn="just">
              <a:lnSpc>
                <a:spcPct val="100000"/>
              </a:lnSpc>
              <a:buClr>
                <a:srgbClr val="000000"/>
              </a:buClr>
              <a:buFont typeface="Arial"/>
              <a:buChar char="•"/>
            </a:pPr>
            <a:r>
              <a:rPr lang="ru-RU" sz="2400" b="1" strike="noStrike" spc="-1">
                <a:solidFill>
                  <a:srgbClr val="000000"/>
                </a:solidFill>
                <a:latin typeface="Calibri"/>
              </a:rPr>
              <a:t>Основний резервуар – лімфоїдні тканини. Збудник репродукується постійно, навіть на ранніх стадіях.  </a:t>
            </a:r>
            <a:endParaRPr lang="ru-RU" sz="2400" b="0" strike="noStrike" spc="-1">
              <a:latin typeface="Arial"/>
            </a:endParaRPr>
          </a:p>
          <a:p>
            <a:pPr indent="-216000" algn="just">
              <a:lnSpc>
                <a:spcPct val="100000"/>
              </a:lnSpc>
              <a:buClr>
                <a:srgbClr val="000000"/>
              </a:buClr>
              <a:buFont typeface="Arial"/>
              <a:buChar char="•"/>
            </a:pPr>
            <a:r>
              <a:rPr lang="ru-RU" sz="2400" b="1" strike="noStrike" spc="-1">
                <a:solidFill>
                  <a:srgbClr val="000000"/>
                </a:solidFill>
                <a:latin typeface="Calibri"/>
              </a:rPr>
              <a:t>В ЦНС – мікроглія.   </a:t>
            </a:r>
            <a:endParaRPr lang="ru-RU" sz="2400" b="0" strike="noStrike" spc="-1">
              <a:latin typeface="Arial"/>
            </a:endParaRPr>
          </a:p>
          <a:p>
            <a:pPr indent="-216000" algn="just">
              <a:lnSpc>
                <a:spcPct val="100000"/>
              </a:lnSpc>
              <a:buClr>
                <a:srgbClr val="000000"/>
              </a:buClr>
              <a:buFont typeface="Arial"/>
              <a:buChar char="•"/>
            </a:pPr>
            <a:r>
              <a:rPr lang="ru-RU" sz="2400" b="1" strike="noStrike" spc="-1">
                <a:solidFill>
                  <a:srgbClr val="000000"/>
                </a:solidFill>
                <a:latin typeface="Calibri"/>
              </a:rPr>
              <a:t>Епітелій кишечника.</a:t>
            </a:r>
            <a:endParaRPr lang="ru-RU" sz="24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CustomShape 1"/>
          <p:cNvSpPr/>
          <p:nvPr/>
        </p:nvSpPr>
        <p:spPr>
          <a:xfrm>
            <a:off x="142920" y="0"/>
            <a:ext cx="8786520" cy="6248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800" b="1" strike="noStrike" spc="-1">
                <a:solidFill>
                  <a:srgbClr val="0070C0"/>
                </a:solidFill>
                <a:latin typeface="Calibri"/>
              </a:rPr>
              <a:t>Рання віремічна стадія ВІЛ-інфекції </a:t>
            </a:r>
            <a:endParaRPr lang="ru-RU" sz="2800" b="0" strike="noStrike" spc="-1">
              <a:latin typeface="Arial"/>
            </a:endParaRPr>
          </a:p>
          <a:p>
            <a:pPr algn="just">
              <a:lnSpc>
                <a:spcPct val="100000"/>
              </a:lnSpc>
            </a:pPr>
            <a:r>
              <a:rPr lang="ru-RU" sz="2000" b="1" strike="noStrike" spc="-1">
                <a:solidFill>
                  <a:srgbClr val="000000"/>
                </a:solidFill>
                <a:latin typeface="Calibri"/>
              </a:rPr>
              <a:t>• Вірус реплікується протягом різних проміжків часу в невеликих кількостях.  </a:t>
            </a:r>
            <a:endParaRPr lang="ru-RU" sz="2000" b="0" strike="noStrike" spc="-1">
              <a:latin typeface="Arial"/>
            </a:endParaRPr>
          </a:p>
          <a:p>
            <a:pPr algn="just">
              <a:lnSpc>
                <a:spcPct val="100000"/>
              </a:lnSpc>
            </a:pPr>
            <a:r>
              <a:rPr lang="ru-RU" sz="2000" b="1" strike="noStrike" spc="-1">
                <a:solidFill>
                  <a:srgbClr val="000000"/>
                </a:solidFill>
                <a:latin typeface="Calibri"/>
              </a:rPr>
              <a:t>• Тимчасове зменшення загального числа СD4+-клітин і збільшення числа циркулюючих ВІЛ-інфікованих CD4+ T-лімфоцитів.  </a:t>
            </a:r>
            <a:endParaRPr lang="ru-RU" sz="2000" b="0" strike="noStrike" spc="-1">
              <a:latin typeface="Arial"/>
            </a:endParaRPr>
          </a:p>
          <a:p>
            <a:pPr algn="just">
              <a:lnSpc>
                <a:spcPct val="100000"/>
              </a:lnSpc>
            </a:pPr>
            <a:r>
              <a:rPr lang="ru-RU" sz="2000" b="1" strike="noStrike" spc="-1">
                <a:solidFill>
                  <a:srgbClr val="000000"/>
                </a:solidFill>
                <a:latin typeface="Calibri"/>
              </a:rPr>
              <a:t>• Циркуляцію ВІЛ в крові виявляють в різні терміни; вірусемія досягає піку до 10-20 діб після зараження і триває до появи специфічних Aт (до періоду сероконверсії). </a:t>
            </a:r>
            <a:endParaRPr lang="ru-RU" sz="2000" b="0" strike="noStrike" spc="-1">
              <a:latin typeface="Arial"/>
            </a:endParaRPr>
          </a:p>
          <a:p>
            <a:pPr algn="ctr">
              <a:lnSpc>
                <a:spcPct val="100000"/>
              </a:lnSpc>
            </a:pPr>
            <a:r>
              <a:rPr lang="ru-RU" sz="2800" b="1" strike="noStrike" spc="-1">
                <a:solidFill>
                  <a:srgbClr val="0070C0"/>
                </a:solidFill>
                <a:latin typeface="Calibri"/>
              </a:rPr>
              <a:t>Безсимптомна стадія ВІЛ-інфекції </a:t>
            </a:r>
            <a:endParaRPr lang="ru-RU" sz="2800" b="0" strike="noStrike" spc="-1">
              <a:latin typeface="Arial"/>
            </a:endParaRPr>
          </a:p>
          <a:p>
            <a:pPr algn="just">
              <a:lnSpc>
                <a:spcPct val="100000"/>
              </a:lnSpc>
            </a:pPr>
            <a:r>
              <a:rPr lang="ru-RU" sz="2000" b="1" strike="noStrike" spc="-1">
                <a:solidFill>
                  <a:srgbClr val="000000"/>
                </a:solidFill>
                <a:latin typeface="Calibri"/>
              </a:rPr>
              <a:t>• Протягом різного часу (10-15 років) у ВІЛ-інфікованих людей симптоми хвороби відсутні. У цей період захисні системи організму ефективно стримують репродукцію збудника. </a:t>
            </a:r>
            <a:endParaRPr lang="ru-RU" sz="2000" b="0" strike="noStrike" spc="-1">
              <a:latin typeface="Arial"/>
            </a:endParaRPr>
          </a:p>
          <a:p>
            <a:pPr algn="just">
              <a:lnSpc>
                <a:spcPct val="100000"/>
              </a:lnSpc>
            </a:pPr>
            <a:r>
              <a:rPr lang="ru-RU" sz="2000" b="1" strike="noStrike" spc="-1">
                <a:solidFill>
                  <a:srgbClr val="000000"/>
                </a:solidFill>
                <a:latin typeface="Calibri"/>
              </a:rPr>
              <a:t>• Гуморальні реакції – синтез Aт різних типів, які не здатні надавати протективний ефект і не оберігають від подальшого розвитку інфекції.  </a:t>
            </a:r>
            <a:endParaRPr lang="ru-RU" sz="2000" b="0" strike="noStrike" spc="-1">
              <a:latin typeface="Arial"/>
            </a:endParaRPr>
          </a:p>
          <a:p>
            <a:pPr algn="just">
              <a:lnSpc>
                <a:spcPct val="100000"/>
              </a:lnSpc>
            </a:pPr>
            <a:r>
              <a:rPr lang="ru-RU" sz="2000" b="1" strike="noStrike" spc="-1">
                <a:solidFill>
                  <a:srgbClr val="000000"/>
                </a:solidFill>
                <a:latin typeface="Calibri"/>
              </a:rPr>
              <a:t>• Клітинні імунні реакції здатні або блокувати репродукцію збудника, або запобігати проявам інфекції. Цитотоксичні реакції домінують в інфікованих з тривалою відсутністю клініки. </a:t>
            </a:r>
            <a:endParaRPr lang="ru-RU" sz="2000" b="0" strike="noStrike" spc="-1">
              <a:latin typeface="Arial"/>
            </a:endParaRPr>
          </a:p>
          <a:p>
            <a:pPr algn="ctr">
              <a:lnSpc>
                <a:spcPct val="100000"/>
              </a:lnSpc>
            </a:pPr>
            <a:r>
              <a:rPr lang="ru-RU" sz="2800" b="1" strike="noStrike" spc="-1">
                <a:solidFill>
                  <a:srgbClr val="0070C0"/>
                </a:solidFill>
                <a:latin typeface="Calibri"/>
              </a:rPr>
              <a:t>Імуносупресія при ВІЛ-інфекції  </a:t>
            </a:r>
            <a:endParaRPr lang="ru-RU" sz="2800" b="0" strike="noStrike" spc="-1">
              <a:latin typeface="Arial"/>
            </a:endParaRPr>
          </a:p>
          <a:p>
            <a:pPr algn="just">
              <a:lnSpc>
                <a:spcPct val="100000"/>
              </a:lnSpc>
            </a:pPr>
            <a:r>
              <a:rPr lang="ru-RU" sz="2000" b="1" strike="noStrike" spc="-1">
                <a:solidFill>
                  <a:srgbClr val="000000"/>
                </a:solidFill>
                <a:latin typeface="Calibri"/>
              </a:rPr>
              <a:t>ВІЛ інфікує клітини-попередники в тимусі і КМ, що призводить до відсутності регенерації і зменшення пулу CD4+-лімфоцитів.</a:t>
            </a:r>
            <a:endParaRPr lang="ru-RU" sz="20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CustomShape 1"/>
          <p:cNvSpPr/>
          <p:nvPr/>
        </p:nvSpPr>
        <p:spPr>
          <a:xfrm>
            <a:off x="142920" y="214200"/>
            <a:ext cx="8715240" cy="612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solidFill>
                  <a:srgbClr val="000000"/>
                </a:solidFill>
                <a:latin typeface="Calibri"/>
              </a:rPr>
              <a:t>Зниження числа СD4+ -лімфоцитів супроводжується падінням активності Тh1-субпопуляції Тклітин. Дисбаланс між субпопуляціями клітин Th1 і Тh2 передує розвитку СНІДу. Зменшується активність цитотоксичних Т-клітин і природних кілерів, що пов'язано з дефіцитом хелперів. Відповідь В-клітин теж слабшає в міру чисельного скорочення Тh2-субпопуляції.  Дефекти гуморальних реакцій на різні Аг обумовлені дефіцитом Т-хелперів. В-лімфоцити знаходяться в стані постійної поліклональної активації.  Внаслідок поліклональної активації і дефекту регуляторних механізмів В-клітини продукують Aт до Аг ВІЛ з низькою специфічністю, перехресно реагують з ядерними, тромбоцитарними і лімфоцитарними авто-Аг. </a:t>
            </a:r>
            <a:endParaRPr lang="ru-RU" sz="1800" b="0" strike="noStrike" spc="-1">
              <a:latin typeface="Arial"/>
            </a:endParaRPr>
          </a:p>
          <a:p>
            <a:pPr algn="just">
              <a:lnSpc>
                <a:spcPct val="100000"/>
              </a:lnSpc>
            </a:pPr>
            <a:r>
              <a:rPr lang="ru-RU" sz="1800" b="1" strike="noStrike" spc="-1">
                <a:solidFill>
                  <a:srgbClr val="0070C0"/>
                </a:solidFill>
                <a:latin typeface="Calibri"/>
              </a:rPr>
              <a:t>Прояви ВІЛ-інфекції та СНІДу </a:t>
            </a:r>
            <a:endParaRPr lang="ru-RU" sz="1800" b="0" strike="noStrike" spc="-1">
              <a:latin typeface="Arial"/>
            </a:endParaRPr>
          </a:p>
          <a:p>
            <a:pPr algn="just">
              <a:lnSpc>
                <a:spcPct val="100000"/>
              </a:lnSpc>
            </a:pPr>
            <a:r>
              <a:rPr lang="ru-RU" sz="1800" b="1" i="1" strike="noStrike" spc="-1">
                <a:solidFill>
                  <a:srgbClr val="FF0000"/>
                </a:solidFill>
                <a:latin typeface="Calibri"/>
              </a:rPr>
              <a:t>Стадія сероконверсії (віремії) ВІЛ-інфекції.</a:t>
            </a:r>
            <a:r>
              <a:rPr lang="ru-RU" sz="1800" b="1" strike="noStrike" spc="-1">
                <a:solidFill>
                  <a:srgbClr val="000000"/>
                </a:solidFill>
                <a:latin typeface="Calibri"/>
              </a:rPr>
              <a:t> Протягом декількох тижнів або місяців після інфікування в крові виявляють вірус і вірусні Аг при відсутності специфічних Aт в сироватці, що з'являються у більшості інфікованих ВІЛ-1 через 3-6 міс після зараження. Після короткого (2-4 тижні) інкубаційного періоду у 50-90% хворих спостерігаються симптоми, що нагадують інфекційний мононуклеоз або застуду (головний біль, лихоманка, висипання на шкірі і лімфаденопатія), які спонтанно зникають протягом декількох тижнів. Безсимптомна стадія ВІЛ-інфекції. Хворий залишається серопозитивним за відсутності симптомів або при їх мінімальній вираженості (зазвичай дифузна реактивна лімфаденопатія і головний біль). Пацієнта без виражених симптомів обстежують і, якщо це необхідно, проводять лікування хвороб, які часто спостерігаються у ВІЛ-інфікованих (сифіліс, гепатит В і туберкульоз). </a:t>
            </a:r>
            <a:endParaRPr lang="ru-RU" sz="18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CustomShape 1"/>
          <p:cNvSpPr/>
          <p:nvPr/>
        </p:nvSpPr>
        <p:spPr>
          <a:xfrm>
            <a:off x="214200" y="214200"/>
            <a:ext cx="8715240" cy="6493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0070C0"/>
                </a:solidFill>
                <a:latin typeface="Calibri"/>
              </a:rPr>
              <a:t>Стадія ранньої симптоматики ВІЛ-інфекції. </a:t>
            </a:r>
            <a:r>
              <a:rPr lang="ru-RU" sz="2000" b="1" strike="noStrike" spc="-1">
                <a:solidFill>
                  <a:srgbClr val="000000"/>
                </a:solidFill>
                <a:latin typeface="Calibri"/>
              </a:rPr>
              <a:t>Про перехід безсимптомної ВІЛ-інфекції в захворювання з неспецифічними симптомами свідчать лихоманка, підвищене нічне потовиділення, слабкість, хронічна діарея, розсіяна лімфаденопатія і головний біль при відсутності будьякої специфічної або опортуністичної інфекції. Супутні інфекції: саркома Капоші, кандидоз ротової порожнини, лейкоплакія СО порожнини рота (часто безсимптомна), інфекції верхніх і нижніх дихальних шляхів і захворювання періодонта.  </a:t>
            </a:r>
            <a:endParaRPr lang="ru-RU" sz="2000" b="0" strike="noStrike" spc="-1">
              <a:latin typeface="Arial"/>
            </a:endParaRPr>
          </a:p>
          <a:p>
            <a:pPr algn="just">
              <a:lnSpc>
                <a:spcPct val="100000"/>
              </a:lnSpc>
            </a:pPr>
            <a:r>
              <a:rPr lang="ru-RU" sz="2000" b="1" strike="noStrike" spc="-1">
                <a:solidFill>
                  <a:srgbClr val="0070C0"/>
                </a:solidFill>
                <a:latin typeface="Calibri"/>
              </a:rPr>
              <a:t>Стадія пізньої симптоматики ВІЛ-інфекції.</a:t>
            </a:r>
            <a:r>
              <a:rPr lang="ru-RU" sz="2000" b="1" strike="noStrike" spc="-1">
                <a:solidFill>
                  <a:srgbClr val="000000"/>
                </a:solidFill>
                <a:latin typeface="Calibri"/>
              </a:rPr>
              <a:t> При прогресуючому зменшенні CD4+клітин зростає ризик розвитку опортуністичних інфекцій. Основний їх прояв – пневмоцистна пневмонія (захворюваність зростає при зменшенні числа CD4+-лімфоцітів нижче 200/мм3) і токсоплазмоз з частим ураженням головного мозку. При падінні числа СD4+- клітин нижче 100/мм3 зростає частота інфікування Mycobacterium avium-intracellulare, цитомегаловірусом; часто відзначають кандидози стравоходу, стрептококові пневмонії, менінгіти, рецидивні герпетичні інфекції на тлі загального виснаження. Вивільнення TNFα (фактору некрозу пухлин – кахектіну) вносить свій внесок в синдром виснаження, характерний для прогресуючого СНІДу. </a:t>
            </a:r>
            <a:endParaRPr lang="ru-RU" sz="2000" b="0" strike="noStrike" spc="-1">
              <a:latin typeface="Arial"/>
            </a:endParaRPr>
          </a:p>
          <a:p>
            <a:pPr algn="just">
              <a:lnSpc>
                <a:spcPct val="100000"/>
              </a:lnSpc>
            </a:pPr>
            <a:r>
              <a:rPr lang="ru-RU" sz="2000" b="1" strike="noStrike" spc="-1">
                <a:solidFill>
                  <a:srgbClr val="0070C0"/>
                </a:solidFill>
                <a:latin typeface="Calibri"/>
              </a:rPr>
              <a:t>Стадія прогресування захворювання ВІЛ-інфекції. </a:t>
            </a:r>
            <a:r>
              <a:rPr lang="ru-RU" sz="2000" b="1" strike="noStrike" spc="-1">
                <a:solidFill>
                  <a:srgbClr val="000000"/>
                </a:solidFill>
                <a:latin typeface="Calibri"/>
              </a:rPr>
              <a:t>Скорочення числа СD4+-лімфоцитів до 50/мм3 і нижче призводить до повної дисфункції імунної системи та розвитку опор туністичних інфекцій.</a:t>
            </a:r>
            <a:endParaRPr lang="ru-RU" sz="20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473</TotalTime>
  <Words>12575</Words>
  <Application>LibreOffice/6.2.2.2$Windows_X86_64 LibreOffice_project/2b840030fec2aae0fd2658d8d4f9548af4e3518d</Application>
  <PresentationFormat>Экран (4:3)</PresentationFormat>
  <Paragraphs>484</Paragraphs>
  <Slides>108</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108</vt:i4>
      </vt:variant>
    </vt:vector>
  </HeadingPairs>
  <TitlesOfParts>
    <vt:vector size="110" baseType="lpstr">
      <vt:lpstr>Office Theme</vt: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Слайд 65</vt:lpstr>
      <vt:lpstr>Слайд 66</vt:lpstr>
      <vt:lpstr>Слайд 67</vt:lpstr>
      <vt:lpstr>Слайд 68</vt:lpstr>
      <vt:lpstr>Слайд 69</vt:lpstr>
      <vt:lpstr>Слайд 70</vt:lpstr>
      <vt:lpstr>Слайд 71</vt:lpstr>
      <vt:lpstr>Слайд 72</vt:lpstr>
      <vt:lpstr>Слайд 73</vt:lpstr>
      <vt:lpstr>Слайд 74</vt:lpstr>
      <vt:lpstr>Слайд 75</vt:lpstr>
      <vt:lpstr>Слайд 76</vt:lpstr>
      <vt:lpstr>Слайд 77</vt:lpstr>
      <vt:lpstr>Слайд 78</vt:lpstr>
      <vt:lpstr>Слайд 79</vt:lpstr>
      <vt:lpstr>Слайд 80</vt:lpstr>
      <vt:lpstr>Слайд 81</vt:lpstr>
      <vt:lpstr>Слайд 82</vt:lpstr>
      <vt:lpstr>Слайд 83</vt:lpstr>
      <vt:lpstr>Слайд 84</vt:lpstr>
      <vt:lpstr>Слайд 85</vt:lpstr>
      <vt:lpstr>Слайд 86</vt:lpstr>
      <vt:lpstr>Слайд 87</vt:lpstr>
      <vt:lpstr>Слайд 88</vt:lpstr>
      <vt:lpstr>Слайд 89</vt:lpstr>
      <vt:lpstr>Слайд 90</vt:lpstr>
      <vt:lpstr>Слайд 91</vt:lpstr>
      <vt:lpstr>Слайд 92</vt:lpstr>
      <vt:lpstr>Слайд 93</vt:lpstr>
      <vt:lpstr>Слайд 94</vt:lpstr>
      <vt:lpstr>Слайд 95</vt:lpstr>
      <vt:lpstr>Слайд 96</vt:lpstr>
      <vt:lpstr>Слайд 97</vt:lpstr>
      <vt:lpstr>Слайд 98</vt:lpstr>
      <vt:lpstr>Слайд 99</vt:lpstr>
      <vt:lpstr>Слайд 100</vt:lpstr>
      <vt:lpstr>Слайд 101</vt:lpstr>
      <vt:lpstr>Слайд 102</vt:lpstr>
      <vt:lpstr>Слайд 103</vt:lpstr>
      <vt:lpstr>Слайд 104</vt:lpstr>
      <vt:lpstr>Слайд 105</vt:lpstr>
      <vt:lpstr>Слайд 106</vt:lpstr>
      <vt:lpstr>Слайд 107</vt:lpstr>
      <vt:lpstr>Слайд 108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№5, 6</dc:title>
  <dc:subject/>
  <dc:creator>hp</dc:creator>
  <dc:description/>
  <cp:lastModifiedBy>hp</cp:lastModifiedBy>
  <cp:revision>123</cp:revision>
  <dcterms:created xsi:type="dcterms:W3CDTF">2020-10-19T18:05:43Z</dcterms:created>
  <dcterms:modified xsi:type="dcterms:W3CDTF">2020-10-26T01:27:13Z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Экран (4:3)</vt:lpwstr>
  </property>
  <property fmtid="{D5CDD505-2E9C-101B-9397-08002B2CF9AE}" pid="9" name="ScaleCrop">
    <vt:bool>false</vt:bool>
  </property>
  <property fmtid="{D5CDD505-2E9C-101B-9397-08002B2CF9AE}" pid="10" name="ShareDoc">
    <vt:bool>false</vt:bool>
  </property>
  <property fmtid="{D5CDD505-2E9C-101B-9397-08002B2CF9AE}" pid="11" name="Slides">
    <vt:i4>110</vt:i4>
  </property>
</Properties>
</file>