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91" r:id="rId5"/>
    <p:sldId id="263" r:id="rId6"/>
    <p:sldId id="281" r:id="rId7"/>
    <p:sldId id="261" r:id="rId8"/>
    <p:sldId id="282" r:id="rId9"/>
    <p:sldId id="283" r:id="rId10"/>
    <p:sldId id="292" r:id="rId11"/>
    <p:sldId id="284" r:id="rId12"/>
    <p:sldId id="285" r:id="rId13"/>
    <p:sldId id="293" r:id="rId14"/>
    <p:sldId id="265" r:id="rId15"/>
    <p:sldId id="266" r:id="rId16"/>
    <p:sldId id="280" r:id="rId17"/>
    <p:sldId id="295" r:id="rId18"/>
    <p:sldId id="297" r:id="rId19"/>
    <p:sldId id="298" r:id="rId20"/>
    <p:sldId id="299" r:id="rId21"/>
    <p:sldId id="300" r:id="rId22"/>
    <p:sldId id="301" r:id="rId23"/>
    <p:sldId id="303" r:id="rId24"/>
    <p:sldId id="305" r:id="rId25"/>
    <p:sldId id="267" r:id="rId26"/>
    <p:sldId id="288" r:id="rId27"/>
    <p:sldId id="287" r:id="rId28"/>
    <p:sldId id="290" r:id="rId29"/>
    <p:sldId id="28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DBEB"/>
    <a:srgbClr val="0033CC"/>
    <a:srgbClr val="E0E8C2"/>
    <a:srgbClr val="FCE9E4"/>
    <a:srgbClr val="FFFF99"/>
    <a:srgbClr val="648E96"/>
    <a:srgbClr val="CCFF99"/>
    <a:srgbClr val="30E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2874" autoAdjust="0"/>
  </p:normalViewPr>
  <p:slideViewPr>
    <p:cSldViewPr snapToGrid="0">
      <p:cViewPr varScale="1">
        <p:scale>
          <a:sx n="86" d="100"/>
          <a:sy n="86" d="100"/>
        </p:scale>
        <p:origin x="557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3DBEB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7742" y="2110541"/>
            <a:ext cx="11004740" cy="990467"/>
          </a:xfrm>
        </p:spPr>
        <p:txBody>
          <a:bodyPr>
            <a:normAutofit/>
          </a:bodyPr>
          <a:lstStyle/>
          <a:p>
            <a:r>
              <a:rPr lang="uk-UA" dirty="0"/>
              <a:t>Генетичні основи селекції</a:t>
            </a:r>
          </a:p>
        </p:txBody>
      </p:sp>
    </p:spTree>
    <p:extLst>
      <p:ext uri="{BB962C8B-B14F-4D97-AF65-F5344CB8AC3E}">
        <p14:creationId xmlns:p14="http://schemas.microsoft.com/office/powerpoint/2010/main" val="301275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64053-B2EF-4F90-BF38-AFC7A26B7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977" y="303268"/>
            <a:ext cx="8911687" cy="1280890"/>
          </a:xfrm>
        </p:spPr>
        <p:txBody>
          <a:bodyPr/>
          <a:lstStyle/>
          <a:p>
            <a:r>
              <a:rPr lang="uk-UA" dirty="0"/>
              <a:t>Гетерозис</a:t>
            </a:r>
            <a:endParaRPr lang="ru-UA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CDAF885-C7EC-43D0-ABF8-C83EDA932310}"/>
              </a:ext>
            </a:extLst>
          </p:cNvPr>
          <p:cNvSpPr/>
          <p:nvPr/>
        </p:nvSpPr>
        <p:spPr>
          <a:xfrm>
            <a:off x="388872" y="2231852"/>
            <a:ext cx="114142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>
                <a:solidFill>
                  <a:srgbClr val="222222"/>
                </a:solidFill>
                <a:latin typeface="Georgia" panose="02040502050405020303" pitchFamily="18" charset="0"/>
              </a:rPr>
              <a:t>Розрізняють</a:t>
            </a:r>
            <a:r>
              <a:rPr lang="ru-RU" sz="2400" dirty="0">
                <a:solidFill>
                  <a:srgbClr val="222222"/>
                </a:solidFill>
                <a:latin typeface="Georgia" panose="02040502050405020303" pitchFamily="18" charset="0"/>
              </a:rPr>
              <a:t> </a:t>
            </a:r>
            <a:r>
              <a:rPr lang="ru-RU" sz="2400" i="1" dirty="0" err="1">
                <a:solidFill>
                  <a:srgbClr val="222222"/>
                </a:solidFill>
                <a:highlight>
                  <a:srgbClr val="FFFF00"/>
                </a:highlight>
                <a:latin typeface="Georgia" panose="02040502050405020303" pitchFamily="18" charset="0"/>
              </a:rPr>
              <a:t>репродуктивний</a:t>
            </a:r>
            <a:r>
              <a:rPr lang="ru-RU" sz="2400" i="1" dirty="0">
                <a:solidFill>
                  <a:srgbClr val="222222"/>
                </a:solidFill>
                <a:highlight>
                  <a:srgbClr val="FFFF00"/>
                </a:highlight>
                <a:latin typeface="Georgia" panose="02040502050405020303" pitchFamily="18" charset="0"/>
              </a:rPr>
              <a:t> гетерозис</a:t>
            </a:r>
            <a:r>
              <a:rPr lang="ru-RU" sz="2400" dirty="0">
                <a:solidFill>
                  <a:srgbClr val="222222"/>
                </a:solidFill>
                <a:latin typeface="Georgia" panose="02040502050405020303" pitchFamily="18" charset="0"/>
              </a:rPr>
              <a:t> (</a:t>
            </a:r>
            <a:r>
              <a:rPr lang="ru-RU" sz="2400" dirty="0" err="1">
                <a:solidFill>
                  <a:srgbClr val="222222"/>
                </a:solidFill>
                <a:latin typeface="Georgia" panose="02040502050405020303" pitchFamily="18" charset="0"/>
              </a:rPr>
              <a:t>кращий</a:t>
            </a:r>
            <a:r>
              <a:rPr lang="ru-RU" sz="2400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Georgia" panose="02040502050405020303" pitchFamily="18" charset="0"/>
              </a:rPr>
              <a:t>розвиток</a:t>
            </a:r>
            <a:r>
              <a:rPr lang="ru-RU" sz="2400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Georgia" panose="02040502050405020303" pitchFamily="18" charset="0"/>
              </a:rPr>
              <a:t>органів</a:t>
            </a:r>
            <a:r>
              <a:rPr lang="ru-RU" sz="2400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Georgia" panose="02040502050405020303" pitchFamily="18" charset="0"/>
              </a:rPr>
              <a:t>розмноження</a:t>
            </a:r>
            <a:r>
              <a:rPr lang="ru-RU" sz="2400" dirty="0">
                <a:solidFill>
                  <a:srgbClr val="222222"/>
                </a:solidFill>
                <a:latin typeface="Georgia" panose="02040502050405020303" pitchFamily="18" charset="0"/>
              </a:rPr>
              <a:t>, </a:t>
            </a:r>
            <a:r>
              <a:rPr lang="ru-RU" sz="2400" dirty="0" err="1">
                <a:solidFill>
                  <a:srgbClr val="222222"/>
                </a:solidFill>
                <a:latin typeface="Georgia" panose="02040502050405020303" pitchFamily="18" charset="0"/>
              </a:rPr>
              <a:t>підвищення</a:t>
            </a:r>
            <a:r>
              <a:rPr lang="ru-RU" sz="2400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Georgia" panose="02040502050405020303" pitchFamily="18" charset="0"/>
              </a:rPr>
              <a:t>фертильності</a:t>
            </a:r>
            <a:r>
              <a:rPr lang="ru-RU" sz="2400" dirty="0">
                <a:solidFill>
                  <a:srgbClr val="222222"/>
                </a:solidFill>
                <a:latin typeface="Georgia" panose="02040502050405020303" pitchFamily="18" charset="0"/>
              </a:rPr>
              <a:t>, </a:t>
            </a:r>
            <a:r>
              <a:rPr lang="ru-RU" sz="2400" dirty="0" err="1">
                <a:solidFill>
                  <a:srgbClr val="222222"/>
                </a:solidFill>
                <a:latin typeface="Georgia" panose="02040502050405020303" pitchFamily="18" charset="0"/>
              </a:rPr>
              <a:t>більша</a:t>
            </a:r>
            <a:r>
              <a:rPr lang="ru-RU" sz="2400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Georgia" panose="02040502050405020303" pitchFamily="18" charset="0"/>
              </a:rPr>
              <a:t>урожайність</a:t>
            </a:r>
            <a:r>
              <a:rPr lang="ru-RU" sz="2400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Georgia" panose="02040502050405020303" pitchFamily="18" charset="0"/>
              </a:rPr>
              <a:t>плодів</a:t>
            </a:r>
            <a:r>
              <a:rPr lang="ru-RU" sz="2400" dirty="0">
                <a:solidFill>
                  <a:srgbClr val="222222"/>
                </a:solidFill>
                <a:latin typeface="Georgia" panose="02040502050405020303" pitchFamily="18" charset="0"/>
              </a:rPr>
              <a:t> і </a:t>
            </a:r>
            <a:r>
              <a:rPr lang="ru-RU" sz="2400" dirty="0" err="1">
                <a:solidFill>
                  <a:srgbClr val="222222"/>
                </a:solidFill>
                <a:latin typeface="Georgia" panose="02040502050405020303" pitchFamily="18" charset="0"/>
              </a:rPr>
              <a:t>насіння</a:t>
            </a:r>
            <a:r>
              <a:rPr lang="ru-RU" sz="2400" dirty="0">
                <a:solidFill>
                  <a:srgbClr val="222222"/>
                </a:solidFill>
                <a:latin typeface="Georgia" panose="02040502050405020303" pitchFamily="18" charset="0"/>
              </a:rPr>
              <a:t>), </a:t>
            </a:r>
            <a:r>
              <a:rPr lang="ru-RU" sz="2400" i="1" dirty="0" err="1">
                <a:solidFill>
                  <a:srgbClr val="222222"/>
                </a:solidFill>
                <a:highlight>
                  <a:srgbClr val="FFFF00"/>
                </a:highlight>
                <a:latin typeface="Georgia" panose="02040502050405020303" pitchFamily="18" charset="0"/>
              </a:rPr>
              <a:t>соматичний</a:t>
            </a:r>
            <a:r>
              <a:rPr lang="ru-RU" sz="2400" i="1" dirty="0">
                <a:solidFill>
                  <a:srgbClr val="222222"/>
                </a:solidFill>
                <a:highlight>
                  <a:srgbClr val="FFFF00"/>
                </a:highlight>
                <a:latin typeface="Georgia" panose="02040502050405020303" pitchFamily="18" charset="0"/>
              </a:rPr>
              <a:t> гетерозис</a:t>
            </a:r>
            <a:r>
              <a:rPr lang="ru-RU" sz="2400" dirty="0">
                <a:solidFill>
                  <a:srgbClr val="222222"/>
                </a:solidFill>
                <a:latin typeface="Georgia" panose="02040502050405020303" pitchFamily="18" charset="0"/>
              </a:rPr>
              <a:t> (</a:t>
            </a:r>
            <a:r>
              <a:rPr lang="ru-RU" sz="2400" dirty="0" err="1">
                <a:solidFill>
                  <a:srgbClr val="222222"/>
                </a:solidFill>
                <a:latin typeface="Georgia" panose="02040502050405020303" pitchFamily="18" charset="0"/>
              </a:rPr>
              <a:t>більший</a:t>
            </a:r>
            <a:r>
              <a:rPr lang="ru-RU" sz="2400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Georgia" panose="02040502050405020303" pitchFamily="18" charset="0"/>
              </a:rPr>
              <a:t>розвиток</a:t>
            </a:r>
            <a:r>
              <a:rPr lang="ru-RU" sz="2400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Georgia" panose="02040502050405020303" pitchFamily="18" charset="0"/>
              </a:rPr>
              <a:t>вегетативних</a:t>
            </a:r>
            <a:r>
              <a:rPr lang="ru-RU" sz="2400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Georgia" panose="02040502050405020303" pitchFamily="18" charset="0"/>
              </a:rPr>
              <a:t>частин</a:t>
            </a:r>
            <a:r>
              <a:rPr lang="ru-RU" sz="2400" dirty="0">
                <a:solidFill>
                  <a:srgbClr val="222222"/>
                </a:solidFill>
                <a:latin typeface="Georgia" panose="02040502050405020303" pitchFamily="18" charset="0"/>
              </a:rPr>
              <a:t>) і </a:t>
            </a:r>
            <a:r>
              <a:rPr lang="ru-RU" sz="2400" i="1" dirty="0" err="1">
                <a:solidFill>
                  <a:srgbClr val="222222"/>
                </a:solidFill>
                <a:highlight>
                  <a:srgbClr val="FFFF00"/>
                </a:highlight>
                <a:latin typeface="Georgia" panose="02040502050405020303" pitchFamily="18" charset="0"/>
              </a:rPr>
              <a:t>адаптивний</a:t>
            </a:r>
            <a:r>
              <a:rPr lang="ru-RU" sz="2400" i="1" dirty="0">
                <a:solidFill>
                  <a:srgbClr val="222222"/>
                </a:solidFill>
                <a:highlight>
                  <a:srgbClr val="FFFF00"/>
                </a:highlight>
                <a:latin typeface="Georgia" panose="02040502050405020303" pitchFamily="18" charset="0"/>
              </a:rPr>
              <a:t> гетерозис</a:t>
            </a:r>
            <a:r>
              <a:rPr lang="ru-RU" sz="2400" dirty="0">
                <a:solidFill>
                  <a:srgbClr val="222222"/>
                </a:solidFill>
                <a:latin typeface="Georgia" panose="02040502050405020303" pitchFamily="18" charset="0"/>
              </a:rPr>
              <a:t> (</a:t>
            </a:r>
            <a:r>
              <a:rPr lang="ru-RU" sz="2400" dirty="0" err="1">
                <a:solidFill>
                  <a:srgbClr val="222222"/>
                </a:solidFill>
                <a:latin typeface="Georgia" panose="02040502050405020303" pitchFamily="18" charset="0"/>
              </a:rPr>
              <a:t>підвищення</a:t>
            </a:r>
            <a:r>
              <a:rPr lang="ru-RU" sz="2400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Georgia" panose="02040502050405020303" pitchFamily="18" charset="0"/>
              </a:rPr>
              <a:t>життєвої</a:t>
            </a:r>
            <a:r>
              <a:rPr lang="ru-RU" sz="2400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Georgia" panose="02040502050405020303" pitchFamily="18" charset="0"/>
              </a:rPr>
              <a:t>стійкості</a:t>
            </a:r>
            <a:r>
              <a:rPr lang="ru-RU" sz="2400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222222"/>
                </a:solidFill>
                <a:latin typeface="Georgia" panose="02040502050405020303" pitchFamily="18" charset="0"/>
              </a:rPr>
              <a:t>гібридів</a:t>
            </a:r>
            <a:r>
              <a:rPr lang="ru-RU" sz="2400" dirty="0">
                <a:solidFill>
                  <a:srgbClr val="222222"/>
                </a:solidFill>
                <a:latin typeface="Georgia" panose="02040502050405020303" pitchFamily="18" charset="0"/>
              </a:rPr>
              <a:t>). </a:t>
            </a:r>
            <a:endParaRPr lang="ru-UA" sz="2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26A191F-4609-4542-81BB-CF7AFF4A7069}"/>
              </a:ext>
            </a:extLst>
          </p:cNvPr>
          <p:cNvSpPr/>
          <p:nvPr/>
        </p:nvSpPr>
        <p:spPr>
          <a:xfrm>
            <a:off x="388872" y="5235270"/>
            <a:ext cx="1066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У </a:t>
            </a:r>
            <a:r>
              <a:rPr lang="ru-RU" dirty="0" err="1">
                <a:solidFill>
                  <a:srgbClr val="222222"/>
                </a:solidFill>
                <a:latin typeface="Georgia" panose="02040502050405020303" pitchFamily="18" charset="0"/>
              </a:rPr>
              <a:t>наступних</a:t>
            </a: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Georgia" panose="02040502050405020303" pitchFamily="18" charset="0"/>
              </a:rPr>
              <a:t>поколіннях</a:t>
            </a: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 гетерозис  </a:t>
            </a:r>
            <a:r>
              <a:rPr lang="ru-RU" dirty="0" err="1">
                <a:solidFill>
                  <a:srgbClr val="222222"/>
                </a:solidFill>
                <a:latin typeface="Georgia" panose="02040502050405020303" pitchFamily="18" charset="0"/>
              </a:rPr>
              <a:t>згасає</a:t>
            </a: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, тому </a:t>
            </a:r>
            <a:r>
              <a:rPr lang="ru-RU" dirty="0" err="1">
                <a:solidFill>
                  <a:srgbClr val="222222"/>
                </a:solidFill>
                <a:latin typeface="Georgia" panose="02040502050405020303" pitchFamily="18" charset="0"/>
              </a:rPr>
              <a:t>існують</a:t>
            </a: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Georgia" panose="02040502050405020303" pitchFamily="18" charset="0"/>
              </a:rPr>
              <a:t>певні</a:t>
            </a: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Georgia" panose="02040502050405020303" pitchFamily="18" charset="0"/>
              </a:rPr>
              <a:t>способи</a:t>
            </a: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Georgia" panose="02040502050405020303" pitchFamily="18" charset="0"/>
              </a:rPr>
              <a:t>закріплення</a:t>
            </a: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 гетерозису:</a:t>
            </a:r>
          </a:p>
          <a:p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■ у </a:t>
            </a:r>
            <a:r>
              <a:rPr lang="ru-RU" dirty="0" err="1">
                <a:solidFill>
                  <a:srgbClr val="222222"/>
                </a:solidFill>
                <a:latin typeface="Georgia" panose="02040502050405020303" pitchFamily="18" charset="0"/>
              </a:rPr>
              <a:t>рослинництві</a:t>
            </a: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 – </a:t>
            </a:r>
            <a:r>
              <a:rPr lang="ru-RU" i="1" dirty="0" err="1">
                <a:solidFill>
                  <a:srgbClr val="222222"/>
                </a:solidFill>
                <a:latin typeface="Georgia" panose="02040502050405020303" pitchFamily="18" charset="0"/>
              </a:rPr>
              <a:t>вегетативне</a:t>
            </a:r>
            <a:r>
              <a:rPr lang="ru-RU" i="1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i="1" dirty="0" err="1">
                <a:solidFill>
                  <a:srgbClr val="222222"/>
                </a:solidFill>
                <a:latin typeface="Georgia" panose="02040502050405020303" pitchFamily="18" charset="0"/>
              </a:rPr>
              <a:t>розмноження</a:t>
            </a:r>
            <a:r>
              <a:rPr lang="ru-RU" i="1" dirty="0">
                <a:solidFill>
                  <a:srgbClr val="222222"/>
                </a:solidFill>
                <a:latin typeface="Georgia" panose="02040502050405020303" pitchFamily="18" charset="0"/>
              </a:rPr>
              <a:t>, метод </a:t>
            </a:r>
            <a:r>
              <a:rPr lang="ru-RU" i="1" dirty="0" err="1">
                <a:solidFill>
                  <a:srgbClr val="222222"/>
                </a:solidFill>
                <a:latin typeface="Georgia" panose="02040502050405020303" pitchFamily="18" charset="0"/>
              </a:rPr>
              <a:t>поліплоїдізації</a:t>
            </a:r>
            <a:r>
              <a:rPr lang="ru-RU" i="1" dirty="0">
                <a:solidFill>
                  <a:srgbClr val="222222"/>
                </a:solidFill>
                <a:latin typeface="Georgia" panose="02040502050405020303" pitchFamily="18" charset="0"/>
              </a:rPr>
              <a:t>;</a:t>
            </a:r>
            <a:endParaRPr lang="ru-RU" dirty="0">
              <a:solidFill>
                <a:srgbClr val="222222"/>
              </a:solidFill>
              <a:latin typeface="Georgia" panose="02040502050405020303" pitchFamily="18" charset="0"/>
            </a:endParaRPr>
          </a:p>
          <a:p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■ у </a:t>
            </a:r>
            <a:r>
              <a:rPr lang="ru-RU" dirty="0" err="1">
                <a:solidFill>
                  <a:srgbClr val="222222"/>
                </a:solidFill>
                <a:latin typeface="Georgia" panose="02040502050405020303" pitchFamily="18" charset="0"/>
              </a:rPr>
              <a:t>тваринництві</a:t>
            </a: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 – </a:t>
            </a:r>
            <a:r>
              <a:rPr lang="ru-RU" i="1" dirty="0">
                <a:solidFill>
                  <a:srgbClr val="222222"/>
                </a:solidFill>
                <a:latin typeface="Georgia" panose="02040502050405020303" pitchFamily="18" charset="0"/>
              </a:rPr>
              <a:t>партеногенез, </a:t>
            </a:r>
            <a:r>
              <a:rPr lang="ru-RU" i="1" dirty="0" err="1">
                <a:solidFill>
                  <a:srgbClr val="222222"/>
                </a:solidFill>
                <a:latin typeface="Georgia" panose="02040502050405020303" pitchFamily="18" charset="0"/>
              </a:rPr>
              <a:t>поперемінне</a:t>
            </a:r>
            <a:r>
              <a:rPr lang="ru-RU" i="1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i="1" dirty="0" err="1">
                <a:solidFill>
                  <a:srgbClr val="222222"/>
                </a:solidFill>
                <a:latin typeface="Georgia" panose="02040502050405020303" pitchFamily="18" charset="0"/>
              </a:rPr>
              <a:t>схрещування</a:t>
            </a:r>
            <a:r>
              <a:rPr lang="ru-RU" i="1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i="1" dirty="0" err="1">
                <a:solidFill>
                  <a:srgbClr val="222222"/>
                </a:solidFill>
                <a:latin typeface="Georgia" panose="02040502050405020303" pitchFamily="18" charset="0"/>
              </a:rPr>
              <a:t>гібридів</a:t>
            </a:r>
            <a:r>
              <a:rPr lang="ru-RU" i="1" dirty="0">
                <a:solidFill>
                  <a:srgbClr val="222222"/>
                </a:solidFill>
                <a:latin typeface="Georgia" panose="02040502050405020303" pitchFamily="18" charset="0"/>
              </a:rPr>
              <a:t> з </a:t>
            </a:r>
            <a:r>
              <a:rPr lang="ru-RU" i="1" dirty="0" err="1">
                <a:solidFill>
                  <a:srgbClr val="222222"/>
                </a:solidFill>
                <a:latin typeface="Georgia" panose="02040502050405020303" pitchFamily="18" charset="0"/>
              </a:rPr>
              <a:t>однією</a:t>
            </a:r>
            <a:r>
              <a:rPr lang="ru-RU" i="1" dirty="0">
                <a:solidFill>
                  <a:srgbClr val="222222"/>
                </a:solidFill>
                <a:latin typeface="Georgia" panose="02040502050405020303" pitchFamily="18" charset="0"/>
              </a:rPr>
              <a:t> і другою </a:t>
            </a:r>
            <a:r>
              <a:rPr lang="ru-RU" i="1" dirty="0" err="1">
                <a:solidFill>
                  <a:srgbClr val="222222"/>
                </a:solidFill>
                <a:latin typeface="Georgia" panose="02040502050405020303" pitchFamily="18" charset="0"/>
              </a:rPr>
              <a:t>вихідними</a:t>
            </a:r>
            <a:r>
              <a:rPr lang="ru-RU" i="1" dirty="0">
                <a:solidFill>
                  <a:srgbClr val="222222"/>
                </a:solidFill>
                <a:latin typeface="Georgia" panose="02040502050405020303" pitchFamily="18" charset="0"/>
              </a:rPr>
              <a:t> формами.</a:t>
            </a:r>
            <a:endParaRPr lang="ru-RU" b="0" i="0" dirty="0">
              <a:solidFill>
                <a:srgbClr val="222222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2050" name="Picture 2" descr="Соняшник 8Х288КЛДМ">
            <a:extLst>
              <a:ext uri="{FF2B5EF4-FFF2-40B4-BE49-F238E27FC236}">
                <a16:creationId xmlns:a16="http://schemas.microsoft.com/office/drawing/2014/main" id="{C7495AF1-30E6-4CEF-8F2B-C3189C7CA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962" y="321728"/>
            <a:ext cx="24574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Найбільший соняшник України виріс на Волині. ІСТОРИЧНИЙ РЕКОРД | ВолиньPost">
            <a:extLst>
              <a:ext uri="{FF2B5EF4-FFF2-40B4-BE49-F238E27FC236}">
                <a16:creationId xmlns:a16="http://schemas.microsoft.com/office/drawing/2014/main" id="{16C7A572-1344-4C85-96C9-F5E5723B6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50" y="60155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004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98E3F0-FAFB-4918-A6CC-49B22C343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379978"/>
            <a:ext cx="10364451" cy="733205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00CC"/>
                </a:solidFill>
              </a:rPr>
              <a:t>    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</a:rPr>
              <a:t>Міжвидова гібридизація </a:t>
            </a:r>
            <a:r>
              <a:rPr lang="uk-UA" b="1" dirty="0">
                <a:solidFill>
                  <a:srgbClr val="FF0000"/>
                </a:solidFill>
              </a:rPr>
              <a:t>Віддалена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FA5952-A7C1-4CE8-8355-9DE2EE96260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096654" y="1235103"/>
            <a:ext cx="8680800" cy="609600"/>
          </a:xfrm>
          <a:prstGeom prst="rect">
            <a:avLst/>
          </a:prstGeom>
        </p:spPr>
        <p:txBody>
          <a:bodyPr/>
          <a:lstStyle/>
          <a:p>
            <a:r>
              <a:rPr lang="uk-UA" dirty="0"/>
              <a:t>Отримання високопродуктивних гібридів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85A01F-21EB-4600-8E1D-53BA9BF9E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63" y="1722783"/>
            <a:ext cx="2476500" cy="16478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4FB556-8615-4B6C-911D-03D9DFF9B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738" y="1699992"/>
            <a:ext cx="2314575" cy="167061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D95B1E3-3923-41B5-9AC4-726305B1F83A}"/>
              </a:ext>
            </a:extLst>
          </p:cNvPr>
          <p:cNvSpPr/>
          <p:nvPr/>
        </p:nvSpPr>
        <p:spPr>
          <a:xfrm>
            <a:off x="702365" y="3392325"/>
            <a:ext cx="1358348" cy="4006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00CC"/>
                </a:solidFill>
              </a:rPr>
              <a:t>Кобила</a:t>
            </a:r>
            <a:endParaRPr lang="ru-RU" sz="2400" b="1" dirty="0">
              <a:solidFill>
                <a:srgbClr val="0000CC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F2BC428-206E-4041-B627-9C96C3D78DC7}"/>
              </a:ext>
            </a:extLst>
          </p:cNvPr>
          <p:cNvSpPr/>
          <p:nvPr/>
        </p:nvSpPr>
        <p:spPr>
          <a:xfrm>
            <a:off x="4051851" y="3402069"/>
            <a:ext cx="1358348" cy="4006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00CC"/>
                </a:solidFill>
              </a:rPr>
              <a:t>Віслюк</a:t>
            </a:r>
            <a:endParaRPr lang="ru-RU" sz="2400" b="1" dirty="0">
              <a:solidFill>
                <a:srgbClr val="0000CC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C5B8418-CC83-475B-BE76-562BC9446C84}"/>
              </a:ext>
            </a:extLst>
          </p:cNvPr>
          <p:cNvSpPr/>
          <p:nvPr/>
        </p:nvSpPr>
        <p:spPr>
          <a:xfrm>
            <a:off x="2379179" y="6179021"/>
            <a:ext cx="1358348" cy="4006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00CC"/>
                </a:solidFill>
              </a:rPr>
              <a:t>Мул</a:t>
            </a:r>
            <a:endParaRPr lang="ru-RU" sz="2400" b="1" dirty="0">
              <a:solidFill>
                <a:srgbClr val="0000CC"/>
              </a:solidFill>
            </a:endParaRPr>
          </a:p>
        </p:txBody>
      </p:sp>
      <p:sp>
        <p:nvSpPr>
          <p:cNvPr id="11" name="Знак умножения 10">
            <a:extLst>
              <a:ext uri="{FF2B5EF4-FFF2-40B4-BE49-F238E27FC236}">
                <a16:creationId xmlns:a16="http://schemas.microsoft.com/office/drawing/2014/main" id="{EA14FECA-D32C-4939-B256-E47821322A6D}"/>
              </a:ext>
            </a:extLst>
          </p:cNvPr>
          <p:cNvSpPr/>
          <p:nvPr/>
        </p:nvSpPr>
        <p:spPr>
          <a:xfrm>
            <a:off x="2848266" y="2240470"/>
            <a:ext cx="668510" cy="649576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DFD2A5F-C6FE-4CE9-AE57-A0B7B37DC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033" y="3852402"/>
            <a:ext cx="2857500" cy="16573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93C821A-C826-4D7A-89BB-35DE274E3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306" y="1864063"/>
            <a:ext cx="2750872" cy="1528262"/>
          </a:xfrm>
          <a:prstGeom prst="rect">
            <a:avLst/>
          </a:prstGeom>
        </p:spPr>
      </p:pic>
      <p:pic>
        <p:nvPicPr>
          <p:cNvPr id="1026" name="Picture 2" descr="Image result for фото стерлядь риба">
            <a:extLst>
              <a:ext uri="{FF2B5EF4-FFF2-40B4-BE49-F238E27FC236}">
                <a16:creationId xmlns:a16="http://schemas.microsoft.com/office/drawing/2014/main" id="{DD02025C-90C6-4DA4-BFD6-482E76E3F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306" y="2008291"/>
            <a:ext cx="3386965" cy="111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A4CF9CA-98F5-4745-A8C2-349BDBA6BB84}"/>
              </a:ext>
            </a:extLst>
          </p:cNvPr>
          <p:cNvSpPr/>
          <p:nvPr/>
        </p:nvSpPr>
        <p:spPr>
          <a:xfrm>
            <a:off x="10833652" y="4480735"/>
            <a:ext cx="1358348" cy="4006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err="1">
                <a:solidFill>
                  <a:srgbClr val="006600"/>
                </a:solidFill>
              </a:rPr>
              <a:t>Бістер</a:t>
            </a:r>
            <a:endParaRPr lang="ru-RU" sz="2400" b="1" dirty="0">
              <a:solidFill>
                <a:srgbClr val="0066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493D17B-DABD-4FCF-9692-7F85C9017BAC}"/>
              </a:ext>
            </a:extLst>
          </p:cNvPr>
          <p:cNvSpPr/>
          <p:nvPr/>
        </p:nvSpPr>
        <p:spPr>
          <a:xfrm>
            <a:off x="9509760" y="3369956"/>
            <a:ext cx="1768465" cy="4006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6600"/>
                </a:solidFill>
              </a:rPr>
              <a:t>Стерлядь</a:t>
            </a:r>
            <a:endParaRPr lang="ru-RU" sz="2400" b="1" dirty="0">
              <a:solidFill>
                <a:srgbClr val="006600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5B5A57D-5276-440E-A687-8EEC7EAE9202}"/>
              </a:ext>
            </a:extLst>
          </p:cNvPr>
          <p:cNvSpPr/>
          <p:nvPr/>
        </p:nvSpPr>
        <p:spPr>
          <a:xfrm>
            <a:off x="6893568" y="3392325"/>
            <a:ext cx="1358348" cy="4006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6600"/>
                </a:solidFill>
              </a:rPr>
              <a:t>Білуга</a:t>
            </a:r>
            <a:endParaRPr lang="ru-RU" sz="2400" b="1" dirty="0">
              <a:solidFill>
                <a:srgbClr val="006600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C1BB62E-50EB-4A58-92C3-A00B02BD98AA}"/>
              </a:ext>
            </a:extLst>
          </p:cNvPr>
          <p:cNvSpPr/>
          <p:nvPr/>
        </p:nvSpPr>
        <p:spPr>
          <a:xfrm>
            <a:off x="108914" y="4606508"/>
            <a:ext cx="21634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cap="all" dirty="0">
                <a:solidFill>
                  <a:prstClr val="black"/>
                </a:solidFill>
              </a:rPr>
              <a:t>Значна сила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cap="all" dirty="0">
                <a:solidFill>
                  <a:prstClr val="black"/>
                </a:solidFill>
              </a:rPr>
              <a:t>Витривалість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cap="all" dirty="0">
                <a:solidFill>
                  <a:prstClr val="black"/>
                </a:solidFill>
              </a:rPr>
              <a:t>довголіття</a:t>
            </a:r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EF697A7-4F4E-46E3-ABE9-F74EDF8042D7}"/>
              </a:ext>
            </a:extLst>
          </p:cNvPr>
          <p:cNvSpPr/>
          <p:nvPr/>
        </p:nvSpPr>
        <p:spPr>
          <a:xfrm>
            <a:off x="5639283" y="4101336"/>
            <a:ext cx="22220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cap="all" dirty="0">
                <a:solidFill>
                  <a:prstClr val="black"/>
                </a:solidFill>
              </a:rPr>
              <a:t>Швидкий ріст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cap="all" dirty="0">
                <a:solidFill>
                  <a:prstClr val="black"/>
                </a:solidFill>
              </a:rPr>
              <a:t>Високі </a:t>
            </a:r>
          </a:p>
          <a:p>
            <a:r>
              <a:rPr lang="uk-UA" sz="2000" cap="all" dirty="0">
                <a:solidFill>
                  <a:prstClr val="black"/>
                </a:solidFill>
              </a:rPr>
              <a:t>смакові якості</a:t>
            </a:r>
            <a:endParaRPr lang="ru-RU" dirty="0"/>
          </a:p>
        </p:txBody>
      </p:sp>
      <p:pic>
        <p:nvPicPr>
          <p:cNvPr id="3074" name="Picture 2" descr="МУЛ • Большая российская энциклопедия - электронная версия">
            <a:extLst>
              <a:ext uri="{FF2B5EF4-FFF2-40B4-BE49-F238E27FC236}">
                <a16:creationId xmlns:a16="http://schemas.microsoft.com/office/drawing/2014/main" id="{400CCCB6-E507-45BE-8E38-3F7F68D91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450" y="3991544"/>
            <a:ext cx="2314575" cy="20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Знак умножения 21">
            <a:extLst>
              <a:ext uri="{FF2B5EF4-FFF2-40B4-BE49-F238E27FC236}">
                <a16:creationId xmlns:a16="http://schemas.microsoft.com/office/drawing/2014/main" id="{172F3C1B-A991-456B-91EA-478301499C79}"/>
              </a:ext>
            </a:extLst>
          </p:cNvPr>
          <p:cNvSpPr/>
          <p:nvPr/>
        </p:nvSpPr>
        <p:spPr>
          <a:xfrm>
            <a:off x="8609273" y="2779424"/>
            <a:ext cx="668510" cy="649576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Лошак – гибрид ослицы и жеребца">
            <a:extLst>
              <a:ext uri="{FF2B5EF4-FFF2-40B4-BE49-F238E27FC236}">
                <a16:creationId xmlns:a16="http://schemas.microsoft.com/office/drawing/2014/main" id="{2EB2AE3A-C57B-4B6E-A44D-DF3D1F30A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856" y="5627240"/>
            <a:ext cx="1494855" cy="121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623F928-D771-4801-BEC5-D6143FDB2904}"/>
              </a:ext>
            </a:extLst>
          </p:cNvPr>
          <p:cNvSpPr/>
          <p:nvPr/>
        </p:nvSpPr>
        <p:spPr>
          <a:xfrm>
            <a:off x="6547542" y="6077339"/>
            <a:ext cx="1358348" cy="4006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00CC"/>
                </a:solidFill>
              </a:rPr>
              <a:t>Лошак</a:t>
            </a:r>
            <a:endParaRPr lang="ru-RU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16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4F34E-3BA5-49F9-A2C0-678528C2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300465"/>
            <a:ext cx="10364451" cy="547673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0000CC"/>
                </a:solidFill>
              </a:rPr>
              <a:t>    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</a:rPr>
              <a:t>Віддалена гібридизація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8859CD-F087-4E60-9CAB-EE6C08A2EA9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865006" y="1292086"/>
            <a:ext cx="10827652" cy="556591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       </a:t>
            </a:r>
            <a:r>
              <a:rPr lang="ru-RU" b="1" dirty="0">
                <a:solidFill>
                  <a:srgbClr val="C00000"/>
                </a:solidFill>
              </a:rPr>
              <a:t>Тритикале </a:t>
            </a:r>
            <a:r>
              <a:rPr lang="ru-RU" dirty="0">
                <a:solidFill>
                  <a:srgbClr val="222222"/>
                </a:solidFill>
              </a:rPr>
              <a:t>-  </a:t>
            </a:r>
            <a:r>
              <a:rPr lang="ru-RU" dirty="0" err="1">
                <a:solidFill>
                  <a:srgbClr val="222222"/>
                </a:solidFill>
              </a:rPr>
              <a:t>злакова</a:t>
            </a:r>
            <a:r>
              <a:rPr lang="ru-RU" dirty="0">
                <a:solidFill>
                  <a:srgbClr val="222222"/>
                </a:solidFill>
              </a:rPr>
              <a:t> </a:t>
            </a:r>
            <a:r>
              <a:rPr lang="ru-RU" dirty="0" err="1">
                <a:solidFill>
                  <a:srgbClr val="222222"/>
                </a:solidFill>
              </a:rPr>
              <a:t>рослина</a:t>
            </a:r>
            <a:r>
              <a:rPr lang="ru-RU" dirty="0">
                <a:solidFill>
                  <a:srgbClr val="222222"/>
                </a:solidFill>
              </a:rPr>
              <a:t>, штучно створена </a:t>
            </a:r>
            <a:r>
              <a:rPr lang="ru-RU" dirty="0" err="1">
                <a:solidFill>
                  <a:srgbClr val="222222"/>
                </a:solidFill>
              </a:rPr>
              <a:t>схрещуванням</a:t>
            </a:r>
            <a:r>
              <a:rPr lang="ru-RU" dirty="0">
                <a:solidFill>
                  <a:srgbClr val="222222"/>
                </a:solidFill>
              </a:rPr>
              <a:t> жита з пшеницею.</a:t>
            </a:r>
          </a:p>
          <a:p>
            <a:endParaRPr lang="uk-UA" dirty="0">
              <a:solidFill>
                <a:srgbClr val="222222"/>
              </a:solidFill>
            </a:endParaRPr>
          </a:p>
          <a:p>
            <a:endParaRPr lang="ru-RU" dirty="0">
              <a:solidFill>
                <a:srgbClr val="222222"/>
              </a:solidFill>
            </a:endParaRPr>
          </a:p>
          <a:p>
            <a:endParaRPr lang="uk-UA" dirty="0">
              <a:solidFill>
                <a:srgbClr val="222222"/>
              </a:solidFill>
            </a:endParaRPr>
          </a:p>
          <a:p>
            <a:endParaRPr lang="uk-UA" dirty="0">
              <a:solidFill>
                <a:srgbClr val="222222"/>
              </a:solidFill>
            </a:endParaRPr>
          </a:p>
          <a:p>
            <a:endParaRPr lang="uk-UA" dirty="0">
              <a:solidFill>
                <a:srgbClr val="222222"/>
              </a:solidFill>
            </a:endParaRPr>
          </a:p>
          <a:p>
            <a:endParaRPr lang="uk-UA" dirty="0">
              <a:solidFill>
                <a:srgbClr val="222222"/>
              </a:solidFill>
            </a:endParaRPr>
          </a:p>
          <a:p>
            <a:endParaRPr lang="uk-UA" dirty="0">
              <a:solidFill>
                <a:srgbClr val="222222"/>
              </a:solidFill>
            </a:endParaRPr>
          </a:p>
          <a:p>
            <a:pPr marL="0" indent="0">
              <a:buNone/>
            </a:pPr>
            <a:r>
              <a:rPr lang="ru-RU" dirty="0" err="1">
                <a:solidFill>
                  <a:srgbClr val="222222"/>
                </a:solidFill>
              </a:rPr>
              <a:t>Вирощується</a:t>
            </a:r>
            <a:r>
              <a:rPr lang="ru-RU" dirty="0">
                <a:solidFill>
                  <a:srgbClr val="222222"/>
                </a:solidFill>
              </a:rPr>
              <a:t> як </a:t>
            </a:r>
            <a:r>
              <a:rPr lang="ru-RU" dirty="0" err="1">
                <a:solidFill>
                  <a:srgbClr val="222222"/>
                </a:solidFill>
              </a:rPr>
              <a:t>продовольча</a:t>
            </a:r>
            <a:r>
              <a:rPr lang="ru-RU" dirty="0">
                <a:solidFill>
                  <a:srgbClr val="222222"/>
                </a:solidFill>
              </a:rPr>
              <a:t> і </a:t>
            </a:r>
            <a:r>
              <a:rPr lang="ru-RU" dirty="0" err="1">
                <a:solidFill>
                  <a:srgbClr val="222222"/>
                </a:solidFill>
              </a:rPr>
              <a:t>зернофуражна</a:t>
            </a:r>
            <a:r>
              <a:rPr lang="ru-RU" dirty="0">
                <a:solidFill>
                  <a:srgbClr val="222222"/>
                </a:solidFill>
              </a:rPr>
              <a:t> культура.</a:t>
            </a:r>
          </a:p>
          <a:p>
            <a:r>
              <a:rPr lang="ru-RU" dirty="0">
                <a:solidFill>
                  <a:srgbClr val="222222"/>
                </a:solidFill>
              </a:rPr>
              <a:t>Тритикале по ряду </a:t>
            </a:r>
            <a:r>
              <a:rPr lang="ru-RU" dirty="0" err="1">
                <a:solidFill>
                  <a:srgbClr val="222222"/>
                </a:solidFill>
              </a:rPr>
              <a:t>ключових</a:t>
            </a:r>
            <a:r>
              <a:rPr lang="ru-RU" dirty="0">
                <a:solidFill>
                  <a:srgbClr val="222222"/>
                </a:solidFill>
              </a:rPr>
              <a:t> </a:t>
            </a:r>
            <a:r>
              <a:rPr lang="ru-RU" dirty="0" err="1">
                <a:solidFill>
                  <a:srgbClr val="222222"/>
                </a:solidFill>
              </a:rPr>
              <a:t>ознак</a:t>
            </a:r>
            <a:r>
              <a:rPr lang="ru-RU" dirty="0">
                <a:solidFill>
                  <a:srgbClr val="222222"/>
                </a:solidFill>
              </a:rPr>
              <a:t> (</a:t>
            </a:r>
            <a:r>
              <a:rPr lang="ru-RU" dirty="0" err="1">
                <a:solidFill>
                  <a:srgbClr val="222222"/>
                </a:solidFill>
              </a:rPr>
              <a:t>урожайність</a:t>
            </a:r>
            <a:r>
              <a:rPr lang="ru-RU" dirty="0">
                <a:solidFill>
                  <a:srgbClr val="222222"/>
                </a:solidFill>
              </a:rPr>
              <a:t>, </a:t>
            </a:r>
            <a:r>
              <a:rPr lang="ru-RU" dirty="0" err="1">
                <a:solidFill>
                  <a:srgbClr val="222222"/>
                </a:solidFill>
              </a:rPr>
              <a:t>харчова</a:t>
            </a:r>
            <a:r>
              <a:rPr lang="ru-RU" dirty="0">
                <a:solidFill>
                  <a:srgbClr val="222222"/>
                </a:solidFill>
              </a:rPr>
              <a:t> </a:t>
            </a:r>
            <a:r>
              <a:rPr lang="ru-RU" dirty="0" err="1">
                <a:solidFill>
                  <a:srgbClr val="222222"/>
                </a:solidFill>
              </a:rPr>
              <a:t>цінність</a:t>
            </a:r>
            <a:r>
              <a:rPr lang="ru-RU" dirty="0">
                <a:solidFill>
                  <a:srgbClr val="222222"/>
                </a:solidFill>
              </a:rPr>
              <a:t>)  </a:t>
            </a:r>
            <a:r>
              <a:rPr lang="ru-RU" dirty="0" err="1">
                <a:solidFill>
                  <a:srgbClr val="222222"/>
                </a:solidFill>
              </a:rPr>
              <a:t>перевищує</a:t>
            </a:r>
            <a:r>
              <a:rPr lang="ru-RU" dirty="0">
                <a:solidFill>
                  <a:srgbClr val="222222"/>
                </a:solidFill>
              </a:rPr>
              <a:t> </a:t>
            </a:r>
            <a:r>
              <a:rPr lang="ru-RU" dirty="0" err="1">
                <a:solidFill>
                  <a:srgbClr val="222222"/>
                </a:solidFill>
              </a:rPr>
              <a:t>обидві</a:t>
            </a:r>
            <a:r>
              <a:rPr lang="ru-RU" dirty="0">
                <a:solidFill>
                  <a:srgbClr val="222222"/>
                </a:solidFill>
              </a:rPr>
              <a:t> </a:t>
            </a:r>
            <a:r>
              <a:rPr lang="ru-RU" dirty="0" err="1">
                <a:solidFill>
                  <a:srgbClr val="222222"/>
                </a:solidFill>
              </a:rPr>
              <a:t>батьківські</a:t>
            </a:r>
            <a:r>
              <a:rPr lang="ru-RU" dirty="0">
                <a:solidFill>
                  <a:srgbClr val="222222"/>
                </a:solidFill>
              </a:rPr>
              <a:t> </a:t>
            </a:r>
            <a:r>
              <a:rPr lang="ru-RU" dirty="0" err="1">
                <a:solidFill>
                  <a:srgbClr val="222222"/>
                </a:solidFill>
              </a:rPr>
              <a:t>рослини</a:t>
            </a:r>
            <a:r>
              <a:rPr lang="ru-RU" dirty="0">
                <a:solidFill>
                  <a:srgbClr val="222222"/>
                </a:solidFill>
              </a:rPr>
              <a:t>, а за </a:t>
            </a:r>
            <a:r>
              <a:rPr lang="ru-RU" dirty="0" err="1">
                <a:solidFill>
                  <a:srgbClr val="222222"/>
                </a:solidFill>
              </a:rPr>
              <a:t>стійкостю</a:t>
            </a:r>
            <a:r>
              <a:rPr lang="ru-RU" dirty="0">
                <a:solidFill>
                  <a:srgbClr val="222222"/>
                </a:solidFill>
              </a:rPr>
              <a:t> до </a:t>
            </a:r>
            <a:r>
              <a:rPr lang="ru-RU" dirty="0" err="1">
                <a:solidFill>
                  <a:srgbClr val="222222"/>
                </a:solidFill>
              </a:rPr>
              <a:t>несприятливих</a:t>
            </a:r>
            <a:r>
              <a:rPr lang="ru-RU" dirty="0">
                <a:solidFill>
                  <a:srgbClr val="222222"/>
                </a:solidFill>
              </a:rPr>
              <a:t> </a:t>
            </a:r>
            <a:r>
              <a:rPr lang="ru-RU" dirty="0" err="1">
                <a:solidFill>
                  <a:srgbClr val="222222"/>
                </a:solidFill>
              </a:rPr>
              <a:t>погодних</a:t>
            </a:r>
            <a:r>
              <a:rPr lang="ru-RU" dirty="0">
                <a:solidFill>
                  <a:srgbClr val="222222"/>
                </a:solidFill>
              </a:rPr>
              <a:t> умов та </a:t>
            </a:r>
            <a:r>
              <a:rPr lang="ru-RU" dirty="0" err="1">
                <a:solidFill>
                  <a:srgbClr val="222222"/>
                </a:solidFill>
              </a:rPr>
              <a:t>ураженню</a:t>
            </a:r>
            <a:r>
              <a:rPr lang="ru-RU" dirty="0">
                <a:solidFill>
                  <a:srgbClr val="222222"/>
                </a:solidFill>
              </a:rPr>
              <a:t> хворобами </a:t>
            </a:r>
            <a:r>
              <a:rPr lang="ru-RU" dirty="0" err="1">
                <a:solidFill>
                  <a:srgbClr val="222222"/>
                </a:solidFill>
              </a:rPr>
              <a:t>перевищує</a:t>
            </a:r>
            <a:r>
              <a:rPr lang="ru-RU" dirty="0">
                <a:solidFill>
                  <a:srgbClr val="222222"/>
                </a:solidFill>
              </a:rPr>
              <a:t> </a:t>
            </a:r>
            <a:r>
              <a:rPr lang="ru-RU" dirty="0" err="1">
                <a:solidFill>
                  <a:srgbClr val="222222"/>
                </a:solidFill>
              </a:rPr>
              <a:t>пшеницю</a:t>
            </a:r>
            <a:r>
              <a:rPr lang="ru-RU" dirty="0">
                <a:solidFill>
                  <a:srgbClr val="222222"/>
                </a:solidFill>
              </a:rPr>
              <a:t> та не </a:t>
            </a:r>
            <a:r>
              <a:rPr lang="ru-RU" dirty="0" err="1">
                <a:solidFill>
                  <a:srgbClr val="222222"/>
                </a:solidFill>
              </a:rPr>
              <a:t>поступається</a:t>
            </a:r>
            <a:r>
              <a:rPr lang="ru-RU" dirty="0">
                <a:solidFill>
                  <a:srgbClr val="222222"/>
                </a:solidFill>
              </a:rPr>
              <a:t> житу.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C2762D-F3CC-41B5-8499-5104CC629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390" y="1713879"/>
            <a:ext cx="3458817" cy="21246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FD233A-07D7-4138-8CD9-921ED32E3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53" y="1796046"/>
            <a:ext cx="3200400" cy="21240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1E061F-3DFE-4C36-854B-33CD287EE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087" y="1713879"/>
            <a:ext cx="2462835" cy="212407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086D90C-74F8-4AD2-AE40-D1BCA2D543A3}"/>
              </a:ext>
            </a:extLst>
          </p:cNvPr>
          <p:cNvSpPr/>
          <p:nvPr/>
        </p:nvSpPr>
        <p:spPr>
          <a:xfrm>
            <a:off x="965591" y="3920121"/>
            <a:ext cx="2844614" cy="649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Пшениця 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</a:rPr>
              <a:t>Triticum</a:t>
            </a:r>
            <a:endParaRPr lang="ru-RU" sz="2000" dirty="0">
              <a:ln>
                <a:solidFill>
                  <a:sysClr val="windowText" lastClr="000000"/>
                </a:solidFill>
              </a:ln>
              <a:solidFill>
                <a:srgbClr val="222222"/>
              </a:solidFill>
            </a:endParaRPr>
          </a:p>
          <a:p>
            <a:pPr algn="ctr"/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3BDE5BA-6665-4185-8486-40A6AE1F8650}"/>
              </a:ext>
            </a:extLst>
          </p:cNvPr>
          <p:cNvSpPr/>
          <p:nvPr/>
        </p:nvSpPr>
        <p:spPr>
          <a:xfrm>
            <a:off x="9143589" y="3826151"/>
            <a:ext cx="2201932" cy="4770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>
                <a:solidFill>
                  <a:schemeClr val="accent1">
                    <a:lumMod val="50000"/>
                  </a:schemeClr>
                </a:solidFill>
              </a:rPr>
              <a:t>Тритикале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92396D3-C6FA-48A3-B88B-EBF9FBD60627}"/>
              </a:ext>
            </a:extLst>
          </p:cNvPr>
          <p:cNvSpPr/>
          <p:nvPr/>
        </p:nvSpPr>
        <p:spPr>
          <a:xfrm>
            <a:off x="4810538" y="3837954"/>
            <a:ext cx="2201932" cy="4770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Жито 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Secale</a:t>
            </a:r>
            <a:endParaRPr lang="ru-RU" sz="20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1" name="Знак умножения 10">
            <a:extLst>
              <a:ext uri="{FF2B5EF4-FFF2-40B4-BE49-F238E27FC236}">
                <a16:creationId xmlns:a16="http://schemas.microsoft.com/office/drawing/2014/main" id="{D7516893-1651-4A09-9380-D23CC8AD9F78}"/>
              </a:ext>
            </a:extLst>
          </p:cNvPr>
          <p:cNvSpPr/>
          <p:nvPr/>
        </p:nvSpPr>
        <p:spPr>
          <a:xfrm>
            <a:off x="3984301" y="2451128"/>
            <a:ext cx="668510" cy="649576"/>
          </a:xfrm>
          <a:prstGeom prst="mathMultiply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A1C4F21F-AAD2-4CA9-B8B5-BAB2B2CA14FC}"/>
              </a:ext>
            </a:extLst>
          </p:cNvPr>
          <p:cNvSpPr/>
          <p:nvPr/>
        </p:nvSpPr>
        <p:spPr>
          <a:xfrm>
            <a:off x="7412675" y="2775916"/>
            <a:ext cx="821166" cy="368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634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ics.botanichka.ru/wp-content/uploads/2020/07/plumkot-aprium-i-sharafuga-unikalnyie-mezhvidovyie-gibridyi-abrikosa-i-slivyi-02.jpg">
            <a:extLst>
              <a:ext uri="{FF2B5EF4-FFF2-40B4-BE49-F238E27FC236}">
                <a16:creationId xmlns:a16="http://schemas.microsoft.com/office/drawing/2014/main" id="{88ABB0F5-5214-47E8-81FB-04F661964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6" y="32294"/>
            <a:ext cx="2959677" cy="22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EC2F3B-6836-4894-8A63-7D1D11C51645}"/>
              </a:ext>
            </a:extLst>
          </p:cNvPr>
          <p:cNvSpPr txBox="1"/>
          <p:nvPr/>
        </p:nvSpPr>
        <p:spPr>
          <a:xfrm>
            <a:off x="3109562" y="851306"/>
            <a:ext cx="222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Плуот</a:t>
            </a:r>
            <a:endParaRPr lang="ru-UA" dirty="0"/>
          </a:p>
        </p:txBody>
      </p:sp>
      <p:pic>
        <p:nvPicPr>
          <p:cNvPr id="4100" name="Picture 4" descr="https://pics.botanichka.ru/wp-content/uploads/2020/07/plumkot-aprium-i-sharafuga-unikalnyie-mezhvidovyie-gibridyi-abrikosa-i-slivyi-03.jpg">
            <a:extLst>
              <a:ext uri="{FF2B5EF4-FFF2-40B4-BE49-F238E27FC236}">
                <a16:creationId xmlns:a16="http://schemas.microsoft.com/office/drawing/2014/main" id="{200B9E3C-F000-48F7-A908-CF1D59790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020" y="218713"/>
            <a:ext cx="2711118" cy="203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1365C2-EDD8-4AB6-A8E0-EB77A41AFCEC}"/>
              </a:ext>
            </a:extLst>
          </p:cNvPr>
          <p:cNvSpPr txBox="1"/>
          <p:nvPr/>
        </p:nvSpPr>
        <p:spPr>
          <a:xfrm>
            <a:off x="7483110" y="646141"/>
            <a:ext cx="126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Плумкот</a:t>
            </a:r>
            <a:endParaRPr lang="ru-UA" dirty="0"/>
          </a:p>
        </p:txBody>
      </p:sp>
      <p:pic>
        <p:nvPicPr>
          <p:cNvPr id="4102" name="Picture 6" descr="Саджанці абрикоса Апріум — Приватний плодорозсадник Таміли Самар">
            <a:extLst>
              <a:ext uri="{FF2B5EF4-FFF2-40B4-BE49-F238E27FC236}">
                <a16:creationId xmlns:a16="http://schemas.microsoft.com/office/drawing/2014/main" id="{41EDCD09-7C6E-4893-A94F-BECAA8096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20" y="2628919"/>
            <a:ext cx="2454547" cy="245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9019BC-A1C8-48CB-BDD8-4156B6E3F013}"/>
              </a:ext>
            </a:extLst>
          </p:cNvPr>
          <p:cNvSpPr txBox="1"/>
          <p:nvPr/>
        </p:nvSpPr>
        <p:spPr>
          <a:xfrm>
            <a:off x="3120189" y="3745650"/>
            <a:ext cx="111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Апріум</a:t>
            </a:r>
            <a:endParaRPr lang="ru-UA" dirty="0"/>
          </a:p>
        </p:txBody>
      </p:sp>
      <p:pic>
        <p:nvPicPr>
          <p:cNvPr id="4104" name="Picture 8" descr="Йошта — почему я предпочла ее крыжовнику. Особенности выращивания и сорта.  Фото — Ботаничка.ru">
            <a:extLst>
              <a:ext uri="{FF2B5EF4-FFF2-40B4-BE49-F238E27FC236}">
                <a16:creationId xmlns:a16="http://schemas.microsoft.com/office/drawing/2014/main" id="{E60E598A-D364-4F50-9DE2-237F2B232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335" y="2701411"/>
            <a:ext cx="252412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002316-8B69-428E-A00E-38BAF445A143}"/>
              </a:ext>
            </a:extLst>
          </p:cNvPr>
          <p:cNvSpPr txBox="1"/>
          <p:nvPr/>
        </p:nvSpPr>
        <p:spPr>
          <a:xfrm>
            <a:off x="7587562" y="3569773"/>
            <a:ext cx="126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Йошта</a:t>
            </a:r>
            <a:endParaRPr lang="ru-UA" dirty="0"/>
          </a:p>
        </p:txBody>
      </p:sp>
      <p:pic>
        <p:nvPicPr>
          <p:cNvPr id="4106" name="Picture 10" descr="Китайская груша нэши / Пищевая ценность и виды яблокогруш / Выращивание нэши">
            <a:extLst>
              <a:ext uri="{FF2B5EF4-FFF2-40B4-BE49-F238E27FC236}">
                <a16:creationId xmlns:a16="http://schemas.microsoft.com/office/drawing/2014/main" id="{D3BB814E-5C60-4B8B-BE6C-56D5D65B4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602" y="5241619"/>
            <a:ext cx="30861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1CC7F7-F808-4CAA-8E5F-7E10DB96FAF1}"/>
              </a:ext>
            </a:extLst>
          </p:cNvPr>
          <p:cNvSpPr txBox="1"/>
          <p:nvPr/>
        </p:nvSpPr>
        <p:spPr>
          <a:xfrm>
            <a:off x="5470933" y="5722294"/>
            <a:ext cx="111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Неші</a:t>
            </a:r>
            <a:endParaRPr lang="ru-UA" dirty="0"/>
          </a:p>
        </p:txBody>
      </p:sp>
      <p:pic>
        <p:nvPicPr>
          <p:cNvPr id="4108" name="Picture 12" descr="Фрукты Минеола | Отзывы покупателей">
            <a:extLst>
              <a:ext uri="{FF2B5EF4-FFF2-40B4-BE49-F238E27FC236}">
                <a16:creationId xmlns:a16="http://schemas.microsoft.com/office/drawing/2014/main" id="{62BB823F-4B4A-439A-9089-C2D926A00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944" y="4791075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66701C7-5CEE-43E8-A0D8-EE25E4F39C9B}"/>
              </a:ext>
            </a:extLst>
          </p:cNvPr>
          <p:cNvSpPr txBox="1"/>
          <p:nvPr/>
        </p:nvSpPr>
        <p:spPr>
          <a:xfrm>
            <a:off x="10415208" y="5539997"/>
            <a:ext cx="126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Мінеола</a:t>
            </a:r>
            <a:endParaRPr lang="ru-UA" dirty="0"/>
          </a:p>
        </p:txBody>
      </p:sp>
      <p:pic>
        <p:nvPicPr>
          <p:cNvPr id="4110" name="Picture 14" descr="Дюк «Чудо вишня» гибридная, ликерная - фото и описание, отзывы |  Орехоплодный питомник">
            <a:extLst>
              <a:ext uri="{FF2B5EF4-FFF2-40B4-BE49-F238E27FC236}">
                <a16:creationId xmlns:a16="http://schemas.microsoft.com/office/drawing/2014/main" id="{C9638866-577A-4511-BB42-D658FF711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788" y="203700"/>
            <a:ext cx="2986895" cy="224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D8E216A-CEAB-41E6-AEE7-92CFE853EF80}"/>
              </a:ext>
            </a:extLst>
          </p:cNvPr>
          <p:cNvSpPr txBox="1"/>
          <p:nvPr/>
        </p:nvSpPr>
        <p:spPr>
          <a:xfrm>
            <a:off x="10062329" y="2527166"/>
            <a:ext cx="126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Дюк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828730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6349" y="0"/>
            <a:ext cx="8911687" cy="1371600"/>
          </a:xfrm>
        </p:spPr>
        <p:txBody>
          <a:bodyPr/>
          <a:lstStyle/>
          <a:p>
            <a:r>
              <a:rPr lang="uk-UA" b="1" dirty="0"/>
              <a:t>Особливості селекції рослин</a:t>
            </a:r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2938615"/>
              </p:ext>
            </p:extLst>
          </p:nvPr>
        </p:nvGraphicFramePr>
        <p:xfrm>
          <a:off x="1627629" y="547645"/>
          <a:ext cx="10259570" cy="6170147"/>
        </p:xfrm>
        <a:graphic>
          <a:graphicData uri="http://schemas.openxmlformats.org/drawingml/2006/table">
            <a:tbl>
              <a:tblPr/>
              <a:tblGrid>
                <a:gridCol w="5129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9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4741">
                <a:tc>
                  <a:txBody>
                    <a:bodyPr/>
                    <a:lstStyle/>
                    <a:p>
                      <a:pPr algn="l"/>
                      <a:r>
                        <a:rPr lang="uk-UA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Генетичні основи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40" marR="48840" marT="48840" marB="4884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Основні методи селекції рослин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40" marR="48840" marT="48840" marB="4884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461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Утворення при розмноженні </a:t>
                      </a:r>
                      <a:r>
                        <a:rPr lang="ru-RU" sz="18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значної кількості особин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40" marR="48840" marT="48840" marB="4884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Зумовлює використання </a:t>
                      </a:r>
                      <a:r>
                        <a:rPr lang="ru-RU" sz="1800" i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масового добору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840" marR="48840" marT="48840" marB="4884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7612"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Наявність </a:t>
                      </a:r>
                      <a:r>
                        <a:rPr lang="uk-UA" sz="18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статевого розмноження, запилення</a:t>
                      </a:r>
                      <a:endParaRPr lang="uk-UA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40" marR="48840" marT="48840" marB="4884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Можна використовувати </a:t>
                      </a:r>
                      <a:r>
                        <a:rPr lang="uk-UA" sz="18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неспоріднену гібридизацію</a:t>
                      </a: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для  отримання  гетерозису і </a:t>
                      </a:r>
                      <a:r>
                        <a:rPr lang="uk-UA" sz="18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споріднену гібридизацію</a:t>
                      </a: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для отримання чистих ліній</a:t>
                      </a:r>
                    </a:p>
                  </a:txBody>
                  <a:tcPr marL="48840" marR="48840" marT="48840" marB="4884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2381"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Наявність </a:t>
                      </a:r>
                      <a:r>
                        <a:rPr lang="uk-UA" sz="18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вегетативного розмноження</a:t>
                      </a:r>
                      <a:endParaRPr lang="uk-UA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40" marR="48840" marT="48840" marB="4884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Дає змогу широко використовувати </a:t>
                      </a:r>
                      <a:r>
                        <a:rPr lang="ru-RU" sz="18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гетерозис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і зберігати в нащадків сортові ознаки</a:t>
                      </a:r>
                    </a:p>
                  </a:txBody>
                  <a:tcPr marL="48840" marR="48840" marT="48840" marB="4884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9554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Більшість рослин </a:t>
                      </a:r>
                      <a:r>
                        <a:rPr lang="ru-RU" sz="18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мають статевих хромосом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40" marR="48840" marT="48840" marB="4884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Застосовується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метод </a:t>
                      </a:r>
                      <a:r>
                        <a:rPr lang="ru-RU" sz="1800" i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поліплоїдизації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подолання стерильності гібридів</a:t>
                      </a:r>
                    </a:p>
                  </a:txBody>
                  <a:tcPr marL="48840" marR="48840" marT="48840" marB="4884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2381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рослин властиві дуже різноманітні </a:t>
                      </a:r>
                      <a:r>
                        <a:rPr lang="ru-RU" sz="18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мутації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40" marR="48840" marT="48840" marB="4884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Застосовують </a:t>
                      </a:r>
                      <a:r>
                        <a:rPr lang="ru-RU" sz="1800" i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метод штучного мутагенезу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для отримання матеріалу для добору</a:t>
                      </a:r>
                    </a:p>
                  </a:txBody>
                  <a:tcPr marL="48840" marR="48840" marT="48840" marB="4884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0432"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Частини рослин можуть поєднуватися</a:t>
                      </a:r>
                    </a:p>
                  </a:txBody>
                  <a:tcPr marL="48840" marR="48840" marT="48840" marB="4884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Застосовують </a:t>
                      </a:r>
                      <a:r>
                        <a:rPr lang="ru-RU" sz="1800" i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метод щеплень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для отримання нових корисних властивостей внаслідок взаємодії прищепи і підщепи</a:t>
                      </a:r>
                    </a:p>
                  </a:txBody>
                  <a:tcPr marL="48840" marR="48840" marT="48840" marB="4884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37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8541" y="0"/>
            <a:ext cx="8911687" cy="1170432"/>
          </a:xfrm>
        </p:spPr>
        <p:txBody>
          <a:bodyPr/>
          <a:lstStyle/>
          <a:p>
            <a:r>
              <a:rPr lang="uk-UA" b="1" dirty="0"/>
              <a:t>Особливості селекції тварин</a:t>
            </a:r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331810"/>
              </p:ext>
            </p:extLst>
          </p:nvPr>
        </p:nvGraphicFramePr>
        <p:xfrm>
          <a:off x="2523744" y="620263"/>
          <a:ext cx="8432227" cy="6146297"/>
        </p:xfrm>
        <a:graphic>
          <a:graphicData uri="http://schemas.openxmlformats.org/drawingml/2006/table">
            <a:tbl>
              <a:tblPr/>
              <a:tblGrid>
                <a:gridCol w="3598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4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9276">
                <a:tc>
                  <a:txBody>
                    <a:bodyPr/>
                    <a:lstStyle/>
                    <a:p>
                      <a:pPr algn="l"/>
                      <a:r>
                        <a:rPr lang="uk-UA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Генетичні основа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979" marR="61979" marT="61979" marB="6197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Основні методи селекції тварин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979" marR="61979" marT="61979" marB="6197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751">
                <a:tc>
                  <a:txBody>
                    <a:bodyPr/>
                    <a:lstStyle/>
                    <a:p>
                      <a:pPr algn="l"/>
                      <a:endParaRPr lang="uk-UA" sz="1800" dirty="0">
                        <a:solidFill>
                          <a:srgbClr val="65656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 розмноженні </a:t>
                      </a:r>
                      <a:r>
                        <a:rPr lang="uk-UA" sz="18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потомство нечисленне</a:t>
                      </a:r>
                      <a:endParaRPr lang="uk-UA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979" marR="61979" marT="61979" marB="6197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Застосовується </a:t>
                      </a:r>
                      <a:r>
                        <a:rPr lang="uk-UA" sz="1800" i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індивідуальний добір</a:t>
                      </a:r>
                      <a:endParaRPr lang="uk-UA" sz="18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979" marR="61979" marT="61979" marB="6197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8860"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Тваринам властиве </a:t>
                      </a:r>
                      <a:r>
                        <a:rPr lang="uk-UA" sz="18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статеве розмноження</a:t>
                      </a:r>
                      <a:endParaRPr lang="uk-UA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979" marR="61979" marT="61979" marB="6197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Застосовують </a:t>
                      </a:r>
                      <a:r>
                        <a:rPr lang="uk-UA" sz="18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неспоріднену</a:t>
                      </a: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та </a:t>
                      </a:r>
                      <a:r>
                        <a:rPr lang="uk-UA" sz="18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віддалену гібридизацію</a:t>
                      </a: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для отримання явища гетерозису і нових порід та </a:t>
                      </a:r>
                      <a:r>
                        <a:rPr lang="uk-UA" sz="18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споріднену гібридизацію</a:t>
                      </a: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для отримання чистих ліній</a:t>
                      </a:r>
                    </a:p>
                  </a:txBody>
                  <a:tcPr marL="61979" marR="61979" marT="61979" marB="6197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751">
                <a:tc>
                  <a:txBody>
                    <a:bodyPr/>
                    <a:lstStyle/>
                    <a:p>
                      <a:pPr algn="l"/>
                      <a:r>
                        <a:rPr lang="ru-RU" sz="18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Наявність статей,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у яких певні ознаки можуть не проявлятися (наприклад, несучість у півнів),</a:t>
                      </a:r>
                    </a:p>
                  </a:txBody>
                  <a:tcPr marL="61979" marR="61979" marT="61979" marB="6197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Метод </a:t>
                      </a:r>
                      <a:r>
                        <a:rPr lang="ru-RU" sz="1800" i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підбору плідників за нащадками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для визначення певних ознак у самців</a:t>
                      </a:r>
                    </a:p>
                  </a:txBody>
                  <a:tcPr marL="61979" marR="61979" marT="61979" marB="6197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1539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Більшість тварин </a:t>
                      </a:r>
                      <a:r>
                        <a:rPr lang="ru-RU" sz="18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мають статеві хромосоми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979" marR="61979" marT="61979" marB="6197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використовується </a:t>
                      </a:r>
                      <a:r>
                        <a:rPr lang="uk-UA" sz="18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метод поліплоїдизації</a:t>
                      </a:r>
                      <a:endParaRPr lang="uk-UA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979" marR="61979" marT="61979" marB="6197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5478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тварин властиве </a:t>
                      </a:r>
                      <a:r>
                        <a:rPr lang="ru-RU" sz="18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внутрішнє запліднення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979" marR="61979" marT="61979" marB="6197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Використовують </a:t>
                      </a:r>
                      <a:r>
                        <a:rPr lang="ru-RU" sz="1800" i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метод штучного запліднення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для одержання цінних порід у штучних умовах</a:t>
                      </a:r>
                    </a:p>
                  </a:txBody>
                  <a:tcPr marL="61979" marR="61979" marT="61979" marB="6197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4814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761663"/>
              </p:ext>
            </p:extLst>
          </p:nvPr>
        </p:nvGraphicFramePr>
        <p:xfrm>
          <a:off x="2041850" y="798990"/>
          <a:ext cx="8712968" cy="3131937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712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2577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Штучний</a:t>
                      </a:r>
                      <a:r>
                        <a:rPr lang="uk-UA" sz="2400" b="1" baseline="0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 мутагенез</a:t>
                      </a:r>
                      <a:endParaRPr lang="uk-UA" sz="24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19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Індукований мутагенез</a:t>
                      </a:r>
                      <a:r>
                        <a:rPr lang="ru-RU" sz="19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 – метод штучного одержання мутацій, зумовлений спрямованою дією різних мутагенів (фізичних або хамічних).   У контрольованих умовах можна отримати мутації, що трапляються в природі зрідка або взагалі не виявляються</a:t>
                      </a:r>
                      <a:endParaRPr lang="uk-UA" sz="19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073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uk-UA" sz="19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застосовується при </a:t>
                      </a:r>
                      <a:r>
                        <a:rPr lang="uk-UA" sz="1900" b="1" dirty="0">
                          <a:solidFill>
                            <a:srgbClr val="003300"/>
                          </a:solidFill>
                          <a:highlight>
                            <a:srgbClr val="FFFF00"/>
                          </a:highlight>
                          <a:latin typeface="Comic Sans MS" panose="030F0702030302020204" pitchFamily="66" charset="0"/>
                        </a:rPr>
                        <a:t>селекції мікрооорганізмів </a:t>
                      </a:r>
                      <a:r>
                        <a:rPr lang="uk-UA" sz="19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(еукаріотів та прокаріотів) з метою використання їх як продуцентів цінних хімічних речовин – антибіотиків, вітамінів, органічних кислот та  </a:t>
                      </a:r>
                      <a:r>
                        <a:rPr lang="uk-UA" sz="1900" b="1" dirty="0">
                          <a:solidFill>
                            <a:srgbClr val="003300"/>
                          </a:solidFill>
                          <a:highlight>
                            <a:srgbClr val="FFFF00"/>
                          </a:highlight>
                          <a:latin typeface="Comic Sans MS" panose="030F0702030302020204" pitchFamily="66" charset="0"/>
                        </a:rPr>
                        <a:t>селекції рослин </a:t>
                      </a:r>
                      <a:r>
                        <a:rPr lang="uk-UA" sz="19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– для розширення спектра генетичної мінливості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21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847529" y="1844825"/>
          <a:ext cx="5260099" cy="454567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260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7073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Поліплоїдізація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19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метод отримання організмів зі збільшеною кількістю хромосом, що кратна гаплоїдному набору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19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застосовують у селекції рослин для підвищення врожайності, подолання стерильності гібридів та ін.</a:t>
                      </a:r>
                      <a:r>
                        <a:rPr lang="ru-RU" sz="19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endParaRPr lang="uk-UA" sz="19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19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отримання декоративних культур: сортів тюль­па­нів, нар­цисів, гіацинтів, гладіолусів, жоржин, хризантем з великими квіткою, листками, тривалим цвітінням. Декоративні ознаки найбільш виражені у триплоїдів та тетраплоїдів</a:t>
                      </a:r>
                      <a:endParaRPr lang="uk-UA" sz="19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284967" y="6217568"/>
            <a:ext cx="822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мальви</a:t>
            </a:r>
            <a:endParaRPr lang="uk-UA" sz="14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535" y="1904149"/>
            <a:ext cx="3096344" cy="232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42675" y="3918631"/>
            <a:ext cx="20681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Поліплоїдні нарциси</a:t>
            </a:r>
            <a:endParaRPr lang="uk-UA" sz="1400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9"/>
          <a:stretch/>
        </p:blipFill>
        <p:spPr bwMode="auto">
          <a:xfrm>
            <a:off x="7221694" y="4262242"/>
            <a:ext cx="3100107" cy="206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735105" y="6017928"/>
            <a:ext cx="2590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Триплоїдн</a:t>
            </a:r>
            <a:r>
              <a:rPr lang="uk-UA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а</a:t>
            </a:r>
            <a:r>
              <a:rPr lang="ru-RU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троянда </a:t>
            </a:r>
            <a:r>
              <a:rPr lang="en-US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Bonica</a:t>
            </a:r>
            <a:endParaRPr lang="uk-UA" sz="1400" dirty="0">
              <a:solidFill>
                <a:schemeClr val="bg1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2725B64A-4F55-49D8-8EE8-74B1232AC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694" y="-20685"/>
            <a:ext cx="3299211" cy="183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181B948A-BB6E-4041-8439-B26CF845B5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" t="9441" r="15868" b="2577"/>
          <a:stretch/>
        </p:blipFill>
        <p:spPr bwMode="auto">
          <a:xfrm>
            <a:off x="4856085" y="4881"/>
            <a:ext cx="2065111" cy="178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025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847528" y="1772816"/>
          <a:ext cx="8424936" cy="17068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424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22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І.    Розширення спектра генетичної мінливості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II. </a:t>
                      </a:r>
                      <a:r>
                        <a:rPr lang="uk-UA" sz="22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 Підвищення ефективності відбору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III. </a:t>
                      </a:r>
                      <a:r>
                        <a:rPr lang="uk-UA" sz="22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Підвищення інформативності селекційного процесу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IV. </a:t>
                      </a:r>
                      <a:r>
                        <a:rPr lang="uk-UA" sz="22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 Скорочення термінів створення сортів, порід і штамів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3552888"/>
            <a:ext cx="5113412" cy="288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4"/>
          <a:stretch/>
        </p:blipFill>
        <p:spPr bwMode="auto">
          <a:xfrm>
            <a:off x="7144614" y="3552888"/>
            <a:ext cx="3120887" cy="289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23018" y="3552888"/>
            <a:ext cx="83459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Генетичні зразки у Центрі генетичних ресурсів рослин України Інституту рослинництва імені В.Я.Юр’єва Національної академії аграрних наук</a:t>
            </a:r>
          </a:p>
        </p:txBody>
      </p:sp>
    </p:spTree>
    <p:extLst>
      <p:ext uri="{BB962C8B-B14F-4D97-AF65-F5344CB8AC3E}">
        <p14:creationId xmlns:p14="http://schemas.microsoft.com/office/powerpoint/2010/main" val="4150447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9578" y="204185"/>
            <a:ext cx="8911687" cy="805521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C0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Напрямки </a:t>
            </a:r>
            <a:r>
              <a:rPr lang="ru-RU" sz="5400" b="1" dirty="0" err="1">
                <a:solidFill>
                  <a:srgbClr val="C0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селекції</a:t>
            </a:r>
            <a:endParaRPr lang="uk-UA" sz="5400" dirty="0">
              <a:highlight>
                <a:srgbClr val="FFFF00"/>
              </a:highligh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847528" y="1700808"/>
          <a:ext cx="5040560" cy="23469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040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20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І. Розширення спектра генетичної мінливості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17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однією з умов успішної селекційної роботи є різноманітність вихідного матеріалу. З цією метою в сучасній селекції застосовують методи генетичної інженерії (трансгенез, рекомбіногенез, цисгенез), створюють генетичні банки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"/>
          <a:stretch/>
        </p:blipFill>
        <p:spPr bwMode="auto">
          <a:xfrm>
            <a:off x="6960096" y="1686609"/>
            <a:ext cx="344769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852971" y="4149080"/>
          <a:ext cx="8568952" cy="212635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568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17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генетичні банки – це сховище насіння, меристем, статевих і соматичних клітин, придатних для відтворення представників видів, сортів і порід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17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найбільший генетичний банк у світі – Свалбардський глобальний банк насіння рослин на о. Шпіцберген (Норвегія)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17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в Україні існує Національний центр генетичних ресурсів рослин, в якому на тривале збереження закладено насіння 27 000 зразків 203 видів рослин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967466" y="3492036"/>
            <a:ext cx="3447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Свалбардський глобальний </a:t>
            </a:r>
          </a:p>
          <a:p>
            <a:r>
              <a:rPr lang="uk-UA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банк насіння рослин</a:t>
            </a:r>
            <a:endParaRPr lang="uk-U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851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87036"/>
            <a:ext cx="12192000" cy="2010732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Селекція</a:t>
            </a:r>
            <a:r>
              <a:rPr lang="uk-UA" b="1" dirty="0">
                <a:latin typeface="Arial" pitchFamily="34" charset="0"/>
                <a:cs typeface="Arial" pitchFamily="34" charset="0"/>
              </a:rPr>
              <a:t> – це наука про теоретичні основи створення нових і поліпшення вже існуючих сортів рослин, порід тварин та штамів мікроорганізмів.</a:t>
            </a:r>
            <a:br>
              <a:rPr lang="uk-UA" b="1" dirty="0">
                <a:latin typeface="Arial" pitchFamily="34" charset="0"/>
                <a:cs typeface="Arial" pitchFamily="34" charset="0"/>
              </a:rPr>
            </a:br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792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847528" y="1700808"/>
          <a:ext cx="6336704" cy="15240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336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II. </a:t>
                      </a:r>
                      <a:r>
                        <a:rPr lang="uk-UA" sz="20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Підвищення ефективності відбору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17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застосування результатів досліджень </a:t>
                      </a:r>
                      <a:r>
                        <a:rPr lang="uk-UA" sz="17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молекулярної біології, молекулярної генетики, біохімії </a:t>
                      </a:r>
                      <a:r>
                        <a:rPr lang="uk-UA" sz="17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дають змогу селекціонерам підвищувати ефективність основних методів селекції;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847528" y="3212977"/>
          <a:ext cx="8568952" cy="336047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568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5889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17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у селекції тварин науковці вже здійснюють </a:t>
                      </a:r>
                      <a:r>
                        <a:rPr lang="ru-RU" sz="17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індивідуальний добір </a:t>
                      </a:r>
                      <a:r>
                        <a:rPr lang="ru-RU" sz="17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одразу після народження, не очікуючи на прояви ознак чи появу нащадків, що значно прискорює селекційний процес;</a:t>
                      </a:r>
                      <a:endParaRPr lang="uk-UA" sz="17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571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17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перспективним виявився </a:t>
                      </a:r>
                      <a:r>
                        <a:rPr lang="ru-RU" sz="17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молекулярний підхід </a:t>
                      </a:r>
                      <a:r>
                        <a:rPr lang="ru-RU" sz="17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- добір за допомогою молекулярних маркерів, що став основою маркерної й геномної селекції;</a:t>
                      </a:r>
                      <a:endParaRPr lang="uk-UA" sz="17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571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17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метод гібридизації</a:t>
                      </a:r>
                      <a:r>
                        <a:rPr lang="uk-UA" sz="17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 застосовується на молекулярному (метод гібридизації ДНК) і клітинному (метод гібридизації соматичних клітин) рівнях;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253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17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виник новий напрям селекційних досліджень - </a:t>
                      </a:r>
                      <a:r>
                        <a:rPr lang="uk-UA" sz="17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клітинна селекція;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207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17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для екологічної організації селекційного процесу формується </a:t>
                      </a:r>
                      <a:r>
                        <a:rPr lang="uk-UA" sz="17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адаптивна селекція</a:t>
                      </a:r>
                      <a:r>
                        <a:rPr lang="uk-UA" sz="17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, методи якої спрямовані на створення високопродуктивних гетерозисних гібридів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1700808"/>
            <a:ext cx="2187358" cy="14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160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847528" y="1844824"/>
          <a:ext cx="8496944" cy="11125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496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1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III. Підвищення інформативності селекційного процесу</a:t>
                      </a:r>
                      <a:endParaRPr lang="uk-UA" sz="21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досягається завдяки інформаційним технологіям, 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комп'ютеризації</a:t>
                      </a:r>
                      <a:r>
                        <a:rPr lang="ru-RU" sz="20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, впровадженню 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методів моделювання</a:t>
                      </a:r>
                      <a:r>
                        <a:rPr lang="uk-UA" sz="20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6168008" y="3022104"/>
          <a:ext cx="4104456" cy="34442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104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5889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ефективним є використання в селекції рослин 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фітотронів</a:t>
                      </a:r>
                      <a:r>
                        <a:rPr lang="ru-RU" sz="20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 (камер штучного клімату), в яких моделюють умови вегетації рослин для експериментальних досліджень, отримують кілька врожаїв за рік і тим самим значно прискорюють селекційний процес</a:t>
                      </a:r>
                      <a:endParaRPr lang="uk-UA" sz="20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2996952"/>
            <a:ext cx="4174821" cy="341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63433" y="6081507"/>
            <a:ext cx="9589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Фітотрон</a:t>
            </a:r>
            <a:endParaRPr lang="uk-UA" sz="1400" dirty="0">
              <a:solidFill>
                <a:schemeClr val="bg1"/>
              </a:solidFill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A14EE4DD-8D6A-41A4-9519-CB387E287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70691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847528" y="1700808"/>
          <a:ext cx="8496944" cy="8077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496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1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IV. Скорочення термінів створення сортів, порід і штамів</a:t>
                      </a:r>
                      <a:endParaRPr lang="uk-UA" sz="21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розроблено нові методи, що підвищують результативність</a:t>
                      </a:r>
                      <a:r>
                        <a:rPr lang="uk-UA" sz="20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025786"/>
              </p:ext>
            </p:extLst>
          </p:nvPr>
        </p:nvGraphicFramePr>
        <p:xfrm>
          <a:off x="1847528" y="2636912"/>
          <a:ext cx="6048672" cy="38404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048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використовують методи 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генної та 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omic Sans MS" panose="030F0702030302020204" pitchFamily="66" charset="0"/>
                        </a:rPr>
                        <a:t>клітинної інженерії</a:t>
                      </a:r>
                      <a:r>
                        <a:rPr lang="ru-RU" sz="20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;</a:t>
                      </a:r>
                      <a:endParaRPr lang="uk-UA" sz="20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571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набувають поширення новітні </a:t>
                      </a:r>
                      <a:r>
                        <a:rPr lang="ru-RU" sz="2000" b="1" dirty="0">
                          <a:solidFill>
                            <a:srgbClr val="003300"/>
                          </a:solidFill>
                          <a:highlight>
                            <a:srgbClr val="FFFF00"/>
                          </a:highlight>
                          <a:latin typeface="Comic Sans MS" panose="030F0702030302020204" pitchFamily="66" charset="0"/>
                        </a:rPr>
                        <a:t>біотехнологічні</a:t>
                      </a:r>
                      <a:r>
                        <a:rPr lang="ru-RU" sz="20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 методи - 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метод соматичного ембріогенезу, метод активації пазушних меристем</a:t>
                      </a:r>
                      <a:r>
                        <a:rPr lang="ru-RU" sz="20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, що стали основою технологій клонального мікророзмноження рідкісних і цінних сортів культурних рослин, відтворення й реакліматизації рідкісних порід і видів тварин, отримання нових штамів мікроорганізмів для розщеплення забруднювачів тощо</a:t>
                      </a:r>
                      <a:endParaRPr lang="uk-UA" sz="20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6" b="4648"/>
          <a:stretch/>
        </p:blipFill>
        <p:spPr bwMode="auto">
          <a:xfrm>
            <a:off x="8035616" y="2636913"/>
            <a:ext cx="2307226" cy="149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0" r="31760"/>
          <a:stretch/>
        </p:blipFill>
        <p:spPr bwMode="auto">
          <a:xfrm>
            <a:off x="8025800" y="4223699"/>
            <a:ext cx="2317042" cy="230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155DE28-2632-4461-904F-3E668C122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1822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259248"/>
              </p:ext>
            </p:extLst>
          </p:nvPr>
        </p:nvGraphicFramePr>
        <p:xfrm>
          <a:off x="1612986" y="1630775"/>
          <a:ext cx="8712968" cy="7010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712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Перевагою методів генетичної інженерії є забезпечення цілеспрямованої й контрольованої зміни ознак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863439"/>
              </p:ext>
            </p:extLst>
          </p:nvPr>
        </p:nvGraphicFramePr>
        <p:xfrm>
          <a:off x="1919536" y="3271596"/>
          <a:ext cx="3312368" cy="307094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75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uk-UA" sz="21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Методи для генетичного рекомбінування й перенесення генетичного матеріалу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7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uk-UA" sz="2000" b="1" dirty="0">
                        <a:solidFill>
                          <a:srgbClr val="0033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769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трансгенез;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769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uk-UA" sz="2000" b="1" dirty="0">
                          <a:solidFill>
                            <a:srgbClr val="003300"/>
                          </a:solidFill>
                          <a:latin typeface="Comic Sans MS" panose="030F0702030302020204" pitchFamily="66" charset="0"/>
                        </a:rPr>
                        <a:t>цисгенез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55" r="34210"/>
          <a:stretch/>
        </p:blipFill>
        <p:spPr bwMode="auto">
          <a:xfrm>
            <a:off x="5519221" y="3116062"/>
            <a:ext cx="3189773" cy="352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19221" y="3244335"/>
            <a:ext cx="129685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solidFill>
                  <a:srgbClr val="003300"/>
                </a:solidFill>
                <a:latin typeface="Comic Sans MS" panose="030F0702030302020204" pitchFamily="66" charset="0"/>
              </a:rPr>
              <a:t>Трансгенез</a:t>
            </a:r>
            <a:endParaRPr lang="uk-UA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275582" y="3252719"/>
            <a:ext cx="129685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solidFill>
                  <a:srgbClr val="003300"/>
                </a:solidFill>
                <a:latin typeface="Comic Sans MS" panose="030F0702030302020204" pitchFamily="66" charset="0"/>
              </a:rPr>
              <a:t>Цисгенез</a:t>
            </a:r>
            <a:endParaRPr lang="uk-UA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924365" y="4208873"/>
            <a:ext cx="48657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000" b="1" dirty="0">
                <a:solidFill>
                  <a:srgbClr val="003300"/>
                </a:solidFill>
                <a:latin typeface="Comic Sans MS" panose="030F0702030302020204" pitchFamily="66" charset="0"/>
              </a:rPr>
              <a:t>та/</a:t>
            </a:r>
          </a:p>
          <a:p>
            <a:pPr algn="ctr"/>
            <a:r>
              <a:rPr lang="uk-UA" sz="1000" b="1" dirty="0">
                <a:solidFill>
                  <a:srgbClr val="003300"/>
                </a:solidFill>
                <a:latin typeface="Comic Sans MS" panose="030F0702030302020204" pitchFamily="66" charset="0"/>
              </a:rPr>
              <a:t>або</a:t>
            </a:r>
            <a:endParaRPr lang="uk-UA" sz="1000" dirty="0"/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D498733E-4C73-46B7-9CCA-9DC7A9972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64445"/>
              </p:ext>
            </p:extLst>
          </p:nvPr>
        </p:nvGraphicFramePr>
        <p:xfrm>
          <a:off x="1739516" y="367735"/>
          <a:ext cx="8712968" cy="9448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712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b="1" dirty="0">
                          <a:solidFill>
                            <a:srgbClr val="003300"/>
                          </a:solidFill>
                          <a:highlight>
                            <a:srgbClr val="FFFF00"/>
                          </a:highlight>
                          <a:latin typeface="Comic Sans MS" panose="030F0702030302020204" pitchFamily="66" charset="0"/>
                        </a:rPr>
                        <a:t>Генетична інженерія – штучне конструювання геномів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BE2267A-2EC0-41AC-AB98-149DAC094285}"/>
              </a:ext>
            </a:extLst>
          </p:cNvPr>
          <p:cNvSpPr/>
          <p:nvPr/>
        </p:nvSpPr>
        <p:spPr>
          <a:xfrm>
            <a:off x="9114138" y="3059784"/>
            <a:ext cx="278715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3300"/>
                </a:solidFill>
                <a:latin typeface="Comic Sans MS" panose="030F0702030302020204" pitchFamily="66" charset="0"/>
              </a:rPr>
              <a:t>методи генетичної інженерії значно прискорюють селекційні процеси: термін отримання нових форм організмів скоротився до 3-4 років замість 10-12 років, необхідних із застосуванням методів селекції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504915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3977467" y="2299665"/>
            <a:ext cx="5781616" cy="265225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uk-UA" dirty="0">
                <a:solidFill>
                  <a:schemeClr val="tx1"/>
                </a:solidFill>
              </a:rPr>
              <a:t>Жовтогарячий рис, що містить каротин.  Синя морозостійка полуниця, що містить ген арктичної камбали. Солодкі томати з подовженим терміном зберігання. Картопля, стійка до колорадського жука або кукурудза, стійка до гербіцидів. Банан, що містить вакцину проти інфекцій людини.</a:t>
            </a:r>
          </a:p>
          <a:p>
            <a:pPr algn="just"/>
            <a:r>
              <a:rPr lang="uk-UA" dirty="0">
                <a:solidFill>
                  <a:schemeClr val="tx1"/>
                </a:solidFill>
              </a:rPr>
              <a:t>Сучасний рівень наукових досліджень  дозволяє здійснитися найфантастичнішим прогнозам. Але чи є в цьому небезпека? І яке майбутнє у генетично трансформованих рослин? …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6" descr="http://mediasubs.ru/group/uploads/vs/vse-o-gmo/image2/c5YS00Mj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8487" y="450187"/>
            <a:ext cx="2218949" cy="1248159"/>
          </a:xfrm>
          <a:prstGeom prst="rect">
            <a:avLst/>
          </a:prstGeom>
          <a:noFill/>
        </p:spPr>
      </p:pic>
      <p:pic>
        <p:nvPicPr>
          <p:cNvPr id="5" name="Picture 8" descr="http://media.vorotila.ru/ru/items/t1@37d5b60f-1457-48d5-8f58-a27b90a2527c/Sinyaya-klubni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48870" y="2892093"/>
            <a:ext cx="1516358" cy="1216841"/>
          </a:xfrm>
          <a:prstGeom prst="rect">
            <a:avLst/>
          </a:prstGeom>
          <a:noFill/>
        </p:spPr>
      </p:pic>
      <p:pic>
        <p:nvPicPr>
          <p:cNvPr id="6" name="Picture 12" descr="12 невероятных примеров генной инженери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070" y="819402"/>
            <a:ext cx="2133414" cy="143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img_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475" y="5061647"/>
            <a:ext cx="2089461" cy="148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2">
            <a:extLst>
              <a:ext uri="{FF2B5EF4-FFF2-40B4-BE49-F238E27FC236}">
                <a16:creationId xmlns:a16="http://schemas.microsoft.com/office/drawing/2014/main" id="{3B30D996-A062-4E77-B9AB-F16E7E7B5925}"/>
              </a:ext>
            </a:extLst>
          </p:cNvPr>
          <p:cNvSpPr txBox="1">
            <a:spLocks/>
          </p:cNvSpPr>
          <p:nvPr/>
        </p:nvSpPr>
        <p:spPr>
          <a:xfrm>
            <a:off x="4488741" y="775163"/>
            <a:ext cx="2549746" cy="92318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800" b="1" dirty="0">
                <a:solidFill>
                  <a:srgbClr val="FF0000"/>
                </a:solidFill>
              </a:rPr>
              <a:t>Генетична інженерія</a:t>
            </a:r>
            <a:endParaRPr lang="ru-UA" sz="1800" b="1" dirty="0">
              <a:solidFill>
                <a:srgbClr val="FF0000"/>
              </a:solidFill>
            </a:endParaRPr>
          </a:p>
        </p:txBody>
      </p:sp>
      <p:pic>
        <p:nvPicPr>
          <p:cNvPr id="9" name="Picture 4" descr="ГМОфобія">
            <a:extLst>
              <a:ext uri="{FF2B5EF4-FFF2-40B4-BE49-F238E27FC236}">
                <a16:creationId xmlns:a16="http://schemas.microsoft.com/office/drawing/2014/main" id="{72180FF8-CF79-47C0-B9ED-A747FD4BC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5" y="180287"/>
            <a:ext cx="3779912" cy="625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96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256032"/>
            <a:ext cx="8911687" cy="109728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Особливості селекції мікроорганізмів</a:t>
            </a:r>
            <a:br>
              <a:rPr lang="uk-UA" b="1" dirty="0"/>
            </a:br>
            <a:endParaRPr lang="uk-UA" dirty="0"/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4743420"/>
              </p:ext>
            </p:extLst>
          </p:nvPr>
        </p:nvGraphicFramePr>
        <p:xfrm>
          <a:off x="1645920" y="804672"/>
          <a:ext cx="9729216" cy="6053328"/>
        </p:xfrm>
        <a:graphic>
          <a:graphicData uri="http://schemas.openxmlformats.org/drawingml/2006/table">
            <a:tbl>
              <a:tblPr/>
              <a:tblGrid>
                <a:gridCol w="4809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20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0174">
                <a:tc>
                  <a:txBody>
                    <a:bodyPr/>
                    <a:lstStyle/>
                    <a:p>
                      <a:pPr algn="l"/>
                      <a:r>
                        <a:rPr lang="uk-UA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Генетичні основи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643" marR="79643" marT="79643" marB="796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Основні методі селекції мікроорганізмів</a:t>
                      </a:r>
                      <a:endParaRPr lang="uk-UA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643" marR="79643" marT="79643" marB="796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7661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 багатьох прокаріотів </a:t>
                      </a:r>
                      <a:r>
                        <a:rPr lang="ru-RU" sz="18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відсутні статеві процеси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643" marR="79643" marT="79643" marB="796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Гібридизація не застосовується, використовують методи генетичної та клітинної інженерії</a:t>
                      </a:r>
                    </a:p>
                  </a:txBody>
                  <a:tcPr marL="79643" marR="79643" marT="79643" marB="796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5147"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більшість мікроорганізмів має </a:t>
                      </a:r>
                      <a:r>
                        <a:rPr lang="uk-UA" sz="18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гаплоїдний</a:t>
                      </a:r>
                      <a:r>
                        <a:rPr lang="uk-UA" sz="18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набір хромосом</a:t>
                      </a: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або </a:t>
                      </a:r>
                      <a:r>
                        <a:rPr lang="uk-UA" sz="18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кільцеву молекулу ДНК</a:t>
                      </a:r>
                      <a:endParaRPr lang="uk-UA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643" marR="79643" marT="79643" marB="796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Застосовують штучний мутагенез</a:t>
                      </a:r>
                    </a:p>
                  </a:txBody>
                  <a:tcPr marL="79643" marR="79643" marT="79643" marB="796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2685">
                <a:tc>
                  <a:txBody>
                    <a:bodyPr/>
                    <a:lstStyle/>
                    <a:p>
                      <a:pPr algn="l"/>
                      <a:r>
                        <a:rPr lang="uk-UA" sz="18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Високі темпи розмноження</a:t>
                      </a:r>
                      <a:endParaRPr lang="uk-UA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643" marR="79643" marT="79643" marB="796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Застосовують штучний добір</a:t>
                      </a:r>
                    </a:p>
                  </a:txBody>
                  <a:tcPr marL="79643" marR="79643" marT="79643" marB="796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7661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Легко 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здійснюється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горизонтальний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перенос 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генів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між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різними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видами)</a:t>
                      </a:r>
                    </a:p>
                  </a:txBody>
                  <a:tcPr marL="79643" marR="79643" marT="79643" marB="796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Використовують </a:t>
                      </a: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штучне схрещування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різних штамів за допомогою </a:t>
                      </a:r>
                      <a:r>
                        <a:rPr lang="ru-RU" sz="18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вірусів-бактеріофагів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643" marR="79643" marT="79643" marB="796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2268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Микола Іванович Вавілов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 l="7250" b="11265"/>
          <a:stretch>
            <a:fillRect/>
          </a:stretch>
        </p:blipFill>
        <p:spPr bwMode="auto">
          <a:xfrm>
            <a:off x="1344198" y="187642"/>
            <a:ext cx="9046464" cy="648271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4" name="Picture 8" descr="D:\оля\дистанционное обучение\для сайта\11 класс\20200422_18223.jpg"/>
          <p:cNvPicPr>
            <a:picLocks noChangeAspect="1" noChangeArrowheads="1"/>
          </p:cNvPicPr>
          <p:nvPr/>
        </p:nvPicPr>
        <p:blipFill>
          <a:blip r:embed="rId2">
            <a:lum bright="10000" contrast="40000"/>
          </a:blip>
          <a:srcRect t="169" b="7724"/>
          <a:stretch>
            <a:fillRect/>
          </a:stretch>
        </p:blipFill>
        <p:spPr bwMode="auto">
          <a:xfrm>
            <a:off x="1536191" y="755904"/>
            <a:ext cx="10655809" cy="610209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755904" y="170688"/>
            <a:ext cx="1093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33CC"/>
                </a:solidFill>
              </a:rPr>
              <a:t>Центри різноманітності та походження культурних рослин</a:t>
            </a:r>
            <a:endParaRPr lang="ru-RU" sz="28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https://cf.ppt-online.org/files/slide/g/gfcGy9DWmRO82Jqo0XnIwaTP6rAYeuNKMstCj5/slide-29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lum bright="10000" contrast="20000"/>
          </a:blip>
          <a:srcRect l="1905" t="6250" r="2470" b="5083"/>
          <a:stretch>
            <a:fillRect/>
          </a:stretch>
        </p:blipFill>
        <p:spPr bwMode="auto">
          <a:xfrm>
            <a:off x="2279904" y="890016"/>
            <a:ext cx="9692640" cy="596798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889760" y="179755"/>
            <a:ext cx="9692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33CC"/>
                </a:solidFill>
              </a:rPr>
              <a:t>Центри різноманітності та походження культурних рослин</a:t>
            </a:r>
            <a:endParaRPr lang="ru-RU" sz="24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https://naurok.com.ua/uploads/files/46579/158458/171111_html/images/158458.024.png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 t="7265"/>
          <a:stretch>
            <a:fillRect/>
          </a:stretch>
        </p:blipFill>
        <p:spPr bwMode="auto">
          <a:xfrm>
            <a:off x="6007735" y="1267968"/>
            <a:ext cx="6037961" cy="5291328"/>
          </a:xfrm>
          <a:prstGeom prst="rect">
            <a:avLst/>
          </a:prstGeom>
          <a:noFill/>
        </p:spPr>
      </p:pic>
      <p:pic>
        <p:nvPicPr>
          <p:cNvPr id="52230" name="Picture 6" descr="https://lh3.googleusercontent.com/proxy/JwpQKhiaY7BIK1sKV33HxeVSfPZNpj996N5ALHSUlhq0AkEXPJ3Xh5xSK07SLMdCwnqg24CY5rFbUx41gIQno4C17Y0YemQKww"/>
          <p:cNvPicPr>
            <a:picLocks noChangeAspect="1" noChangeArrowheads="1"/>
          </p:cNvPicPr>
          <p:nvPr/>
        </p:nvPicPr>
        <p:blipFill>
          <a:blip r:embed="rId3">
            <a:lum bright="-20000" contrast="10000"/>
          </a:blip>
          <a:srcRect l="3961" t="3608" r="7033" b="10567"/>
          <a:stretch>
            <a:fillRect/>
          </a:stretch>
        </p:blipFill>
        <p:spPr bwMode="auto">
          <a:xfrm>
            <a:off x="207264" y="1292352"/>
            <a:ext cx="5839968" cy="530352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40992" y="329184"/>
            <a:ext cx="9485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33CC"/>
                </a:solidFill>
              </a:rPr>
              <a:t>Основні центри одомашнення тварин</a:t>
            </a:r>
            <a:endParaRPr lang="ru-RU" sz="32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008385" cy="1228381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Теоретичною базою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селекції є генетика та еволюційне вчення.</a:t>
            </a:r>
            <a:b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t="21195" r="11471" b="24926"/>
          <a:stretch/>
        </p:blipFill>
        <p:spPr>
          <a:xfrm>
            <a:off x="323224" y="5037221"/>
            <a:ext cx="2845861" cy="14995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r="2769"/>
          <a:stretch/>
        </p:blipFill>
        <p:spPr>
          <a:xfrm>
            <a:off x="424246" y="1703169"/>
            <a:ext cx="3009976" cy="20491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30254"/>
            <a:ext cx="3102014" cy="134582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1E2EB8C-0167-4557-9916-AFFC7040C45B}"/>
              </a:ext>
            </a:extLst>
          </p:cNvPr>
          <p:cNvSpPr/>
          <p:nvPr/>
        </p:nvSpPr>
        <p:spPr>
          <a:xfrm>
            <a:off x="4443664" y="3114734"/>
            <a:ext cx="678581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uk-UA" i="1">
                <a:latin typeface="Times New Roman" panose="02020603050405020304" pitchFamily="18" charset="0"/>
                <a:ea typeface="Times New Roman" panose="02020603050405020304" pitchFamily="18" charset="0"/>
              </a:rPr>
              <a:t>Сортом </a:t>
            </a:r>
            <a:r>
              <a:rPr lang="uk-UA">
                <a:latin typeface="Times New Roman" panose="02020603050405020304" pitchFamily="18" charset="0"/>
                <a:ea typeface="Times New Roman" panose="02020603050405020304" pitchFamily="18" charset="0"/>
              </a:rPr>
              <a:t> рослин називають створену шляхом селекції групу культурних рослин одного виду зі стійкими біологічними особливостями і господарсько цінними властивостями, які проявляються при певних умовах вирощування.  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Породою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тварин називають сукупності сільськогосподарських тварин одного виду спільного походження із певними спадковими особливостями та господарсько корисними ознаками, які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стійко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передаються нащадкам. 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Штамом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називають чисту культуру мікроорганізмів, виділену з певного джерела (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грунт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вода або організм) чи одержану внаслідок мутацій.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419012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26908-873E-4210-92DB-49035980A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Методи класичної селекції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308401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198" y="43978"/>
            <a:ext cx="11529061" cy="1861022"/>
          </a:xfrm>
        </p:spPr>
        <p:txBody>
          <a:bodyPr>
            <a:normAutofit fontScale="90000"/>
          </a:bodyPr>
          <a:lstStyle/>
          <a:p>
            <a:r>
              <a:rPr lang="uk-UA" b="1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Штучний добір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 — вибіркове допущення до розмноження організмів з метою виведення нових сортів та порід, які володіють бажаними для людини якостями</a:t>
            </a:r>
            <a:r>
              <a:rPr lang="uk-UA" dirty="0"/>
              <a:t>.</a:t>
            </a:r>
          </a:p>
        </p:txBody>
      </p:sp>
      <p:pic>
        <p:nvPicPr>
          <p:cNvPr id="11" name="Місце для вмісту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98" y="3008910"/>
            <a:ext cx="4087049" cy="3778250"/>
          </a:xfrm>
        </p:spPr>
      </p:pic>
      <p:sp>
        <p:nvSpPr>
          <p:cNvPr id="6" name="Округлений прямокутник 5"/>
          <p:cNvSpPr/>
          <p:nvPr/>
        </p:nvSpPr>
        <p:spPr>
          <a:xfrm>
            <a:off x="5021705" y="2026791"/>
            <a:ext cx="3687580" cy="122419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ФОРМИ ШТУЧНОГО ДОБОРУ</a:t>
            </a:r>
          </a:p>
        </p:txBody>
      </p:sp>
      <p:sp>
        <p:nvSpPr>
          <p:cNvPr id="7" name="Округлений прямокутник 6"/>
          <p:cNvSpPr/>
          <p:nvPr/>
        </p:nvSpPr>
        <p:spPr>
          <a:xfrm>
            <a:off x="3215691" y="3680084"/>
            <a:ext cx="2998033" cy="11242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Несвідомий</a:t>
            </a:r>
          </a:p>
          <a:p>
            <a:pPr algn="ctr"/>
            <a:r>
              <a:rPr lang="uk-UA" dirty="0">
                <a:solidFill>
                  <a:schemeClr val="tx1"/>
                </a:solidFill>
              </a:rPr>
              <a:t>( не ставиться мета про виведення породи чи сорту)</a:t>
            </a:r>
          </a:p>
        </p:txBody>
      </p:sp>
      <p:sp>
        <p:nvSpPr>
          <p:cNvPr id="8" name="Округлений прямокутник 7"/>
          <p:cNvSpPr/>
          <p:nvPr/>
        </p:nvSpPr>
        <p:spPr>
          <a:xfrm>
            <a:off x="7393898" y="3586396"/>
            <a:ext cx="2840636" cy="13116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Свідомий,</a:t>
            </a:r>
          </a:p>
          <a:p>
            <a:pPr algn="ctr"/>
            <a:r>
              <a:rPr lang="uk-UA" sz="2400" b="1" dirty="0">
                <a:solidFill>
                  <a:schemeClr val="tx1"/>
                </a:solidFill>
              </a:rPr>
              <a:t>методичний</a:t>
            </a:r>
          </a:p>
          <a:p>
            <a:pPr algn="ctr"/>
            <a:r>
              <a:rPr lang="uk-UA" sz="1600" dirty="0">
                <a:solidFill>
                  <a:schemeClr val="tx1"/>
                </a:solidFill>
              </a:rPr>
              <a:t>( ставиться мета: вивести сорт чи породу)</a:t>
            </a:r>
          </a:p>
        </p:txBody>
      </p:sp>
      <p:sp>
        <p:nvSpPr>
          <p:cNvPr id="9" name="Округлений прямокутник 8"/>
          <p:cNvSpPr/>
          <p:nvPr/>
        </p:nvSpPr>
        <p:spPr>
          <a:xfrm>
            <a:off x="6445770" y="5126636"/>
            <a:ext cx="2203554" cy="7845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Масовий</a:t>
            </a:r>
          </a:p>
          <a:p>
            <a:pPr algn="ctr"/>
            <a:r>
              <a:rPr lang="uk-UA" dirty="0">
                <a:solidFill>
                  <a:schemeClr val="tx1"/>
                </a:solidFill>
              </a:rPr>
              <a:t>( фенотиповий )</a:t>
            </a:r>
          </a:p>
        </p:txBody>
      </p:sp>
      <p:sp>
        <p:nvSpPr>
          <p:cNvPr id="10" name="Округлений прямокутник 9"/>
          <p:cNvSpPr/>
          <p:nvPr/>
        </p:nvSpPr>
        <p:spPr>
          <a:xfrm>
            <a:off x="9166484" y="5126636"/>
            <a:ext cx="2136099" cy="7845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Індивідуальний</a:t>
            </a:r>
          </a:p>
          <a:p>
            <a:pPr algn="ctr"/>
            <a:r>
              <a:rPr lang="uk-UA" dirty="0">
                <a:solidFill>
                  <a:schemeClr val="tx1"/>
                </a:solidFill>
              </a:rPr>
              <a:t>( генотиповий )</a:t>
            </a:r>
          </a:p>
        </p:txBody>
      </p:sp>
      <p:cxnSp>
        <p:nvCxnSpPr>
          <p:cNvPr id="13" name="Пряма зі стрілкою 12"/>
          <p:cNvCxnSpPr/>
          <p:nvPr/>
        </p:nvCxnSpPr>
        <p:spPr>
          <a:xfrm flipH="1">
            <a:off x="4996430" y="3304391"/>
            <a:ext cx="538993" cy="375693"/>
          </a:xfrm>
          <a:prstGeom prst="straightConnector1">
            <a:avLst/>
          </a:prstGeom>
          <a:ln w="381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зі стрілкою 15"/>
          <p:cNvCxnSpPr/>
          <p:nvPr/>
        </p:nvCxnSpPr>
        <p:spPr>
          <a:xfrm>
            <a:off x="7929797" y="3277690"/>
            <a:ext cx="569626" cy="3087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 зі стрілкою 19"/>
          <p:cNvCxnSpPr/>
          <p:nvPr/>
        </p:nvCxnSpPr>
        <p:spPr>
          <a:xfrm flipH="1">
            <a:off x="7929797" y="4898033"/>
            <a:ext cx="284813" cy="22860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 зі стрілкою 21"/>
          <p:cNvCxnSpPr/>
          <p:nvPr/>
        </p:nvCxnSpPr>
        <p:spPr>
          <a:xfrm>
            <a:off x="9503764" y="4932385"/>
            <a:ext cx="325734" cy="194251"/>
          </a:xfrm>
          <a:prstGeom prst="straightConnector1">
            <a:avLst/>
          </a:prstGeom>
          <a:ln w="254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844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3D907-C3FA-4993-AE4B-2E80DA0F8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74" y="300464"/>
            <a:ext cx="10364451" cy="733205"/>
          </a:xfrm>
        </p:spPr>
        <p:txBody>
          <a:bodyPr/>
          <a:lstStyle/>
          <a:p>
            <a:r>
              <a:rPr lang="uk-UA" b="1" dirty="0">
                <a:solidFill>
                  <a:schemeClr val="bg2">
                    <a:lumMod val="50000"/>
                  </a:schemeClr>
                </a:solidFill>
              </a:rPr>
              <a:t>     Наслідок добору – дивергенція ознак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EECA85-AE85-493C-AA82-BD29FDB0E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64" y="1832750"/>
            <a:ext cx="5243362" cy="31924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01C78E-35C6-4CAE-9F8C-5FEF110169B0}"/>
              </a:ext>
            </a:extLst>
          </p:cNvPr>
          <p:cNvPicPr/>
          <p:nvPr/>
        </p:nvPicPr>
        <p:blipFill rotWithShape="1">
          <a:blip r:embed="rId3"/>
          <a:srcRect l="24885" t="17560" r="22394" b="28621"/>
          <a:stretch/>
        </p:blipFill>
        <p:spPr bwMode="auto">
          <a:xfrm>
            <a:off x="6063916" y="1832750"/>
            <a:ext cx="5836920" cy="3351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6073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780" y="256032"/>
            <a:ext cx="11541624" cy="1743456"/>
          </a:xfrm>
        </p:spPr>
        <p:txBody>
          <a:bodyPr>
            <a:normAutofit/>
          </a:bodyPr>
          <a:lstStyle/>
          <a:p>
            <a:r>
              <a:rPr lang="uk-UA" b="1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ГІБРИДИЗА́ЦІЯ</a:t>
            </a:r>
            <a:r>
              <a:rPr lang="uk-UA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dirty="0" err="1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процес</a:t>
            </a:r>
            <a:r>
              <a:rPr lang="ru-RU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отримання</a:t>
            </a:r>
            <a:r>
              <a:rPr lang="ru-RU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uk-UA" dirty="0"/>
              <a:t>організмів з потрібними властивостями шляхом постановки системи схрещувань. 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 зі стрілкою 9"/>
          <p:cNvCxnSpPr/>
          <p:nvPr/>
        </p:nvCxnSpPr>
        <p:spPr>
          <a:xfrm>
            <a:off x="4035552" y="3450336"/>
            <a:ext cx="487680" cy="548640"/>
          </a:xfrm>
          <a:prstGeom prst="straightConnector1">
            <a:avLst/>
          </a:prstGeom>
          <a:ln w="31750">
            <a:solidFill>
              <a:schemeClr val="tx1"/>
            </a:solidFill>
            <a:headEnd w="med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 зі стрілкою 11"/>
          <p:cNvCxnSpPr/>
          <p:nvPr/>
        </p:nvCxnSpPr>
        <p:spPr>
          <a:xfrm>
            <a:off x="9668256" y="3377184"/>
            <a:ext cx="12192" cy="609600"/>
          </a:xfrm>
          <a:prstGeom prst="straightConnector1">
            <a:avLst/>
          </a:prstGeom>
          <a:ln w="317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 зі стрілкою 5"/>
          <p:cNvCxnSpPr/>
          <p:nvPr/>
        </p:nvCxnSpPr>
        <p:spPr>
          <a:xfrm flipH="1">
            <a:off x="1158240" y="3401568"/>
            <a:ext cx="487682" cy="621792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lg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Округлений прямокутник 14"/>
          <p:cNvSpPr/>
          <p:nvPr/>
        </p:nvSpPr>
        <p:spPr>
          <a:xfrm>
            <a:off x="4029956" y="3994878"/>
            <a:ext cx="3357799" cy="19487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u="sng" dirty="0">
                <a:solidFill>
                  <a:schemeClr val="tx1"/>
                </a:solidFill>
              </a:rPr>
              <a:t>Неспоріднена</a:t>
            </a:r>
          </a:p>
          <a:p>
            <a:pPr algn="ctr"/>
            <a:r>
              <a:rPr lang="uk-UA" b="1" dirty="0">
                <a:solidFill>
                  <a:schemeClr val="tx1"/>
                </a:solidFill>
              </a:rPr>
              <a:t>( Аутбридинг)-</a:t>
            </a:r>
            <a:r>
              <a:rPr lang="ru-RU" dirty="0">
                <a:solidFill>
                  <a:schemeClr val="tx1"/>
                </a:solidFill>
              </a:rPr>
              <a:t>схрещування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неспоріднених між собою особин для отримання гетерозиготних особин. 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6" name="Округлений прямокутник 15"/>
          <p:cNvSpPr/>
          <p:nvPr/>
        </p:nvSpPr>
        <p:spPr>
          <a:xfrm>
            <a:off x="340779" y="4003373"/>
            <a:ext cx="3432745" cy="1946323"/>
          </a:xfrm>
          <a:prstGeom prst="roundRect">
            <a:avLst/>
          </a:prstGeom>
          <a:solidFill>
            <a:srgbClr val="FCE9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u="sng" dirty="0">
                <a:solidFill>
                  <a:schemeClr val="tx1"/>
                </a:solidFill>
              </a:rPr>
              <a:t>Споріднена</a:t>
            </a:r>
          </a:p>
          <a:p>
            <a:pPr algn="ctr"/>
            <a:r>
              <a:rPr lang="uk-UA" b="1" dirty="0">
                <a:solidFill>
                  <a:schemeClr val="tx1"/>
                </a:solidFill>
              </a:rPr>
              <a:t>( Інбридинг)-</a:t>
            </a:r>
            <a:r>
              <a:rPr lang="uk-UA" b="1" dirty="0"/>
              <a:t> </a:t>
            </a:r>
          </a:p>
          <a:p>
            <a:pPr algn="ctr"/>
            <a:r>
              <a:rPr lang="uk-UA" dirty="0">
                <a:solidFill>
                  <a:schemeClr val="tx1"/>
                </a:solidFill>
              </a:rPr>
              <a:t>схрещування близькоспоріднених організмів для отримання гомозиготних особин-чистих ліній.</a:t>
            </a:r>
          </a:p>
        </p:txBody>
      </p:sp>
      <p:sp>
        <p:nvSpPr>
          <p:cNvPr id="17" name="Округлений прямокутник 16"/>
          <p:cNvSpPr/>
          <p:nvPr/>
        </p:nvSpPr>
        <p:spPr>
          <a:xfrm>
            <a:off x="8589364" y="3998977"/>
            <a:ext cx="3177915" cy="1938528"/>
          </a:xfrm>
          <a:prstGeom prst="roundRect">
            <a:avLst/>
          </a:prstGeom>
          <a:solidFill>
            <a:srgbClr val="FCE9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u="sng" dirty="0">
                <a:solidFill>
                  <a:schemeClr val="tx1"/>
                </a:solidFill>
              </a:rPr>
              <a:t>Віддалена</a:t>
            </a:r>
            <a:endParaRPr lang="uk-UA" b="1" dirty="0">
              <a:solidFill>
                <a:schemeClr val="tx1"/>
              </a:solidFill>
            </a:endParaRPr>
          </a:p>
          <a:p>
            <a:pPr algn="ctr"/>
            <a:r>
              <a:rPr lang="uk-UA" dirty="0">
                <a:solidFill>
                  <a:schemeClr val="tx1"/>
                </a:solidFill>
              </a:rPr>
              <a:t>схрещування організмів різних видів, родів для отримання міжвидових гібридів.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80C7DB-5537-4892-981A-F4EB3C6C9FCC}"/>
              </a:ext>
            </a:extLst>
          </p:cNvPr>
          <p:cNvSpPr/>
          <p:nvPr/>
        </p:nvSpPr>
        <p:spPr>
          <a:xfrm>
            <a:off x="965818" y="2828543"/>
            <a:ext cx="3715909" cy="56984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7030A0"/>
                </a:solidFill>
              </a:rPr>
              <a:t>Внутрішньовидова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FFC3C57-EC0A-494B-A779-8CC6CB338580}"/>
              </a:ext>
            </a:extLst>
          </p:cNvPr>
          <p:cNvSpPr/>
          <p:nvPr/>
        </p:nvSpPr>
        <p:spPr>
          <a:xfrm>
            <a:off x="8032143" y="2813701"/>
            <a:ext cx="3538330" cy="5512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7030A0"/>
                </a:solidFill>
              </a:rPr>
              <a:t>Міжвидова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291584" y="1976366"/>
            <a:ext cx="40477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rgbClr val="FF0000"/>
                </a:solidFill>
              </a:rPr>
              <a:t>Гібридизація</a:t>
            </a:r>
            <a:endParaRPr lang="ru-RU" sz="4400" dirty="0">
              <a:solidFill>
                <a:srgbClr val="FF0000"/>
              </a:solidFill>
            </a:endParaRPr>
          </a:p>
        </p:txBody>
      </p:sp>
      <p:cxnSp>
        <p:nvCxnSpPr>
          <p:cNvPr id="29" name="Пряма зі стрілкою 11"/>
          <p:cNvCxnSpPr>
            <a:endCxn id="18" idx="1"/>
          </p:cNvCxnSpPr>
          <p:nvPr/>
        </p:nvCxnSpPr>
        <p:spPr>
          <a:xfrm>
            <a:off x="7357872" y="2602992"/>
            <a:ext cx="674271" cy="486355"/>
          </a:xfrm>
          <a:prstGeom prst="straightConnector1">
            <a:avLst/>
          </a:prstGeom>
          <a:ln w="317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 зі стрілкою 11"/>
          <p:cNvCxnSpPr>
            <a:endCxn id="11" idx="3"/>
          </p:cNvCxnSpPr>
          <p:nvPr/>
        </p:nvCxnSpPr>
        <p:spPr>
          <a:xfrm flipH="1">
            <a:off x="4681727" y="2633472"/>
            <a:ext cx="536449" cy="479993"/>
          </a:xfrm>
          <a:prstGeom prst="straightConnector1">
            <a:avLst/>
          </a:prstGeom>
          <a:ln w="317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266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6BF807-9A5C-4758-9F1B-6F0EAE291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63827"/>
            <a:ext cx="10364451" cy="781877"/>
          </a:xfrm>
        </p:spPr>
        <p:txBody>
          <a:bodyPr/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    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</a:rPr>
              <a:t>Споріднене схрещування </a:t>
            </a:r>
            <a:r>
              <a:rPr lang="uk-UA" b="1" dirty="0">
                <a:solidFill>
                  <a:srgbClr val="FF0000"/>
                </a:solidFill>
              </a:rPr>
              <a:t>Інбридинг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2D6709-C005-4322-9331-08A60C25119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913774" y="1391478"/>
            <a:ext cx="5106026" cy="25179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uk-UA" dirty="0"/>
              <a:t>Спостерігають серед </a:t>
            </a:r>
            <a:r>
              <a:rPr lang="uk-UA" b="1" i="1" dirty="0">
                <a:solidFill>
                  <a:schemeClr val="accent1">
                    <a:lumMod val="50000"/>
                  </a:schemeClr>
                </a:solidFill>
              </a:rPr>
              <a:t>самозапильних рослин </a:t>
            </a:r>
            <a:r>
              <a:rPr lang="uk-UA" dirty="0"/>
              <a:t>і</a:t>
            </a:r>
            <a:r>
              <a:rPr lang="uk-UA" b="1" i="1" dirty="0">
                <a:solidFill>
                  <a:srgbClr val="C00000"/>
                </a:solidFill>
              </a:rPr>
              <a:t> </a:t>
            </a:r>
            <a:r>
              <a:rPr lang="uk-UA" b="1" i="1" dirty="0">
                <a:solidFill>
                  <a:schemeClr val="accent1">
                    <a:lumMod val="50000"/>
                  </a:schemeClr>
                </a:solidFill>
              </a:rPr>
              <a:t>гермафродитних  </a:t>
            </a:r>
            <a:r>
              <a:rPr lang="uk-UA" b="1" i="1" dirty="0" err="1">
                <a:solidFill>
                  <a:schemeClr val="accent1">
                    <a:lumMod val="50000"/>
                  </a:schemeClr>
                </a:solidFill>
              </a:rPr>
              <a:t>самозаплідних</a:t>
            </a:r>
            <a:r>
              <a:rPr lang="uk-UA" b="1" i="1" dirty="0">
                <a:solidFill>
                  <a:schemeClr val="accent1">
                    <a:lumMod val="50000"/>
                  </a:schemeClr>
                </a:solidFill>
              </a:rPr>
              <a:t> тварин</a:t>
            </a:r>
          </a:p>
          <a:p>
            <a:r>
              <a:rPr lang="uk-UA" dirty="0"/>
              <a:t>Відбувається при паруванні нащадків спільних батьків і батьків із власними нащадками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1CC1C2-72D7-47BC-B23D-987DC021ECA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172200" y="1484243"/>
            <a:ext cx="5105400" cy="502257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Наслідки: </a:t>
            </a:r>
          </a:p>
          <a:p>
            <a:pPr marL="0" indent="0">
              <a:buNone/>
            </a:pPr>
            <a:r>
              <a:rPr lang="uk-UA" dirty="0"/>
              <a:t>  - отримання чистих ліній (гомозиготних особин з однаковим генотипом за багатьма генами)</a:t>
            </a:r>
          </a:p>
          <a:p>
            <a:pPr marL="0" indent="0">
              <a:buNone/>
            </a:pPr>
            <a:r>
              <a:rPr lang="uk-UA" dirty="0"/>
              <a:t>- з кожним наступним поколінням підвищується гомозиготність</a:t>
            </a:r>
          </a:p>
          <a:p>
            <a:pPr marL="0" indent="0">
              <a:buNone/>
            </a:pPr>
            <a:r>
              <a:rPr lang="uk-UA" dirty="0"/>
              <a:t>- у самозапильних рослин гомозиготність спостерігається у 10-му поколінні</a:t>
            </a:r>
          </a:p>
          <a:p>
            <a:pPr marL="0" indent="0">
              <a:buNone/>
            </a:pPr>
            <a:r>
              <a:rPr lang="uk-UA" dirty="0"/>
              <a:t> - у тварин – після 20-го покоління</a:t>
            </a:r>
          </a:p>
          <a:p>
            <a:pPr marL="0" indent="0">
              <a:buNone/>
            </a:pPr>
            <a:r>
              <a:rPr lang="uk-UA" dirty="0"/>
              <a:t> - призводить до ослаблення, виродження або загибелі нащадків (рецесивних летальних чи </a:t>
            </a:r>
            <a:r>
              <a:rPr lang="uk-UA" dirty="0" err="1"/>
              <a:t>сублетальних</a:t>
            </a:r>
            <a:r>
              <a:rPr lang="uk-UA" dirty="0"/>
              <a:t> </a:t>
            </a:r>
            <a:r>
              <a:rPr lang="uk-UA" dirty="0" err="1"/>
              <a:t>алелей</a:t>
            </a:r>
            <a:r>
              <a:rPr lang="uk-UA" dirty="0"/>
              <a:t>) – </a:t>
            </a:r>
            <a:r>
              <a:rPr lang="uk-UA" b="1" dirty="0">
                <a:highlight>
                  <a:srgbClr val="FFFF00"/>
                </a:highlight>
              </a:rPr>
              <a:t>інбредна депресія</a:t>
            </a:r>
            <a:endParaRPr lang="ru-RU" b="1" dirty="0">
              <a:highlight>
                <a:srgbClr val="FFFF00"/>
              </a:highligh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494F01-01A5-408F-A6BD-C68D89D71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17" y="3429000"/>
            <a:ext cx="5105400" cy="313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69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60E100-1248-49DE-BB31-FC310D28E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32986"/>
            <a:ext cx="10364451" cy="600683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</a:rPr>
              <a:t>Неспоріднене схрещування </a:t>
            </a:r>
            <a:r>
              <a:rPr lang="uk-UA" b="1" dirty="0">
                <a:solidFill>
                  <a:srgbClr val="FF0000"/>
                </a:solidFill>
              </a:rPr>
              <a:t>Аутбридинг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9A260E-9C02-4F8C-8578-99EB678D069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10303" y="1172817"/>
            <a:ext cx="5106026" cy="150438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uk-UA" sz="2000" dirty="0"/>
              <a:t>Гібридизація представників різних ліній, сортів чи порід одного виду.</a:t>
            </a:r>
          </a:p>
          <a:p>
            <a:r>
              <a:rPr lang="uk-UA" sz="2000" b="1" i="1" dirty="0">
                <a:solidFill>
                  <a:schemeClr val="bg2">
                    <a:lumMod val="50000"/>
                  </a:schemeClr>
                </a:solidFill>
              </a:rPr>
              <a:t>Гетерозиготність</a:t>
            </a:r>
            <a:r>
              <a:rPr lang="uk-UA" sz="2000" dirty="0"/>
              <a:t> зростає з кожним наступним поколінням</a:t>
            </a:r>
            <a:endParaRPr lang="ru-RU" sz="20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D121FB-B980-468B-ACD7-9B1C0746463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172200" y="1311966"/>
            <a:ext cx="5105400" cy="447923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uk-UA" sz="2000" b="1" dirty="0">
                <a:solidFill>
                  <a:srgbClr val="7030A0"/>
                </a:solidFill>
                <a:highlight>
                  <a:srgbClr val="FFFF00"/>
                </a:highlight>
              </a:rPr>
              <a:t>Гетерозис</a:t>
            </a:r>
            <a:r>
              <a:rPr lang="uk-UA" sz="2000" dirty="0"/>
              <a:t> – явище, коли перше покоління гібридів, отриманих унаслідок неспорідненого схрещування, має підвищену життєздатність і продуктивність порівняно з батьками</a:t>
            </a:r>
          </a:p>
          <a:p>
            <a:pPr marL="0" indent="0" algn="just">
              <a:buNone/>
            </a:pPr>
            <a:endParaRPr lang="uk-UA" sz="2000" dirty="0"/>
          </a:p>
          <a:p>
            <a:pPr algn="just"/>
            <a:r>
              <a:rPr lang="uk-UA" sz="2000" dirty="0" err="1"/>
              <a:t>Сублетальні</a:t>
            </a:r>
            <a:r>
              <a:rPr lang="uk-UA" sz="2000" dirty="0"/>
              <a:t> та летальні алелі переходять в гетерозиготний стан</a:t>
            </a:r>
          </a:p>
          <a:p>
            <a:pPr algn="just"/>
            <a:r>
              <a:rPr lang="uk-UA" sz="2000" dirty="0"/>
              <a:t>Поєднуються корисні домінантні алелі різних батьків</a:t>
            </a:r>
          </a:p>
          <a:p>
            <a:pPr algn="just"/>
            <a:r>
              <a:rPr lang="uk-UA" sz="2000" dirty="0" err="1"/>
              <a:t>Полігетерозиготність</a:t>
            </a:r>
            <a:r>
              <a:rPr lang="uk-UA" sz="2000" dirty="0"/>
              <a:t>!!!!!!!!!!!!!</a:t>
            </a:r>
            <a:endParaRPr lang="ru-RU" sz="2000" dirty="0"/>
          </a:p>
        </p:txBody>
      </p:sp>
      <p:pic>
        <p:nvPicPr>
          <p:cNvPr id="1026" name="Picture 2" descr="Гетерозис - эффект, явление">
            <a:extLst>
              <a:ext uri="{FF2B5EF4-FFF2-40B4-BE49-F238E27FC236}">
                <a16:creationId xmlns:a16="http://schemas.microsoft.com/office/drawing/2014/main" id="{04ADF482-2664-4FCC-B06E-FE2565A5D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45" y="2816352"/>
            <a:ext cx="4699084" cy="381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454066"/>
      </p:ext>
    </p:extLst>
  </p:cSld>
  <p:clrMapOvr>
    <a:masterClrMapping/>
  </p:clrMapOvr>
</p:sld>
</file>

<file path=ppt/theme/theme1.xml><?xml version="1.0" encoding="utf-8"?>
<a:theme xmlns:a="http://schemas.openxmlformats.org/drawingml/2006/main" name="Пасмо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2688</TotalTime>
  <Words>1192</Words>
  <Application>Microsoft Office PowerPoint</Application>
  <PresentationFormat>Широкоэкранный</PresentationFormat>
  <Paragraphs>183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Century Gothic</vt:lpstr>
      <vt:lpstr>Comic Sans MS</vt:lpstr>
      <vt:lpstr>Georgia</vt:lpstr>
      <vt:lpstr>Times New Roman</vt:lpstr>
      <vt:lpstr>Wingdings 3</vt:lpstr>
      <vt:lpstr>Пасмо</vt:lpstr>
      <vt:lpstr>Генетичні основи селекції</vt:lpstr>
      <vt:lpstr>Селекція – це наука про теоретичні основи створення нових і поліпшення вже існуючих сортів рослин, порід тварин та штамів мікроорганізмів. </vt:lpstr>
      <vt:lpstr>Теоретичною базою селекції є генетика та еволюційне вчення. </vt:lpstr>
      <vt:lpstr>Методи класичної селекції</vt:lpstr>
      <vt:lpstr>1. Штучний добір — вибіркове допущення до розмноження організмів з метою виведення нових сортів та порід, які володіють бажаними для людини якостями.</vt:lpstr>
      <vt:lpstr>     Наслідок добору – дивергенція ознак</vt:lpstr>
      <vt:lpstr>2. ГІБРИДИЗА́ЦІЯ – процес отримання організмів з потрібними властивостями шляхом постановки системи схрещувань. </vt:lpstr>
      <vt:lpstr>     Споріднене схрещування Інбридинг</vt:lpstr>
      <vt:lpstr>     Неспоріднене схрещування Аутбридинг</vt:lpstr>
      <vt:lpstr>Гетерозис</vt:lpstr>
      <vt:lpstr>     Міжвидова гібридизація Віддалена</vt:lpstr>
      <vt:lpstr>     Віддалена гібридизація</vt:lpstr>
      <vt:lpstr>Презентация PowerPoint</vt:lpstr>
      <vt:lpstr>Особливості селекції рослин</vt:lpstr>
      <vt:lpstr>Особливості селекції тварин</vt:lpstr>
      <vt:lpstr>Презентация PowerPoint</vt:lpstr>
      <vt:lpstr>Презентация PowerPoint</vt:lpstr>
      <vt:lpstr>Презентация PowerPoint</vt:lpstr>
      <vt:lpstr>Напрямки селекції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Особливості селекції мікроорганізмів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Селекція. Методи селекції.</dc:title>
  <dc:creator>Пользователь Windows</dc:creator>
  <cp:lastModifiedBy>helenVoit@gmail.com</cp:lastModifiedBy>
  <cp:revision>110</cp:revision>
  <dcterms:created xsi:type="dcterms:W3CDTF">2018-07-25T07:26:13Z</dcterms:created>
  <dcterms:modified xsi:type="dcterms:W3CDTF">2021-05-06T11:01:09Z</dcterms:modified>
</cp:coreProperties>
</file>