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3" r:id="rId6"/>
    <p:sldId id="264" r:id="rId7"/>
    <p:sldId id="259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D9BD31-51A0-497D-B32C-8825BBC6DF3B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9C1B41-A465-47DE-BEA5-542AD2D31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/>
              <a:t>Полімерна</a:t>
            </a:r>
            <a:r>
              <a:rPr lang="ru-RU" b="1" dirty="0"/>
              <a:t> </a:t>
            </a:r>
            <a:r>
              <a:rPr lang="ru-RU" b="1" dirty="0" err="1"/>
              <a:t>взаємодія</a:t>
            </a:r>
            <a:r>
              <a:rPr lang="ru-RU" b="1" dirty="0"/>
              <a:t> </a:t>
            </a:r>
            <a:r>
              <a:rPr lang="ru-RU" b="1" dirty="0" err="1"/>
              <a:t>генів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0"/>
            <a:ext cx="3328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Заповнюємо</a:t>
            </a:r>
            <a:r>
              <a:rPr lang="ru-RU" dirty="0" smtClean="0"/>
              <a:t> </a:t>
            </a:r>
            <a:r>
              <a:rPr lang="ru-RU" dirty="0" err="1" smtClean="0"/>
              <a:t>решітку</a:t>
            </a:r>
            <a:r>
              <a:rPr lang="ru-RU" dirty="0" smtClean="0"/>
              <a:t> </a:t>
            </a:r>
            <a:r>
              <a:rPr lang="ru-RU" dirty="0" err="1" smtClean="0"/>
              <a:t>Пеннета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2865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Схильні</a:t>
            </a:r>
            <a:r>
              <a:rPr lang="ru-RU" dirty="0" smtClean="0"/>
              <a:t> до гастриту, </a:t>
            </a:r>
            <a:r>
              <a:rPr lang="ru-RU" dirty="0" err="1" smtClean="0"/>
              <a:t>хворі</a:t>
            </a:r>
            <a:r>
              <a:rPr lang="ru-RU" dirty="0" smtClean="0"/>
              <a:t> — 15/16 = 93,75%;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схильні</a:t>
            </a:r>
            <a:r>
              <a:rPr lang="ru-RU" dirty="0" smtClean="0"/>
              <a:t> до гастриту, </a:t>
            </a:r>
            <a:r>
              <a:rPr lang="ru-RU" dirty="0" err="1" smtClean="0"/>
              <a:t>здорові</a:t>
            </a:r>
            <a:r>
              <a:rPr lang="ru-RU" dirty="0" smtClean="0"/>
              <a:t> — 1/16 = 6,25%.</a:t>
            </a:r>
          </a:p>
          <a:p>
            <a:r>
              <a:rPr lang="ru-RU" b="1" dirty="0" err="1" smtClean="0"/>
              <a:t>Відповідь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Вірогідність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схильної</a:t>
            </a:r>
            <a:r>
              <a:rPr lang="ru-RU" dirty="0" smtClean="0"/>
              <a:t> до гастриту, становить 93,75%.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/>
              <a:t>Полімерія</a:t>
            </a:r>
            <a:r>
              <a:rPr lang="ru-RU" sz="1600" b="1" i="1" dirty="0"/>
              <a:t> (</a:t>
            </a:r>
            <a:r>
              <a:rPr lang="ru-RU" sz="1600" b="1" i="1" dirty="0" err="1"/>
              <a:t>грец</a:t>
            </a:r>
            <a:r>
              <a:rPr lang="ru-RU" sz="1600" b="1" i="1" dirty="0"/>
              <a:t>. </a:t>
            </a:r>
            <a:r>
              <a:rPr lang="en-US" sz="1600" b="1" i="1" dirty="0" err="1"/>
              <a:t>polymereia</a:t>
            </a:r>
            <a:r>
              <a:rPr lang="en-US" sz="1600" b="1" i="1" dirty="0"/>
              <a:t> – </a:t>
            </a:r>
            <a:r>
              <a:rPr lang="ru-RU" sz="1600" b="1" i="1" dirty="0" err="1"/>
              <a:t>багатоскладність</a:t>
            </a:r>
            <a:r>
              <a:rPr lang="ru-RU" sz="1600" b="1" i="1" dirty="0"/>
              <a:t>) – форма </a:t>
            </a:r>
            <a:r>
              <a:rPr lang="ru-RU" sz="1600" b="1" i="1" dirty="0" err="1"/>
              <a:t>взаємодії</a:t>
            </a:r>
            <a:r>
              <a:rPr lang="ru-RU" sz="1600" b="1" i="1" dirty="0"/>
              <a:t> </a:t>
            </a:r>
            <a:r>
              <a:rPr lang="ru-RU" sz="1600" b="1" i="1" dirty="0" err="1"/>
              <a:t>неалельних</a:t>
            </a:r>
            <a:r>
              <a:rPr lang="ru-RU" sz="1600" b="1" i="1" dirty="0"/>
              <a:t> </a:t>
            </a:r>
            <a:r>
              <a:rPr lang="ru-RU" sz="1600" b="1" i="1" dirty="0" err="1"/>
              <a:t>генів</a:t>
            </a:r>
            <a:r>
              <a:rPr lang="ru-RU" sz="1600" b="1" i="1" dirty="0"/>
              <a:t>. </a:t>
            </a:r>
          </a:p>
          <a:p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домінантні</a:t>
            </a:r>
            <a:r>
              <a:rPr lang="ru-RU" sz="1600" dirty="0"/>
              <a:t> </a:t>
            </a:r>
            <a:r>
              <a:rPr lang="ru-RU" sz="1600" dirty="0" err="1"/>
              <a:t>неалельні</a:t>
            </a:r>
            <a:r>
              <a:rPr lang="ru-RU" sz="1600" dirty="0"/>
              <a:t> </a:t>
            </a:r>
            <a:r>
              <a:rPr lang="ru-RU" sz="1600" dirty="0" err="1"/>
              <a:t>гени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впливати</a:t>
            </a:r>
            <a:r>
              <a:rPr lang="ru-RU" sz="1600" dirty="0"/>
              <a:t> на одну </a:t>
            </a:r>
            <a:r>
              <a:rPr lang="ru-RU" sz="1600" dirty="0" err="1"/>
              <a:t>і</a:t>
            </a:r>
            <a:r>
              <a:rPr lang="ru-RU" sz="1600" dirty="0"/>
              <a:t> ту ж </a:t>
            </a:r>
            <a:r>
              <a:rPr lang="ru-RU" sz="1600" dirty="0" err="1"/>
              <a:t>ознаку</a:t>
            </a:r>
            <a:r>
              <a:rPr lang="ru-RU" sz="1600" dirty="0"/>
              <a:t>, </a:t>
            </a:r>
            <a:r>
              <a:rPr lang="ru-RU" sz="1600" dirty="0" err="1"/>
              <a:t>підсилюючи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прояв</a:t>
            </a:r>
            <a:r>
              <a:rPr lang="ru-RU" sz="1600" dirty="0"/>
              <a:t>.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гени</a:t>
            </a:r>
            <a:r>
              <a:rPr lang="ru-RU" sz="1600" dirty="0"/>
              <a:t>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/>
              <a:t>однозначними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полімерними</a:t>
            </a:r>
            <a:r>
              <a:rPr lang="ru-RU" sz="1600" dirty="0"/>
              <a:t>, а </a:t>
            </a:r>
            <a:r>
              <a:rPr lang="ru-RU" sz="1600" dirty="0" err="1"/>
              <a:t>ознаки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ними </a:t>
            </a:r>
            <a:r>
              <a:rPr lang="ru-RU" sz="1600" dirty="0" err="1"/>
              <a:t>визначаються</a:t>
            </a:r>
            <a:r>
              <a:rPr lang="ru-RU" sz="1600" dirty="0"/>
              <a:t> – </a:t>
            </a:r>
            <a:r>
              <a:rPr lang="ru-RU" sz="1600" dirty="0" err="1"/>
              <a:t>полігенними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Отже</a:t>
            </a:r>
            <a:r>
              <a:rPr lang="ru-RU" sz="1600" dirty="0"/>
              <a:t>, </a:t>
            </a:r>
            <a:r>
              <a:rPr lang="ru-RU" sz="1600" dirty="0" err="1"/>
              <a:t>полімерні</a:t>
            </a:r>
            <a:r>
              <a:rPr lang="ru-RU" sz="1600" dirty="0"/>
              <a:t> </a:t>
            </a:r>
            <a:r>
              <a:rPr lang="ru-RU" sz="1600" dirty="0" err="1"/>
              <a:t>гени</a:t>
            </a:r>
            <a:r>
              <a:rPr lang="ru-RU" sz="1600" dirty="0"/>
              <a:t> </a:t>
            </a:r>
            <a:r>
              <a:rPr lang="ru-RU" sz="1600" i="1" dirty="0"/>
              <a:t>– </a:t>
            </a:r>
            <a:r>
              <a:rPr lang="ru-RU" sz="1600" i="1" dirty="0" err="1"/>
              <a:t>це</a:t>
            </a:r>
            <a:r>
              <a:rPr lang="ru-RU" sz="1600" i="1" dirty="0"/>
              <a:t> </a:t>
            </a:r>
            <a:r>
              <a:rPr lang="ru-RU" sz="1600" i="1" dirty="0" err="1"/>
              <a:t>гени</a:t>
            </a:r>
            <a:r>
              <a:rPr lang="ru-RU" sz="1600" i="1" dirty="0"/>
              <a:t> </a:t>
            </a:r>
            <a:r>
              <a:rPr lang="ru-RU" sz="1600" i="1" dirty="0" err="1"/>
              <a:t>однозначної</a:t>
            </a:r>
            <a:r>
              <a:rPr lang="ru-RU" sz="1600" i="1" dirty="0"/>
              <a:t> </a:t>
            </a:r>
            <a:r>
              <a:rPr lang="ru-RU" sz="1600" i="1" dirty="0" err="1"/>
              <a:t>дії</a:t>
            </a:r>
            <a:r>
              <a:rPr lang="ru-RU" sz="1600" i="1" dirty="0"/>
              <a:t>. </a:t>
            </a:r>
            <a:r>
              <a:rPr lang="ru-RU" sz="1600" i="1" dirty="0" err="1"/>
              <a:t>Своєю</a:t>
            </a:r>
            <a:r>
              <a:rPr lang="ru-RU" sz="1600" i="1" dirty="0"/>
              <a:t> </a:t>
            </a:r>
            <a:r>
              <a:rPr lang="ru-RU" sz="1600" i="1" dirty="0" err="1"/>
              <a:t>функцією</a:t>
            </a:r>
            <a:r>
              <a:rPr lang="ru-RU" sz="1600" i="1" dirty="0"/>
              <a:t> вони </a:t>
            </a:r>
            <a:r>
              <a:rPr lang="ru-RU" sz="1600" i="1" dirty="0" err="1"/>
              <a:t>обумовлюють</a:t>
            </a:r>
            <a:r>
              <a:rPr lang="ru-RU" sz="1600" i="1" dirty="0"/>
              <a:t> </a:t>
            </a:r>
            <a:r>
              <a:rPr lang="ru-RU" sz="1600" i="1" dirty="0" err="1"/>
              <a:t>формування</a:t>
            </a:r>
            <a:r>
              <a:rPr lang="ru-RU" sz="1600" i="1" dirty="0"/>
              <a:t> </a:t>
            </a:r>
            <a:r>
              <a:rPr lang="ru-RU" sz="1600" i="1" dirty="0" err="1"/>
              <a:t>кількісних</a:t>
            </a:r>
            <a:r>
              <a:rPr lang="ru-RU" sz="1600" i="1" dirty="0"/>
              <a:t> </a:t>
            </a:r>
            <a:r>
              <a:rPr lang="ru-RU" sz="1600" i="1" dirty="0" err="1"/>
              <a:t>ознак</a:t>
            </a:r>
            <a:r>
              <a:rPr lang="ru-RU" sz="1600" i="1" dirty="0"/>
              <a:t>. </a:t>
            </a:r>
            <a:r>
              <a:rPr lang="ru-RU" sz="1600" i="1" dirty="0" err="1"/>
              <a:t>Слід</a:t>
            </a:r>
            <a:r>
              <a:rPr lang="ru-RU" sz="1600" i="1" dirty="0"/>
              <a:t> </a:t>
            </a:r>
            <a:r>
              <a:rPr lang="ru-RU" sz="1600" i="1" dirty="0" err="1"/>
              <a:t>відзначити</a:t>
            </a:r>
            <a:r>
              <a:rPr lang="ru-RU" sz="1600" i="1" dirty="0"/>
              <a:t>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переважна</a:t>
            </a:r>
            <a:r>
              <a:rPr lang="ru-RU" sz="1600" i="1" dirty="0"/>
              <a:t> </a:t>
            </a:r>
            <a:r>
              <a:rPr lang="ru-RU" sz="1600" i="1" dirty="0" err="1"/>
              <a:t>кількість</a:t>
            </a:r>
            <a:r>
              <a:rPr lang="ru-RU" sz="1600" i="1" dirty="0"/>
              <a:t> </a:t>
            </a:r>
            <a:r>
              <a:rPr lang="ru-RU" sz="1600" i="1" dirty="0" err="1"/>
              <a:t>ознак</a:t>
            </a:r>
            <a:r>
              <a:rPr lang="ru-RU" sz="1600" i="1" dirty="0"/>
              <a:t> у </a:t>
            </a:r>
            <a:r>
              <a:rPr lang="ru-RU" sz="1600" i="1" dirty="0" err="1"/>
              <a:t>видів</a:t>
            </a:r>
            <a:r>
              <a:rPr lang="ru-RU" sz="1600" i="1" dirty="0"/>
              <a:t> </a:t>
            </a:r>
            <a:r>
              <a:rPr lang="ru-RU" sz="1600" i="1" dirty="0" err="1"/>
              <a:t>живих</a:t>
            </a:r>
            <a:r>
              <a:rPr lang="ru-RU" sz="1600" i="1" dirty="0"/>
              <a:t> </a:t>
            </a:r>
            <a:r>
              <a:rPr lang="ru-RU" sz="1600" i="1" dirty="0" err="1"/>
              <a:t>організмів</a:t>
            </a:r>
            <a:r>
              <a:rPr lang="ru-RU" sz="1600" i="1" dirty="0"/>
              <a:t> </a:t>
            </a:r>
            <a:r>
              <a:rPr lang="ru-RU" sz="1600" i="1" dirty="0" err="1"/>
              <a:t>успадковується</a:t>
            </a:r>
            <a:r>
              <a:rPr lang="ru-RU" sz="1600" i="1" dirty="0"/>
              <a:t> </a:t>
            </a:r>
            <a:r>
              <a:rPr lang="ru-RU" sz="1600" i="1" dirty="0" err="1"/>
              <a:t>кількісно</a:t>
            </a:r>
            <a:r>
              <a:rPr lang="ru-RU" sz="1600" i="1" dirty="0"/>
              <a:t>. При </a:t>
            </a:r>
            <a:r>
              <a:rPr lang="ru-RU" sz="1600" i="1" dirty="0" err="1"/>
              <a:t>цьому</a:t>
            </a:r>
            <a:r>
              <a:rPr lang="ru-RU" sz="1600" i="1" dirty="0"/>
              <a:t> характер </a:t>
            </a:r>
            <a:r>
              <a:rPr lang="ru-RU" sz="1600" i="1" dirty="0" err="1"/>
              <a:t>фенотипового</a:t>
            </a:r>
            <a:r>
              <a:rPr lang="ru-RU" sz="1600" i="1" dirty="0"/>
              <a:t> </a:t>
            </a:r>
            <a:r>
              <a:rPr lang="ru-RU" sz="1600" i="1" dirty="0" err="1"/>
              <a:t>прояву</a:t>
            </a:r>
            <a:r>
              <a:rPr lang="ru-RU" sz="1600" i="1" dirty="0"/>
              <a:t> </a:t>
            </a:r>
            <a:r>
              <a:rPr lang="ru-RU" sz="1600" i="1" dirty="0" err="1"/>
              <a:t>кількісної</a:t>
            </a:r>
            <a:r>
              <a:rPr lang="ru-RU" sz="1600" i="1" dirty="0"/>
              <a:t> </a:t>
            </a:r>
            <a:r>
              <a:rPr lang="ru-RU" sz="1600" i="1" dirty="0" err="1"/>
              <a:t>ознаки</a:t>
            </a:r>
            <a:r>
              <a:rPr lang="ru-RU" sz="1600" i="1" dirty="0"/>
              <a:t> </a:t>
            </a:r>
            <a:r>
              <a:rPr lang="ru-RU" sz="1600" i="1" dirty="0" err="1"/>
              <a:t>обумовлюється</a:t>
            </a:r>
            <a:r>
              <a:rPr lang="ru-RU" sz="1600" i="1" dirty="0"/>
              <a:t> </a:t>
            </a:r>
            <a:r>
              <a:rPr lang="ru-RU" sz="1600" i="1" dirty="0" err="1"/>
              <a:t>сумарною</a:t>
            </a:r>
            <a:r>
              <a:rPr lang="ru-RU" sz="1600" i="1" dirty="0"/>
              <a:t> </a:t>
            </a:r>
            <a:r>
              <a:rPr lang="ru-RU" sz="1600" i="1" dirty="0" err="1"/>
              <a:t>дією</a:t>
            </a:r>
            <a:r>
              <a:rPr lang="ru-RU" sz="1600" i="1" dirty="0"/>
              <a:t> блоку </a:t>
            </a:r>
            <a:r>
              <a:rPr lang="ru-RU" sz="1600" i="1" dirty="0" err="1"/>
              <a:t>полімерних</a:t>
            </a:r>
            <a:r>
              <a:rPr lang="ru-RU" sz="1600" i="1" dirty="0"/>
              <a:t> </a:t>
            </a:r>
            <a:r>
              <a:rPr lang="ru-RU" sz="1600" i="1" dirty="0" err="1"/>
              <a:t>генів</a:t>
            </a:r>
            <a:r>
              <a:rPr lang="ru-RU" sz="1600" i="1" dirty="0"/>
              <a:t> </a:t>
            </a:r>
            <a:r>
              <a:rPr lang="ru-RU" sz="1600" i="1" dirty="0" err="1"/>
              <a:t>однозначної</a:t>
            </a:r>
            <a:r>
              <a:rPr lang="ru-RU" sz="1600" i="1" dirty="0"/>
              <a:t> </a:t>
            </a:r>
            <a:r>
              <a:rPr lang="ru-RU" sz="1600" i="1" dirty="0" err="1"/>
              <a:t>дії</a:t>
            </a:r>
            <a:r>
              <a:rPr lang="ru-RU" sz="1600" i="1" dirty="0"/>
              <a:t>. </a:t>
            </a:r>
            <a:r>
              <a:rPr lang="ru-RU" sz="1600" i="1" dirty="0" err="1"/>
              <a:t>Сумарну</a:t>
            </a:r>
            <a:r>
              <a:rPr lang="ru-RU" sz="1600" i="1" dirty="0"/>
              <a:t> </a:t>
            </a:r>
            <a:r>
              <a:rPr lang="ru-RU" sz="1600" i="1" dirty="0" err="1"/>
              <a:t>дію</a:t>
            </a:r>
            <a:r>
              <a:rPr lang="ru-RU" sz="1600" i="1" dirty="0"/>
              <a:t> </a:t>
            </a:r>
            <a:r>
              <a:rPr lang="ru-RU" sz="1600" i="1" dirty="0" err="1"/>
              <a:t>генів</a:t>
            </a:r>
            <a:r>
              <a:rPr lang="ru-RU" sz="1600" i="1" dirty="0"/>
              <a:t>,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ru-RU" sz="1600" i="1" dirty="0" err="1"/>
              <a:t>яких</a:t>
            </a:r>
            <a:r>
              <a:rPr lang="ru-RU" sz="1600" i="1" dirty="0"/>
              <a:t> </a:t>
            </a:r>
            <a:r>
              <a:rPr lang="ru-RU" sz="1600" i="1" dirty="0" err="1"/>
              <a:t>залежить</a:t>
            </a:r>
            <a:r>
              <a:rPr lang="ru-RU" sz="1600" i="1" dirty="0"/>
              <a:t> </a:t>
            </a:r>
            <a:r>
              <a:rPr lang="ru-RU" sz="1600" i="1" dirty="0" err="1"/>
              <a:t>формування</a:t>
            </a:r>
            <a:r>
              <a:rPr lang="ru-RU" sz="1600" i="1" dirty="0"/>
              <a:t> </a:t>
            </a:r>
            <a:r>
              <a:rPr lang="ru-RU" sz="1600" i="1" dirty="0" err="1"/>
              <a:t>певної</a:t>
            </a:r>
            <a:r>
              <a:rPr lang="ru-RU" sz="1600" i="1" dirty="0"/>
              <a:t> </a:t>
            </a:r>
            <a:r>
              <a:rPr lang="ru-RU" sz="1600" i="1" dirty="0" err="1"/>
              <a:t>ознаки</a:t>
            </a:r>
            <a:r>
              <a:rPr lang="ru-RU" sz="1600" i="1" dirty="0"/>
              <a:t>, </a:t>
            </a:r>
            <a:r>
              <a:rPr lang="ru-RU" sz="1600" i="1" dirty="0" err="1"/>
              <a:t>ще</a:t>
            </a:r>
            <a:r>
              <a:rPr lang="ru-RU" sz="1600" i="1" dirty="0"/>
              <a:t> </a:t>
            </a:r>
            <a:r>
              <a:rPr lang="ru-RU" sz="1600" i="1" dirty="0" err="1"/>
              <a:t>називають</a:t>
            </a:r>
            <a:r>
              <a:rPr lang="ru-RU" sz="1600" i="1" dirty="0"/>
              <a:t> кумулятивною, </a:t>
            </a:r>
            <a:r>
              <a:rPr lang="ru-RU" sz="1600" i="1" dirty="0" err="1"/>
              <a:t>або</a:t>
            </a:r>
            <a:r>
              <a:rPr lang="ru-RU" sz="1600" i="1" dirty="0"/>
              <a:t> </a:t>
            </a:r>
            <a:r>
              <a:rPr lang="ru-RU" sz="1600" i="1" dirty="0" err="1"/>
              <a:t>адитивною</a:t>
            </a:r>
            <a:r>
              <a:rPr lang="ru-RU" sz="1600" i="1" dirty="0"/>
              <a:t> </a:t>
            </a:r>
            <a:r>
              <a:rPr lang="ru-RU" sz="1600" i="1" dirty="0" err="1"/>
              <a:t>дією</a:t>
            </a:r>
            <a:r>
              <a:rPr lang="ru-RU" sz="1600" i="1" dirty="0"/>
              <a:t>. У </a:t>
            </a:r>
            <a:r>
              <a:rPr lang="ru-RU" sz="1600" i="1" dirty="0" err="1"/>
              <a:t>цьому</a:t>
            </a:r>
            <a:r>
              <a:rPr lang="ru-RU" sz="1600" i="1" dirty="0"/>
              <a:t> </a:t>
            </a:r>
            <a:r>
              <a:rPr lang="ru-RU" sz="1600" i="1" dirty="0" err="1"/>
              <a:t>випадку</a:t>
            </a:r>
            <a:r>
              <a:rPr lang="ru-RU" sz="1600" i="1" dirty="0"/>
              <a:t> два </a:t>
            </a:r>
            <a:r>
              <a:rPr lang="ru-RU" sz="1600" i="1" dirty="0" err="1"/>
              <a:t>або</a:t>
            </a:r>
            <a:r>
              <a:rPr lang="ru-RU" sz="1600" i="1" dirty="0"/>
              <a:t> </a:t>
            </a:r>
            <a:r>
              <a:rPr lang="ru-RU" sz="1600" i="1" dirty="0" err="1"/>
              <a:t>більше</a:t>
            </a:r>
            <a:r>
              <a:rPr lang="ru-RU" sz="1600" i="1" dirty="0"/>
              <a:t> </a:t>
            </a:r>
            <a:r>
              <a:rPr lang="ru-RU" sz="1600" i="1" dirty="0" err="1"/>
              <a:t>домінантних</a:t>
            </a:r>
            <a:r>
              <a:rPr lang="ru-RU" sz="1600" i="1" dirty="0"/>
              <a:t> </a:t>
            </a:r>
            <a:r>
              <a:rPr lang="ru-RU" sz="1600" i="1" dirty="0" err="1"/>
              <a:t>алелів</a:t>
            </a:r>
            <a:r>
              <a:rPr lang="ru-RU" sz="1600" i="1" dirty="0"/>
              <a:t> </a:t>
            </a:r>
            <a:r>
              <a:rPr lang="ru-RU" sz="1600" i="1" dirty="0" err="1"/>
              <a:t>однаковою</a:t>
            </a:r>
            <a:r>
              <a:rPr lang="ru-RU" sz="1600" i="1" dirty="0"/>
              <a:t> </a:t>
            </a:r>
            <a:r>
              <a:rPr lang="ru-RU" sz="1600" i="1" dirty="0" err="1"/>
              <a:t>мірою</a:t>
            </a:r>
            <a:r>
              <a:rPr lang="ru-RU" sz="1600" i="1" dirty="0"/>
              <a:t> </a:t>
            </a:r>
            <a:r>
              <a:rPr lang="ru-RU" sz="1600" i="1" dirty="0" err="1"/>
              <a:t>впливають</a:t>
            </a:r>
            <a:r>
              <a:rPr lang="ru-RU" sz="1600" i="1" dirty="0"/>
              <a:t> на </a:t>
            </a:r>
            <a:r>
              <a:rPr lang="ru-RU" sz="1600" i="1" dirty="0" err="1"/>
              <a:t>розвиток</a:t>
            </a:r>
            <a:r>
              <a:rPr lang="ru-RU" sz="1600" i="1" dirty="0"/>
              <a:t> </a:t>
            </a:r>
            <a:r>
              <a:rPr lang="ru-RU" sz="1600" i="1" dirty="0" err="1"/>
              <a:t>однієї</a:t>
            </a:r>
            <a:r>
              <a:rPr lang="ru-RU" sz="1600" i="1" dirty="0"/>
              <a:t> </a:t>
            </a:r>
            <a:r>
              <a:rPr lang="ru-RU" sz="1600" i="1" dirty="0" err="1"/>
              <a:t>і</a:t>
            </a:r>
            <a:r>
              <a:rPr lang="ru-RU" sz="1600" i="1" dirty="0"/>
              <a:t> </a:t>
            </a:r>
            <a:r>
              <a:rPr lang="ru-RU" sz="1600" i="1" dirty="0" err="1"/>
              <a:t>тієї</a:t>
            </a:r>
            <a:r>
              <a:rPr lang="ru-RU" sz="1600" i="1" dirty="0"/>
              <a:t> ж </a:t>
            </a:r>
            <a:r>
              <a:rPr lang="ru-RU" sz="1600" i="1" dirty="0" err="1"/>
              <a:t>ознаки</a:t>
            </a:r>
            <a:r>
              <a:rPr lang="ru-RU" sz="1600" i="1" dirty="0"/>
              <a:t>. Тому </a:t>
            </a:r>
            <a:r>
              <a:rPr lang="ru-RU" sz="1600" i="1" dirty="0" err="1"/>
              <a:t>полімерні</a:t>
            </a:r>
            <a:r>
              <a:rPr lang="ru-RU" sz="1600" i="1" dirty="0"/>
              <a:t> </a:t>
            </a:r>
            <a:r>
              <a:rPr lang="ru-RU" sz="1600" i="1" dirty="0" err="1"/>
              <a:t>гени</a:t>
            </a:r>
            <a:r>
              <a:rPr lang="ru-RU" sz="1600" i="1" dirty="0"/>
              <a:t> </a:t>
            </a:r>
            <a:r>
              <a:rPr lang="ru-RU" sz="1600" i="1" dirty="0" err="1"/>
              <a:t>прийнято</a:t>
            </a:r>
            <a:r>
              <a:rPr lang="ru-RU" sz="1600" i="1" dirty="0"/>
              <a:t> </a:t>
            </a:r>
            <a:r>
              <a:rPr lang="ru-RU" sz="1600" i="1" dirty="0" err="1"/>
              <a:t>позначати</a:t>
            </a:r>
            <a:r>
              <a:rPr lang="ru-RU" sz="1600" i="1" dirty="0"/>
              <a:t> </a:t>
            </a:r>
            <a:r>
              <a:rPr lang="ru-RU" sz="1600" i="1" dirty="0" err="1"/>
              <a:t>однією</a:t>
            </a:r>
            <a:r>
              <a:rPr lang="ru-RU" sz="1600" i="1" dirty="0"/>
              <a:t> </a:t>
            </a:r>
            <a:r>
              <a:rPr lang="ru-RU" sz="1600" i="1" dirty="0" err="1"/>
              <a:t>літерою</a:t>
            </a:r>
            <a:r>
              <a:rPr lang="ru-RU" sz="1600" i="1" dirty="0"/>
              <a:t> </a:t>
            </a:r>
            <a:r>
              <a:rPr lang="ru-RU" sz="1600" i="1" dirty="0" err="1"/>
              <a:t>латинського</a:t>
            </a:r>
            <a:r>
              <a:rPr lang="ru-RU" sz="1600" i="1" dirty="0"/>
              <a:t> </a:t>
            </a:r>
            <a:r>
              <a:rPr lang="ru-RU" sz="1600" i="1" dirty="0" err="1"/>
              <a:t>алфавіту</a:t>
            </a:r>
            <a:r>
              <a:rPr lang="ru-RU" sz="1600" i="1" dirty="0"/>
              <a:t> </a:t>
            </a:r>
            <a:r>
              <a:rPr lang="ru-RU" sz="1600" i="1" dirty="0" err="1"/>
              <a:t>з</a:t>
            </a:r>
            <a:r>
              <a:rPr lang="ru-RU" sz="1600" i="1" dirty="0"/>
              <a:t> </a:t>
            </a:r>
            <a:r>
              <a:rPr lang="ru-RU" sz="1600" i="1" dirty="0" err="1"/>
              <a:t>цифровим</a:t>
            </a:r>
            <a:r>
              <a:rPr lang="ru-RU" sz="1600" i="1" dirty="0"/>
              <a:t> </a:t>
            </a:r>
            <a:r>
              <a:rPr lang="ru-RU" sz="1600" i="1" dirty="0" err="1"/>
              <a:t>індексом</a:t>
            </a:r>
            <a:r>
              <a:rPr lang="ru-RU" sz="1600" i="1" dirty="0"/>
              <a:t>, </a:t>
            </a:r>
            <a:r>
              <a:rPr lang="ru-RU" sz="1600" i="1" dirty="0" err="1"/>
              <a:t>наприклад</a:t>
            </a:r>
            <a:r>
              <a:rPr lang="ru-RU" sz="1600" i="1" dirty="0"/>
              <a:t>: А1А1 </a:t>
            </a:r>
            <a:r>
              <a:rPr lang="ru-RU" sz="1600" i="1" dirty="0" err="1"/>
              <a:t>і</a:t>
            </a:r>
            <a:r>
              <a:rPr lang="ru-RU" sz="1600" i="1" dirty="0"/>
              <a:t> </a:t>
            </a:r>
            <a:r>
              <a:rPr lang="ru-RU" sz="1600" i="1" dirty="0" err="1"/>
              <a:t>а1а1</a:t>
            </a:r>
            <a:r>
              <a:rPr lang="ru-RU" sz="1600" i="1" dirty="0"/>
              <a:t>; А2А2 </a:t>
            </a:r>
            <a:r>
              <a:rPr lang="ru-RU" sz="1600" i="1" dirty="0" err="1"/>
              <a:t>і</a:t>
            </a:r>
            <a:r>
              <a:rPr lang="ru-RU" sz="1600" i="1" dirty="0"/>
              <a:t> </a:t>
            </a:r>
            <a:r>
              <a:rPr lang="ru-RU" sz="1600" i="1" dirty="0" err="1"/>
              <a:t>а2а2</a:t>
            </a:r>
            <a:r>
              <a:rPr lang="ru-RU" sz="1600" i="1" dirty="0"/>
              <a:t>; А3А3 </a:t>
            </a:r>
            <a:r>
              <a:rPr lang="ru-RU" sz="1600" i="1" dirty="0" err="1"/>
              <a:t>і</a:t>
            </a:r>
            <a:r>
              <a:rPr lang="ru-RU" sz="1600" i="1" dirty="0"/>
              <a:t> </a:t>
            </a:r>
            <a:r>
              <a:rPr lang="ru-RU" sz="1600" i="1" dirty="0" err="1"/>
              <a:t>а3а3</a:t>
            </a:r>
            <a:r>
              <a:rPr lang="ru-RU" sz="1600" i="1" dirty="0"/>
              <a:t> </a:t>
            </a:r>
            <a:r>
              <a:rPr lang="ru-RU" sz="1600" i="1" dirty="0" err="1"/>
              <a:t>і</a:t>
            </a:r>
            <a:r>
              <a:rPr lang="ru-RU" sz="1600" i="1" dirty="0"/>
              <a:t> т. д. </a:t>
            </a:r>
          </a:p>
          <a:p>
            <a:r>
              <a:rPr lang="ru-RU" sz="1600" dirty="0" err="1"/>
              <a:t>Пігментація</a:t>
            </a:r>
            <a:r>
              <a:rPr lang="ru-RU" sz="1600" dirty="0"/>
              <a:t> </a:t>
            </a:r>
            <a:r>
              <a:rPr lang="ru-RU" sz="1600" dirty="0" err="1"/>
              <a:t>шкіри</a:t>
            </a:r>
            <a:r>
              <a:rPr lang="ru-RU" sz="1600" dirty="0"/>
              <a:t> у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</a:t>
            </a:r>
            <a:r>
              <a:rPr lang="ru-RU" sz="1600" dirty="0" err="1"/>
              <a:t>п’ятьма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шістьма</a:t>
            </a:r>
            <a:r>
              <a:rPr lang="ru-RU" sz="1600" dirty="0"/>
              <a:t> </a:t>
            </a:r>
            <a:r>
              <a:rPr lang="ru-RU" sz="1600" dirty="0" err="1"/>
              <a:t>полімерними</a:t>
            </a:r>
            <a:r>
              <a:rPr lang="ru-RU" sz="1600" dirty="0"/>
              <a:t> генами. У </a:t>
            </a:r>
            <a:r>
              <a:rPr lang="ru-RU" sz="1600" dirty="0" err="1"/>
              <a:t>корінних</a:t>
            </a:r>
            <a:r>
              <a:rPr lang="ru-RU" sz="1600" dirty="0"/>
              <a:t> </a:t>
            </a:r>
            <a:r>
              <a:rPr lang="ru-RU" sz="1600" dirty="0" err="1"/>
              <a:t>жителів</a:t>
            </a:r>
            <a:r>
              <a:rPr lang="ru-RU" sz="1600" dirty="0"/>
              <a:t> Африки (</a:t>
            </a:r>
            <a:r>
              <a:rPr lang="ru-RU" sz="1600" dirty="0" err="1"/>
              <a:t>негроїдної</a:t>
            </a:r>
            <a:r>
              <a:rPr lang="ru-RU" sz="1600" dirty="0"/>
              <a:t> </a:t>
            </a:r>
            <a:r>
              <a:rPr lang="ru-RU" sz="1600" dirty="0" err="1"/>
              <a:t>раси</a:t>
            </a:r>
            <a:r>
              <a:rPr lang="ru-RU" sz="1600" dirty="0"/>
              <a:t>) </a:t>
            </a:r>
            <a:r>
              <a:rPr lang="ru-RU" sz="1600" dirty="0" err="1"/>
              <a:t>переважають</a:t>
            </a:r>
            <a:r>
              <a:rPr lang="ru-RU" sz="1600" dirty="0"/>
              <a:t> </a:t>
            </a:r>
            <a:r>
              <a:rPr lang="ru-RU" sz="1600" dirty="0" err="1"/>
              <a:t>домінантні</a:t>
            </a:r>
            <a:r>
              <a:rPr lang="ru-RU" sz="1600" dirty="0"/>
              <a:t> </a:t>
            </a:r>
            <a:r>
              <a:rPr lang="ru-RU" sz="1600" dirty="0" err="1"/>
              <a:t>алелі</a:t>
            </a:r>
            <a:r>
              <a:rPr lang="ru-RU" sz="1600" dirty="0"/>
              <a:t>, у </a:t>
            </a:r>
            <a:r>
              <a:rPr lang="ru-RU" sz="1600" dirty="0" err="1"/>
              <a:t>представників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раси</a:t>
            </a:r>
            <a:r>
              <a:rPr lang="ru-RU" sz="1600" dirty="0"/>
              <a:t> – </a:t>
            </a:r>
            <a:r>
              <a:rPr lang="ru-RU" sz="1600" dirty="0" err="1"/>
              <a:t>рецесивні</a:t>
            </a:r>
            <a:r>
              <a:rPr lang="ru-RU" sz="1600" dirty="0"/>
              <a:t>. Тому </a:t>
            </a:r>
            <a:r>
              <a:rPr lang="ru-RU" sz="1600" dirty="0" err="1"/>
              <a:t>мулати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проміжну</a:t>
            </a:r>
            <a:r>
              <a:rPr lang="ru-RU" sz="1600" dirty="0"/>
              <a:t> </a:t>
            </a:r>
            <a:r>
              <a:rPr lang="ru-RU" sz="1600" dirty="0" err="1"/>
              <a:t>пігментацію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при </a:t>
            </a:r>
            <a:r>
              <a:rPr lang="ru-RU" sz="1600" dirty="0" err="1"/>
              <a:t>шлюбах</a:t>
            </a:r>
            <a:r>
              <a:rPr lang="ru-RU" sz="1600" dirty="0"/>
              <a:t> </a:t>
            </a:r>
            <a:r>
              <a:rPr lang="ru-RU" sz="1600" dirty="0" err="1"/>
              <a:t>мулатів</a:t>
            </a:r>
            <a:r>
              <a:rPr lang="ru-RU" sz="1600" dirty="0"/>
              <a:t> у них </a:t>
            </a:r>
            <a:r>
              <a:rPr lang="ru-RU" sz="1600" dirty="0" err="1"/>
              <a:t>можлива</a:t>
            </a:r>
            <a:r>
              <a:rPr lang="ru-RU" sz="1600" dirty="0"/>
              <a:t> </a:t>
            </a:r>
            <a:r>
              <a:rPr lang="ru-RU" sz="1600" dirty="0" err="1"/>
              <a:t>поява</a:t>
            </a:r>
            <a:r>
              <a:rPr lang="ru-RU" sz="1600" dirty="0"/>
              <a:t> як </a:t>
            </a:r>
            <a:r>
              <a:rPr lang="ru-RU" sz="1600" dirty="0" err="1"/>
              <a:t>більш</a:t>
            </a:r>
            <a:r>
              <a:rPr lang="ru-RU" sz="1600" dirty="0"/>
              <a:t>, так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інтенсивно</a:t>
            </a:r>
            <a:r>
              <a:rPr lang="ru-RU" sz="1600" dirty="0"/>
              <a:t> </a:t>
            </a:r>
            <a:r>
              <a:rPr lang="ru-RU" sz="1600" dirty="0" err="1"/>
              <a:t>пігментованих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морфологічних</a:t>
            </a:r>
            <a:r>
              <a:rPr lang="ru-RU" sz="1600" dirty="0"/>
              <a:t>, </a:t>
            </a:r>
            <a:r>
              <a:rPr lang="ru-RU" sz="1600" dirty="0" err="1"/>
              <a:t>фізіологічних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патологічних</a:t>
            </a:r>
            <a:r>
              <a:rPr lang="ru-RU" sz="1600" dirty="0"/>
              <a:t> </a:t>
            </a:r>
            <a:r>
              <a:rPr lang="ru-RU" sz="1600" dirty="0" err="1"/>
              <a:t>особливостей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</a:t>
            </a:r>
            <a:r>
              <a:rPr lang="ru-RU" sz="1600" dirty="0" err="1"/>
              <a:t>полімерними</a:t>
            </a:r>
            <a:r>
              <a:rPr lang="ru-RU" sz="1600" dirty="0"/>
              <a:t> генами: </a:t>
            </a:r>
            <a:r>
              <a:rPr lang="ru-RU" sz="1600" dirty="0" err="1"/>
              <a:t>зріст</a:t>
            </a:r>
            <a:r>
              <a:rPr lang="ru-RU" sz="1600" dirty="0"/>
              <a:t>, </a:t>
            </a:r>
            <a:r>
              <a:rPr lang="ru-RU" sz="1600" dirty="0" err="1"/>
              <a:t>маса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, величина </a:t>
            </a:r>
            <a:r>
              <a:rPr lang="ru-RU" sz="1600" dirty="0" err="1"/>
              <a:t>артеріального</a:t>
            </a:r>
            <a:r>
              <a:rPr lang="ru-RU" sz="1600" dirty="0"/>
              <a:t> </a:t>
            </a:r>
            <a:r>
              <a:rPr lang="ru-RU" sz="1600" dirty="0" err="1"/>
              <a:t>тиску</a:t>
            </a:r>
            <a:r>
              <a:rPr lang="ru-RU" sz="1600" dirty="0"/>
              <a:t>. </a:t>
            </a:r>
            <a:r>
              <a:rPr lang="ru-RU" sz="1600" dirty="0" err="1"/>
              <a:t>Розвиток</a:t>
            </a:r>
            <a:r>
              <a:rPr lang="ru-RU" sz="1600" dirty="0"/>
              <a:t> таких </a:t>
            </a:r>
            <a:r>
              <a:rPr lang="ru-RU" sz="1600" dirty="0" err="1"/>
              <a:t>ознак</a:t>
            </a:r>
            <a:r>
              <a:rPr lang="ru-RU" sz="1600" dirty="0"/>
              <a:t> у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підпорядковується</a:t>
            </a:r>
            <a:r>
              <a:rPr lang="ru-RU" sz="1600" dirty="0"/>
              <a:t> </a:t>
            </a:r>
            <a:r>
              <a:rPr lang="ru-RU" sz="1600" dirty="0" err="1"/>
              <a:t>загальним</a:t>
            </a:r>
            <a:r>
              <a:rPr lang="ru-RU" sz="1600" dirty="0"/>
              <a:t> законам </a:t>
            </a:r>
            <a:r>
              <a:rPr lang="ru-RU" sz="1600" dirty="0" err="1"/>
              <a:t>полігенного</a:t>
            </a:r>
            <a:r>
              <a:rPr lang="ru-RU" sz="1600" dirty="0"/>
              <a:t> </a:t>
            </a:r>
            <a:r>
              <a:rPr lang="ru-RU" sz="1600" dirty="0" err="1"/>
              <a:t>успадкування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умов </a:t>
            </a:r>
            <a:r>
              <a:rPr lang="ru-RU" sz="1600" dirty="0" err="1"/>
              <a:t>середовища</a:t>
            </a:r>
            <a:r>
              <a:rPr lang="ru-RU" sz="1600" dirty="0"/>
              <a:t>. У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випадках</a:t>
            </a:r>
            <a:r>
              <a:rPr lang="ru-RU" sz="1600" dirty="0"/>
              <a:t> </a:t>
            </a:r>
            <a:r>
              <a:rPr lang="ru-RU" sz="1600" dirty="0" err="1"/>
              <a:t>спостерігається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схильність</a:t>
            </a:r>
            <a:r>
              <a:rPr lang="ru-RU" sz="1600" dirty="0"/>
              <a:t> до </a:t>
            </a:r>
            <a:r>
              <a:rPr lang="ru-RU" sz="1600" dirty="0" err="1"/>
              <a:t>гіпертонічної</a:t>
            </a:r>
            <a:r>
              <a:rPr lang="ru-RU" sz="1600" dirty="0"/>
              <a:t> </a:t>
            </a:r>
            <a:r>
              <a:rPr lang="ru-RU" sz="1600" dirty="0" err="1"/>
              <a:t>хвороби</a:t>
            </a:r>
            <a:r>
              <a:rPr lang="ru-RU" sz="1600" dirty="0"/>
              <a:t>, </a:t>
            </a:r>
            <a:r>
              <a:rPr lang="ru-RU" sz="1600" dirty="0" err="1"/>
              <a:t>ожиріння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ознаки</a:t>
            </a:r>
            <a:r>
              <a:rPr lang="ru-RU" sz="1600" dirty="0"/>
              <a:t> при </a:t>
            </a:r>
            <a:r>
              <a:rPr lang="ru-RU" sz="1600" dirty="0" err="1"/>
              <a:t>сприятливих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не </a:t>
            </a:r>
            <a:r>
              <a:rPr lang="ru-RU" sz="1600" dirty="0" err="1"/>
              <a:t>проявлятися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проявлятися</a:t>
            </a:r>
            <a:r>
              <a:rPr lang="ru-RU" sz="1600" dirty="0"/>
              <a:t> </a:t>
            </a:r>
            <a:r>
              <a:rPr lang="ru-RU" sz="1600" dirty="0" err="1"/>
              <a:t>незначною</a:t>
            </a:r>
            <a:r>
              <a:rPr lang="ru-RU" sz="1600" dirty="0"/>
              <a:t> </a:t>
            </a:r>
            <a:r>
              <a:rPr lang="ru-RU" sz="1600" dirty="0" err="1"/>
              <a:t>мірою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1. </a:t>
            </a:r>
            <a:r>
              <a:rPr lang="ru-RU" dirty="0" err="1" smtClean="0"/>
              <a:t>Зріст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парами </a:t>
            </a:r>
            <a:r>
              <a:rPr lang="ru-RU" dirty="0" err="1" smtClean="0"/>
              <a:t>незчеплених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взаємодіють</a:t>
            </a:r>
            <a:r>
              <a:rPr lang="ru-RU" dirty="0" smtClean="0"/>
              <a:t> за типом </a:t>
            </a:r>
            <a:r>
              <a:rPr lang="ru-RU" dirty="0" err="1" smtClean="0"/>
              <a:t>полімерії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обмежитись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парами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знехтувати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факторами та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припустити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найнижчі</a:t>
            </a:r>
            <a:r>
              <a:rPr lang="ru-RU" dirty="0" smtClean="0"/>
              <a:t> люди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150 см, а </a:t>
            </a:r>
            <a:r>
              <a:rPr lang="ru-RU" dirty="0" err="1" smtClean="0"/>
              <a:t>найвищі</a:t>
            </a:r>
            <a:r>
              <a:rPr lang="ru-RU" dirty="0" smtClean="0"/>
              <a:t> —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180 см. </a:t>
            </a:r>
            <a:r>
              <a:rPr lang="ru-RU" dirty="0" err="1" smtClean="0"/>
              <a:t>Низькоросла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одружилася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зросту</a:t>
            </a:r>
            <a:r>
              <a:rPr lang="ru-RU" dirty="0" smtClean="0"/>
              <a:t>. У них народилось четверо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165 см, 160 см, 155 см та 150 см.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060848"/>
            <a:ext cx="155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Розв’язання</a:t>
            </a:r>
            <a:endParaRPr lang="ru-RU" dirty="0"/>
          </a:p>
        </p:txBody>
      </p:sp>
      <p:pic>
        <p:nvPicPr>
          <p:cNvPr id="24578" name="Picture 2" descr="https://uahistory.co/zno/general-biology-a-collection-of-tasks-2020-barna/general-biology-a-collection-of-tasks-2020-barna.files/image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636912"/>
            <a:ext cx="4599201" cy="2664296"/>
          </a:xfrm>
          <a:prstGeom prst="rect">
            <a:avLst/>
          </a:prstGeom>
          <a:noFill/>
        </p:spPr>
      </p:pic>
      <p:pic>
        <p:nvPicPr>
          <p:cNvPr id="24580" name="Picture 4" descr="https://uahistory.co/zno/general-biology-a-collection-of-tasks-2020-barna/general-biology-a-collection-of-tasks-2020-barna.files/image3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4653136"/>
            <a:ext cx="4572000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Зріст</a:t>
            </a:r>
            <a:r>
              <a:rPr lang="ru-RU" b="1" dirty="0" smtClean="0"/>
              <a:t>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контролюється</a:t>
            </a:r>
            <a:r>
              <a:rPr lang="ru-RU" b="1" dirty="0"/>
              <a:t> </a:t>
            </a:r>
            <a:r>
              <a:rPr lang="ru-RU" b="1" dirty="0" err="1"/>
              <a:t>трьома</a:t>
            </a:r>
            <a:r>
              <a:rPr lang="ru-RU" b="1" dirty="0"/>
              <a:t> парами </a:t>
            </a:r>
            <a:r>
              <a:rPr lang="ru-RU" b="1" dirty="0" err="1"/>
              <a:t>незчеплених</a:t>
            </a:r>
            <a:r>
              <a:rPr lang="ru-RU" b="1" dirty="0"/>
              <a:t> </a:t>
            </a:r>
            <a:r>
              <a:rPr lang="ru-RU" b="1" dirty="0" err="1"/>
              <a:t>генів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взаємодіють</a:t>
            </a:r>
            <a:r>
              <a:rPr lang="ru-RU" b="1" dirty="0"/>
              <a:t> за типом </a:t>
            </a:r>
            <a:r>
              <a:rPr lang="ru-RU" b="1" dirty="0" err="1"/>
              <a:t>полімерії</a:t>
            </a:r>
            <a:r>
              <a:rPr lang="ru-RU" b="1" dirty="0"/>
              <a:t>. </a:t>
            </a:r>
            <a:r>
              <a:rPr lang="ru-RU" b="1" dirty="0" err="1"/>
              <a:t>Низькорослі</a:t>
            </a:r>
            <a:r>
              <a:rPr lang="ru-RU" b="1" dirty="0"/>
              <a:t> люди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рецесивні</a:t>
            </a:r>
            <a:r>
              <a:rPr lang="ru-RU" b="1" dirty="0"/>
              <a:t> </a:t>
            </a:r>
            <a:r>
              <a:rPr lang="ru-RU" b="1" dirty="0" err="1"/>
              <a:t>гени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ріст</a:t>
            </a:r>
            <a:r>
              <a:rPr lang="ru-RU" b="1" dirty="0"/>
              <a:t> становить 150 см, </a:t>
            </a:r>
            <a:r>
              <a:rPr lang="ru-RU" b="1" dirty="0" err="1"/>
              <a:t>високі</a:t>
            </a:r>
            <a:r>
              <a:rPr lang="ru-RU" b="1" dirty="0"/>
              <a:t> –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домінантні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зростом</a:t>
            </a:r>
            <a:r>
              <a:rPr lang="ru-RU" b="1" dirty="0"/>
              <a:t> 180 см. </a:t>
            </a:r>
            <a:r>
              <a:rPr lang="ru-RU" b="1" dirty="0" err="1"/>
              <a:t>Визначте</a:t>
            </a:r>
            <a:r>
              <a:rPr lang="ru-RU" b="1" dirty="0"/>
              <a:t> </a:t>
            </a:r>
            <a:r>
              <a:rPr lang="ru-RU" b="1" dirty="0" err="1"/>
              <a:t>зріст</a:t>
            </a:r>
            <a:r>
              <a:rPr lang="ru-RU" b="1" dirty="0"/>
              <a:t> людей </a:t>
            </a:r>
            <a:r>
              <a:rPr lang="ru-RU" b="1" dirty="0" err="1"/>
              <a:t>гетерозиготних</a:t>
            </a:r>
            <a:r>
              <a:rPr lang="ru-RU" b="1" dirty="0"/>
              <a:t> за </a:t>
            </a:r>
            <a:r>
              <a:rPr lang="ru-RU" b="1" dirty="0" err="1"/>
              <a:t>трьома</a:t>
            </a:r>
            <a:r>
              <a:rPr lang="ru-RU" b="1" dirty="0"/>
              <a:t> парами </a:t>
            </a:r>
            <a:r>
              <a:rPr lang="ru-RU" b="1" dirty="0" err="1"/>
              <a:t>генів</a:t>
            </a:r>
            <a:r>
              <a:rPr lang="ru-RU" b="1" dirty="0"/>
              <a:t>: </a:t>
            </a:r>
            <a:r>
              <a:rPr lang="en-US" b="1" dirty="0"/>
              <a:t>A1a1A2a2A3a3.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315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34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Для </a:t>
            </a:r>
            <a:r>
              <a:rPr lang="ru-RU" dirty="0" err="1" smtClean="0"/>
              <a:t>спрощення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обмежимось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в </a:t>
            </a:r>
            <a:r>
              <a:rPr lang="ru-RU" dirty="0" err="1" smtClean="0"/>
              <a:t>кольорі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детермінована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парами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розщеплюються</a:t>
            </a:r>
            <a:r>
              <a:rPr lang="ru-RU" dirty="0" smtClean="0"/>
              <a:t>: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 </a:t>
            </a:r>
            <a:r>
              <a:rPr lang="ru-RU" dirty="0" err="1" smtClean="0"/>
              <a:t>обумовлюють</a:t>
            </a:r>
            <a:r>
              <a:rPr lang="ru-RU" dirty="0" smtClean="0"/>
              <a:t>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а</a:t>
            </a:r>
            <a:r>
              <a:rPr lang="ru-RU" baseline="-25000" dirty="0" smtClean="0"/>
              <a:t>1</a:t>
            </a: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 — </a:t>
            </a:r>
            <a:r>
              <a:rPr lang="ru-RU" dirty="0" err="1" smtClean="0"/>
              <a:t>білий</a:t>
            </a:r>
            <a:r>
              <a:rPr lang="ru-RU" dirty="0" smtClean="0"/>
              <a:t>. </a:t>
            </a:r>
            <a:r>
              <a:rPr lang="ru-RU" dirty="0" err="1" smtClean="0"/>
              <a:t>Будь-які</a:t>
            </a:r>
            <a:r>
              <a:rPr lang="ru-RU" dirty="0" smtClean="0"/>
              <a:t> три </a:t>
            </a:r>
            <a:r>
              <a:rPr lang="ru-RU" dirty="0" err="1" smtClean="0"/>
              <a:t>гени</a:t>
            </a:r>
            <a:r>
              <a:rPr lang="ru-RU" dirty="0" smtClean="0"/>
              <a:t> (</a:t>
            </a:r>
            <a:r>
              <a:rPr lang="ru-RU" dirty="0" err="1" smtClean="0"/>
              <a:t>алелі</a:t>
            </a:r>
            <a:r>
              <a:rPr lang="ru-RU" dirty="0" smtClean="0"/>
              <a:t>)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темно-шоколадний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будь-які</a:t>
            </a:r>
            <a:r>
              <a:rPr lang="ru-RU" dirty="0" smtClean="0"/>
              <a:t> два — </a:t>
            </a:r>
            <a:r>
              <a:rPr lang="ru-RU" dirty="0" err="1" smtClean="0"/>
              <a:t>коричневий</a:t>
            </a:r>
            <a:r>
              <a:rPr lang="ru-RU" dirty="0" smtClean="0"/>
              <a:t>, один — </a:t>
            </a:r>
            <a:r>
              <a:rPr lang="ru-RU" dirty="0" err="1" smtClean="0"/>
              <a:t>смаглявий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шлюбу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коричневу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смаглявою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 народилось восьмеро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3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коричневу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, 3 — </a:t>
            </a:r>
            <a:r>
              <a:rPr lang="ru-RU" dirty="0" err="1" smtClean="0"/>
              <a:t>смагляву</a:t>
            </a:r>
            <a:r>
              <a:rPr lang="ru-RU" dirty="0" smtClean="0"/>
              <a:t>, 1 — </a:t>
            </a:r>
            <a:r>
              <a:rPr lang="ru-RU" dirty="0" err="1" smtClean="0"/>
              <a:t>темно-шоколадну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 — </a:t>
            </a:r>
            <a:r>
              <a:rPr lang="ru-RU" dirty="0" err="1" smtClean="0"/>
              <a:t>білу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Коричневошкірі</a:t>
            </a:r>
            <a:r>
              <a:rPr lang="ru-RU" dirty="0" smtClean="0"/>
              <a:t> батьки </a:t>
            </a:r>
            <a:r>
              <a:rPr lang="ru-RU" dirty="0" err="1" smtClean="0"/>
              <a:t>мають</a:t>
            </a:r>
            <a:r>
              <a:rPr lang="ru-RU" dirty="0" smtClean="0"/>
              <a:t> одну </a:t>
            </a:r>
            <a:r>
              <a:rPr lang="ru-RU" dirty="0" err="1" smtClean="0"/>
              <a:t>чорну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одну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Коричневошкірі</a:t>
            </a:r>
            <a:r>
              <a:rPr lang="ru-RU" dirty="0" smtClean="0"/>
              <a:t> батьки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коричневою </a:t>
            </a:r>
            <a:r>
              <a:rPr lang="ru-RU" dirty="0" err="1" smtClean="0"/>
              <a:t>шкірою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573016"/>
            <a:ext cx="1550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Розв'язання</a:t>
            </a:r>
            <a:endParaRPr lang="ru-RU" dirty="0"/>
          </a:p>
        </p:txBody>
      </p:sp>
      <p:pic>
        <p:nvPicPr>
          <p:cNvPr id="1026" name="Picture 2" descr="https://uahistory.co/zno/general-biology-a-collection-of-tasks-2020-barna/general-biology-a-collection-of-tasks-2020-barna.files/image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4847165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uahistory.co/zno/general-biology-a-collection-of-tasks-2020-barna/general-biology-a-collection-of-tasks-2020-barna.files/image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123498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/>
              <a:t>шлюбу</a:t>
            </a:r>
            <a:r>
              <a:rPr lang="ru-RU" b="1" dirty="0"/>
              <a:t> </a:t>
            </a:r>
            <a:r>
              <a:rPr lang="ru-RU" b="1" dirty="0" err="1"/>
              <a:t>чорних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білих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народжуються</a:t>
            </a:r>
            <a:r>
              <a:rPr lang="ru-RU" b="1" dirty="0"/>
              <a:t> </a:t>
            </a:r>
            <a:r>
              <a:rPr lang="ru-RU" b="1" dirty="0" err="1"/>
              <a:t>мулати</a:t>
            </a:r>
            <a:r>
              <a:rPr lang="ru-RU" b="1" dirty="0"/>
              <a:t>.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нащадків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b="1" dirty="0" err="1"/>
              <a:t>шлюбів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мулатами </a:t>
            </a:r>
            <a:r>
              <a:rPr lang="ru-RU" b="1" dirty="0" err="1"/>
              <a:t>складає</a:t>
            </a:r>
            <a:r>
              <a:rPr lang="ru-RU" b="1" dirty="0"/>
              <a:t> 1:4:6:4:1. За фенотипом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чорні</a:t>
            </a:r>
            <a:r>
              <a:rPr lang="ru-RU" b="1" dirty="0"/>
              <a:t> та </a:t>
            </a:r>
            <a:r>
              <a:rPr lang="ru-RU" b="1" dirty="0" err="1"/>
              <a:t>білі</a:t>
            </a:r>
            <a:r>
              <a:rPr lang="ru-RU" b="1" dirty="0"/>
              <a:t> </a:t>
            </a:r>
            <a:r>
              <a:rPr lang="ru-RU" b="1" dirty="0" err="1"/>
              <a:t>нащадки</a:t>
            </a:r>
            <a:r>
              <a:rPr lang="ru-RU" b="1" dirty="0"/>
              <a:t>, </a:t>
            </a:r>
            <a:r>
              <a:rPr lang="ru-RU" b="1" dirty="0" err="1"/>
              <a:t>мулати</a:t>
            </a:r>
            <a:r>
              <a:rPr lang="ru-RU" b="1" dirty="0"/>
              <a:t>, 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темні</a:t>
            </a:r>
            <a:r>
              <a:rPr lang="ru-RU" b="1" dirty="0"/>
              <a:t> та </a:t>
            </a:r>
            <a:r>
              <a:rPr lang="ru-RU" b="1" dirty="0" err="1"/>
              <a:t>світлі</a:t>
            </a:r>
            <a:r>
              <a:rPr lang="ru-RU" b="1" dirty="0"/>
              <a:t> </a:t>
            </a:r>
            <a:r>
              <a:rPr lang="ru-RU" b="1" dirty="0" err="1"/>
              <a:t>мулати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А</a:t>
            </a:r>
            <a:r>
              <a:rPr lang="ru-RU" b="1" dirty="0"/>
              <a:t>. </a:t>
            </a:r>
            <a:r>
              <a:rPr lang="ru-RU" b="1" dirty="0" err="1"/>
              <a:t>Визначте</a:t>
            </a:r>
            <a:r>
              <a:rPr lang="ru-RU" b="1" dirty="0"/>
              <a:t>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генів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обумовлюють</a:t>
            </a:r>
            <a:r>
              <a:rPr lang="ru-RU" b="1" dirty="0"/>
              <a:t> </a:t>
            </a:r>
            <a:r>
              <a:rPr lang="ru-RU" b="1" dirty="0" err="1"/>
              <a:t>колір</a:t>
            </a:r>
            <a:r>
              <a:rPr lang="ru-RU" b="1" dirty="0"/>
              <a:t> </a:t>
            </a:r>
            <a:r>
              <a:rPr lang="ru-RU" b="1" dirty="0" err="1"/>
              <a:t>шкіри</a:t>
            </a:r>
            <a:r>
              <a:rPr lang="ru-RU" b="1" dirty="0"/>
              <a:t>, характер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взаємодії</a:t>
            </a:r>
            <a:r>
              <a:rPr lang="ru-RU" b="1" dirty="0"/>
              <a:t>, </a:t>
            </a:r>
            <a:r>
              <a:rPr lang="ru-RU" b="1" dirty="0" err="1"/>
              <a:t>генотипи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нащадків</a:t>
            </a:r>
            <a:r>
              <a:rPr lang="ru-RU" b="1" dirty="0"/>
              <a:t>. </a:t>
            </a:r>
          </a:p>
          <a:p>
            <a:r>
              <a:rPr lang="ru-RU" b="1" dirty="0"/>
              <a:t>Б.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можливо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шлюбу</a:t>
            </a:r>
            <a:r>
              <a:rPr lang="ru-RU" b="1" dirty="0"/>
              <a:t> </a:t>
            </a:r>
            <a:r>
              <a:rPr lang="ru-RU" b="1" dirty="0" err="1"/>
              <a:t>білої</a:t>
            </a:r>
            <a:r>
              <a:rPr lang="ru-RU" b="1" dirty="0"/>
              <a:t> </a:t>
            </a:r>
            <a:r>
              <a:rPr lang="ru-RU" b="1" dirty="0" err="1"/>
              <a:t>жінки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мулатом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африканським</a:t>
            </a:r>
            <a:r>
              <a:rPr lang="ru-RU" b="1" dirty="0"/>
              <a:t> </a:t>
            </a:r>
            <a:r>
              <a:rPr lang="ru-RU" b="1" dirty="0" err="1"/>
              <a:t>чорним</a:t>
            </a:r>
            <a:r>
              <a:rPr lang="ru-RU" b="1" dirty="0"/>
              <a:t> </a:t>
            </a:r>
            <a:r>
              <a:rPr lang="ru-RU" b="1" dirty="0" err="1"/>
              <a:t>чоловіком</a:t>
            </a:r>
            <a:r>
              <a:rPr lang="ru-RU" b="1" dirty="0"/>
              <a:t> </a:t>
            </a:r>
            <a:r>
              <a:rPr lang="ru-RU" b="1" dirty="0" err="1"/>
              <a:t>народитися</a:t>
            </a:r>
            <a:r>
              <a:rPr lang="ru-RU" b="1" dirty="0"/>
              <a:t> </a:t>
            </a:r>
            <a:r>
              <a:rPr lang="ru-RU" b="1" dirty="0" err="1"/>
              <a:t>дитина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чорним</a:t>
            </a:r>
            <a:r>
              <a:rPr lang="ru-RU" b="1" dirty="0"/>
              <a:t> </a:t>
            </a:r>
            <a:r>
              <a:rPr lang="ru-RU" b="1" dirty="0" err="1"/>
              <a:t>кольором</a:t>
            </a:r>
            <a:r>
              <a:rPr lang="ru-RU" b="1" dirty="0"/>
              <a:t> </a:t>
            </a:r>
            <a:r>
              <a:rPr lang="ru-RU" b="1" dirty="0" err="1"/>
              <a:t>шкіри</a:t>
            </a:r>
            <a:r>
              <a:rPr lang="ru-RU" b="1" dirty="0"/>
              <a:t>? 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5032818" cy="455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Глухота </a:t>
            </a:r>
            <a:r>
              <a:rPr lang="ru-RU" b="1" dirty="0"/>
              <a:t>у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обумовлена</a:t>
            </a:r>
            <a:r>
              <a:rPr lang="ru-RU" b="1" dirty="0"/>
              <a:t> </a:t>
            </a:r>
            <a:r>
              <a:rPr lang="ru-RU" b="1" dirty="0" err="1"/>
              <a:t>рецесивними</a:t>
            </a:r>
            <a:r>
              <a:rPr lang="ru-RU" b="1" dirty="0"/>
              <a:t> генами </a:t>
            </a:r>
            <a:r>
              <a:rPr lang="en-US" b="1" i="1" dirty="0"/>
              <a:t>d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en-US" b="1" i="1" dirty="0"/>
              <a:t>e,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розміщені</a:t>
            </a:r>
            <a:r>
              <a:rPr lang="ru-RU" b="1" i="1" dirty="0"/>
              <a:t> в </a:t>
            </a:r>
            <a:r>
              <a:rPr lang="ru-RU" b="1" i="1" dirty="0" err="1"/>
              <a:t>різних</a:t>
            </a:r>
            <a:r>
              <a:rPr lang="ru-RU" b="1" i="1" dirty="0"/>
              <a:t> парах хромосом. </a:t>
            </a:r>
            <a:r>
              <a:rPr lang="ru-RU" b="1" i="1" dirty="0" err="1"/>
              <a:t>Відомо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для нормального слуху </a:t>
            </a:r>
            <a:r>
              <a:rPr lang="ru-RU" b="1" i="1" dirty="0" err="1"/>
              <a:t>необхідна</a:t>
            </a:r>
            <a:r>
              <a:rPr lang="ru-RU" b="1" i="1" dirty="0"/>
              <a:t> </a:t>
            </a:r>
            <a:r>
              <a:rPr lang="ru-RU" b="1" i="1" dirty="0" err="1"/>
              <a:t>наявність</a:t>
            </a:r>
            <a:r>
              <a:rPr lang="ru-RU" b="1" i="1" dirty="0"/>
              <a:t> </a:t>
            </a:r>
            <a:r>
              <a:rPr lang="ru-RU" b="1" i="1" dirty="0" err="1"/>
              <a:t>обох</a:t>
            </a:r>
            <a:r>
              <a:rPr lang="ru-RU" b="1" i="1" dirty="0"/>
              <a:t> </a:t>
            </a:r>
            <a:r>
              <a:rPr lang="ru-RU" b="1" i="1" dirty="0" err="1"/>
              <a:t>домінантних</a:t>
            </a:r>
            <a:r>
              <a:rPr lang="ru-RU" b="1" i="1" dirty="0"/>
              <a:t> </a:t>
            </a:r>
            <a:r>
              <a:rPr lang="ru-RU" b="1" i="1" dirty="0" err="1"/>
              <a:t>генів</a:t>
            </a:r>
            <a:r>
              <a:rPr lang="ru-RU" b="1" i="1" dirty="0"/>
              <a:t>. </a:t>
            </a:r>
            <a:r>
              <a:rPr lang="ru-RU" b="1" i="1" dirty="0" err="1"/>
              <a:t>Глухоніма</a:t>
            </a:r>
            <a:r>
              <a:rPr lang="ru-RU" b="1" i="1" dirty="0"/>
              <a:t> </a:t>
            </a:r>
            <a:r>
              <a:rPr lang="ru-RU" b="1" i="1" dirty="0" err="1"/>
              <a:t>жінка</a:t>
            </a:r>
            <a:r>
              <a:rPr lang="ru-RU" b="1" i="1" dirty="0"/>
              <a:t> </a:t>
            </a:r>
            <a:r>
              <a:rPr lang="en-US" b="1" i="1" dirty="0" err="1"/>
              <a:t>DDee</a:t>
            </a:r>
            <a:r>
              <a:rPr lang="en-US" b="1" i="1" dirty="0"/>
              <a:t> </a:t>
            </a:r>
            <a:r>
              <a:rPr lang="ru-RU" b="1" i="1" dirty="0" err="1"/>
              <a:t>бере</a:t>
            </a:r>
            <a:r>
              <a:rPr lang="ru-RU" b="1" i="1" dirty="0"/>
              <a:t> </a:t>
            </a:r>
            <a:r>
              <a:rPr lang="ru-RU" b="1" i="1" dirty="0" err="1"/>
              <a:t>шлюб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глухонімим</a:t>
            </a:r>
            <a:r>
              <a:rPr lang="ru-RU" b="1" i="1" dirty="0"/>
              <a:t> </a:t>
            </a:r>
            <a:r>
              <a:rPr lang="ru-RU" b="1" i="1" dirty="0" err="1"/>
              <a:t>чоловіком</a:t>
            </a:r>
            <a:r>
              <a:rPr lang="ru-RU" b="1" i="1" dirty="0"/>
              <a:t> </a:t>
            </a:r>
            <a:r>
              <a:rPr lang="en-US" b="1" i="1" dirty="0" err="1"/>
              <a:t>dd</a:t>
            </a:r>
            <a:r>
              <a:rPr lang="ru-RU" b="1" i="1" dirty="0"/>
              <a:t>ЕЕ. </a:t>
            </a:r>
            <a:r>
              <a:rPr lang="ru-RU" b="1" i="1" dirty="0" err="1"/>
              <a:t>Визначте</a:t>
            </a:r>
            <a:r>
              <a:rPr lang="ru-RU" b="1" i="1" dirty="0"/>
              <a:t>,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будуть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майбутні</a:t>
            </a:r>
            <a:r>
              <a:rPr lang="ru-RU" b="1" i="1" dirty="0"/>
              <a:t> </a:t>
            </a:r>
            <a:r>
              <a:rPr lang="ru-RU" b="1" i="1" dirty="0" err="1"/>
              <a:t>діти</a:t>
            </a:r>
            <a:r>
              <a:rPr lang="ru-RU" b="1" i="1" dirty="0"/>
              <a:t> </a:t>
            </a:r>
            <a:r>
              <a:rPr lang="ru-RU" b="1" i="1" dirty="0" err="1"/>
              <a:t>глухонімими</a:t>
            </a:r>
            <a:r>
              <a:rPr lang="ru-RU" b="1" i="1" dirty="0"/>
              <a:t>?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838" y="2252663"/>
            <a:ext cx="64103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гастрит,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полігенне</a:t>
            </a:r>
            <a:r>
              <a:rPr lang="ru-RU" dirty="0" smtClean="0"/>
              <a:t> </a:t>
            </a:r>
            <a:r>
              <a:rPr lang="ru-RU" dirty="0" err="1" smtClean="0"/>
              <a:t>спадкування</a:t>
            </a:r>
            <a:r>
              <a:rPr lang="ru-RU" dirty="0" smtClean="0"/>
              <a:t>. Яка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схильністю</a:t>
            </a:r>
            <a:r>
              <a:rPr lang="ru-RU" dirty="0" smtClean="0"/>
              <a:t> до гастриту в </a:t>
            </a:r>
            <a:r>
              <a:rPr lang="ru-RU" dirty="0" err="1" smtClean="0"/>
              <a:t>сім’ї</a:t>
            </a:r>
            <a:r>
              <a:rPr lang="ru-RU" dirty="0" smtClean="0"/>
              <a:t>, де </a:t>
            </a:r>
            <a:r>
              <a:rPr lang="ru-RU" dirty="0" err="1" smtClean="0"/>
              <a:t>обоє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гетерозиготні</a:t>
            </a:r>
            <a:r>
              <a:rPr lang="ru-RU" dirty="0" smtClean="0"/>
              <a:t> за </a:t>
            </a:r>
            <a:r>
              <a:rPr lang="ru-RU" dirty="0" err="1" smtClean="0"/>
              <a:t>обома</a:t>
            </a:r>
            <a:r>
              <a:rPr lang="ru-RU" dirty="0" smtClean="0"/>
              <a:t> парами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556792"/>
            <a:ext cx="155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Розв’язання</a:t>
            </a:r>
            <a:endParaRPr lang="ru-RU" dirty="0"/>
          </a:p>
        </p:txBody>
      </p:sp>
      <p:pic>
        <p:nvPicPr>
          <p:cNvPr id="22530" name="Picture 2" descr="https://uahistory.co/zno/general-biology-a-collection-of-tasks-2020-barna/general-biology-a-collection-of-tasks-2020-barna.files/image3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11897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567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5</dc:title>
  <dc:creator>Руслан Аминов</dc:creator>
  <cp:lastModifiedBy>Руслан Аминов</cp:lastModifiedBy>
  <cp:revision>13</cp:revision>
  <dcterms:created xsi:type="dcterms:W3CDTF">2023-01-23T16:19:47Z</dcterms:created>
  <dcterms:modified xsi:type="dcterms:W3CDTF">2024-03-12T19:10:50Z</dcterms:modified>
</cp:coreProperties>
</file>