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70" r:id="rId3"/>
    <p:sldId id="271" r:id="rId4"/>
    <p:sldId id="272" r:id="rId5"/>
    <p:sldId id="257" r:id="rId6"/>
    <p:sldId id="258" r:id="rId7"/>
    <p:sldId id="260" r:id="rId8"/>
    <p:sldId id="259" r:id="rId9"/>
    <p:sldId id="262" r:id="rId10"/>
    <p:sldId id="263" r:id="rId11"/>
    <p:sldId id="264" r:id="rId12"/>
    <p:sldId id="265" r:id="rId13"/>
    <p:sldId id="267" r:id="rId14"/>
    <p:sldId id="266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94660"/>
  </p:normalViewPr>
  <p:slideViewPr>
    <p:cSldViewPr snapToGrid="0">
      <p:cViewPr varScale="1">
        <p:scale>
          <a:sx n="68" d="100"/>
          <a:sy n="68" d="100"/>
        </p:scale>
        <p:origin x="8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4512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4598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12792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8757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63561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89470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6560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4127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78001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2257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4281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6714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9511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80459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2351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59907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2138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83C1B3C-22AB-4511-A520-D1ADC789E38F}" type="datetimeFigureOut">
              <a:rPr lang="ru-UA" smtClean="0"/>
              <a:t>13.02.2024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896CF-E4B6-49D0-A2D9-DAEBED28F37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218528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  <p:sldLayoutId id="21474837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77A9A0-E5CB-4A47-8AAF-076924467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0671" y="1122362"/>
            <a:ext cx="10227211" cy="3055743"/>
          </a:xfrm>
        </p:spPr>
        <p:txBody>
          <a:bodyPr>
            <a:normAutofit fontScale="90000"/>
          </a:bodyPr>
          <a:lstStyle/>
          <a:p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dirty="0" err="1"/>
              <a:t>Теорія</a:t>
            </a:r>
            <a:r>
              <a:rPr lang="ru-RU" dirty="0"/>
              <a:t> і </a:t>
            </a:r>
            <a:r>
              <a:rPr lang="ru-RU" dirty="0" err="1"/>
              <a:t>технології</a:t>
            </a:r>
            <a:r>
              <a:rPr lang="ru-RU" dirty="0"/>
              <a:t> </a:t>
            </a:r>
            <a:r>
              <a:rPr lang="ru-RU" dirty="0" err="1"/>
              <a:t>оздоровчо-рекреаційної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endParaRPr lang="ru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CC21C69-DBE2-4A29-8900-9B5643401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704" y="4572000"/>
            <a:ext cx="11760591" cy="2067950"/>
          </a:xfrm>
        </p:spPr>
        <p:txBody>
          <a:bodyPr/>
          <a:lstStyle/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ru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05DD31-9369-4E59-8C8B-8A79E184898F}"/>
              </a:ext>
            </a:extLst>
          </p:cNvPr>
          <p:cNvSpPr txBox="1"/>
          <p:nvPr/>
        </p:nvSpPr>
        <p:spPr>
          <a:xfrm>
            <a:off x="5665763" y="5135472"/>
            <a:ext cx="60983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«Рух, як </a:t>
            </a:r>
            <a:r>
              <a:rPr lang="ru-RU" dirty="0" err="1"/>
              <a:t>такий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</a:t>
            </a:r>
            <a:r>
              <a:rPr lang="ru-RU" dirty="0" err="1"/>
              <a:t>дією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будь-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лікувальний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, але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руху»</a:t>
            </a:r>
          </a:p>
          <a:p>
            <a:r>
              <a:rPr lang="ru-RU" dirty="0"/>
              <a:t>					К.Ж. </a:t>
            </a:r>
            <a:r>
              <a:rPr lang="ru-RU" dirty="0" err="1"/>
              <a:t>Тіссо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137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196" y="260648"/>
            <a:ext cx="8229600" cy="2146250"/>
          </a:xfrm>
        </p:spPr>
        <p:txBody>
          <a:bodyPr>
            <a:normAutofit/>
          </a:bodyPr>
          <a:lstStyle/>
          <a:p>
            <a:br>
              <a:rPr lang="uk-UA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3512" y="234502"/>
            <a:ext cx="8712968" cy="63628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endParaRPr lang="uk-UA" sz="2000" i="1" dirty="0"/>
          </a:p>
          <a:p>
            <a:pPr marL="0" indent="0" algn="ctr">
              <a:buNone/>
            </a:pPr>
            <a:r>
              <a:rPr lang="uk-UA" i="1" dirty="0">
                <a:solidFill>
                  <a:srgbClr val="0070C0"/>
                </a:solidFill>
              </a:rPr>
              <a:t>Основні напрямки їх діяльності спрямовані на: </a:t>
            </a:r>
          </a:p>
          <a:p>
            <a:pPr marL="0" indent="0" algn="just">
              <a:buNone/>
            </a:pPr>
            <a:r>
              <a:rPr lang="uk-UA" dirty="0">
                <a:solidFill>
                  <a:srgbClr val="0070C0"/>
                </a:solidFill>
              </a:rPr>
              <a:t>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sz="21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Пятиугольник 4"/>
          <p:cNvSpPr/>
          <p:nvPr/>
        </p:nvSpPr>
        <p:spPr>
          <a:xfrm>
            <a:off x="1978246" y="3046102"/>
            <a:ext cx="8366226" cy="31089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  <a:p>
            <a:pPr algn="ctr"/>
            <a:r>
              <a:rPr lang="uk-UA" dirty="0"/>
              <a:t>формування усвідомленого ставлення громадян до здоров’я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47528" y="188640"/>
            <a:ext cx="8496944" cy="19442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i="1" dirty="0"/>
          </a:p>
          <a:p>
            <a:pPr algn="ctr"/>
            <a:r>
              <a:rPr lang="uk-UA" i="1" dirty="0"/>
              <a:t>Формування здорового способу жи</a:t>
            </a:r>
            <a:r>
              <a:rPr lang="uk-UA" dirty="0"/>
              <a:t>ття – важливе завдання держави, суспільства, різних відомств і служб, громадських організацій. В реалізації програм здорового способу життя беруть участь заклади охорони здоров’я , а також виховні та освітні заклади, спортивно-оздоровчі організації, засоби масової інформації тощо. Вони, передусім, повинні формувати позитивну мотивацію щодо дотримання здорового способу життя. </a:t>
            </a:r>
          </a:p>
          <a:p>
            <a:pPr algn="ctr"/>
            <a:endParaRPr lang="ru-RU" dirty="0"/>
          </a:p>
        </p:txBody>
      </p:sp>
      <p:sp>
        <p:nvSpPr>
          <p:cNvPr id="13" name="Пятиугольник 12"/>
          <p:cNvSpPr/>
          <p:nvPr/>
        </p:nvSpPr>
        <p:spPr>
          <a:xfrm>
            <a:off x="1978246" y="3478807"/>
            <a:ext cx="8366226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дотримання режиму здоров’я, гігієни харчування</a:t>
            </a:r>
            <a:endParaRPr lang="ru-RU" dirty="0"/>
          </a:p>
        </p:txBody>
      </p:sp>
      <p:sp>
        <p:nvSpPr>
          <p:cNvPr id="14" name="Пятиугольник 13"/>
          <p:cNvSpPr/>
          <p:nvPr/>
        </p:nvSpPr>
        <p:spPr>
          <a:xfrm>
            <a:off x="1999948" y="3933056"/>
            <a:ext cx="8344524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поліпшення стану психічного здоров’я населення</a:t>
            </a:r>
            <a:endParaRPr lang="ru-RU" dirty="0"/>
          </a:p>
        </p:txBody>
      </p:sp>
      <p:sp>
        <p:nvSpPr>
          <p:cNvPr id="15" name="Пятиугольник 14"/>
          <p:cNvSpPr/>
          <p:nvPr/>
        </p:nvSpPr>
        <p:spPr>
          <a:xfrm>
            <a:off x="1999950" y="4365104"/>
            <a:ext cx="8344523" cy="2880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поліпшення якості життя</a:t>
            </a:r>
            <a:endParaRPr lang="ru-RU" dirty="0"/>
          </a:p>
        </p:txBody>
      </p:sp>
      <p:sp>
        <p:nvSpPr>
          <p:cNvPr id="16" name="Пятиугольник 15"/>
          <p:cNvSpPr/>
          <p:nvPr/>
        </p:nvSpPr>
        <p:spPr>
          <a:xfrm>
            <a:off x="1991546" y="4797152"/>
            <a:ext cx="8352927" cy="36004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профілактику та подолання шкідливих звичок</a:t>
            </a:r>
            <a:endParaRPr lang="ru-RU" dirty="0"/>
          </a:p>
        </p:txBody>
      </p:sp>
      <p:sp>
        <p:nvSpPr>
          <p:cNvPr id="17" name="Пятиугольник 16"/>
          <p:cNvSpPr/>
          <p:nvPr/>
        </p:nvSpPr>
        <p:spPr>
          <a:xfrm>
            <a:off x="1991546" y="5373216"/>
            <a:ext cx="8352927" cy="30463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розвиток фізичної культури, спорту</a:t>
            </a:r>
            <a:endParaRPr lang="ru-RU" dirty="0"/>
          </a:p>
        </p:txBody>
      </p:sp>
      <p:sp>
        <p:nvSpPr>
          <p:cNvPr id="18" name="Пятиугольник 17"/>
          <p:cNvSpPr/>
          <p:nvPr/>
        </p:nvSpPr>
        <p:spPr>
          <a:xfrm>
            <a:off x="1999950" y="5952282"/>
            <a:ext cx="8344523" cy="28503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організацію дозвілля, статеве виховання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8675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C4A1D-D526-410D-A577-BB1B28238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РЕКРЕАЦІЯ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20EC6A-CA6D-4C6A-BE5D-E2C3F306E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(лат. </a:t>
            </a:r>
            <a:r>
              <a:rPr lang="en-US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recreatio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 — </a:t>
            </a:r>
            <a:r>
              <a:rPr lang="ru-RU" b="0" i="0" dirty="0" err="1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відновлення</a:t>
            </a:r>
            <a:r>
              <a:rPr lang="ru-RU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marL="0" indent="0" algn="just">
              <a:buNone/>
            </a:pPr>
            <a:r>
              <a:rPr lang="ru-RU" dirty="0"/>
              <a:t>- система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пов'язана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часу людей для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оздоровчої</a:t>
            </a:r>
            <a:r>
              <a:rPr lang="ru-RU" dirty="0"/>
              <a:t>, культурно-</a:t>
            </a:r>
            <a:r>
              <a:rPr lang="ru-RU" dirty="0" err="1"/>
              <a:t>ознайомчої</a:t>
            </a:r>
            <a:r>
              <a:rPr lang="ru-RU" dirty="0"/>
              <a:t> і </a:t>
            </a:r>
            <a:r>
              <a:rPr lang="ru-RU" dirty="0" err="1"/>
              <a:t>спортивної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на </a:t>
            </a:r>
            <a:r>
              <a:rPr lang="ru-RU" dirty="0" err="1"/>
              <a:t>спеціалізованих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поза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постійним</a:t>
            </a:r>
            <a:r>
              <a:rPr lang="ru-RU" dirty="0"/>
              <a:t> </a:t>
            </a:r>
            <a:r>
              <a:rPr lang="ru-RU" dirty="0" err="1"/>
              <a:t>помешканням</a:t>
            </a:r>
            <a:r>
              <a:rPr lang="ru-RU" dirty="0"/>
              <a:t>. </a:t>
            </a:r>
            <a:r>
              <a:rPr lang="ru-RU" dirty="0" err="1"/>
              <a:t>Рекреація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.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і </a:t>
            </a:r>
            <a:r>
              <a:rPr lang="ru-RU" dirty="0" err="1"/>
              <a:t>працездатності</a:t>
            </a:r>
            <a:r>
              <a:rPr lang="ru-RU" dirty="0"/>
              <a:t> шляхом </a:t>
            </a:r>
            <a:r>
              <a:rPr lang="ru-RU" dirty="0" err="1"/>
              <a:t>відпочинку</a:t>
            </a:r>
            <a:r>
              <a:rPr lang="ru-RU" dirty="0"/>
              <a:t> на </a:t>
            </a:r>
            <a:r>
              <a:rPr lang="ru-RU" dirty="0" err="1"/>
              <a:t>лоні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туристичної</a:t>
            </a:r>
            <a:r>
              <a:rPr lang="ru-RU" dirty="0"/>
              <a:t> </a:t>
            </a:r>
            <a:r>
              <a:rPr lang="ru-RU" dirty="0" err="1"/>
              <a:t>поїздки</a:t>
            </a:r>
            <a:r>
              <a:rPr lang="ru-RU" dirty="0"/>
              <a:t> з </a:t>
            </a:r>
            <a:r>
              <a:rPr lang="ru-RU" dirty="0" err="1"/>
              <a:t>відвіданням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парків</a:t>
            </a:r>
            <a:r>
              <a:rPr lang="ru-RU" dirty="0"/>
              <a:t>, </a:t>
            </a:r>
            <a:r>
              <a:rPr lang="ru-RU" dirty="0" err="1"/>
              <a:t>архітектурних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, </a:t>
            </a:r>
            <a:r>
              <a:rPr lang="ru-RU" dirty="0" err="1"/>
              <a:t>музеїв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985835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D47915-2455-48AD-B430-8E3AF489C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ФІЗИЧНА РЕКРЕАЦІЯ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41E5D9-9421-45CB-A424-7FEE2509A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3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це організований активний відпочинок з використанням фізичних вправ та інших рухових дій, а також природних сил, що досягається через використання  методів, засобів і форм фізичної культури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32007131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EEDC5E-C82F-46FD-8B7F-F2E110B96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РЕКРЕАЦІЯ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28E6EE-BF63-45DD-A0A8-C47C034D69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АКТИВНА 	</a:t>
            </a:r>
          </a:p>
          <a:p>
            <a:pPr marL="0" indent="0" algn="just">
              <a:buNone/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ґрунтується на активному відпочинку, активних заняттях фізичними вправами</a:t>
            </a:r>
            <a:r>
              <a:rPr lang="uk-UA" dirty="0"/>
              <a:t>							</a:t>
            </a:r>
          </a:p>
          <a:p>
            <a:endParaRPr lang="uk-UA" dirty="0"/>
          </a:p>
          <a:p>
            <a:endParaRPr lang="uk-UA" dirty="0"/>
          </a:p>
          <a:p>
            <a:r>
              <a:rPr lang="uk-UA" dirty="0"/>
              <a:t>ПАСИВНА</a:t>
            </a:r>
          </a:p>
          <a:p>
            <a:pPr marL="0" indent="0" algn="just">
              <a:buNone/>
            </a:pPr>
            <a:r>
              <a:rPr lang="uk-UA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включає зміну видів людської діяльності, які приносять задоволення, але не передбачають безпосередньої участі у фізкультурно-спортивних заходах</a:t>
            </a:r>
            <a:endParaRPr lang="ru-UA" sz="2400" dirty="0"/>
          </a:p>
        </p:txBody>
      </p:sp>
    </p:spTree>
    <p:extLst>
      <p:ext uri="{BB962C8B-B14F-4D97-AF65-F5344CB8AC3E}">
        <p14:creationId xmlns:p14="http://schemas.microsoft.com/office/powerpoint/2010/main" val="3390887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CE0CC2-AF0F-4CD3-B5AE-27F05B586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Зміст фізичної рекреації</a:t>
            </a:r>
            <a:r>
              <a:rPr lang="uk-UA" sz="4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UA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721DD2-5F63-4B5A-A9DE-C01C1C7EA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1) ґрунтується на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оздоровчо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-рекреаційній руховій активності;</a:t>
            </a:r>
          </a:p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2) використовує в якості головних засобів засоби фізичної культури, передусім фізичні вправи; </a:t>
            </a:r>
          </a:p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3) здійснюється у спеціально визначений або вільний від професійної діяльності час, переважно в природних умовах, на добровільних і самодіяльних засадах; </a:t>
            </a:r>
          </a:p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4) складається не тільки з фізичних, але й з емоційних та інтелектуальних компонентів; </a:t>
            </a:r>
          </a:p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5) має переважно розважальний характер;</a:t>
            </a:r>
          </a:p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6) здійснює </a:t>
            </a:r>
            <a:r>
              <a:rPr lang="uk-UA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оптимізуючий</a:t>
            </a:r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вплив на організм людини; </a:t>
            </a:r>
          </a:p>
          <a:p>
            <a:r>
              <a:rPr lang="uk-UA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7) включає в себе культурно-ціннісні аспекти. </a:t>
            </a:r>
            <a:endParaRPr lang="ru-UA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3843015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C2E04-4301-43A6-A028-33F6983C6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600" i="1" dirty="0" err="1">
                <a:latin typeface="Arial" panose="020B0604020202020204" pitchFamily="34" charset="0"/>
                <a:ea typeface="Times New Roman" panose="02020603050405020304" pitchFamily="18" charset="0"/>
              </a:rPr>
              <a:t>оздоровчо</a:t>
            </a:r>
            <a:r>
              <a:rPr lang="uk-UA" sz="3600" i="1" dirty="0">
                <a:latin typeface="Arial" panose="020B0604020202020204" pitchFamily="34" charset="0"/>
                <a:ea typeface="Times New Roman" panose="02020603050405020304" pitchFamily="18" charset="0"/>
              </a:rPr>
              <a:t>-рекреаційна рухова активність</a:t>
            </a:r>
            <a:r>
              <a:rPr lang="uk-UA" sz="36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B1CCB2-A7F9-40DA-9FAF-264A30E01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572873" cy="4195481"/>
          </a:xfrm>
        </p:spPr>
        <p:txBody>
          <a:bodyPr/>
          <a:lstStyle/>
          <a:p>
            <a:pPr algn="just"/>
            <a:r>
              <a:rPr lang="uk-UA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– це така рухова активність, яка має оздоровчу спрямованість, вирішує завдання рекреаційного характеру і ґрунтується на раціональній організації</a:t>
            </a:r>
            <a:endParaRPr lang="ru-RU" sz="2800" dirty="0"/>
          </a:p>
          <a:p>
            <a:pPr algn="just"/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881732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55010A4-62A7-42FD-8343-58EA0DFEF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571" y="365126"/>
            <a:ext cx="11408899" cy="5923132"/>
          </a:xfrm>
        </p:spPr>
        <p:txBody>
          <a:bodyPr/>
          <a:lstStyle/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algn="just"/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вичення</a:t>
            </a:r>
            <a:r>
              <a:rPr lang="ru-RU" sz="2400" dirty="0"/>
              <a:t> </a:t>
            </a:r>
            <a:r>
              <a:rPr lang="ru-RU" sz="2400" dirty="0" err="1"/>
              <a:t>навчальної</a:t>
            </a:r>
            <a:r>
              <a:rPr lang="ru-RU" sz="2400" dirty="0"/>
              <a:t> </a:t>
            </a:r>
            <a:r>
              <a:rPr lang="ru-RU" sz="2400" dirty="0" err="1"/>
              <a:t>дисципліни</a:t>
            </a:r>
            <a:r>
              <a:rPr lang="ru-RU" sz="2400" dirty="0"/>
              <a:t> «</a:t>
            </a:r>
            <a:r>
              <a:rPr lang="ru-RU" sz="2400" dirty="0" err="1"/>
              <a:t>Теорія</a:t>
            </a:r>
            <a:r>
              <a:rPr lang="ru-RU" sz="2400" dirty="0"/>
              <a:t> і </a:t>
            </a:r>
            <a:r>
              <a:rPr lang="ru-RU" sz="2400" dirty="0" err="1"/>
              <a:t>технології</a:t>
            </a:r>
            <a:r>
              <a:rPr lang="ru-RU" sz="2400" dirty="0"/>
              <a:t> </a:t>
            </a:r>
            <a:r>
              <a:rPr lang="ru-RU" sz="2400" dirty="0" err="1"/>
              <a:t>оздоровчо-рекреаційної</a:t>
            </a:r>
            <a:r>
              <a:rPr lang="ru-RU" sz="2400" dirty="0"/>
              <a:t> </a:t>
            </a:r>
            <a:r>
              <a:rPr lang="ru-RU" sz="2400" dirty="0" err="1"/>
              <a:t>рухової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» </a:t>
            </a:r>
            <a:r>
              <a:rPr lang="ru-RU" sz="2400" dirty="0" err="1"/>
              <a:t>студенти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змогу</a:t>
            </a:r>
            <a:r>
              <a:rPr lang="ru-RU" sz="2400" dirty="0"/>
              <a:t> </a:t>
            </a:r>
            <a:r>
              <a:rPr lang="ru-RU" sz="2400" dirty="0" err="1"/>
              <a:t>ознайомитись</a:t>
            </a:r>
            <a:r>
              <a:rPr lang="ru-RU" sz="2400" dirty="0"/>
              <a:t> з </a:t>
            </a:r>
            <a:r>
              <a:rPr lang="ru-RU" sz="2400" dirty="0" err="1"/>
              <a:t>науково-методичними</a:t>
            </a:r>
            <a:r>
              <a:rPr lang="ru-RU" sz="2400" dirty="0"/>
              <a:t> основами </a:t>
            </a:r>
            <a:r>
              <a:rPr lang="ru-RU" sz="2400" dirty="0" err="1"/>
              <a:t>оздоровчої</a:t>
            </a:r>
            <a:r>
              <a:rPr lang="ru-RU" sz="2400" dirty="0"/>
              <a:t> </a:t>
            </a:r>
            <a:r>
              <a:rPr lang="ru-RU" sz="2400" dirty="0" err="1"/>
              <a:t>гімнастики</a:t>
            </a:r>
            <a:r>
              <a:rPr lang="ru-RU" sz="2400" dirty="0"/>
              <a:t>; </a:t>
            </a:r>
            <a:r>
              <a:rPr lang="ru-RU" sz="2400" dirty="0" err="1"/>
              <a:t>технологіями</a:t>
            </a:r>
            <a:r>
              <a:rPr lang="ru-RU" sz="2400" dirty="0"/>
              <a:t> </a:t>
            </a:r>
            <a:r>
              <a:rPr lang="ru-RU" sz="2400" dirty="0" err="1"/>
              <a:t>рухової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аеробної</a:t>
            </a:r>
            <a:r>
              <a:rPr lang="ru-RU" sz="2400" dirty="0"/>
              <a:t> </a:t>
            </a:r>
            <a:r>
              <a:rPr lang="ru-RU" sz="2400" dirty="0" err="1"/>
              <a:t>спрямованості</a:t>
            </a:r>
            <a:r>
              <a:rPr lang="ru-RU" sz="2400" dirty="0"/>
              <a:t>; </a:t>
            </a:r>
            <a:r>
              <a:rPr lang="ru-RU" sz="2400" dirty="0" err="1"/>
              <a:t>теорією</a:t>
            </a:r>
            <a:r>
              <a:rPr lang="ru-RU" sz="2400" dirty="0"/>
              <a:t> </a:t>
            </a:r>
            <a:r>
              <a:rPr lang="ru-RU" sz="2400" dirty="0" err="1"/>
              <a:t>оздоровчого</a:t>
            </a:r>
            <a:r>
              <a:rPr lang="ru-RU" sz="2400" dirty="0"/>
              <a:t> </a:t>
            </a:r>
            <a:r>
              <a:rPr lang="ru-RU" sz="2400" dirty="0" err="1"/>
              <a:t>тренування</a:t>
            </a:r>
            <a:r>
              <a:rPr lang="ru-RU" sz="2400" dirty="0"/>
              <a:t>; видами </a:t>
            </a:r>
            <a:r>
              <a:rPr lang="ru-RU" sz="2400" dirty="0" err="1"/>
              <a:t>оздоровчої</a:t>
            </a:r>
            <a:r>
              <a:rPr lang="ru-RU" sz="2400" dirty="0"/>
              <a:t> </a:t>
            </a:r>
            <a:r>
              <a:rPr lang="ru-RU" sz="2400" dirty="0" err="1"/>
              <a:t>гімнастики</a:t>
            </a:r>
            <a:r>
              <a:rPr lang="ru-RU" sz="2400" dirty="0"/>
              <a:t>; </a:t>
            </a:r>
            <a:r>
              <a:rPr lang="ru-RU" sz="2400" dirty="0" err="1"/>
              <a:t>технологіями</a:t>
            </a:r>
            <a:r>
              <a:rPr lang="ru-RU" sz="2400" dirty="0"/>
              <a:t> </a:t>
            </a:r>
            <a:r>
              <a:rPr lang="ru-RU" sz="2400" dirty="0" err="1"/>
              <a:t>рухової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 </a:t>
            </a:r>
            <a:r>
              <a:rPr lang="ru-RU" sz="2400" dirty="0" err="1"/>
              <a:t>аеробної</a:t>
            </a:r>
            <a:r>
              <a:rPr lang="ru-RU" sz="2400" dirty="0"/>
              <a:t> </a:t>
            </a:r>
            <a:r>
              <a:rPr lang="ru-RU" sz="2400" dirty="0" err="1"/>
              <a:t>спрямованості</a:t>
            </a:r>
            <a:r>
              <a:rPr lang="ru-RU" sz="2400" dirty="0"/>
              <a:t>: </a:t>
            </a:r>
            <a:r>
              <a:rPr lang="ru-RU" sz="2400" dirty="0" err="1"/>
              <a:t>оздоровча</a:t>
            </a:r>
            <a:r>
              <a:rPr lang="ru-RU" sz="2400" dirty="0"/>
              <a:t> ходьба, </a:t>
            </a:r>
            <a:r>
              <a:rPr lang="ru-RU" sz="2400" dirty="0" err="1"/>
              <a:t>оздоровчий</a:t>
            </a:r>
            <a:r>
              <a:rPr lang="ru-RU" sz="2400" dirty="0"/>
              <a:t> </a:t>
            </a:r>
            <a:r>
              <a:rPr lang="ru-RU" sz="2400" dirty="0" err="1"/>
              <a:t>біг</a:t>
            </a:r>
            <a:r>
              <a:rPr lang="ru-RU" sz="2400" dirty="0"/>
              <a:t>, </a:t>
            </a:r>
            <a:r>
              <a:rPr lang="ru-RU" sz="2400" dirty="0" err="1"/>
              <a:t>оздоровчо-рекреаційним</a:t>
            </a:r>
            <a:r>
              <a:rPr lang="ru-RU" sz="2400" dirty="0"/>
              <a:t> туризмом; </a:t>
            </a:r>
            <a:r>
              <a:rPr lang="ru-RU" sz="2400" dirty="0" err="1"/>
              <a:t>значенням</a:t>
            </a:r>
            <a:r>
              <a:rPr lang="ru-RU" sz="2400" dirty="0"/>
              <a:t> </a:t>
            </a:r>
            <a:r>
              <a:rPr lang="ru-RU" sz="2400" dirty="0" err="1"/>
              <a:t>плавання</a:t>
            </a:r>
            <a:r>
              <a:rPr lang="ru-RU" sz="2400" dirty="0"/>
              <a:t> у </a:t>
            </a:r>
            <a:r>
              <a:rPr lang="ru-RU" sz="2400" dirty="0" err="1"/>
              <a:t>системі</a:t>
            </a:r>
            <a:r>
              <a:rPr lang="ru-RU" sz="2400" dirty="0"/>
              <a:t> </a:t>
            </a:r>
            <a:r>
              <a:rPr lang="ru-RU" sz="2400" dirty="0" err="1"/>
              <a:t>оздоровлення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; </a:t>
            </a:r>
            <a:r>
              <a:rPr lang="ru-RU" sz="2400" dirty="0" err="1"/>
              <a:t>ігровими</a:t>
            </a:r>
            <a:r>
              <a:rPr lang="ru-RU" sz="2400" dirty="0"/>
              <a:t> видами </a:t>
            </a:r>
            <a:r>
              <a:rPr lang="ru-RU" sz="2400" dirty="0" err="1"/>
              <a:t>оздоровчо-рекреаційної</a:t>
            </a:r>
            <a:r>
              <a:rPr lang="ru-RU" sz="2400" dirty="0"/>
              <a:t> </a:t>
            </a:r>
            <a:r>
              <a:rPr lang="ru-RU" sz="2400" dirty="0" err="1"/>
              <a:t>рухової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endParaRPr lang="ru-UA" sz="2400" dirty="0"/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327890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1C6E6E1-956D-41A1-BF02-8C1D4D5A0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717452"/>
            <a:ext cx="10558805" cy="5530947"/>
          </a:xfrm>
        </p:spPr>
        <p:txBody>
          <a:bodyPr/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Метою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є </a:t>
            </a:r>
            <a:r>
              <a:rPr lang="ru-RU" dirty="0" err="1"/>
              <a:t>комплексне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різноманітних</a:t>
            </a:r>
            <a:r>
              <a:rPr lang="ru-RU" dirty="0"/>
              <a:t> </a:t>
            </a:r>
            <a:r>
              <a:rPr lang="ru-RU" dirty="0" err="1"/>
              <a:t>теорій</a:t>
            </a:r>
            <a:r>
              <a:rPr lang="ru-RU" dirty="0"/>
              <a:t> та </a:t>
            </a:r>
            <a:r>
              <a:rPr lang="ru-RU" dirty="0" err="1"/>
              <a:t>технологій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і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навчальнопізнавальної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здобувачів</a:t>
            </a:r>
            <a:r>
              <a:rPr lang="ru-RU" dirty="0"/>
              <a:t>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та </a:t>
            </a:r>
            <a:r>
              <a:rPr lang="ru-RU" dirty="0" err="1"/>
              <a:t>методів</a:t>
            </a:r>
            <a:r>
              <a:rPr lang="ru-RU" dirty="0"/>
              <a:t> </a:t>
            </a:r>
            <a:r>
              <a:rPr lang="ru-RU" dirty="0" err="1"/>
              <a:t>стимулювання</a:t>
            </a:r>
            <a:r>
              <a:rPr lang="ru-RU" dirty="0"/>
              <a:t> і </a:t>
            </a:r>
            <a:r>
              <a:rPr lang="ru-RU" dirty="0" err="1"/>
              <a:t>мотивації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творчих</a:t>
            </a:r>
            <a:r>
              <a:rPr lang="ru-RU" dirty="0"/>
              <a:t> засад </a:t>
            </a:r>
            <a:r>
              <a:rPr lang="ru-RU" dirty="0" err="1"/>
              <a:t>особистості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фахівця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індивідуальних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99539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01B963-0FA8-415B-84B2-9BD9EA0E9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Основні завдання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48DD6-9DAA-4CC4-BD86-121E143FC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цілісну</a:t>
            </a:r>
            <a:r>
              <a:rPr lang="ru-RU" dirty="0"/>
              <a:t> систему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оздоровчо-рекреаційної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на стан </a:t>
            </a:r>
            <a:r>
              <a:rPr lang="ru-RU" dirty="0" err="1"/>
              <a:t>здоров’я</a:t>
            </a:r>
            <a:r>
              <a:rPr lang="ru-RU" dirty="0"/>
              <a:t>;</a:t>
            </a:r>
          </a:p>
          <a:p>
            <a:pPr algn="just"/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цілісну</a:t>
            </a:r>
            <a:r>
              <a:rPr lang="ru-RU" dirty="0"/>
              <a:t> систему </a:t>
            </a:r>
            <a:r>
              <a:rPr lang="ru-RU" dirty="0" err="1"/>
              <a:t>знань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форм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оздоровчо-рекреаційних</a:t>
            </a:r>
            <a:r>
              <a:rPr lang="ru-RU" dirty="0"/>
              <a:t> занять; </a:t>
            </a:r>
          </a:p>
          <a:p>
            <a:pPr algn="just"/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практичні</a:t>
            </a:r>
            <a:r>
              <a:rPr lang="ru-RU" dirty="0"/>
              <a:t> </a:t>
            </a:r>
            <a:r>
              <a:rPr lang="ru-RU" dirty="0" err="1"/>
              <a:t>навички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оздоровчо-рекреаційних</a:t>
            </a:r>
            <a:r>
              <a:rPr lang="ru-RU" dirty="0"/>
              <a:t> занять,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реалізуються</a:t>
            </a:r>
            <a:r>
              <a:rPr lang="ru-RU" dirty="0"/>
              <a:t>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оздоровчорекреаційної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; </a:t>
            </a:r>
          </a:p>
          <a:p>
            <a:pPr algn="just"/>
            <a:r>
              <a:rPr lang="ru-RU" dirty="0" err="1"/>
              <a:t>ознайомити</a:t>
            </a:r>
            <a:r>
              <a:rPr lang="ru-RU" dirty="0"/>
              <a:t> з </a:t>
            </a:r>
            <a:r>
              <a:rPr lang="ru-RU" dirty="0" err="1"/>
              <a:t>особливостями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оздоровчо-рекреаційної</a:t>
            </a:r>
            <a:r>
              <a:rPr lang="ru-RU" dirty="0"/>
              <a:t> </a:t>
            </a:r>
            <a:r>
              <a:rPr lang="ru-RU" dirty="0" err="1"/>
              <a:t>рухової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в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вікові</a:t>
            </a:r>
            <a:r>
              <a:rPr lang="ru-RU" dirty="0"/>
              <a:t> </a:t>
            </a:r>
            <a:r>
              <a:rPr lang="ru-RU" dirty="0" err="1"/>
              <a:t>періоди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6228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C697C-7D86-4EB3-82C4-D96AF9332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84D92B-E654-409C-9013-093B70D72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uk-UA" sz="3600" dirty="0"/>
          </a:p>
          <a:p>
            <a:pPr marL="0" indent="0" algn="ctr">
              <a:buNone/>
            </a:pPr>
            <a:r>
              <a:rPr lang="uk-UA" sz="3600" dirty="0"/>
              <a:t>Поняття здоров'я, фізичної рекреації та </a:t>
            </a:r>
            <a:r>
              <a:rPr lang="uk-UA" sz="3600" dirty="0" err="1"/>
              <a:t>оздоровчо</a:t>
            </a:r>
            <a:r>
              <a:rPr lang="uk-UA" sz="3600" dirty="0"/>
              <a:t>-рекреаційної діяльності</a:t>
            </a:r>
            <a:endParaRPr lang="ru-UA" sz="3600" dirty="0"/>
          </a:p>
        </p:txBody>
      </p:sp>
    </p:spTree>
    <p:extLst>
      <p:ext uri="{BB962C8B-B14F-4D97-AF65-F5344CB8AC3E}">
        <p14:creationId xmlns:p14="http://schemas.microsoft.com/office/powerpoint/2010/main" val="227876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35C0FE-9C91-4079-923C-CE7AEB17E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ЗДОРОВ</a:t>
            </a:r>
            <a:r>
              <a:rPr lang="en-US" dirty="0"/>
              <a:t>’</a:t>
            </a:r>
            <a:r>
              <a:rPr lang="uk-UA" dirty="0"/>
              <a:t>Я 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D83182-813C-4B00-8B3D-CC0B72554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910497" cy="4195481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/>
              <a:t>це</a:t>
            </a:r>
            <a:r>
              <a:rPr lang="ru-RU" sz="3200" dirty="0"/>
              <a:t> стан </a:t>
            </a:r>
            <a:r>
              <a:rPr lang="ru-RU" sz="3200" dirty="0" err="1"/>
              <a:t>повного</a:t>
            </a:r>
            <a:r>
              <a:rPr lang="ru-RU" sz="3200" dirty="0"/>
              <a:t> </a:t>
            </a:r>
            <a:r>
              <a:rPr lang="ru-RU" sz="3200" dirty="0" err="1"/>
              <a:t>психічного</a:t>
            </a:r>
            <a:r>
              <a:rPr lang="ru-RU" sz="3200" dirty="0"/>
              <a:t>, </a:t>
            </a:r>
            <a:r>
              <a:rPr lang="ru-RU" sz="3200" dirty="0" err="1"/>
              <a:t>фізичного</a:t>
            </a:r>
            <a:r>
              <a:rPr lang="ru-RU" sz="3200" dirty="0"/>
              <a:t> і </a:t>
            </a:r>
            <a:r>
              <a:rPr lang="ru-RU" sz="3200" dirty="0" err="1"/>
              <a:t>соціального</a:t>
            </a:r>
            <a:r>
              <a:rPr lang="ru-RU" sz="3200" dirty="0"/>
              <a:t> </a:t>
            </a:r>
            <a:r>
              <a:rPr lang="ru-RU" sz="3200" dirty="0" err="1"/>
              <a:t>благополуччя</a:t>
            </a:r>
            <a:r>
              <a:rPr lang="ru-RU" sz="3200" dirty="0"/>
              <a:t>, а не </a:t>
            </a:r>
            <a:r>
              <a:rPr lang="ru-RU" sz="3200" dirty="0" err="1"/>
              <a:t>тільки</a:t>
            </a:r>
            <a:r>
              <a:rPr lang="ru-RU" sz="3200" dirty="0"/>
              <a:t> </a:t>
            </a:r>
            <a:r>
              <a:rPr lang="ru-RU" sz="3200" dirty="0" err="1"/>
              <a:t>відсутність</a:t>
            </a:r>
            <a:r>
              <a:rPr lang="ru-RU" sz="3200" dirty="0"/>
              <a:t> </a:t>
            </a:r>
            <a:r>
              <a:rPr lang="ru-RU" sz="3200" dirty="0" err="1"/>
              <a:t>захворювань</a:t>
            </a:r>
            <a:r>
              <a:rPr lang="ru-RU" sz="3200" dirty="0"/>
              <a:t> та </a:t>
            </a:r>
            <a:r>
              <a:rPr lang="ru-RU" sz="3200" dirty="0" err="1"/>
              <a:t>фізичних</a:t>
            </a:r>
            <a:r>
              <a:rPr lang="ru-RU" sz="3200" dirty="0"/>
              <a:t> </a:t>
            </a:r>
            <a:r>
              <a:rPr lang="ru-RU" sz="3200" dirty="0" err="1"/>
              <a:t>вад</a:t>
            </a:r>
            <a:r>
              <a:rPr lang="ru-RU" sz="3200" dirty="0"/>
              <a:t>.</a:t>
            </a:r>
            <a:endParaRPr lang="ru-UA" sz="3200" dirty="0"/>
          </a:p>
        </p:txBody>
      </p:sp>
    </p:spTree>
    <p:extLst>
      <p:ext uri="{BB962C8B-B14F-4D97-AF65-F5344CB8AC3E}">
        <p14:creationId xmlns:p14="http://schemas.microsoft.com/office/powerpoint/2010/main" val="2156376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483833" y="2168860"/>
            <a:ext cx="2592288" cy="936104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 dirty="0"/>
          </a:p>
          <a:p>
            <a:pPr algn="ctr"/>
            <a:r>
              <a:rPr lang="uk-UA" dirty="0"/>
              <a:t>Здоров'я</a:t>
            </a:r>
          </a:p>
          <a:p>
            <a:pPr algn="ctr"/>
            <a:r>
              <a:rPr lang="uk-UA" sz="1400" dirty="0"/>
              <a:t>стан повного фізичного, психологічного благополуччя </a:t>
            </a:r>
          </a:p>
          <a:p>
            <a:pPr algn="ctr"/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5779977" y="191683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4582445" y="116632"/>
            <a:ext cx="2448272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Фізичне благополуччя</a:t>
            </a:r>
          </a:p>
          <a:p>
            <a:pPr algn="ctr"/>
            <a:r>
              <a:rPr lang="uk-UA" sz="1400" dirty="0"/>
              <a:t>(добре фізичне самопочуття, енергія, бадьорість, здатність витримувати фізичне навантаження)</a:t>
            </a:r>
            <a:endParaRPr lang="ru-RU" sz="1400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>
            <a:off x="7170683" y="2460957"/>
            <a:ext cx="348912" cy="4466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Скругленный прямоугольник 34"/>
          <p:cNvSpPr/>
          <p:nvPr/>
        </p:nvSpPr>
        <p:spPr>
          <a:xfrm>
            <a:off x="7519595" y="2896251"/>
            <a:ext cx="3096344" cy="26884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Соціальне благополуччя</a:t>
            </a:r>
          </a:p>
          <a:p>
            <a:pPr algn="ctr"/>
            <a:r>
              <a:rPr lang="uk-UA" sz="1400" dirty="0"/>
              <a:t>(задоволення соціальним статусом і якістю стосунків з оточенням, здатність ефективно спілкуватися та взаємодіяти з людьми)</a:t>
            </a:r>
            <a:endParaRPr lang="ru-RU" sz="1400" dirty="0"/>
          </a:p>
        </p:txBody>
      </p:sp>
      <p:cxnSp>
        <p:nvCxnSpPr>
          <p:cNvPr id="38" name="Прямая со стрелкой 37"/>
          <p:cNvCxnSpPr/>
          <p:nvPr/>
        </p:nvCxnSpPr>
        <p:spPr>
          <a:xfrm flipH="1">
            <a:off x="4093609" y="2449581"/>
            <a:ext cx="333618" cy="3746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1876733" y="2853196"/>
            <a:ext cx="2421850" cy="6478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  <a:p>
            <a:pPr algn="ctr"/>
            <a:r>
              <a:rPr lang="ru-RU" sz="1600" dirty="0" err="1"/>
              <a:t>Психологічне</a:t>
            </a:r>
            <a:r>
              <a:rPr lang="ru-RU" sz="1600" dirty="0"/>
              <a:t> </a:t>
            </a:r>
            <a:r>
              <a:rPr lang="ru-RU" sz="1600" dirty="0" err="1"/>
              <a:t>благополуччя</a:t>
            </a:r>
            <a:endParaRPr lang="ru-RU" sz="1600" dirty="0"/>
          </a:p>
          <a:p>
            <a:pPr algn="ctr"/>
            <a:endParaRPr lang="ru-RU" dirty="0"/>
          </a:p>
        </p:txBody>
      </p:sp>
      <p:cxnSp>
        <p:nvCxnSpPr>
          <p:cNvPr id="45" name="Прямая со стрелкой 44"/>
          <p:cNvCxnSpPr/>
          <p:nvPr/>
        </p:nvCxnSpPr>
        <p:spPr>
          <a:xfrm flipH="1">
            <a:off x="1784275" y="3526322"/>
            <a:ext cx="69806" cy="2032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>
            <a:off x="1415480" y="3796684"/>
            <a:ext cx="2088232" cy="17551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/>
              <a:t>Інтелектуальне</a:t>
            </a:r>
            <a:endParaRPr lang="ru-RU" sz="1400" dirty="0"/>
          </a:p>
          <a:p>
            <a:pPr algn="ctr"/>
            <a:r>
              <a:rPr lang="ru-RU" sz="1200" dirty="0"/>
              <a:t>(</a:t>
            </a:r>
            <a:r>
              <a:rPr lang="ru-RU" sz="1200" dirty="0" err="1"/>
              <a:t>уміння</a:t>
            </a:r>
            <a:r>
              <a:rPr lang="ru-RU" sz="1200" dirty="0"/>
              <a:t> </a:t>
            </a:r>
            <a:r>
              <a:rPr lang="ru-RU" sz="1200" dirty="0" err="1"/>
              <a:t>вчитися</a:t>
            </a:r>
            <a:r>
              <a:rPr lang="ru-RU" sz="1200" dirty="0"/>
              <a:t> й </a:t>
            </a:r>
            <a:r>
              <a:rPr lang="ru-RU" sz="1200" dirty="0" err="1"/>
              <a:t>отримувати</a:t>
            </a:r>
            <a:r>
              <a:rPr lang="ru-RU" sz="1200" dirty="0"/>
              <a:t> </a:t>
            </a:r>
            <a:r>
              <a:rPr lang="ru-RU" sz="1200" dirty="0" err="1"/>
              <a:t>задоволення</a:t>
            </a:r>
            <a:r>
              <a:rPr lang="ru-RU" sz="1200" dirty="0"/>
              <a:t> </a:t>
            </a:r>
            <a:r>
              <a:rPr lang="ru-RU" sz="1200" dirty="0" err="1"/>
              <a:t>від</a:t>
            </a:r>
            <a:r>
              <a:rPr lang="ru-RU" sz="1200" dirty="0"/>
              <a:t> </a:t>
            </a:r>
            <a:r>
              <a:rPr lang="ru-RU" sz="1200" dirty="0" err="1"/>
              <a:t>навчання</a:t>
            </a:r>
            <a:r>
              <a:rPr lang="ru-RU" sz="1200" dirty="0"/>
              <a:t>, </a:t>
            </a:r>
            <a:r>
              <a:rPr lang="ru-RU" sz="1200" dirty="0" err="1"/>
              <a:t>здатність</a:t>
            </a:r>
            <a:r>
              <a:rPr lang="ru-RU" sz="1200" dirty="0"/>
              <a:t> </a:t>
            </a:r>
            <a:r>
              <a:rPr lang="ru-RU" sz="1200" dirty="0" err="1"/>
              <a:t>аналізувати</a:t>
            </a:r>
            <a:r>
              <a:rPr lang="ru-RU" sz="1200" dirty="0"/>
              <a:t> </a:t>
            </a:r>
            <a:r>
              <a:rPr lang="ru-RU" sz="1200" dirty="0" err="1"/>
              <a:t>проблеми</a:t>
            </a:r>
            <a:r>
              <a:rPr lang="ru-RU" sz="1200" dirty="0"/>
              <a:t> та </a:t>
            </a:r>
            <a:r>
              <a:rPr lang="ru-RU" sz="1200" dirty="0" err="1"/>
              <a:t>приймати</a:t>
            </a:r>
            <a:r>
              <a:rPr lang="ru-RU" sz="1200" dirty="0"/>
              <a:t> </a:t>
            </a:r>
            <a:r>
              <a:rPr lang="ru-RU" sz="1200" dirty="0" err="1"/>
              <a:t>зважені</a:t>
            </a:r>
            <a:r>
              <a:rPr lang="ru-RU" sz="1200" dirty="0"/>
              <a:t> </a:t>
            </a:r>
            <a:r>
              <a:rPr lang="ru-RU" sz="1200" dirty="0" err="1"/>
              <a:t>рішення</a:t>
            </a:r>
            <a:r>
              <a:rPr lang="ru-RU" sz="1100" dirty="0"/>
              <a:t>)</a:t>
            </a: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3654369" y="3612926"/>
            <a:ext cx="589897" cy="19963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322820" y="3501008"/>
            <a:ext cx="322027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Скругленный прямоугольник 58"/>
          <p:cNvSpPr/>
          <p:nvPr/>
        </p:nvSpPr>
        <p:spPr>
          <a:xfrm>
            <a:off x="4566011" y="4033334"/>
            <a:ext cx="2609286" cy="11064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/>
              <a:t>Духовне</a:t>
            </a:r>
            <a:endParaRPr lang="ru-RU" sz="1400" dirty="0"/>
          </a:p>
          <a:p>
            <a:pPr algn="ctr"/>
            <a:r>
              <a:rPr lang="ru-RU" sz="1200" dirty="0"/>
              <a:t>(</a:t>
            </a:r>
            <a:r>
              <a:rPr lang="ru-RU" sz="1200" dirty="0" err="1"/>
              <a:t>усвідомлення</a:t>
            </a:r>
            <a:r>
              <a:rPr lang="ru-RU" sz="1200" dirty="0"/>
              <a:t> </a:t>
            </a:r>
            <a:r>
              <a:rPr lang="ru-RU" sz="1200" dirty="0" err="1"/>
              <a:t>свого</a:t>
            </a:r>
            <a:r>
              <a:rPr lang="ru-RU" sz="1200" dirty="0"/>
              <a:t> </a:t>
            </a:r>
            <a:r>
              <a:rPr lang="ru-RU" sz="1200" dirty="0" err="1"/>
              <a:t>призначення</a:t>
            </a:r>
            <a:r>
              <a:rPr lang="ru-RU" sz="1200" dirty="0"/>
              <a:t> і </a:t>
            </a:r>
            <a:r>
              <a:rPr lang="ru-RU" sz="1200" dirty="0" err="1"/>
              <a:t>сенсу</a:t>
            </a:r>
            <a:r>
              <a:rPr lang="ru-RU" sz="1200" dirty="0"/>
              <a:t> </a:t>
            </a:r>
            <a:r>
              <a:rPr lang="ru-RU" sz="1200" dirty="0" err="1"/>
              <a:t>життя</a:t>
            </a:r>
            <a:r>
              <a:rPr lang="ru-RU" sz="1200" dirty="0"/>
              <a:t>, </a:t>
            </a:r>
            <a:r>
              <a:rPr lang="ru-RU" sz="1200" dirty="0" err="1"/>
              <a:t>сприйняття</a:t>
            </a:r>
            <a:r>
              <a:rPr lang="ru-RU" sz="1200" dirty="0"/>
              <a:t> </a:t>
            </a:r>
            <a:r>
              <a:rPr lang="ru-RU" sz="1200" dirty="0" err="1"/>
              <a:t>загальнолюдських</a:t>
            </a:r>
            <a:r>
              <a:rPr lang="ru-RU" sz="1200" dirty="0"/>
              <a:t> </a:t>
            </a:r>
            <a:r>
              <a:rPr lang="ru-RU" sz="1200" dirty="0" err="1"/>
              <a:t>цінностей</a:t>
            </a:r>
            <a:r>
              <a:rPr lang="ru-RU" sz="1200" dirty="0"/>
              <a:t>)</a:t>
            </a:r>
          </a:p>
        </p:txBody>
      </p:sp>
      <p:sp>
        <p:nvSpPr>
          <p:cNvPr id="60" name="Скругленный прямоугольник 59"/>
          <p:cNvSpPr/>
          <p:nvPr/>
        </p:nvSpPr>
        <p:spPr>
          <a:xfrm>
            <a:off x="3359696" y="5655258"/>
            <a:ext cx="32321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/>
              <a:t>Емоційне</a:t>
            </a:r>
            <a:endParaRPr lang="ru-RU" sz="1400" dirty="0"/>
          </a:p>
          <a:p>
            <a:pPr algn="ctr"/>
            <a:r>
              <a:rPr lang="ru-RU" sz="1200" dirty="0"/>
              <a:t>(</a:t>
            </a:r>
            <a:r>
              <a:rPr lang="ru-RU" sz="1200" dirty="0" err="1"/>
              <a:t>здатність</a:t>
            </a:r>
            <a:r>
              <a:rPr lang="ru-RU" sz="1200" dirty="0"/>
              <a:t> </a:t>
            </a:r>
            <a:r>
              <a:rPr lang="ru-RU" sz="1200" dirty="0" err="1"/>
              <a:t>розуміти</a:t>
            </a:r>
            <a:r>
              <a:rPr lang="ru-RU" sz="1200" dirty="0"/>
              <a:t> </a:t>
            </a:r>
            <a:r>
              <a:rPr lang="ru-RU" sz="1200" dirty="0" err="1"/>
              <a:t>почуття</a:t>
            </a:r>
            <a:r>
              <a:rPr lang="ru-RU" sz="1200" dirty="0"/>
              <a:t> — </a:t>
            </a:r>
            <a:r>
              <a:rPr lang="ru-RU" sz="1200" dirty="0" err="1"/>
              <a:t>свої</a:t>
            </a:r>
            <a:r>
              <a:rPr lang="ru-RU" sz="1200" dirty="0"/>
              <a:t> та </a:t>
            </a:r>
            <a:r>
              <a:rPr lang="ru-RU" sz="1200" dirty="0" err="1"/>
              <a:t>інших</a:t>
            </a:r>
            <a:r>
              <a:rPr lang="ru-RU" sz="1200" dirty="0"/>
              <a:t> людей, </a:t>
            </a:r>
            <a:r>
              <a:rPr lang="ru-RU" sz="1200" dirty="0" err="1"/>
              <a:t>уміння</a:t>
            </a:r>
            <a:r>
              <a:rPr lang="ru-RU" sz="1200" dirty="0"/>
              <a:t> </a:t>
            </a:r>
            <a:r>
              <a:rPr lang="ru-RU" sz="1200" dirty="0" err="1"/>
              <a:t>долати</a:t>
            </a:r>
            <a:r>
              <a:rPr lang="ru-RU" sz="1200" dirty="0"/>
              <a:t> </a:t>
            </a:r>
            <a:r>
              <a:rPr lang="ru-RU" sz="1200" dirty="0" err="1"/>
              <a:t>невдачі</a:t>
            </a:r>
            <a:r>
              <a:rPr lang="ru-RU" sz="1200" dirty="0"/>
              <a:t>, </a:t>
            </a:r>
            <a:r>
              <a:rPr lang="ru-RU" sz="1200" dirty="0" err="1"/>
              <a:t>керувати</a:t>
            </a:r>
            <a:r>
              <a:rPr lang="ru-RU" sz="1200" dirty="0"/>
              <a:t> </a:t>
            </a:r>
            <a:r>
              <a:rPr lang="ru-RU" sz="1200" dirty="0" err="1"/>
              <a:t>стресами</a:t>
            </a:r>
            <a:r>
              <a:rPr lang="ru-RU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04570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Фактори, що впливають на здоров'я людини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785" y="2060848"/>
            <a:ext cx="3600400" cy="3384376"/>
          </a:xfrm>
        </p:spPr>
      </p:pic>
    </p:spTree>
    <p:extLst>
      <p:ext uri="{BB962C8B-B14F-4D97-AF65-F5344CB8AC3E}">
        <p14:creationId xmlns:p14="http://schemas.microsoft.com/office/powerpoint/2010/main" val="359668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-99392"/>
            <a:ext cx="8229600" cy="50405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0332" y="404664"/>
            <a:ext cx="9516148" cy="60486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i="1" dirty="0"/>
              <a:t>Таким чином</a:t>
            </a:r>
            <a:r>
              <a:rPr lang="uk-UA" dirty="0"/>
              <a:t>, рівень здоров’я населення визначається не стільки кількістю лікарів та лікарняних ліжок, скільки способом його життя.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endParaRPr lang="uk-UA" i="1" dirty="0"/>
          </a:p>
          <a:p>
            <a:pPr marL="0" indent="0" algn="just">
              <a:buNone/>
            </a:pPr>
            <a:r>
              <a:rPr lang="uk-UA" i="1" dirty="0"/>
              <a:t>Спосіб життя</a:t>
            </a:r>
            <a:r>
              <a:rPr lang="uk-UA" dirty="0"/>
              <a:t> – це соціальна категорія, яка включає якість, спосіб і стиль життя. За визначенням ВООЗ, спосіб життя – спосіб існування, оснований на взаємодії між умовами життя і конкретними моделями поведінки особистості. </a:t>
            </a:r>
          </a:p>
          <a:p>
            <a:pPr marL="0" indent="0" algn="just">
              <a:buNone/>
            </a:pPr>
            <a:r>
              <a:rPr lang="uk-UA" i="1" dirty="0"/>
              <a:t>Здоровий спосіб життя</a:t>
            </a:r>
            <a:r>
              <a:rPr lang="uk-UA" dirty="0"/>
              <a:t> – раціональний режим і гігієнічна поведінка людини в побуті, під час навчання, на виробництві, постійна фізична активність.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280" y="1556792"/>
            <a:ext cx="3139440" cy="92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6664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167</TotalTime>
  <Words>784</Words>
  <Application>Microsoft Office PowerPoint</Application>
  <PresentationFormat>Широкоэкранный</PresentationFormat>
  <Paragraphs>91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Arial</vt:lpstr>
      <vt:lpstr>Century Gothic</vt:lpstr>
      <vt:lpstr>Times New Roman</vt:lpstr>
      <vt:lpstr>Wingdings 3</vt:lpstr>
      <vt:lpstr>Ион</vt:lpstr>
      <vt:lpstr>      Теорія і технології оздоровчо-рекреаційної рухової активності</vt:lpstr>
      <vt:lpstr>Презентация PowerPoint</vt:lpstr>
      <vt:lpstr>Презентация PowerPoint</vt:lpstr>
      <vt:lpstr>Основні завдання</vt:lpstr>
      <vt:lpstr>Презентация PowerPoint</vt:lpstr>
      <vt:lpstr>ЗДОРОВ’Я </vt:lpstr>
      <vt:lpstr>Презентация PowerPoint</vt:lpstr>
      <vt:lpstr>Фактори, що впливають на здоров'я людини</vt:lpstr>
      <vt:lpstr>Презентация PowerPoint</vt:lpstr>
      <vt:lpstr>  </vt:lpstr>
      <vt:lpstr>РЕКРЕАЦІЯ</vt:lpstr>
      <vt:lpstr>ФІЗИЧНА РЕКРЕАЦІЯ</vt:lpstr>
      <vt:lpstr>РЕКРЕАЦІЯ</vt:lpstr>
      <vt:lpstr>Зміст фізичної рекреації </vt:lpstr>
      <vt:lpstr>оздоровчо-рекреаційна рухова активність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види оздоровчо-рекреаційної рухової активності</dc:title>
  <dc:creator>Елена Бессарабова</dc:creator>
  <cp:lastModifiedBy>Елена Бессарабова</cp:lastModifiedBy>
  <cp:revision>8</cp:revision>
  <dcterms:created xsi:type="dcterms:W3CDTF">2022-09-19T17:59:24Z</dcterms:created>
  <dcterms:modified xsi:type="dcterms:W3CDTF">2024-02-13T21:06:54Z</dcterms:modified>
</cp:coreProperties>
</file>