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69" r:id="rId3"/>
  </p:sldMasterIdLst>
  <p:notesMasterIdLst>
    <p:notesMasterId r:id="rId22"/>
  </p:notesMasterIdLst>
  <p:sldIdLst>
    <p:sldId id="256" r:id="rId4"/>
    <p:sldId id="277" r:id="rId5"/>
    <p:sldId id="259" r:id="rId6"/>
    <p:sldId id="276" r:id="rId7"/>
    <p:sldId id="260" r:id="rId8"/>
    <p:sldId id="261" r:id="rId9"/>
    <p:sldId id="262" r:id="rId10"/>
    <p:sldId id="265" r:id="rId11"/>
    <p:sldId id="278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Helvetica Neue" charset="0"/>
      <p:regular r:id="rId27"/>
      <p:bold r:id="rId28"/>
      <p:italic r:id="rId29"/>
      <p:boldItalic r:id="rId30"/>
    </p:embeddedFont>
    <p:embeddedFont>
      <p:font typeface="Century Gothic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j8WsFtH17uI9nlD38H2XvyC0iB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294" y="-36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2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8000"/>
              </a:lnSpc>
              <a:spcBef>
                <a:spcPts val="129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8000"/>
              </a:lnSpc>
              <a:spcBef>
                <a:spcPts val="129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8000"/>
              </a:lnSpc>
              <a:spcBef>
                <a:spcPts val="129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8000"/>
              </a:lnSpc>
              <a:spcBef>
                <a:spcPts val="129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8000"/>
              </a:lnSpc>
              <a:spcBef>
                <a:spcPts val="129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6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6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6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6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13508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thinkideas.com/idea.html?ref=producthun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6" name="Google Shape;266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 </a:t>
            </a:r>
            <a:r>
              <a:rPr lang="uk-UA" u="sng">
                <a:solidFill>
                  <a:schemeClr val="hlink"/>
                </a:solidFill>
                <a:hlinkClick r:id="rId3"/>
              </a:rPr>
              <a:t>https://wethinkideas.com/idea.html?ref=producthunt</a:t>
            </a:r>
            <a:r>
              <a:rPr lang="uk-UA"/>
              <a:t> – check the Idea</a:t>
            </a:r>
            <a:endParaRPr/>
          </a:p>
        </p:txBody>
      </p:sp>
      <p:sp>
        <p:nvSpPr>
          <p:cNvPr id="267" name="Google Shape;26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CREEN IMAGE BACK">
  <p:cSld name="1_FULL SCREEN IMAGE BAC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1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EFAULT - IMG CENTER">
  <p:cSld name="2_DEFAULT - IMG CENT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31"/>
          <p:cNvSpPr>
            <a:spLocks noGrp="1"/>
          </p:cNvSpPr>
          <p:nvPr>
            <p:ph type="pic" idx="3"/>
          </p:nvPr>
        </p:nvSpPr>
        <p:spPr>
          <a:xfrm>
            <a:off x="1511152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EFAULT - IMG CENTER">
  <p:cSld name="4_DEFAULT - IMG CENT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2"/>
          <p:cNvSpPr>
            <a:spLocks noGrp="1"/>
          </p:cNvSpPr>
          <p:nvPr>
            <p:ph type="pic" idx="2"/>
          </p:nvPr>
        </p:nvSpPr>
        <p:spPr>
          <a:xfrm>
            <a:off x="1511152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 with SUBS">
  <p:cSld name="DEFAULT SLIDE with SUB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4"/>
          <p:cNvSpPr txBox="1">
            <a:spLocks noGrp="1"/>
          </p:cNvSpPr>
          <p:nvPr>
            <p:ph type="title"/>
          </p:nvPr>
        </p:nvSpPr>
        <p:spPr>
          <a:xfrm>
            <a:off x="791072" y="446615"/>
            <a:ext cx="15553728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5553728" cy="36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92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192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FAULT SLIDE with SUBS">
  <p:cSld name="1_DEFAULT SLIDE with SUB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>
            <a:off x="791072" y="446615"/>
            <a:ext cx="15553728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5553728" cy="36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92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192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35"/>
          <p:cNvSpPr>
            <a:spLocks noGrp="1"/>
          </p:cNvSpPr>
          <p:nvPr>
            <p:ph type="pic" idx="2"/>
          </p:nvPr>
        </p:nvSpPr>
        <p:spPr>
          <a:xfrm>
            <a:off x="1844950" y="6295629"/>
            <a:ext cx="3767403" cy="211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35"/>
          <p:cNvSpPr>
            <a:spLocks noGrp="1"/>
          </p:cNvSpPr>
          <p:nvPr>
            <p:ph type="pic" idx="3"/>
          </p:nvPr>
        </p:nvSpPr>
        <p:spPr>
          <a:xfrm>
            <a:off x="7260298" y="6295629"/>
            <a:ext cx="3767403" cy="211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35"/>
          <p:cNvSpPr>
            <a:spLocks noGrp="1"/>
          </p:cNvSpPr>
          <p:nvPr>
            <p:ph type="pic" idx="4"/>
          </p:nvPr>
        </p:nvSpPr>
        <p:spPr>
          <a:xfrm>
            <a:off x="12675647" y="6295629"/>
            <a:ext cx="3767403" cy="211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35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lock photo">
  <p:cSld name="4 block photo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6"/>
          <p:cNvSpPr>
            <a:spLocks noGrp="1"/>
          </p:cNvSpPr>
          <p:nvPr>
            <p:ph type="pic" idx="2"/>
          </p:nvPr>
        </p:nvSpPr>
        <p:spPr>
          <a:xfrm>
            <a:off x="769146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6"/>
          <p:cNvSpPr>
            <a:spLocks noGrp="1"/>
          </p:cNvSpPr>
          <p:nvPr>
            <p:ph type="pic" idx="3"/>
          </p:nvPr>
        </p:nvSpPr>
        <p:spPr>
          <a:xfrm>
            <a:off x="5226774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6"/>
          <p:cNvSpPr>
            <a:spLocks noGrp="1"/>
          </p:cNvSpPr>
          <p:nvPr>
            <p:ph type="pic" idx="4"/>
          </p:nvPr>
        </p:nvSpPr>
        <p:spPr>
          <a:xfrm>
            <a:off x="9684402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36"/>
          <p:cNvSpPr>
            <a:spLocks noGrp="1"/>
          </p:cNvSpPr>
          <p:nvPr>
            <p:ph type="pic" idx="5"/>
          </p:nvPr>
        </p:nvSpPr>
        <p:spPr>
          <a:xfrm>
            <a:off x="14145888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36"/>
          <p:cNvSpPr txBox="1">
            <a:spLocks noGrp="1"/>
          </p:cNvSpPr>
          <p:nvPr>
            <p:ph type="title"/>
          </p:nvPr>
        </p:nvSpPr>
        <p:spPr>
          <a:xfrm>
            <a:off x="791072" y="446615"/>
            <a:ext cx="15553728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36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5553728" cy="36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92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192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IMG CENTER">
  <p:cSld name="DEFAULT - IMG CENT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7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37"/>
          <p:cNvSpPr txBox="1">
            <a:spLocks noGrp="1"/>
          </p:cNvSpPr>
          <p:nvPr>
            <p:ph type="title"/>
          </p:nvPr>
        </p:nvSpPr>
        <p:spPr>
          <a:xfrm>
            <a:off x="791072" y="446615"/>
            <a:ext cx="15481720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37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1233248" cy="36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92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192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37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FAULT - IMG CENTER">
  <p:cSld name="1_DEFAULT - IMG CENT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8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38"/>
          <p:cNvSpPr>
            <a:spLocks noGrp="1"/>
          </p:cNvSpPr>
          <p:nvPr>
            <p:ph type="pic" idx="3"/>
          </p:nvPr>
        </p:nvSpPr>
        <p:spPr>
          <a:xfrm>
            <a:off x="11111158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38"/>
          <p:cNvSpPr txBox="1">
            <a:spLocks noGrp="1"/>
          </p:cNvSpPr>
          <p:nvPr>
            <p:ph type="title"/>
          </p:nvPr>
        </p:nvSpPr>
        <p:spPr>
          <a:xfrm>
            <a:off x="791072" y="446615"/>
            <a:ext cx="15553728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8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1233248" cy="36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92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192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38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EFAULT - IMG CENTER">
  <p:cSld name="3_DEFAULT - IMG CENT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9"/>
          <p:cNvSpPr>
            <a:spLocks noGrp="1"/>
          </p:cNvSpPr>
          <p:nvPr>
            <p:ph type="pic" idx="2"/>
          </p:nvPr>
        </p:nvSpPr>
        <p:spPr>
          <a:xfrm>
            <a:off x="11111158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39"/>
          <p:cNvSpPr txBox="1">
            <a:spLocks noGrp="1"/>
          </p:cNvSpPr>
          <p:nvPr>
            <p:ph type="title"/>
          </p:nvPr>
        </p:nvSpPr>
        <p:spPr>
          <a:xfrm>
            <a:off x="791072" y="446615"/>
            <a:ext cx="15553728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39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1233248" cy="36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92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192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39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EFAULT - IMG CENTER">
  <p:cSld name="2_DEFAULT - IMG CENT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0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40"/>
          <p:cNvSpPr>
            <a:spLocks noGrp="1"/>
          </p:cNvSpPr>
          <p:nvPr>
            <p:ph type="pic" idx="3"/>
          </p:nvPr>
        </p:nvSpPr>
        <p:spPr>
          <a:xfrm>
            <a:off x="1511152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40"/>
          <p:cNvSpPr txBox="1">
            <a:spLocks noGrp="1"/>
          </p:cNvSpPr>
          <p:nvPr>
            <p:ph type="title"/>
          </p:nvPr>
        </p:nvSpPr>
        <p:spPr>
          <a:xfrm>
            <a:off x="791072" y="446615"/>
            <a:ext cx="15553728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40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1233248" cy="36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92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192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40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EFAULT - IMG CENTER">
  <p:cSld name="4_DEFAULT - IMG CENTER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1"/>
          <p:cNvSpPr>
            <a:spLocks noGrp="1"/>
          </p:cNvSpPr>
          <p:nvPr>
            <p:ph type="pic" idx="2"/>
          </p:nvPr>
        </p:nvSpPr>
        <p:spPr>
          <a:xfrm>
            <a:off x="1511152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41"/>
          <p:cNvSpPr txBox="1">
            <a:spLocks noGrp="1"/>
          </p:cNvSpPr>
          <p:nvPr>
            <p:ph type="title"/>
          </p:nvPr>
        </p:nvSpPr>
        <p:spPr>
          <a:xfrm>
            <a:off x="791072" y="446615"/>
            <a:ext cx="15553728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41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1233248" cy="36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92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192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41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FAULT - IMG CENTER">
  <p:cSld name="1_DEFAULT - IMG CENT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3"/>
          <p:cNvSpPr>
            <a:spLocks noGrp="1"/>
          </p:cNvSpPr>
          <p:nvPr>
            <p:ph type="pic" idx="3"/>
          </p:nvPr>
        </p:nvSpPr>
        <p:spPr>
          <a:xfrm>
            <a:off x="11111158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CREEN IMAGE BACK">
  <p:cSld name="FULL SCREEN IMAGE BAC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4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1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5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45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lock photo">
  <p:cSld name="4 block photo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6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409711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46"/>
          <p:cNvSpPr>
            <a:spLocks noGrp="1"/>
          </p:cNvSpPr>
          <p:nvPr>
            <p:ph type="pic" idx="2"/>
          </p:nvPr>
        </p:nvSpPr>
        <p:spPr>
          <a:xfrm>
            <a:off x="769146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46"/>
          <p:cNvSpPr>
            <a:spLocks noGrp="1"/>
          </p:cNvSpPr>
          <p:nvPr>
            <p:ph type="pic" idx="3"/>
          </p:nvPr>
        </p:nvSpPr>
        <p:spPr>
          <a:xfrm>
            <a:off x="5226774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46"/>
          <p:cNvSpPr>
            <a:spLocks noGrp="1"/>
          </p:cNvSpPr>
          <p:nvPr>
            <p:ph type="pic" idx="4"/>
          </p:nvPr>
        </p:nvSpPr>
        <p:spPr>
          <a:xfrm>
            <a:off x="9684402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46"/>
          <p:cNvSpPr>
            <a:spLocks noGrp="1"/>
          </p:cNvSpPr>
          <p:nvPr>
            <p:ph type="pic" idx="5"/>
          </p:nvPr>
        </p:nvSpPr>
        <p:spPr>
          <a:xfrm>
            <a:off x="14145888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46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IMG CENTER">
  <p:cSld name="DEFAULT - IMG CENT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7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47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47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FAULT - IMG CENTER">
  <p:cSld name="1_DEFAULT - IMG CENTER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8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48"/>
          <p:cNvSpPr>
            <a:spLocks noGrp="1"/>
          </p:cNvSpPr>
          <p:nvPr>
            <p:ph type="pic" idx="3"/>
          </p:nvPr>
        </p:nvSpPr>
        <p:spPr>
          <a:xfrm>
            <a:off x="11111158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48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48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EFAULT - IMG CENTER">
  <p:cSld name="3_DEFAULT - IMG CENTER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9"/>
          <p:cNvSpPr>
            <a:spLocks noGrp="1"/>
          </p:cNvSpPr>
          <p:nvPr>
            <p:ph type="pic" idx="2"/>
          </p:nvPr>
        </p:nvSpPr>
        <p:spPr>
          <a:xfrm>
            <a:off x="11111158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49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49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EFAULT - IMG CENTER">
  <p:cSld name="2_DEFAULT - IMG CENTER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0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50"/>
          <p:cNvSpPr>
            <a:spLocks noGrp="1"/>
          </p:cNvSpPr>
          <p:nvPr>
            <p:ph type="pic" idx="3"/>
          </p:nvPr>
        </p:nvSpPr>
        <p:spPr>
          <a:xfrm>
            <a:off x="1511152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50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50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EFAULT - IMG CENTER">
  <p:cSld name="4_DEFAULT - IMG CENT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1"/>
          <p:cNvSpPr>
            <a:spLocks noGrp="1"/>
          </p:cNvSpPr>
          <p:nvPr>
            <p:ph type="pic" idx="2"/>
          </p:nvPr>
        </p:nvSpPr>
        <p:spPr>
          <a:xfrm>
            <a:off x="1511152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51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51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CREEN IMAGE BACK">
  <p:cSld name="FULL SCREEN IMAGE BAC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1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2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lock photo">
  <p:cSld name="4 block phot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409711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8"/>
          <p:cNvSpPr>
            <a:spLocks noGrp="1"/>
          </p:cNvSpPr>
          <p:nvPr>
            <p:ph type="pic" idx="2"/>
          </p:nvPr>
        </p:nvSpPr>
        <p:spPr>
          <a:xfrm>
            <a:off x="769146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8"/>
          <p:cNvSpPr>
            <a:spLocks noGrp="1"/>
          </p:cNvSpPr>
          <p:nvPr>
            <p:ph type="pic" idx="3"/>
          </p:nvPr>
        </p:nvSpPr>
        <p:spPr>
          <a:xfrm>
            <a:off x="5226774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8"/>
          <p:cNvSpPr>
            <a:spLocks noGrp="1"/>
          </p:cNvSpPr>
          <p:nvPr>
            <p:ph type="pic" idx="4"/>
          </p:nvPr>
        </p:nvSpPr>
        <p:spPr>
          <a:xfrm>
            <a:off x="9684402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8"/>
          <p:cNvSpPr>
            <a:spLocks noGrp="1"/>
          </p:cNvSpPr>
          <p:nvPr>
            <p:ph type="pic" idx="5"/>
          </p:nvPr>
        </p:nvSpPr>
        <p:spPr>
          <a:xfrm>
            <a:off x="14145888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IMG CENTER">
  <p:cSld name="DEFAULT - IMG CENT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9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EFAULT - IMG CENTER">
  <p:cSld name="3_DEFAULT - IMG CENT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0"/>
          <p:cNvSpPr>
            <a:spLocks noGrp="1"/>
          </p:cNvSpPr>
          <p:nvPr>
            <p:ph type="pic" idx="2"/>
          </p:nvPr>
        </p:nvSpPr>
        <p:spPr>
          <a:xfrm>
            <a:off x="11111158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/>
          <p:nvPr/>
        </p:nvSpPr>
        <p:spPr>
          <a:xfrm>
            <a:off x="0" y="0"/>
            <a:ext cx="18288001" cy="9667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21"/>
          <p:cNvSpPr/>
          <p:nvPr/>
        </p:nvSpPr>
        <p:spPr>
          <a:xfrm>
            <a:off x="0" y="9729788"/>
            <a:ext cx="18288001" cy="5572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Google Shape;8;p21"/>
          <p:cNvCxnSpPr/>
          <p:nvPr/>
        </p:nvCxnSpPr>
        <p:spPr>
          <a:xfrm>
            <a:off x="0" y="966788"/>
            <a:ext cx="18288001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9;p21"/>
          <p:cNvCxnSpPr/>
          <p:nvPr/>
        </p:nvCxnSpPr>
        <p:spPr>
          <a:xfrm>
            <a:off x="0" y="9729788"/>
            <a:ext cx="18288001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21"/>
          <p:cNvSpPr/>
          <p:nvPr/>
        </p:nvSpPr>
        <p:spPr>
          <a:xfrm>
            <a:off x="795338" y="0"/>
            <a:ext cx="1347787" cy="74613"/>
          </a:xfrm>
          <a:prstGeom prst="rect">
            <a:avLst/>
          </a:prstGeom>
          <a:solidFill>
            <a:srgbClr val="1F252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1"/>
          <p:cNvSpPr/>
          <p:nvPr/>
        </p:nvSpPr>
        <p:spPr>
          <a:xfrm>
            <a:off x="2143125" y="0"/>
            <a:ext cx="1346200" cy="746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2;p21"/>
          <p:cNvGrpSpPr/>
          <p:nvPr/>
        </p:nvGrpSpPr>
        <p:grpSpPr>
          <a:xfrm>
            <a:off x="0" y="9732963"/>
            <a:ext cx="2951163" cy="557212"/>
            <a:chOff x="0" y="9732973"/>
            <a:chExt cx="2951312" cy="557698"/>
          </a:xfrm>
        </p:grpSpPr>
        <p:sp>
          <p:nvSpPr>
            <p:cNvPr id="13" name="Google Shape;13;p21"/>
            <p:cNvSpPr/>
            <p:nvPr/>
          </p:nvSpPr>
          <p:spPr>
            <a:xfrm>
              <a:off x="0" y="9732973"/>
              <a:ext cx="2951312" cy="557698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1"/>
            <p:cNvSpPr/>
            <p:nvPr/>
          </p:nvSpPr>
          <p:spPr>
            <a:xfrm>
              <a:off x="0" y="9734561"/>
              <a:ext cx="2951312" cy="554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 b="1" i="0" u="none" strike="noStrike" cap="none">
                  <a:solidFill>
                    <a:srgbClr val="1F252A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 sz="2400" b="1" i="0" u="none" strike="noStrike" cap="none">
                <a:solidFill>
                  <a:srgbClr val="1F252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15;p21"/>
          <p:cNvSpPr/>
          <p:nvPr/>
        </p:nvSpPr>
        <p:spPr>
          <a:xfrm>
            <a:off x="11520288" y="9824020"/>
            <a:ext cx="5472584" cy="402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0" u="none" strike="noStrike" cap="none">
                <a:solidFill>
                  <a:srgbClr val="1F252A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 sz="2000" b="1" i="0" u="none" strike="noStrike" cap="none">
              <a:solidFill>
                <a:srgbClr val="1F25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1"/>
          <p:cNvSpPr/>
          <p:nvPr/>
        </p:nvSpPr>
        <p:spPr>
          <a:xfrm>
            <a:off x="16811625" y="9752012"/>
            <a:ext cx="860425" cy="5349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1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pic>
        <p:nvPicPr>
          <p:cNvPr id="18" name="Google Shape;18;p21" descr="short_logo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920864" y="120055"/>
            <a:ext cx="805972" cy="77497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3"/>
          <p:cNvSpPr/>
          <p:nvPr/>
        </p:nvSpPr>
        <p:spPr>
          <a:xfrm>
            <a:off x="0" y="0"/>
            <a:ext cx="18288001" cy="1666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33"/>
          <p:cNvSpPr/>
          <p:nvPr/>
        </p:nvSpPr>
        <p:spPr>
          <a:xfrm>
            <a:off x="0" y="9729788"/>
            <a:ext cx="18288001" cy="5572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" name="Google Shape;63;p33"/>
          <p:cNvCxnSpPr/>
          <p:nvPr/>
        </p:nvCxnSpPr>
        <p:spPr>
          <a:xfrm>
            <a:off x="0" y="1655763"/>
            <a:ext cx="18288001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" name="Google Shape;64;p33"/>
          <p:cNvCxnSpPr/>
          <p:nvPr/>
        </p:nvCxnSpPr>
        <p:spPr>
          <a:xfrm>
            <a:off x="0" y="9729788"/>
            <a:ext cx="18288001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p33">
            <a:hlinkClick r:id="" action="ppaction://hlinkshowjump?jump=nextslide"/>
          </p:cNvPr>
          <p:cNvSpPr/>
          <p:nvPr/>
        </p:nvSpPr>
        <p:spPr>
          <a:xfrm>
            <a:off x="17311688" y="635000"/>
            <a:ext cx="360362" cy="36036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06" y="4324"/>
                </a:moveTo>
                <a:lnTo>
                  <a:pt x="8506" y="6419"/>
                </a:lnTo>
                <a:lnTo>
                  <a:pt x="13839" y="10800"/>
                </a:lnTo>
                <a:lnTo>
                  <a:pt x="8506" y="15181"/>
                </a:lnTo>
                <a:lnTo>
                  <a:pt x="8506" y="17276"/>
                </a:lnTo>
                <a:lnTo>
                  <a:pt x="16315" y="10800"/>
                </a:lnTo>
                <a:close/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lose/>
              </a:path>
            </a:pathLst>
          </a:custGeom>
          <a:solidFill>
            <a:schemeClr val="lt2">
              <a:alpha val="2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3">
            <a:hlinkClick r:id="" action="ppaction://hlinkshowjump?jump=previousslide"/>
          </p:cNvPr>
          <p:cNvSpPr/>
          <p:nvPr/>
        </p:nvSpPr>
        <p:spPr>
          <a:xfrm flipH="1">
            <a:off x="16897349" y="635000"/>
            <a:ext cx="360363" cy="36036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06" y="4324"/>
                </a:moveTo>
                <a:lnTo>
                  <a:pt x="16315" y="10800"/>
                </a:lnTo>
                <a:lnTo>
                  <a:pt x="8506" y="17276"/>
                </a:lnTo>
                <a:lnTo>
                  <a:pt x="8506" y="15181"/>
                </a:lnTo>
                <a:lnTo>
                  <a:pt x="13839" y="10800"/>
                </a:lnTo>
                <a:lnTo>
                  <a:pt x="8506" y="6419"/>
                </a:lnTo>
                <a:close/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solidFill>
            <a:schemeClr val="lt2">
              <a:alpha val="2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" name="Google Shape;67;p33"/>
          <p:cNvCxnSpPr/>
          <p:nvPr/>
        </p:nvCxnSpPr>
        <p:spPr>
          <a:xfrm>
            <a:off x="2590800" y="9732963"/>
            <a:ext cx="0" cy="557212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68" name="Google Shape;68;p33"/>
          <p:cNvGrpSpPr/>
          <p:nvPr/>
        </p:nvGrpSpPr>
        <p:grpSpPr>
          <a:xfrm>
            <a:off x="0" y="9732963"/>
            <a:ext cx="2951163" cy="557212"/>
            <a:chOff x="0" y="9732973"/>
            <a:chExt cx="2951312" cy="557698"/>
          </a:xfrm>
        </p:grpSpPr>
        <p:sp>
          <p:nvSpPr>
            <p:cNvPr id="69" name="Google Shape;69;p33"/>
            <p:cNvSpPr/>
            <p:nvPr/>
          </p:nvSpPr>
          <p:spPr>
            <a:xfrm>
              <a:off x="0" y="9732973"/>
              <a:ext cx="2951312" cy="557698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3"/>
            <p:cNvSpPr/>
            <p:nvPr/>
          </p:nvSpPr>
          <p:spPr>
            <a:xfrm>
              <a:off x="0" y="9734561"/>
              <a:ext cx="2951312" cy="554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 b="1" u="none">
                  <a:solidFill>
                    <a:srgbClr val="1F252A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 sz="2400" b="1" u="none">
                <a:solidFill>
                  <a:srgbClr val="1F252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" name="Google Shape;71;p33"/>
          <p:cNvSpPr/>
          <p:nvPr/>
        </p:nvSpPr>
        <p:spPr>
          <a:xfrm>
            <a:off x="11160224" y="9792518"/>
            <a:ext cx="5472584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u="none">
                <a:solidFill>
                  <a:srgbClr val="1F252A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 sz="2400" b="1" u="none">
              <a:solidFill>
                <a:srgbClr val="1F25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3"/>
          <p:cNvSpPr txBox="1"/>
          <p:nvPr/>
        </p:nvSpPr>
        <p:spPr>
          <a:xfrm>
            <a:off x="16848856" y="9752012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</a:pPr>
            <a:fld id="{00000000-1234-1234-1234-123412341234}" type="slidenum">
              <a:rPr lang="uk-UA"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400" b="1" i="0" u="none" strike="noStrike" cap="none">
              <a:solidFill>
                <a:srgbClr val="FC93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/>
          <p:nvPr/>
        </p:nvSpPr>
        <p:spPr>
          <a:xfrm>
            <a:off x="795338" y="0"/>
            <a:ext cx="1347787" cy="74613"/>
          </a:xfrm>
          <a:prstGeom prst="rect">
            <a:avLst/>
          </a:prstGeom>
          <a:solidFill>
            <a:srgbClr val="1F252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3"/>
          <p:cNvSpPr/>
          <p:nvPr/>
        </p:nvSpPr>
        <p:spPr>
          <a:xfrm>
            <a:off x="2143125" y="0"/>
            <a:ext cx="1346200" cy="746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2"/>
          <p:cNvSpPr/>
          <p:nvPr/>
        </p:nvSpPr>
        <p:spPr>
          <a:xfrm>
            <a:off x="0" y="0"/>
            <a:ext cx="18288001" cy="9667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2"/>
          <p:cNvSpPr/>
          <p:nvPr/>
        </p:nvSpPr>
        <p:spPr>
          <a:xfrm>
            <a:off x="0" y="9729788"/>
            <a:ext cx="18288001" cy="5572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2"/>
          <p:cNvCxnSpPr/>
          <p:nvPr/>
        </p:nvCxnSpPr>
        <p:spPr>
          <a:xfrm>
            <a:off x="0" y="966788"/>
            <a:ext cx="18288001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4" name="Google Shape;124;p42"/>
          <p:cNvCxnSpPr/>
          <p:nvPr/>
        </p:nvCxnSpPr>
        <p:spPr>
          <a:xfrm>
            <a:off x="0" y="9729788"/>
            <a:ext cx="18288001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5" name="Google Shape;125;p42"/>
          <p:cNvSpPr/>
          <p:nvPr/>
        </p:nvSpPr>
        <p:spPr>
          <a:xfrm>
            <a:off x="795338" y="0"/>
            <a:ext cx="1347787" cy="74613"/>
          </a:xfrm>
          <a:prstGeom prst="rect">
            <a:avLst/>
          </a:prstGeom>
          <a:solidFill>
            <a:srgbClr val="1F252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2"/>
          <p:cNvSpPr/>
          <p:nvPr/>
        </p:nvSpPr>
        <p:spPr>
          <a:xfrm>
            <a:off x="2143125" y="0"/>
            <a:ext cx="1346200" cy="746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42"/>
          <p:cNvGrpSpPr/>
          <p:nvPr/>
        </p:nvGrpSpPr>
        <p:grpSpPr>
          <a:xfrm>
            <a:off x="0" y="9732963"/>
            <a:ext cx="2951163" cy="557212"/>
            <a:chOff x="0" y="9732973"/>
            <a:chExt cx="2951312" cy="557698"/>
          </a:xfrm>
        </p:grpSpPr>
        <p:sp>
          <p:nvSpPr>
            <p:cNvPr id="128" name="Google Shape;128;p42"/>
            <p:cNvSpPr/>
            <p:nvPr/>
          </p:nvSpPr>
          <p:spPr>
            <a:xfrm>
              <a:off x="0" y="9732973"/>
              <a:ext cx="2951312" cy="557698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2"/>
            <p:cNvSpPr/>
            <p:nvPr/>
          </p:nvSpPr>
          <p:spPr>
            <a:xfrm>
              <a:off x="0" y="9734561"/>
              <a:ext cx="2951312" cy="554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 b="1" u="none">
                  <a:solidFill>
                    <a:srgbClr val="1F252A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 sz="2400" b="1" u="none">
                <a:solidFill>
                  <a:srgbClr val="1F252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42"/>
          <p:cNvSpPr/>
          <p:nvPr/>
        </p:nvSpPr>
        <p:spPr>
          <a:xfrm>
            <a:off x="11520288" y="9824020"/>
            <a:ext cx="5472584" cy="402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u="none">
                <a:solidFill>
                  <a:srgbClr val="1F252A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 sz="2000" b="1" u="none">
              <a:solidFill>
                <a:srgbClr val="1F25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2"/>
          <p:cNvSpPr/>
          <p:nvPr/>
        </p:nvSpPr>
        <p:spPr>
          <a:xfrm>
            <a:off x="16811625" y="9752012"/>
            <a:ext cx="860425" cy="5349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2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pic>
        <p:nvPicPr>
          <p:cNvPr id="133" name="Google Shape;133;p42" descr="short_logo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957305" y="144016"/>
            <a:ext cx="781052" cy="7510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"/>
          <p:cNvSpPr txBox="1"/>
          <p:nvPr/>
        </p:nvSpPr>
        <p:spPr>
          <a:xfrm>
            <a:off x="0" y="4229100"/>
            <a:ext cx="18288001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8746"/>
              </a:buClr>
              <a:buSzPts val="8000"/>
              <a:buFont typeface="Calibri"/>
              <a:buNone/>
            </a:pPr>
            <a:r>
              <a:rPr lang="uk-UA" sz="8000" b="0" i="0" u="none" strike="noStrike" cap="none">
                <a:solidFill>
                  <a:srgbClr val="FC8746"/>
                </a:solidFill>
                <a:latin typeface="Calibri"/>
                <a:ea typeface="Calibri"/>
                <a:cs typeface="Calibri"/>
                <a:sym typeface="Calibri"/>
              </a:rPr>
              <a:t>STARTUP ECOSYSTEM</a:t>
            </a:r>
            <a:endParaRPr sz="8000" b="0" i="0" u="none" strike="noStrike" cap="none">
              <a:solidFill>
                <a:srgbClr val="FC87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"/>
          <p:cNvSpPr/>
          <p:nvPr/>
        </p:nvSpPr>
        <p:spPr>
          <a:xfrm>
            <a:off x="0" y="4305300"/>
            <a:ext cx="1828800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 ЧОГО ПОЧАТИ?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"/>
          <p:cNvSpPr txBox="1"/>
          <p:nvPr/>
        </p:nvSpPr>
        <p:spPr>
          <a:xfrm>
            <a:off x="5100375" y="3238980"/>
            <a:ext cx="8064896" cy="69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ПОЧНИ З</a:t>
            </a:r>
            <a:endParaRPr sz="3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13"/>
          <p:cNvSpPr txBox="1"/>
          <p:nvPr/>
        </p:nvSpPr>
        <p:spPr>
          <a:xfrm>
            <a:off x="3959426" y="3958562"/>
            <a:ext cx="10346795" cy="143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400" b="1" dirty="0">
                <a:solidFill>
                  <a:srgbClr val="FC874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ВЕЛИКОЇ ПРОБЛЕМИ</a:t>
            </a:r>
            <a:endParaRPr sz="8400" b="1" dirty="0">
              <a:solidFill>
                <a:srgbClr val="FC874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"/>
          <p:cNvSpPr txBox="1"/>
          <p:nvPr/>
        </p:nvSpPr>
        <p:spPr>
          <a:xfrm>
            <a:off x="6336904" y="3641604"/>
            <a:ext cx="8064896" cy="4755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uk-UA" sz="6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Розповсюджена</a:t>
            </a:r>
            <a:endParaRPr sz="6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uk-UA" sz="6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Зростаюча</a:t>
            </a:r>
            <a:endParaRPr sz="6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uk-UA" sz="6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Нагальна (біль)</a:t>
            </a:r>
            <a:endParaRPr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uk-UA" sz="6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Дорога</a:t>
            </a:r>
            <a:endParaRPr sz="6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uk-UA" sz="6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Часта</a:t>
            </a:r>
            <a:endParaRPr sz="6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4"/>
          <p:cNvSpPr txBox="1"/>
          <p:nvPr/>
        </p:nvSpPr>
        <p:spPr>
          <a:xfrm>
            <a:off x="0" y="1089595"/>
            <a:ext cx="18288001" cy="2169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600" dirty="0" smtClean="0">
                <a:solidFill>
                  <a:srgbClr val="FC8746"/>
                </a:solidFill>
                <a:latin typeface="Calibri"/>
                <a:ea typeface="Calibri"/>
                <a:cs typeface="Calibri"/>
                <a:sym typeface="Calibri"/>
              </a:rPr>
              <a:t>5 критеріїв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600" dirty="0" smtClean="0">
                <a:solidFill>
                  <a:srgbClr val="FC8746"/>
                </a:solidFill>
                <a:latin typeface="Calibri"/>
                <a:ea typeface="Calibri"/>
                <a:cs typeface="Calibri"/>
                <a:sym typeface="Calibri"/>
              </a:rPr>
              <a:t>«правильної» проблеми:</a:t>
            </a:r>
            <a:endParaRPr sz="6600" dirty="0">
              <a:solidFill>
                <a:srgbClr val="FC87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"/>
          <p:cNvSpPr/>
          <p:nvPr/>
        </p:nvSpPr>
        <p:spPr>
          <a:xfrm>
            <a:off x="0" y="2857524"/>
            <a:ext cx="182880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ВСІМ ПОТРІБЕН НАШ ПРОДУКТ! </a:t>
            </a:r>
            <a:endParaRPr dirty="0"/>
          </a:p>
        </p:txBody>
      </p:sp>
      <p:sp>
        <p:nvSpPr>
          <p:cNvPr id="282" name="Google Shape;282;p15"/>
          <p:cNvSpPr/>
          <p:nvPr/>
        </p:nvSpPr>
        <p:spPr>
          <a:xfrm>
            <a:off x="0" y="3948900"/>
            <a:ext cx="182880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b="1" dirty="0">
                <a:solidFill>
                  <a:srgbClr val="FC8746"/>
                </a:solidFill>
                <a:latin typeface="Calibri"/>
                <a:ea typeface="Calibri"/>
                <a:cs typeface="Calibri"/>
                <a:sym typeface="Calibri"/>
              </a:rPr>
              <a:t>Шукайте підтвердження цього реальними даними</a:t>
            </a:r>
            <a:endParaRPr sz="5400" b="1" dirty="0">
              <a:solidFill>
                <a:srgbClr val="FC87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5"/>
          <p:cNvSpPr txBox="1"/>
          <p:nvPr/>
        </p:nvSpPr>
        <p:spPr>
          <a:xfrm>
            <a:off x="6705600" y="5686752"/>
            <a:ext cx="4495800" cy="69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Дизайн мислення</a:t>
            </a:r>
            <a:endParaRPr sz="3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15"/>
          <p:cNvSpPr txBox="1"/>
          <p:nvPr/>
        </p:nvSpPr>
        <p:spPr>
          <a:xfrm>
            <a:off x="6705600" y="6289654"/>
            <a:ext cx="4495800" cy="69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Lean канва</a:t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5" name="Google Shape;285;p15"/>
          <p:cNvSpPr txBox="1"/>
          <p:nvPr/>
        </p:nvSpPr>
        <p:spPr>
          <a:xfrm>
            <a:off x="6172200" y="6905952"/>
            <a:ext cx="571500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Customer development</a:t>
            </a:r>
            <a:endParaRPr/>
          </a:p>
        </p:txBody>
      </p:sp>
      <p:sp>
        <p:nvSpPr>
          <p:cNvPr id="286" name="Google Shape;286;p15"/>
          <p:cNvSpPr txBox="1"/>
          <p:nvPr/>
        </p:nvSpPr>
        <p:spPr>
          <a:xfrm>
            <a:off x="6172200" y="7134552"/>
            <a:ext cx="5715000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16"/>
          <p:cNvPicPr preferRelativeResize="0"/>
          <p:nvPr/>
        </p:nvPicPr>
        <p:blipFill rotWithShape="1">
          <a:blip r:embed="rId3">
            <a:alphaModFix/>
          </a:blip>
          <a:srcRect t="23989" b="23044"/>
          <a:stretch/>
        </p:blipFill>
        <p:spPr>
          <a:xfrm>
            <a:off x="4638675" y="4409539"/>
            <a:ext cx="9010650" cy="477256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6"/>
          <p:cNvSpPr/>
          <p:nvPr/>
        </p:nvSpPr>
        <p:spPr>
          <a:xfrm>
            <a:off x="0" y="3086100"/>
            <a:ext cx="1828800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MARKET FIT ?!</a:t>
            </a:r>
            <a:endParaRPr dirty="0"/>
          </a:p>
        </p:txBody>
      </p:sp>
      <p:pic>
        <p:nvPicPr>
          <p:cNvPr id="293" name="Google Shape;293;p16" descr="1409087344-3-steps-determine-product-market-fi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1000" y="1333500"/>
            <a:ext cx="2399378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"/>
          <p:cNvSpPr/>
          <p:nvPr/>
        </p:nvSpPr>
        <p:spPr>
          <a:xfrm rot="-2004209">
            <a:off x="5842588" y="3007330"/>
            <a:ext cx="2180777" cy="841025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9" name="Google Shape;299;p17"/>
          <p:cNvGrpSpPr/>
          <p:nvPr/>
        </p:nvGrpSpPr>
        <p:grpSpPr>
          <a:xfrm>
            <a:off x="4648200" y="4399744"/>
            <a:ext cx="2133600" cy="2039156"/>
            <a:chOff x="5782309" y="4172755"/>
            <a:chExt cx="2781300" cy="2781300"/>
          </a:xfrm>
        </p:grpSpPr>
        <p:sp>
          <p:nvSpPr>
            <p:cNvPr id="300" name="Google Shape;300;p17"/>
            <p:cNvSpPr/>
            <p:nvPr/>
          </p:nvSpPr>
          <p:spPr>
            <a:xfrm>
              <a:off x="5782309" y="4172755"/>
              <a:ext cx="2781300" cy="2781300"/>
            </a:xfrm>
            <a:prstGeom prst="ellipse">
              <a:avLst/>
            </a:prstGeom>
            <a:solidFill>
              <a:srgbClr val="FC87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7"/>
            <p:cNvSpPr txBox="1"/>
            <p:nvPr/>
          </p:nvSpPr>
          <p:spPr>
            <a:xfrm>
              <a:off x="5936699" y="5298752"/>
              <a:ext cx="2501922" cy="6296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ПІВОТ</a:t>
              </a:r>
              <a:endParaRPr/>
            </a:p>
          </p:txBody>
        </p:sp>
      </p:grpSp>
      <p:grpSp>
        <p:nvGrpSpPr>
          <p:cNvPr id="302" name="Google Shape;302;p17"/>
          <p:cNvGrpSpPr/>
          <p:nvPr/>
        </p:nvGrpSpPr>
        <p:grpSpPr>
          <a:xfrm>
            <a:off x="8001000" y="1333500"/>
            <a:ext cx="2133600" cy="2039156"/>
            <a:chOff x="5782309" y="4172755"/>
            <a:chExt cx="2781300" cy="2781300"/>
          </a:xfrm>
        </p:grpSpPr>
        <p:sp>
          <p:nvSpPr>
            <p:cNvPr id="303" name="Google Shape;303;p17"/>
            <p:cNvSpPr/>
            <p:nvPr/>
          </p:nvSpPr>
          <p:spPr>
            <a:xfrm>
              <a:off x="5782309" y="4172755"/>
              <a:ext cx="2781300" cy="2781300"/>
            </a:xfrm>
            <a:prstGeom prst="ellipse">
              <a:avLst/>
            </a:prstGeom>
            <a:solidFill>
              <a:srgbClr val="FC87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7"/>
            <p:cNvSpPr txBox="1"/>
            <p:nvPr/>
          </p:nvSpPr>
          <p:spPr>
            <a:xfrm>
              <a:off x="5936699" y="5298752"/>
              <a:ext cx="2501922" cy="6296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ПРОБЛЕМА</a:t>
              </a:r>
              <a:endParaRPr/>
            </a:p>
          </p:txBody>
        </p:sp>
      </p:grpSp>
      <p:grpSp>
        <p:nvGrpSpPr>
          <p:cNvPr id="305" name="Google Shape;305;p17"/>
          <p:cNvGrpSpPr/>
          <p:nvPr/>
        </p:nvGrpSpPr>
        <p:grpSpPr>
          <a:xfrm>
            <a:off x="11506200" y="4399744"/>
            <a:ext cx="2133600" cy="2039156"/>
            <a:chOff x="5782309" y="4172755"/>
            <a:chExt cx="2781300" cy="2781300"/>
          </a:xfrm>
        </p:grpSpPr>
        <p:sp>
          <p:nvSpPr>
            <p:cNvPr id="306" name="Google Shape;306;p17"/>
            <p:cNvSpPr/>
            <p:nvPr/>
          </p:nvSpPr>
          <p:spPr>
            <a:xfrm>
              <a:off x="5782309" y="4172755"/>
              <a:ext cx="2781300" cy="2781300"/>
            </a:xfrm>
            <a:prstGeom prst="ellipse">
              <a:avLst/>
            </a:prstGeom>
            <a:solidFill>
              <a:srgbClr val="FC87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7"/>
            <p:cNvSpPr txBox="1"/>
            <p:nvPr/>
          </p:nvSpPr>
          <p:spPr>
            <a:xfrm>
              <a:off x="5936699" y="5298752"/>
              <a:ext cx="2501922" cy="6296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ІДЕЯ</a:t>
              </a:r>
              <a:endParaRPr/>
            </a:p>
          </p:txBody>
        </p:sp>
      </p:grpSp>
      <p:grpSp>
        <p:nvGrpSpPr>
          <p:cNvPr id="308" name="Google Shape;308;p17"/>
          <p:cNvGrpSpPr/>
          <p:nvPr/>
        </p:nvGrpSpPr>
        <p:grpSpPr>
          <a:xfrm>
            <a:off x="8077200" y="7277100"/>
            <a:ext cx="2133600" cy="2039156"/>
            <a:chOff x="5782309" y="4172755"/>
            <a:chExt cx="2781300" cy="2781300"/>
          </a:xfrm>
        </p:grpSpPr>
        <p:sp>
          <p:nvSpPr>
            <p:cNvPr id="309" name="Google Shape;309;p17"/>
            <p:cNvSpPr/>
            <p:nvPr/>
          </p:nvSpPr>
          <p:spPr>
            <a:xfrm>
              <a:off x="5782309" y="4172755"/>
              <a:ext cx="2781300" cy="2781300"/>
            </a:xfrm>
            <a:prstGeom prst="ellipse">
              <a:avLst/>
            </a:prstGeom>
            <a:solidFill>
              <a:srgbClr val="FC87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7"/>
            <p:cNvSpPr txBox="1"/>
            <p:nvPr/>
          </p:nvSpPr>
          <p:spPr>
            <a:xfrm>
              <a:off x="5936699" y="5298752"/>
              <a:ext cx="2501923" cy="6296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ВАЛІДАЦІЯ</a:t>
              </a:r>
              <a:endParaRPr/>
            </a:p>
          </p:txBody>
        </p:sp>
      </p:grpSp>
      <p:sp>
        <p:nvSpPr>
          <p:cNvPr id="311" name="Google Shape;311;p17"/>
          <p:cNvSpPr/>
          <p:nvPr/>
        </p:nvSpPr>
        <p:spPr>
          <a:xfrm rot="2361106">
            <a:off x="10306412" y="2996349"/>
            <a:ext cx="2180777" cy="841025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7"/>
          <p:cNvSpPr/>
          <p:nvPr/>
        </p:nvSpPr>
        <p:spPr>
          <a:xfrm rot="-7947656">
            <a:off x="5747147" y="7106691"/>
            <a:ext cx="2180777" cy="841025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7"/>
          <p:cNvSpPr/>
          <p:nvPr/>
        </p:nvSpPr>
        <p:spPr>
          <a:xfrm rot="7837038">
            <a:off x="10378059" y="7196028"/>
            <a:ext cx="2180777" cy="841025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7"/>
          <p:cNvSpPr/>
          <p:nvPr/>
        </p:nvSpPr>
        <p:spPr>
          <a:xfrm>
            <a:off x="6700704" y="4644516"/>
            <a:ext cx="489154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СТАРТАП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7"/>
          <p:cNvSpPr/>
          <p:nvPr/>
        </p:nvSpPr>
        <p:spPr>
          <a:xfrm>
            <a:off x="762000" y="190500"/>
            <a:ext cx="96774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LEAN APPROACH &amp;  FAIL FAST</a:t>
            </a:r>
            <a:endParaRPr sz="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18" descr="503000012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4027" b="14026"/>
          <a:stretch/>
        </p:blipFill>
        <p:spPr>
          <a:xfrm>
            <a:off x="6708802" y="1714500"/>
            <a:ext cx="11579198" cy="70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8" descr="ProductMarketFi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14500"/>
            <a:ext cx="6781800" cy="7083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8"/>
          <p:cNvPicPr preferRelativeResize="0"/>
          <p:nvPr/>
        </p:nvPicPr>
        <p:blipFill rotWithShape="1">
          <a:blip r:embed="rId5">
            <a:alphaModFix/>
          </a:blip>
          <a:srcRect r="2077"/>
          <a:stretch/>
        </p:blipFill>
        <p:spPr>
          <a:xfrm>
            <a:off x="6477001" y="1711672"/>
            <a:ext cx="11811000" cy="708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191736" y="3690780"/>
            <a:ext cx="89154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 dirty="0" smtClean="0">
                <a:solidFill>
                  <a:srgbClr val="FC8746"/>
                </a:solidFill>
              </a:rPr>
              <a:t>ДУМАЙ</a:t>
            </a:r>
            <a:br>
              <a:rPr lang="uk-UA" sz="8000" dirty="0" smtClean="0">
                <a:solidFill>
                  <a:srgbClr val="FC8746"/>
                </a:solidFill>
              </a:rPr>
            </a:br>
            <a:r>
              <a:rPr lang="uk-UA" sz="8000" dirty="0" smtClean="0">
                <a:solidFill>
                  <a:srgbClr val="FC8746"/>
                </a:solidFill>
              </a:rPr>
              <a:t>НЕСТАНДАРТНО!</a:t>
            </a:r>
            <a:endParaRPr sz="8000" dirty="0">
              <a:solidFill>
                <a:srgbClr val="FC8746"/>
              </a:solidFill>
            </a:endParaRPr>
          </a:p>
        </p:txBody>
      </p:sp>
      <p:sp>
        <p:nvSpPr>
          <p:cNvPr id="328" name="Google Shape;328;p19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17</a:t>
            </a:fld>
            <a:endParaRPr/>
          </a:p>
        </p:txBody>
      </p:sp>
      <p:pic>
        <p:nvPicPr>
          <p:cNvPr id="329" name="Google Shape;329;p19" descr="149060882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00" y="1485900"/>
            <a:ext cx="8009521" cy="71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20" descr="Struggling to Find a Business Model for Your Idea? Read The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29" y="1714500"/>
            <a:ext cx="10458271" cy="64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0" descr="Стив Бланк, Стартап. Настольная книга основателя | Дорф Боб, Бланк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6000" y="1409700"/>
            <a:ext cx="5610225" cy="66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2112750" y="3145572"/>
            <a:ext cx="134472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4400" b="1" dirty="0" smtClean="0">
                <a:solidFill>
                  <a:srgbClr val="556472"/>
                </a:solidFill>
                <a:latin typeface="Calibri"/>
                <a:ea typeface="Calibri"/>
                <a:cs typeface="Calibri"/>
                <a:sym typeface="Calibri"/>
              </a:rPr>
              <a:t>Стартап екосистема</a:t>
            </a:r>
            <a:r>
              <a:rPr lang="uk-UA" sz="4400" dirty="0" smtClean="0">
                <a:solidFill>
                  <a:srgbClr val="556472"/>
                </a:solidFill>
                <a:latin typeface="Calibri"/>
                <a:ea typeface="Calibri"/>
                <a:cs typeface="Calibri"/>
                <a:sym typeface="Calibri"/>
              </a:rPr>
              <a:t> – це всі люди, організації і інфраструктура, які діють і взаємодіють з метою створення нових </a:t>
            </a:r>
            <a:r>
              <a:rPr lang="uk-UA" sz="4400" dirty="0" err="1" smtClean="0">
                <a:solidFill>
                  <a:srgbClr val="556472"/>
                </a:solidFill>
                <a:latin typeface="Calibri"/>
                <a:ea typeface="Calibri"/>
                <a:cs typeface="Calibri"/>
                <a:sym typeface="Calibri"/>
              </a:rPr>
              <a:t>стартапів</a:t>
            </a:r>
            <a:r>
              <a:rPr lang="uk-UA" sz="4400" dirty="0" smtClean="0">
                <a:solidFill>
                  <a:srgbClr val="556472"/>
                </a:solidFill>
                <a:latin typeface="Calibri"/>
                <a:ea typeface="Calibri"/>
                <a:cs typeface="Calibri"/>
                <a:sym typeface="Calibri"/>
              </a:rPr>
              <a:t>, підтримки і розвитку існуючих </a:t>
            </a:r>
            <a:r>
              <a:rPr lang="uk-UA" sz="4400" dirty="0" err="1" smtClean="0">
                <a:solidFill>
                  <a:srgbClr val="556472"/>
                </a:solidFill>
                <a:latin typeface="Calibri"/>
                <a:ea typeface="Calibri"/>
                <a:cs typeface="Calibri"/>
                <a:sym typeface="Calibri"/>
              </a:rPr>
              <a:t>стартапів</a:t>
            </a:r>
            <a:r>
              <a:rPr lang="uk-UA" sz="4400" dirty="0" smtClean="0">
                <a:solidFill>
                  <a:srgbClr val="556472"/>
                </a:solidFill>
                <a:latin typeface="Calibri"/>
                <a:ea typeface="Calibri"/>
                <a:cs typeface="Calibri"/>
                <a:sym typeface="Calibri"/>
              </a:rPr>
              <a:t>, створення умов для збільшення їх кількості та якості.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817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3</a:t>
            </a:fld>
            <a:endParaRPr/>
          </a:p>
        </p:txBody>
      </p:sp>
      <p:sp>
        <p:nvSpPr>
          <p:cNvPr id="197" name="Google Shape;197;p4"/>
          <p:cNvSpPr/>
          <p:nvPr/>
        </p:nvSpPr>
        <p:spPr>
          <a:xfrm>
            <a:off x="2949580" y="2251056"/>
            <a:ext cx="13105456" cy="541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dirty="0">
                <a:solidFill>
                  <a:srgbClr val="556472"/>
                </a:solidFill>
                <a:latin typeface="Calibri"/>
                <a:ea typeface="Calibri"/>
                <a:cs typeface="Calibri"/>
                <a:sym typeface="Calibri"/>
              </a:rPr>
              <a:t>Зріла екосистема створює середовище, де розумні та креативні люди</a:t>
            </a:r>
            <a:r>
              <a:rPr lang="uk-UA" sz="4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571500" marR="0" lvl="0" indent="-571500" algn="l" rtl="0">
              <a:spcBef>
                <a:spcPts val="1200"/>
              </a:spcBef>
              <a:spcAft>
                <a:spcPts val="0"/>
              </a:spcAft>
              <a:buClr>
                <a:srgbClr val="FC9308"/>
              </a:buClr>
              <a:buSzPts val="4800"/>
              <a:buFont typeface="Arial"/>
              <a:buChar char="•"/>
            </a:pPr>
            <a:r>
              <a:rPr lang="uk-UA" sz="4800" dirty="0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мають </a:t>
            </a:r>
            <a:r>
              <a:rPr lang="uk-UA" sz="4800" b="1" dirty="0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ресурси, які їм необхідні </a:t>
            </a:r>
            <a:r>
              <a:rPr lang="uk-UA" sz="4800" dirty="0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для досягнення успіху</a:t>
            </a:r>
            <a:endParaRPr sz="4800" dirty="0">
              <a:solidFill>
                <a:srgbClr val="FC93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4800"/>
              <a:buFont typeface="Arial"/>
              <a:buChar char="•"/>
            </a:pPr>
            <a:r>
              <a:rPr lang="uk-UA" sz="4800" dirty="0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Не мають страху </a:t>
            </a:r>
            <a:r>
              <a:rPr lang="uk-UA" sz="4800" b="1" dirty="0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помилитись та вчаться </a:t>
            </a:r>
            <a:r>
              <a:rPr lang="uk-UA" sz="4800" dirty="0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на своїх помилках</a:t>
            </a:r>
            <a:endParaRPr sz="8800" b="1" dirty="0">
              <a:solidFill>
                <a:srgbClr val="FC93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4800"/>
              <a:buFont typeface="Arial"/>
              <a:buChar char="•"/>
            </a:pPr>
            <a:r>
              <a:rPr lang="uk-UA" sz="4800" dirty="0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Вільно </a:t>
            </a:r>
            <a:r>
              <a:rPr lang="uk-UA" sz="4800" b="1" dirty="0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ризикують</a:t>
            </a:r>
            <a:endParaRPr sz="8800" b="1" dirty="0">
              <a:solidFill>
                <a:srgbClr val="FC93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4</a:t>
            </a:fld>
            <a:endParaRPr lang="uk-UA"/>
          </a:p>
        </p:txBody>
      </p:sp>
      <p:pic>
        <p:nvPicPr>
          <p:cNvPr id="6" name="image29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4747" y="1032386"/>
            <a:ext cx="18288001" cy="8583562"/>
          </a:xfrm>
          <a:prstGeom prst="rect">
            <a:avLst/>
          </a:prstGeom>
          <a:ln/>
        </p:spPr>
      </p:pic>
      <p:sp>
        <p:nvSpPr>
          <p:cNvPr id="7" name="Прямоугольник 6"/>
          <p:cNvSpPr/>
          <p:nvPr/>
        </p:nvSpPr>
        <p:spPr>
          <a:xfrm>
            <a:off x="783922" y="107904"/>
            <a:ext cx="68659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Елементи </a:t>
            </a:r>
            <a:r>
              <a:rPr lang="uk-UA" sz="40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стартап</a:t>
            </a:r>
            <a:r>
              <a:rPr lang="uk-UA" sz="4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екосистеми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5" descr="A picture containing bird, tree, flow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072" y="1327076"/>
            <a:ext cx="4032448" cy="2350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5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1552" y="1032693"/>
            <a:ext cx="11521280" cy="8612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"/>
          <p:cNvSpPr txBox="1"/>
          <p:nvPr/>
        </p:nvSpPr>
        <p:spPr>
          <a:xfrm>
            <a:off x="0" y="4423420"/>
            <a:ext cx="18288001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uk-UA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АКСЕЛЕРАТОРИ   &amp;  ІНКУБАТОРИ</a:t>
            </a: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589094">
            <a:off x="6394080" y="4130473"/>
            <a:ext cx="47625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7"/>
          <p:cNvSpPr/>
          <p:nvPr/>
        </p:nvSpPr>
        <p:spPr>
          <a:xfrm>
            <a:off x="0" y="1485900"/>
            <a:ext cx="182880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b="1" dirty="0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Що таке </a:t>
            </a:r>
            <a:r>
              <a:rPr lang="uk-UA" sz="5400" b="1" dirty="0" smtClean="0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інкубатори/акселератори?</a:t>
            </a:r>
            <a:endParaRPr dirty="0"/>
          </a:p>
        </p:txBody>
      </p:sp>
      <p:sp>
        <p:nvSpPr>
          <p:cNvPr id="214" name="Google Shape;214;p7"/>
          <p:cNvSpPr/>
          <p:nvPr/>
        </p:nvSpPr>
        <p:spPr>
          <a:xfrm>
            <a:off x="719064" y="2782550"/>
            <a:ext cx="17067491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Організації, що </a:t>
            </a:r>
            <a:r>
              <a:rPr lang="uk-UA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підтримують </a:t>
            </a:r>
            <a:r>
              <a:rPr lang="uk-UA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молоді інноваційні компанії </a:t>
            </a:r>
            <a:r>
              <a:rPr lang="uk-UA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ранній стадії через освіту, менторство та фінансування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952500"/>
            <a:ext cx="18288001" cy="8786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6591300"/>
            <a:ext cx="982980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143026" y="1980455"/>
            <a:ext cx="1228378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СТАРТАП</a:t>
            </a:r>
            <a:r>
              <a:rPr lang="uk-UA" sz="3600" b="1" dirty="0" smtClean="0">
                <a:solidFill>
                  <a:srgbClr val="55647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3600" dirty="0" smtClean="0">
                <a:solidFill>
                  <a:srgbClr val="556472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uk-UA" sz="3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це </a:t>
            </a:r>
            <a:r>
              <a:rPr lang="uk-UA" sz="36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ТИМЧАСОВА</a:t>
            </a:r>
            <a:r>
              <a:rPr lang="uk-UA" sz="3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організація, </a:t>
            </a:r>
          </a:p>
          <a:p>
            <a:pPr algn="ctr"/>
            <a:r>
              <a:rPr lang="uk-UA" sz="3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створена </a:t>
            </a:r>
            <a:r>
              <a:rPr lang="uk-UA" sz="36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МАЛЕНЬКОЮ КОМАНДОЮ</a:t>
            </a:r>
            <a:r>
              <a:rPr lang="uk-UA" sz="3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для пошуку </a:t>
            </a:r>
            <a:r>
              <a:rPr lang="uk-UA" sz="36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ПОВТОРЮВАНОЇ</a:t>
            </a:r>
            <a:r>
              <a:rPr lang="uk-UA" sz="3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uk-UA" sz="36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МАСШТАБОВАНОЇ</a:t>
            </a:r>
            <a:r>
              <a:rPr lang="uk-UA" sz="3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БІЗНЕС МОДЕЛІ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61274" y="5134006"/>
            <a:ext cx="13447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556472"/>
                </a:solidFill>
                <a:latin typeface="Calibri"/>
                <a:ea typeface="Calibri"/>
                <a:cs typeface="Calibri"/>
                <a:sym typeface="Calibri"/>
              </a:rPr>
              <a:t>Знаходиться </a:t>
            </a:r>
            <a:r>
              <a:rPr lang="ru-RU" sz="3600" b="1" dirty="0" smtClean="0">
                <a:solidFill>
                  <a:srgbClr val="556472"/>
                </a:solidFill>
                <a:latin typeface="Calibri"/>
                <a:ea typeface="Calibri"/>
                <a:cs typeface="Calibri"/>
                <a:sym typeface="Calibri"/>
              </a:rPr>
              <a:t>в</a:t>
            </a:r>
            <a:r>
              <a:rPr lang="uk-UA" sz="3600" b="1" dirty="0" smtClean="0">
                <a:solidFill>
                  <a:srgbClr val="556472"/>
                </a:solidFill>
                <a:latin typeface="Calibri"/>
                <a:ea typeface="Calibri"/>
                <a:cs typeface="Calibri"/>
                <a:sym typeface="Calibri"/>
              </a:rPr>
              <a:t> зоні великого ризику невдачі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81094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UVH">
      <a:dk1>
        <a:srgbClr val="3F4A54"/>
      </a:dk1>
      <a:lt1>
        <a:srgbClr val="FFFFFF"/>
      </a:lt1>
      <a:dk2>
        <a:srgbClr val="3A5063"/>
      </a:dk2>
      <a:lt2>
        <a:srgbClr val="B2B2B2"/>
      </a:lt2>
      <a:accent1>
        <a:srgbClr val="FDB41E"/>
      </a:accent1>
      <a:accent2>
        <a:srgbClr val="14A5B2"/>
      </a:accent2>
      <a:accent3>
        <a:srgbClr val="1E75BF"/>
      </a:accent3>
      <a:accent4>
        <a:srgbClr val="8CC83C"/>
      </a:accent4>
      <a:accent5>
        <a:srgbClr val="EA1C25"/>
      </a:accent5>
      <a:accent6>
        <a:srgbClr val="97269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th subs">
  <a:themeElements>
    <a:clrScheme name="UVH">
      <a:dk1>
        <a:srgbClr val="3F4A54"/>
      </a:dk1>
      <a:lt1>
        <a:srgbClr val="FFFFFF"/>
      </a:lt1>
      <a:dk2>
        <a:srgbClr val="3A5063"/>
      </a:dk2>
      <a:lt2>
        <a:srgbClr val="B2B2B2"/>
      </a:lt2>
      <a:accent1>
        <a:srgbClr val="FDB41E"/>
      </a:accent1>
      <a:accent2>
        <a:srgbClr val="14A5B2"/>
      </a:accent2>
      <a:accent3>
        <a:srgbClr val="1E75BF"/>
      </a:accent3>
      <a:accent4>
        <a:srgbClr val="8CC83C"/>
      </a:accent4>
      <a:accent5>
        <a:srgbClr val="EA1C25"/>
      </a:accent5>
      <a:accent6>
        <a:srgbClr val="97269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UVH">
      <a:dk1>
        <a:srgbClr val="3F4A54"/>
      </a:dk1>
      <a:lt1>
        <a:srgbClr val="FFFFFF"/>
      </a:lt1>
      <a:dk2>
        <a:srgbClr val="3A5063"/>
      </a:dk2>
      <a:lt2>
        <a:srgbClr val="B2B2B2"/>
      </a:lt2>
      <a:accent1>
        <a:srgbClr val="FDB41E"/>
      </a:accent1>
      <a:accent2>
        <a:srgbClr val="14A5B2"/>
      </a:accent2>
      <a:accent3>
        <a:srgbClr val="1E75BF"/>
      </a:accent3>
      <a:accent4>
        <a:srgbClr val="8CC83C"/>
      </a:accent4>
      <a:accent5>
        <a:srgbClr val="EA1C25"/>
      </a:accent5>
      <a:accent6>
        <a:srgbClr val="97269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C067"/>
      </a:accent1>
      <a:accent2>
        <a:srgbClr val="03AE97"/>
      </a:accent2>
      <a:accent3>
        <a:srgbClr val="F7AC12"/>
      </a:accent3>
      <a:accent4>
        <a:srgbClr val="CD4E37"/>
      </a:accent4>
      <a:accent5>
        <a:srgbClr val="2C3D4B"/>
      </a:accent5>
      <a:accent6>
        <a:srgbClr val="282B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185</Words>
  <Application>Microsoft Office PowerPoint</Application>
  <PresentationFormat>Произвольный</PresentationFormat>
  <Paragraphs>44</Paragraphs>
  <Slides>18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Helvetica Neue</vt:lpstr>
      <vt:lpstr>Century Gothic</vt:lpstr>
      <vt:lpstr>Custom Design</vt:lpstr>
      <vt:lpstr>with subs</vt:lpstr>
      <vt:lpstr>1_Custom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ДУМАЙ НЕСТАНДАРТНО!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Andriy Zaikin</dc:creator>
  <cp:lastModifiedBy>user</cp:lastModifiedBy>
  <cp:revision>4</cp:revision>
  <dcterms:modified xsi:type="dcterms:W3CDTF">2021-09-28T12:14:27Z</dcterms:modified>
</cp:coreProperties>
</file>