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9" r:id="rId2"/>
    <p:sldId id="270" r:id="rId3"/>
    <p:sldId id="271" r:id="rId4"/>
    <p:sldId id="272" r:id="rId5"/>
    <p:sldId id="273" r:id="rId6"/>
    <p:sldId id="257" r:id="rId7"/>
    <p:sldId id="258" r:id="rId8"/>
    <p:sldId id="259" r:id="rId9"/>
    <p:sldId id="260" r:id="rId10"/>
    <p:sldId id="261" r:id="rId11"/>
    <p:sldId id="262" r:id="rId12"/>
    <p:sldId id="263" r:id="rId13"/>
    <p:sldId id="279" r:id="rId14"/>
    <p:sldId id="264" r:id="rId15"/>
    <p:sldId id="266" r:id="rId16"/>
    <p:sldId id="267" r:id="rId17"/>
    <p:sldId id="268" r:id="rId18"/>
    <p:sldId id="280"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B85C177-B19F-4516-9B09-6FC55FA2D192}" type="datetimeFigureOut">
              <a:rPr lang="ru-RU" smtClean="0"/>
              <a:t>01.09.2021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20724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85C177-B19F-4516-9B09-6FC55FA2D192}" type="datetimeFigureOut">
              <a:rPr lang="ru-RU" smtClean="0"/>
              <a:t>01.09.2021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290176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85C177-B19F-4516-9B09-6FC55FA2D192}" type="datetimeFigureOut">
              <a:rPr lang="ru-RU" smtClean="0"/>
              <a:t>01.09.2021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199546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85C177-B19F-4516-9B09-6FC55FA2D192}" type="datetimeFigureOut">
              <a:rPr lang="ru-RU" smtClean="0"/>
              <a:t>01.09.2021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187AE9-BC67-47B8-B4EF-D9188468A563}"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0073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85C177-B19F-4516-9B09-6FC55FA2D192}" type="datetimeFigureOut">
              <a:rPr lang="ru-RU" smtClean="0"/>
              <a:t>01.09.2021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901567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B85C177-B19F-4516-9B09-6FC55FA2D192}" type="datetimeFigureOut">
              <a:rPr lang="ru-RU" smtClean="0"/>
              <a:t>01.09.2021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89254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B85C177-B19F-4516-9B09-6FC55FA2D192}" type="datetimeFigureOut">
              <a:rPr lang="ru-RU" smtClean="0"/>
              <a:t>01.09.2021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1511432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85C177-B19F-4516-9B09-6FC55FA2D192}" type="datetimeFigureOut">
              <a:rPr lang="ru-RU" smtClean="0"/>
              <a:t>01.09.2021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489170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85C177-B19F-4516-9B09-6FC55FA2D192}" type="datetimeFigureOut">
              <a:rPr lang="ru-RU" smtClean="0"/>
              <a:t>01.09.2021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145309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85C177-B19F-4516-9B09-6FC55FA2D192}" type="datetimeFigureOut">
              <a:rPr lang="ru-RU" smtClean="0"/>
              <a:t>01.09.2021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282282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85C177-B19F-4516-9B09-6FC55FA2D192}" type="datetimeFigureOut">
              <a:rPr lang="ru-RU" smtClean="0"/>
              <a:t>01.09.2021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316113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85C177-B19F-4516-9B09-6FC55FA2D192}" type="datetimeFigureOut">
              <a:rPr lang="ru-RU" smtClean="0"/>
              <a:t>01.09.2021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164431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85C177-B19F-4516-9B09-6FC55FA2D192}" type="datetimeFigureOut">
              <a:rPr lang="ru-RU" smtClean="0"/>
              <a:t>01.09.2021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137585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B85C177-B19F-4516-9B09-6FC55FA2D192}" type="datetimeFigureOut">
              <a:rPr lang="ru-RU" smtClean="0"/>
              <a:t>01.09.2021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7880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B85C177-B19F-4516-9B09-6FC55FA2D192}" type="datetimeFigureOut">
              <a:rPr lang="ru-RU" smtClean="0"/>
              <a:t>01.09.2021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182500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85C177-B19F-4516-9B09-6FC55FA2D192}" type="datetimeFigureOut">
              <a:rPr lang="ru-RU" smtClean="0"/>
              <a:t>01.09.2021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28355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85C177-B19F-4516-9B09-6FC55FA2D192}" type="datetimeFigureOut">
              <a:rPr lang="ru-RU" smtClean="0"/>
              <a:t>01.09.2021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187AE9-BC67-47B8-B4EF-D9188468A563}" type="slidenum">
              <a:rPr lang="ru-RU" smtClean="0"/>
              <a:t>‹#›</a:t>
            </a:fld>
            <a:endParaRPr lang="ru-RU"/>
          </a:p>
        </p:txBody>
      </p:sp>
    </p:spTree>
    <p:extLst>
      <p:ext uri="{BB962C8B-B14F-4D97-AF65-F5344CB8AC3E}">
        <p14:creationId xmlns:p14="http://schemas.microsoft.com/office/powerpoint/2010/main" val="387887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B85C177-B19F-4516-9B09-6FC55FA2D192}" type="datetimeFigureOut">
              <a:rPr lang="ru-RU" smtClean="0"/>
              <a:t>01.09.2021</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C187AE9-BC67-47B8-B4EF-D9188468A563}" type="slidenum">
              <a:rPr lang="ru-RU" smtClean="0"/>
              <a:t>‹#›</a:t>
            </a:fld>
            <a:endParaRPr lang="ru-RU"/>
          </a:p>
        </p:txBody>
      </p:sp>
    </p:spTree>
    <p:extLst>
      <p:ext uri="{BB962C8B-B14F-4D97-AF65-F5344CB8AC3E}">
        <p14:creationId xmlns:p14="http://schemas.microsoft.com/office/powerpoint/2010/main" val="36089722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hkolnik.in.ua/index.php?option=com_content&amp;view=article&amp;id=512&amp;Itemid=617" TargetMode="External"/><Relationship Id="rId3" Type="http://schemas.openxmlformats.org/officeDocument/2006/relationships/hyperlink" Target="http://employees.csbsju.edu/hjakubowski/classes/ch331/bcintro/default.html" TargetMode="External"/><Relationship Id="rId7" Type="http://schemas.openxmlformats.org/officeDocument/2006/relationships/hyperlink" Target="http://feht.donntu.edu.ua/u_chem/uh_neo/00_o_hem/o_h00.htm" TargetMode="External"/><Relationship Id="rId2" Type="http://schemas.openxmlformats.org/officeDocument/2006/relationships/hyperlink" Target="http://www.newlibrary.ru/genre/nauka/himija/biologicheskaja_himija" TargetMode="External"/><Relationship Id="rId1" Type="http://schemas.openxmlformats.org/officeDocument/2006/relationships/slideLayout" Target="../slideLayouts/slideLayout7.xml"/><Relationship Id="rId6" Type="http://schemas.openxmlformats.org/officeDocument/2006/relationships/hyperlink" Target="http://www.ex.ua/2605780" TargetMode="External"/><Relationship Id="rId5" Type="http://schemas.openxmlformats.org/officeDocument/2006/relationships/hyperlink" Target="http://mol-biol.ru/biohimiya.html" TargetMode="External"/><Relationship Id="rId4" Type="http://schemas.openxmlformats.org/officeDocument/2006/relationships/hyperlink" Target="http://ph4s.ru/book_him_bio.html" TargetMode="External"/><Relationship Id="rId9" Type="http://schemas.openxmlformats.org/officeDocument/2006/relationships/hyperlink" Target="http://shkolnik.in.ua/2009-09-03-16-48-01.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20"/>
            <a:ext cx="12192000" cy="6829619"/>
          </a:xfrm>
          <a:prstGeom prst="rect">
            <a:avLst/>
          </a:prstGeom>
        </p:spPr>
      </p:pic>
      <p:sp>
        <p:nvSpPr>
          <p:cNvPr id="4098" name="Title 1"/>
          <p:cNvSpPr>
            <a:spLocks noGrp="1"/>
          </p:cNvSpPr>
          <p:nvPr>
            <p:ph type="title" idx="4294967295"/>
          </p:nvPr>
        </p:nvSpPr>
        <p:spPr>
          <a:xfrm>
            <a:off x="0" y="188913"/>
            <a:ext cx="6767513" cy="1233487"/>
          </a:xfrm>
        </p:spPr>
        <p:txBody>
          <a:bodyPr>
            <a:normAutofit/>
          </a:bodyPr>
          <a:lstStyle/>
          <a:p>
            <a:pPr algn="ctr"/>
            <a:r>
              <a:rPr lang="uk-UA" altLang="ru-RU" sz="2400" dirty="0">
                <a:solidFill>
                  <a:schemeClr val="accent1">
                    <a:lumMod val="75000"/>
                  </a:schemeClr>
                </a:solidFill>
              </a:rPr>
              <a:t>Доцент каф. хімії, </a:t>
            </a:r>
            <a:r>
              <a:rPr lang="uk-UA" altLang="ru-RU" sz="2400" dirty="0" err="1">
                <a:solidFill>
                  <a:schemeClr val="accent1">
                    <a:lumMod val="75000"/>
                  </a:schemeClr>
                </a:solidFill>
              </a:rPr>
              <a:t>канд</a:t>
            </a:r>
            <a:r>
              <a:rPr lang="uk-UA" altLang="ru-RU" sz="2400" dirty="0">
                <a:solidFill>
                  <a:schemeClr val="accent1">
                    <a:lumMod val="75000"/>
                  </a:schemeClr>
                </a:solidFill>
              </a:rPr>
              <a:t>. </a:t>
            </a:r>
            <a:r>
              <a:rPr lang="uk-UA" altLang="ru-RU" sz="2400" dirty="0" err="1">
                <a:solidFill>
                  <a:schemeClr val="accent1">
                    <a:lumMod val="75000"/>
                  </a:schemeClr>
                </a:solidFill>
              </a:rPr>
              <a:t>біол</a:t>
            </a:r>
            <a:r>
              <a:rPr lang="uk-UA" altLang="ru-RU" sz="2400" dirty="0">
                <a:solidFill>
                  <a:schemeClr val="accent1">
                    <a:lumMod val="75000"/>
                  </a:schemeClr>
                </a:solidFill>
              </a:rPr>
              <a:t>. наук </a:t>
            </a:r>
            <a:r>
              <a:rPr lang="uk-UA" altLang="ru-RU" cap="none" dirty="0" smtClean="0">
                <a:solidFill>
                  <a:schemeClr val="accent1">
                    <a:lumMod val="75000"/>
                  </a:schemeClr>
                </a:solidFill>
              </a:rPr>
              <a:t>Корнет Марина Миколаївна</a:t>
            </a:r>
            <a:r>
              <a:rPr lang="en-US" altLang="ru-RU" dirty="0" smtClean="0">
                <a:solidFill>
                  <a:schemeClr val="accent1">
                    <a:lumMod val="75000"/>
                  </a:schemeClr>
                </a:solidFill>
              </a:rPr>
              <a:t/>
            </a:r>
            <a:br>
              <a:rPr lang="en-US" altLang="ru-RU" dirty="0" smtClean="0">
                <a:solidFill>
                  <a:schemeClr val="accent1">
                    <a:lumMod val="75000"/>
                  </a:schemeClr>
                </a:solidFill>
              </a:rPr>
            </a:br>
            <a:endParaRPr lang="en-US" altLang="ru-RU" sz="1800" dirty="0"/>
          </a:p>
        </p:txBody>
      </p:sp>
      <p:sp>
        <p:nvSpPr>
          <p:cNvPr id="4099" name="Content Placeholder 2"/>
          <p:cNvSpPr>
            <a:spLocks noGrp="1"/>
          </p:cNvSpPr>
          <p:nvPr>
            <p:ph type="body" sz="half" idx="4294967295"/>
          </p:nvPr>
        </p:nvSpPr>
        <p:spPr>
          <a:xfrm>
            <a:off x="52944" y="3668774"/>
            <a:ext cx="3429000" cy="192087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ctr">
              <a:buNone/>
            </a:pPr>
            <a:r>
              <a:rPr lang="uk-UA" altLang="ru-RU" sz="2800" dirty="0">
                <a:solidFill>
                  <a:schemeClr val="accent2"/>
                </a:solidFill>
              </a:rPr>
              <a:t>Де мене можна знайти</a:t>
            </a:r>
            <a:r>
              <a:rPr lang="en-US" altLang="ru-RU" sz="2800" dirty="0">
                <a:solidFill>
                  <a:schemeClr val="accent2"/>
                </a:solidFill>
              </a:rPr>
              <a:t>?</a:t>
            </a:r>
          </a:p>
          <a:p>
            <a:pPr marL="0" indent="0" algn="ctr">
              <a:buNone/>
            </a:pPr>
            <a:r>
              <a:rPr lang="uk-UA" altLang="ru-RU" dirty="0" smtClean="0"/>
              <a:t>Біологічний факультет </a:t>
            </a:r>
            <a:r>
              <a:rPr lang="en-US" altLang="ru-RU" dirty="0" smtClean="0"/>
              <a:t>– </a:t>
            </a:r>
            <a:r>
              <a:rPr lang="uk-UA" altLang="ru-RU" dirty="0" smtClean="0"/>
              <a:t>3-й поверх, 301 </a:t>
            </a:r>
            <a:r>
              <a:rPr lang="uk-UA" altLang="ru-RU" dirty="0" err="1" smtClean="0"/>
              <a:t>ауд</a:t>
            </a:r>
            <a:r>
              <a:rPr lang="uk-UA" altLang="ru-RU" sz="3200" dirty="0"/>
              <a:t>. </a:t>
            </a:r>
            <a:endParaRPr lang="en-US" altLang="ru-RU" sz="3200" dirty="0"/>
          </a:p>
        </p:txBody>
      </p:sp>
      <p:sp>
        <p:nvSpPr>
          <p:cNvPr id="6" name="Content Placeholder 2"/>
          <p:cNvSpPr txBox="1">
            <a:spLocks/>
          </p:cNvSpPr>
          <p:nvPr/>
        </p:nvSpPr>
        <p:spPr bwMode="auto">
          <a:xfrm>
            <a:off x="7775682" y="3869615"/>
            <a:ext cx="3865240" cy="119898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a:lnSpc>
                <a:spcPct val="90000"/>
              </a:lnSpc>
              <a:spcBef>
                <a:spcPct val="20000"/>
              </a:spcBef>
              <a:defRPr/>
            </a:pPr>
            <a:r>
              <a:rPr lang="uk-UA" sz="3200" dirty="0">
                <a:solidFill>
                  <a:schemeClr val="accent2"/>
                </a:solidFill>
              </a:rPr>
              <a:t>Коли?</a:t>
            </a:r>
            <a:endParaRPr lang="en-US" sz="3200" dirty="0">
              <a:solidFill>
                <a:schemeClr val="accent2"/>
              </a:solidFill>
            </a:endParaRPr>
          </a:p>
          <a:p>
            <a:pPr marL="342900" indent="-342900">
              <a:lnSpc>
                <a:spcPct val="90000"/>
              </a:lnSpc>
              <a:spcBef>
                <a:spcPct val="20000"/>
              </a:spcBef>
              <a:defRPr/>
            </a:pPr>
            <a:r>
              <a:rPr lang="en-US" sz="3200" dirty="0" smtClean="0"/>
              <a:t> </a:t>
            </a:r>
            <a:r>
              <a:rPr lang="uk-UA" sz="3200" dirty="0" smtClean="0"/>
              <a:t>Пн</a:t>
            </a:r>
            <a:r>
              <a:rPr lang="en-US" sz="3200" dirty="0" smtClean="0"/>
              <a:t>-</a:t>
            </a:r>
            <a:r>
              <a:rPr lang="uk-UA" sz="3200" dirty="0"/>
              <a:t>Ч</a:t>
            </a:r>
            <a:r>
              <a:rPr lang="uk-UA" sz="3200" dirty="0" smtClean="0"/>
              <a:t>т</a:t>
            </a:r>
            <a:r>
              <a:rPr lang="en-US" sz="3200" dirty="0" smtClean="0"/>
              <a:t> </a:t>
            </a:r>
            <a:r>
              <a:rPr lang="en-US" sz="3200" dirty="0"/>
              <a:t>9.30 – 15.30  </a:t>
            </a:r>
          </a:p>
          <a:p>
            <a:pPr algn="l" rtl="0">
              <a:lnSpc>
                <a:spcPct val="90000"/>
              </a:lnSpc>
              <a:spcBef>
                <a:spcPct val="20000"/>
              </a:spcBef>
              <a:defRPr/>
            </a:pPr>
            <a:endParaRPr lang="en-US" sz="3200" dirty="0"/>
          </a:p>
          <a:p>
            <a:pPr marL="342900" indent="-342900">
              <a:lnSpc>
                <a:spcPct val="90000"/>
              </a:lnSpc>
              <a:spcBef>
                <a:spcPct val="20000"/>
              </a:spcBef>
              <a:buFont typeface="Arial" charset="0"/>
              <a:buChar char="•"/>
              <a:defRPr/>
            </a:pPr>
            <a:endParaRPr lang="en-US" sz="3200" dirty="0"/>
          </a:p>
          <a:p>
            <a:pPr marL="342900" indent="-342900">
              <a:lnSpc>
                <a:spcPct val="90000"/>
              </a:lnSpc>
              <a:spcBef>
                <a:spcPct val="20000"/>
              </a:spcBef>
              <a:buFont typeface="Arial" charset="0"/>
              <a:buChar char="•"/>
              <a:defRPr/>
            </a:pPr>
            <a:endParaRPr lang="en-US" sz="3200" dirty="0"/>
          </a:p>
        </p:txBody>
      </p:sp>
      <p:sp>
        <p:nvSpPr>
          <p:cNvPr id="9" name="Content Placeholder 2"/>
          <p:cNvSpPr txBox="1">
            <a:spLocks/>
          </p:cNvSpPr>
          <p:nvPr/>
        </p:nvSpPr>
        <p:spPr>
          <a:xfrm>
            <a:off x="7440050" y="5310060"/>
            <a:ext cx="4536504" cy="1351851"/>
          </a:xfrm>
          <a:prstGeom prst="rect">
            <a:avLst/>
          </a:prstGeom>
        </p:spPr>
        <p:style>
          <a:lnRef idx="2">
            <a:schemeClr val="accent2"/>
          </a:lnRef>
          <a:fillRef idx="1">
            <a:schemeClr val="lt1"/>
          </a:fillRef>
          <a:effectRef idx="0">
            <a:schemeClr val="accent2"/>
          </a:effectRef>
          <a:fontRef idx="minor">
            <a:schemeClr val="dk1"/>
          </a:fontRef>
        </p:style>
        <p:txBody>
          <a:bodyPr vert="horz">
            <a:normAutofit fontScale="92500"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dk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dk1"/>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dk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dk1"/>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dk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dk1"/>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dk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dk1"/>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dk1"/>
                </a:solidFill>
                <a:latin typeface="+mn-lt"/>
                <a:ea typeface="+mn-ea"/>
                <a:cs typeface="+mn-cs"/>
              </a:defRPr>
            </a:lvl9pPr>
            <a:extLst/>
          </a:lstStyle>
          <a:p>
            <a:pPr marL="0" indent="0" algn="ctr">
              <a:lnSpc>
                <a:spcPct val="90000"/>
              </a:lnSpc>
              <a:buNone/>
            </a:pPr>
            <a:r>
              <a:rPr lang="uk-UA" altLang="ru-RU" sz="3200" dirty="0">
                <a:solidFill>
                  <a:schemeClr val="accent2"/>
                </a:solidFill>
              </a:rPr>
              <a:t>Контакти?</a:t>
            </a:r>
            <a:endParaRPr lang="en-US" altLang="ru-RU" sz="3200" dirty="0">
              <a:solidFill>
                <a:schemeClr val="accent2"/>
              </a:solidFill>
            </a:endParaRPr>
          </a:p>
          <a:p>
            <a:pPr marL="0" indent="0" algn="ctr">
              <a:lnSpc>
                <a:spcPct val="90000"/>
              </a:lnSpc>
              <a:buNone/>
            </a:pPr>
            <a:r>
              <a:rPr lang="en-US" altLang="ru-RU" sz="3200" dirty="0"/>
              <a:t>kornetmaryna@ukr.net</a:t>
            </a:r>
          </a:p>
          <a:p>
            <a:pPr marL="0" indent="0" algn="ctr">
              <a:lnSpc>
                <a:spcPct val="90000"/>
              </a:lnSpc>
              <a:buNone/>
            </a:pPr>
            <a:r>
              <a:rPr lang="en-US" altLang="ru-RU" sz="3200" dirty="0"/>
              <a:t>+ Moodle</a:t>
            </a:r>
            <a:r>
              <a:rPr lang="uk-UA" altLang="ru-RU" sz="3200" dirty="0"/>
              <a:t> </a:t>
            </a:r>
            <a:endParaRPr lang="en-US" altLang="ru-RU" sz="3200" dirty="0"/>
          </a:p>
        </p:txBody>
      </p:sp>
      <p:pic>
        <p:nvPicPr>
          <p:cNvPr id="1026" name="Picture 2" descr="D:\ФОТО\Amsterdam\best\20190407_1545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51" r="6166"/>
          <a:stretch/>
        </p:blipFill>
        <p:spPr bwMode="auto">
          <a:xfrm>
            <a:off x="442736" y="1231015"/>
            <a:ext cx="3123210" cy="198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44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1000"/>
                                        <p:tgtEl>
                                          <p:spTgt spid="9">
                                            <p:txEl>
                                              <p:pRg st="1" end="1"/>
                                            </p:txEl>
                                          </p:spTgt>
                                        </p:tgtEl>
                                      </p:cBhvr>
                                    </p:animEffect>
                                    <p:anim calcmode="lin" valueType="num">
                                      <p:cBhvr>
                                        <p:cTn id="3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18358" y="342900"/>
            <a:ext cx="5106026" cy="6292678"/>
          </a:xfrm>
        </p:spPr>
        <p:style>
          <a:lnRef idx="1">
            <a:schemeClr val="accent6"/>
          </a:lnRef>
          <a:fillRef idx="2">
            <a:schemeClr val="accent6"/>
          </a:fillRef>
          <a:effectRef idx="1">
            <a:schemeClr val="accent6"/>
          </a:effectRef>
          <a:fontRef idx="minor">
            <a:schemeClr val="dk1"/>
          </a:fontRef>
        </p:style>
        <p:txBody>
          <a:bodyPr>
            <a:noAutofit/>
          </a:bodyPr>
          <a:lstStyle/>
          <a:p>
            <a:pPr algn="just">
              <a:spcAft>
                <a:spcPts val="600"/>
              </a:spcAft>
            </a:pPr>
            <a:r>
              <a:rPr lang="uk-UA" sz="1800" b="1" i="1" dirty="0"/>
              <a:t>Матерія</a:t>
            </a:r>
            <a:r>
              <a:rPr lang="uk-UA" sz="1800" dirty="0"/>
              <a:t> – </a:t>
            </a:r>
            <a:r>
              <a:rPr lang="uk-UA" sz="1800" cap="none" dirty="0"/>
              <a:t>ф</a:t>
            </a:r>
            <a:r>
              <a:rPr lang="uk-UA" sz="1800" cap="none" dirty="0" smtClean="0"/>
              <a:t>ілософська категорія для позначення безлічі всіх наявних у світі об’єктів і систем, загальної основи всіх явищ, властивостей, зв’язків і відношень. Формами буття й розвитку матерії є </a:t>
            </a:r>
            <a:r>
              <a:rPr lang="uk-UA" sz="1800" i="1" cap="none" dirty="0" smtClean="0"/>
              <a:t>рух</a:t>
            </a:r>
            <a:r>
              <a:rPr lang="uk-UA" sz="1800" cap="none" dirty="0" smtClean="0"/>
              <a:t>,</a:t>
            </a:r>
            <a:r>
              <a:rPr lang="uk-UA" sz="1800" b="1" cap="none" dirty="0" smtClean="0"/>
              <a:t> </a:t>
            </a:r>
            <a:r>
              <a:rPr lang="uk-UA" sz="1800" i="1" cap="none" dirty="0" smtClean="0"/>
              <a:t>простір</a:t>
            </a:r>
            <a:r>
              <a:rPr lang="uk-UA" sz="1800" b="1" cap="none" dirty="0" smtClean="0"/>
              <a:t> </a:t>
            </a:r>
            <a:r>
              <a:rPr lang="uk-UA" sz="1800" cap="none" dirty="0" smtClean="0"/>
              <a:t>і</a:t>
            </a:r>
            <a:r>
              <a:rPr lang="uk-UA" sz="1800" b="1" cap="none" dirty="0" smtClean="0"/>
              <a:t> </a:t>
            </a:r>
            <a:r>
              <a:rPr lang="uk-UA" sz="1800" i="1" cap="none" dirty="0" smtClean="0"/>
              <a:t>час</a:t>
            </a:r>
            <a:r>
              <a:rPr lang="uk-UA" sz="1800" cap="none" dirty="0" smtClean="0"/>
              <a:t>.</a:t>
            </a:r>
          </a:p>
          <a:p>
            <a:pPr algn="just">
              <a:spcAft>
                <a:spcPts val="600"/>
              </a:spcAft>
            </a:pPr>
            <a:r>
              <a:rPr lang="uk-UA" sz="1800" cap="none" dirty="0" smtClean="0"/>
              <a:t>Основними видами матерії є </a:t>
            </a:r>
            <a:r>
              <a:rPr lang="uk-UA" sz="1800" i="1" cap="none" dirty="0" smtClean="0">
                <a:solidFill>
                  <a:srgbClr val="0070C0"/>
                </a:solidFill>
              </a:rPr>
              <a:t>речовина</a:t>
            </a:r>
            <a:r>
              <a:rPr lang="uk-UA" sz="1800" b="1" cap="none" dirty="0" smtClean="0"/>
              <a:t> </a:t>
            </a:r>
            <a:r>
              <a:rPr lang="uk-UA" sz="1800" cap="none" dirty="0" smtClean="0"/>
              <a:t>(вода, повітря, земля, вугілля, водень, електрони, нейтрони тощо</a:t>
            </a:r>
            <a:r>
              <a:rPr lang="uk-UA" sz="1800" b="1" cap="none" dirty="0" smtClean="0"/>
              <a:t>) </a:t>
            </a:r>
            <a:r>
              <a:rPr lang="uk-UA" sz="1800" cap="none" dirty="0" smtClean="0"/>
              <a:t>та</a:t>
            </a:r>
            <a:r>
              <a:rPr lang="uk-UA" sz="1800" b="1" cap="none" dirty="0" smtClean="0"/>
              <a:t> </a:t>
            </a:r>
            <a:r>
              <a:rPr lang="uk-UA" sz="1800" i="1" cap="none" dirty="0" smtClean="0">
                <a:solidFill>
                  <a:srgbClr val="0070C0"/>
                </a:solidFill>
              </a:rPr>
              <a:t>поле</a:t>
            </a:r>
            <a:r>
              <a:rPr lang="uk-UA" sz="1800" i="1" cap="none" dirty="0" smtClean="0"/>
              <a:t> </a:t>
            </a:r>
            <a:r>
              <a:rPr lang="uk-UA" sz="1800" cap="none" dirty="0" smtClean="0"/>
              <a:t>(електромагнітне, гравітаційне, ядерне та інші поля, різні мікрочастинки, які не мають маси спокою). </a:t>
            </a:r>
            <a:r>
              <a:rPr lang="uk-UA" sz="1800" i="1" cap="none" dirty="0" smtClean="0">
                <a:solidFill>
                  <a:srgbClr val="0070C0"/>
                </a:solidFill>
              </a:rPr>
              <a:t>Основною властивістю матерії є її здатність рухатися та змінюватися.</a:t>
            </a:r>
            <a:r>
              <a:rPr lang="uk-UA" sz="1800" cap="none" dirty="0" smtClean="0"/>
              <a:t> </a:t>
            </a:r>
            <a:r>
              <a:rPr lang="uk-UA" sz="1800" cap="none" dirty="0"/>
              <a:t>На різних стадіях організації матерії її видам притаманна своя форма руху. Наприклад, взаємодії атомів з утворенням молекул відповідає хімічна форма руху матерії</a:t>
            </a:r>
            <a:r>
              <a:rPr lang="uk-UA" sz="1800" cap="none" dirty="0" smtClean="0"/>
              <a:t>.</a:t>
            </a:r>
            <a:endParaRPr lang="ru-RU" sz="1800" cap="none"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09802" y="948238"/>
            <a:ext cx="6126825" cy="4847595"/>
          </a:xfrm>
          <a:effectLst>
            <a:softEdge rad="127000"/>
          </a:effectLst>
        </p:spPr>
      </p:pic>
    </p:spTree>
    <p:extLst>
      <p:ext uri="{BB962C8B-B14F-4D97-AF65-F5344CB8AC3E}">
        <p14:creationId xmlns:p14="http://schemas.microsoft.com/office/powerpoint/2010/main" val="371446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1450" y="152400"/>
            <a:ext cx="6115049" cy="653415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gn="just"/>
            <a:r>
              <a:rPr lang="uk-UA" sz="2400" cap="none" dirty="0">
                <a:solidFill>
                  <a:srgbClr val="C00000"/>
                </a:solidFill>
              </a:rPr>
              <a:t>Форми руху матерії</a:t>
            </a:r>
            <a:r>
              <a:rPr lang="uk-UA" sz="2400" cap="none" dirty="0"/>
              <a:t> різноманітні: механічні, хімічні, ядерні, електричні, біологічні, суспільні тощо. Одні форми руху можуть переходити в інші. </a:t>
            </a:r>
            <a:br>
              <a:rPr lang="uk-UA" sz="2400" cap="none" dirty="0"/>
            </a:br>
            <a:r>
              <a:rPr lang="uk-UA" sz="2400" cap="none" dirty="0"/>
              <a:t>Певні ступені організації матерії з їх специфічними формами руху вивчають окремі природничі науки – фізика, хімія, біологія та ін. Хімія вивчає хімічну форму руху матерії, тобто перетворення одних речовин в інші з утворенням нових молекул, кристалів, іонів тощо, а також склад і властивості речовин.</a:t>
            </a:r>
            <a:endParaRPr lang="ru-RU" sz="2400" cap="none" dirty="0"/>
          </a:p>
          <a:p>
            <a:pPr algn="just"/>
            <a:r>
              <a:rPr lang="uk-UA" b="1" i="1" dirty="0" smtClean="0">
                <a:solidFill>
                  <a:srgbClr val="C00000"/>
                </a:solidFill>
              </a:rPr>
              <a:t>Речовина</a:t>
            </a:r>
            <a:r>
              <a:rPr lang="uk-UA" dirty="0" smtClean="0"/>
              <a:t> </a:t>
            </a:r>
            <a:r>
              <a:rPr lang="uk-UA" dirty="0"/>
              <a:t>– </a:t>
            </a:r>
            <a:r>
              <a:rPr lang="uk-UA" sz="2400" cap="none" dirty="0"/>
              <a:t>ц</a:t>
            </a:r>
            <a:r>
              <a:rPr lang="uk-UA" sz="2400" cap="none" dirty="0" smtClean="0"/>
              <a:t>е вид матерії, якому притаманні певні хімічні та фізичні властивості за даних умов. Параметри, що характеризують фізичні властивості речовин, називаються </a:t>
            </a:r>
            <a:r>
              <a:rPr lang="uk-UA" sz="2400" i="1" cap="none" dirty="0" smtClean="0">
                <a:solidFill>
                  <a:srgbClr val="C00000"/>
                </a:solidFill>
              </a:rPr>
              <a:t>фізичними константами</a:t>
            </a:r>
            <a:r>
              <a:rPr lang="uk-UA" sz="2400" cap="none" dirty="0" smtClean="0"/>
              <a:t>. </a:t>
            </a:r>
          </a:p>
          <a:p>
            <a:pPr algn="just"/>
            <a:r>
              <a:rPr lang="uk-UA" sz="2400" cap="none" dirty="0" smtClean="0">
                <a:solidFill>
                  <a:srgbClr val="C00000"/>
                </a:solidFill>
              </a:rPr>
              <a:t>Основними фізичними властивостями </a:t>
            </a:r>
            <a:r>
              <a:rPr lang="uk-UA" sz="2400" cap="none" dirty="0" smtClean="0"/>
              <a:t>речовин є агрегатний стан, розчинність у воді, колір, запах, смак, густина, температура кипіння, температура плавлення, теплопровідність.</a:t>
            </a:r>
            <a:endParaRPr lang="ru-RU" sz="2400" cap="none"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06495" y="323850"/>
            <a:ext cx="5885505" cy="2762250"/>
          </a:xfrm>
        </p:spPr>
      </p:pic>
      <p:sp>
        <p:nvSpPr>
          <p:cNvPr id="4" name="Прямоугольник 3"/>
          <p:cNvSpPr/>
          <p:nvPr/>
        </p:nvSpPr>
        <p:spPr>
          <a:xfrm>
            <a:off x="6343650" y="3116640"/>
            <a:ext cx="5848350" cy="329320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1200"/>
              </a:spcBef>
            </a:pPr>
            <a:r>
              <a:rPr lang="uk-UA" i="1" dirty="0"/>
              <a:t>Тільки чиста речовина має сталі властивості.</a:t>
            </a:r>
            <a:r>
              <a:rPr lang="uk-UA" b="1" dirty="0"/>
              <a:t> </a:t>
            </a:r>
            <a:r>
              <a:rPr lang="uk-UA" dirty="0"/>
              <a:t>Речовини у природі в чистому вигляді практично не зустрічаються, здебільшого поширені суміші різних речовин. На сьогодні відомо понад 20 млн сполук.</a:t>
            </a:r>
            <a:endParaRPr lang="ru-RU" dirty="0"/>
          </a:p>
          <a:p>
            <a:pPr algn="just">
              <a:spcBef>
                <a:spcPts val="1200"/>
              </a:spcBef>
            </a:pPr>
            <a:r>
              <a:rPr lang="uk-UA" dirty="0"/>
              <a:t>Якщо у природі відбулася якась якісна зміна, то це означає, що змінився або хімічний склад, або форма руху, або те й інше, тобто мала місце кількісна зміна. У цьому полягає сутність одного з основних законів діалектики – </a:t>
            </a:r>
            <a:r>
              <a:rPr lang="uk-UA" b="1" dirty="0"/>
              <a:t>закону переходу кількісних змін у якісні.</a:t>
            </a:r>
            <a:r>
              <a:rPr lang="uk-UA" dirty="0"/>
              <a:t> Отже, хімія вивчає речовини та їх перетворення.</a:t>
            </a:r>
            <a:endParaRPr lang="ru-RU" dirty="0"/>
          </a:p>
        </p:txBody>
      </p:sp>
    </p:spTree>
    <p:extLst>
      <p:ext uri="{BB962C8B-B14F-4D97-AF65-F5344CB8AC3E}">
        <p14:creationId xmlns:p14="http://schemas.microsoft.com/office/powerpoint/2010/main" val="318854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36605"/>
            <a:ext cx="10364451" cy="802509"/>
          </a:xfrm>
        </p:spPr>
        <p:txBody>
          <a:bodyPr>
            <a:normAutofit fontScale="90000"/>
          </a:bodyPr>
          <a:lstStyle/>
          <a:p>
            <a:pPr lvl="0"/>
            <a:r>
              <a:rPr lang="uk-UA" sz="3200" b="1" i="1" cap="none" dirty="0" smtClean="0">
                <a:solidFill>
                  <a:srgbClr val="0070C0"/>
                </a:solidFill>
                <a:latin typeface="Times New Roman" panose="02020603050405020304" pitchFamily="18" charset="0"/>
                <a:cs typeface="Times New Roman" panose="02020603050405020304" pitchFamily="18" charset="0"/>
              </a:rPr>
              <a:t>2. Історія розвитку хімії</a:t>
            </a:r>
            <a:r>
              <a:rPr lang="ru-RU" sz="3200" i="1" cap="none" dirty="0" smtClean="0">
                <a:solidFill>
                  <a:srgbClr val="0070C0"/>
                </a:solidFill>
                <a:latin typeface="Times New Roman" panose="02020603050405020304" pitchFamily="18" charset="0"/>
                <a:cs typeface="Times New Roman" panose="02020603050405020304" pitchFamily="18" charset="0"/>
              </a:rPr>
              <a:t/>
            </a:r>
            <a:br>
              <a:rPr lang="ru-RU" sz="3200" i="1" cap="none" dirty="0" smtClean="0">
                <a:solidFill>
                  <a:srgbClr val="0070C0"/>
                </a:solidFill>
                <a:latin typeface="Times New Roman" panose="02020603050405020304" pitchFamily="18" charset="0"/>
                <a:cs typeface="Times New Roman" panose="02020603050405020304" pitchFamily="18" charset="0"/>
              </a:rPr>
            </a:br>
            <a:endParaRPr lang="ru-RU" sz="3200" i="1" cap="none"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52400" y="660572"/>
            <a:ext cx="7258050" cy="5968828"/>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just"/>
            <a:r>
              <a:rPr lang="uk-UA" sz="2600" cap="none" dirty="0">
                <a:latin typeface="Times New Roman" panose="02020603050405020304" pitchFamily="18" charset="0"/>
                <a:cs typeface="Times New Roman" panose="02020603050405020304" pitchFamily="18" charset="0"/>
              </a:rPr>
              <a:t>Хімія пройшла довгий шлях становлення та розвитку як наука, коли походження властивостей речовини розглядалося з позицій народних знань, у контексті ідей алхімії та античної натурфілософії, а технологічні процеси з виплавляння </a:t>
            </a:r>
            <a:r>
              <a:rPr lang="uk-UA" sz="2600" cap="none" dirty="0" err="1">
                <a:latin typeface="Times New Roman" panose="02020603050405020304" pitchFamily="18" charset="0"/>
                <a:cs typeface="Times New Roman" panose="02020603050405020304" pitchFamily="18" charset="0"/>
              </a:rPr>
              <a:t>Купруму</a:t>
            </a:r>
            <a:r>
              <a:rPr lang="uk-UA" sz="2600" cap="none" dirty="0">
                <a:latin typeface="Times New Roman" panose="02020603050405020304" pitchFamily="18" charset="0"/>
                <a:cs typeface="Times New Roman" panose="02020603050405020304" pitchFamily="18" charset="0"/>
              </a:rPr>
              <a:t>, </a:t>
            </a:r>
            <a:r>
              <a:rPr lang="uk-UA" sz="2600" cap="none" dirty="0" err="1">
                <a:latin typeface="Times New Roman" panose="02020603050405020304" pitchFamily="18" charset="0"/>
                <a:cs typeface="Times New Roman" panose="02020603050405020304" pitchFamily="18" charset="0"/>
              </a:rPr>
              <a:t>Плюмбуму</a:t>
            </a:r>
            <a:r>
              <a:rPr lang="uk-UA" sz="2600" cap="none" dirty="0">
                <a:latin typeface="Times New Roman" panose="02020603050405020304" pitchFamily="18" charset="0"/>
                <a:cs typeface="Times New Roman" panose="02020603050405020304" pitchFamily="18" charset="0"/>
              </a:rPr>
              <a:t>, випалювання глиняних виробів, виготовлення скла, прикрас, барвників тощо були прерогативою ремісничої хімії та здійснювалися ремісниками-професіоналами. Власне хімії як такої ще не існувало, первісно вона формувалася як народна хімія у процесі отримання із природних джерел продуктів харчування, ліків, різноманітних речовин, які люди використовували у своєму побуті.</a:t>
            </a:r>
            <a:endParaRPr lang="ru-RU" sz="2600" cap="none" dirty="0">
              <a:latin typeface="Times New Roman" panose="02020603050405020304" pitchFamily="18" charset="0"/>
              <a:cs typeface="Times New Roman" panose="02020603050405020304" pitchFamily="18" charset="0"/>
            </a:endParaRPr>
          </a:p>
          <a:p>
            <a:pPr algn="just"/>
            <a:r>
              <a:rPr lang="uk-UA" sz="2600" cap="none" dirty="0" smtClean="0">
                <a:latin typeface="Times New Roman" panose="02020603050405020304" pitchFamily="18" charset="0"/>
                <a:cs typeface="Times New Roman" panose="02020603050405020304" pitchFamily="18" charset="0"/>
              </a:rPr>
              <a:t>Задовго до нашої ери в Месопотамії, </a:t>
            </a:r>
            <a:r>
              <a:rPr lang="uk-UA" sz="2600" cap="none" dirty="0">
                <a:latin typeface="Times New Roman" panose="02020603050405020304" pitchFamily="18" charset="0"/>
                <a:cs typeface="Times New Roman" panose="02020603050405020304" pitchFamily="18" charset="0"/>
              </a:rPr>
              <a:t>Є</a:t>
            </a:r>
            <a:r>
              <a:rPr lang="uk-UA" sz="2600" cap="none" dirty="0" smtClean="0">
                <a:latin typeface="Times New Roman" panose="02020603050405020304" pitchFamily="18" charset="0"/>
                <a:cs typeface="Times New Roman" panose="02020603050405020304" pitchFamily="18" charset="0"/>
              </a:rPr>
              <a:t>гипті, Китаї, Індії, </a:t>
            </a:r>
            <a:r>
              <a:rPr lang="uk-UA" sz="2600" cap="none" dirty="0">
                <a:latin typeface="Times New Roman" panose="02020603050405020304" pitchFamily="18" charset="0"/>
                <a:cs typeface="Times New Roman" panose="02020603050405020304" pitchFamily="18" charset="0"/>
              </a:rPr>
              <a:t>Г</a:t>
            </a:r>
            <a:r>
              <a:rPr lang="uk-UA" sz="2600" cap="none" dirty="0" smtClean="0">
                <a:latin typeface="Times New Roman" panose="02020603050405020304" pitchFamily="18" charset="0"/>
                <a:cs typeface="Times New Roman" panose="02020603050405020304" pitchFamily="18" charset="0"/>
              </a:rPr>
              <a:t>реції із рослинної, тваринної сировини виділяли барвники. Так, ще в 1500 р. До н.е. В Єгипті із листків </a:t>
            </a:r>
            <a:r>
              <a:rPr lang="uk-UA" sz="2600" cap="none" dirty="0" err="1" smtClean="0">
                <a:latin typeface="Times New Roman" panose="02020603050405020304" pitchFamily="18" charset="0"/>
                <a:cs typeface="Times New Roman" panose="02020603050405020304" pitchFamily="18" charset="0"/>
              </a:rPr>
              <a:t>індигофери</a:t>
            </a:r>
            <a:r>
              <a:rPr lang="uk-UA" sz="2600" cap="none" dirty="0" smtClean="0">
                <a:latin typeface="Times New Roman" panose="02020603050405020304" pitchFamily="18" charset="0"/>
                <a:cs typeface="Times New Roman" panose="02020603050405020304" pitchFamily="18" charset="0"/>
              </a:rPr>
              <a:t> добували індикан,</a:t>
            </a:r>
            <a:r>
              <a:rPr lang="uk-UA" sz="2600" i="1" cap="none" dirty="0" smtClean="0">
                <a:latin typeface="Times New Roman" panose="02020603050405020304" pitchFamily="18" charset="0"/>
                <a:cs typeface="Times New Roman" panose="02020603050405020304" pitchFamily="18" charset="0"/>
              </a:rPr>
              <a:t> </a:t>
            </a:r>
            <a:r>
              <a:rPr lang="uk-UA" sz="2600" cap="none" dirty="0" smtClean="0">
                <a:latin typeface="Times New Roman" panose="02020603050405020304" pitchFamily="18" charset="0"/>
                <a:cs typeface="Times New Roman" panose="02020603050405020304" pitchFamily="18" charset="0"/>
              </a:rPr>
              <a:t>який був попередником рослинного</a:t>
            </a:r>
            <a:r>
              <a:rPr lang="uk-UA" sz="2600" i="1" cap="none" dirty="0" smtClean="0">
                <a:latin typeface="Times New Roman" panose="02020603050405020304" pitchFamily="18" charset="0"/>
                <a:cs typeface="Times New Roman" panose="02020603050405020304" pitchFamily="18" charset="0"/>
              </a:rPr>
              <a:t> </a:t>
            </a:r>
            <a:r>
              <a:rPr lang="uk-UA" sz="2600" cap="none" dirty="0" smtClean="0">
                <a:latin typeface="Times New Roman" panose="02020603050405020304" pitchFamily="18" charset="0"/>
                <a:cs typeface="Times New Roman" panose="02020603050405020304" pitchFamily="18" charset="0"/>
              </a:rPr>
              <a:t>барвника індиго. У народній медицині широко застосовували препарати з мінеральної, рослинної та тваринної сировини, ефірні масла для бальзамування померлих, зокрема в давньому </a:t>
            </a:r>
            <a:r>
              <a:rPr lang="uk-UA" sz="2600" cap="none" dirty="0">
                <a:latin typeface="Times New Roman" panose="02020603050405020304" pitchFamily="18" charset="0"/>
                <a:cs typeface="Times New Roman" panose="02020603050405020304" pitchFamily="18" charset="0"/>
              </a:rPr>
              <a:t>Є</a:t>
            </a:r>
            <a:r>
              <a:rPr lang="uk-UA" sz="2600" cap="none" dirty="0" smtClean="0">
                <a:latin typeface="Times New Roman" panose="02020603050405020304" pitchFamily="18" charset="0"/>
                <a:cs typeface="Times New Roman" panose="02020603050405020304" pitchFamily="18" charset="0"/>
              </a:rPr>
              <a:t>гипті.</a:t>
            </a:r>
          </a:p>
          <a:p>
            <a:pPr algn="just"/>
            <a:r>
              <a:rPr lang="uk-UA" sz="2600" cap="none" dirty="0" smtClean="0">
                <a:latin typeface="Times New Roman" panose="02020603050405020304" pitchFamily="18" charset="0"/>
                <a:cs typeface="Times New Roman" panose="02020603050405020304" pitchFamily="18" charset="0"/>
              </a:rPr>
              <a:t>Розвитку перших хімічних знань сприяла поява керамічного виробництва. Посуд прикрашали фарбами природного походження на основі вохри, крейди, карбону</a:t>
            </a:r>
            <a:r>
              <a:rPr lang="uk-UA" cap="none" dirty="0" smtClean="0">
                <a:latin typeface="Times New Roman" panose="02020603050405020304" pitchFamily="18" charset="0"/>
                <a:cs typeface="Times New Roman" panose="02020603050405020304" pitchFamily="18" charset="0"/>
              </a:rPr>
              <a:t>. </a:t>
            </a:r>
            <a:endParaRPr lang="ru-RU" cap="none" dirty="0" smtClean="0">
              <a:latin typeface="Times New Roman" panose="02020603050405020304" pitchFamily="18" charset="0"/>
              <a:cs typeface="Times New Roman" panose="02020603050405020304" pitchFamily="18" charset="0"/>
            </a:endParaRPr>
          </a:p>
          <a:p>
            <a:pPr algn="just"/>
            <a:endParaRPr lang="ru-RU" cap="none"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532146" y="1063046"/>
            <a:ext cx="4431254" cy="4534828"/>
          </a:xfrm>
          <a:effectLst>
            <a:softEdge rad="127000"/>
          </a:effectLst>
        </p:spPr>
      </p:pic>
    </p:spTree>
    <p:extLst>
      <p:ext uri="{BB962C8B-B14F-4D97-AF65-F5344CB8AC3E}">
        <p14:creationId xmlns:p14="http://schemas.microsoft.com/office/powerpoint/2010/main" val="215419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5"/>
            <a:ext cx="12192000" cy="21729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lgn="just">
              <a:lnSpc>
                <a:spcPct val="130000"/>
              </a:lnSpc>
            </a:pPr>
            <a:r>
              <a:rPr lang="uk-UA" sz="2000" dirty="0"/>
              <a:t>Унаслідок цього культурно-господарський комплекс із відповідними природничими знаннями й технологічними навичками в </a:t>
            </a:r>
            <a:r>
              <a:rPr lang="uk-UA" sz="2400" dirty="0"/>
              <a:t>V</a:t>
            </a:r>
            <a:r>
              <a:rPr lang="uk-UA" sz="2000" dirty="0"/>
              <a:t> тисячолітті до н.е. охопив територію, на якій сьогодні розташована Україна. Тут починається знайомство з металевими виробами, а не пізніше ІV тисячоліття до н.е. набувають поширення найпростіші методи переплавлення мідних речей, а також  розвиваються інші галузі кольорової металургії. У </a:t>
            </a:r>
            <a:r>
              <a:rPr lang="en-US" sz="2000" dirty="0" smtClean="0"/>
              <a:t>IV</a:t>
            </a:r>
            <a:r>
              <a:rPr lang="uk-UA" sz="2000" dirty="0" smtClean="0"/>
              <a:t> </a:t>
            </a:r>
            <a:r>
              <a:rPr lang="uk-UA" sz="2000" dirty="0"/>
              <a:t>тисячолітті до н.е. в Малій Азії зародилася металургія бронзи. </a:t>
            </a:r>
            <a:endParaRPr lang="ru-RU" sz="2000" dirty="0"/>
          </a:p>
        </p:txBody>
      </p:sp>
      <p:pic>
        <p:nvPicPr>
          <p:cNvPr id="2050" name="Picture 2" descr="Кочівники - Підручник з Всесвітньої історії. Історії України. 6 клас. Гісем  - Нова програ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0026"/>
            <a:ext cx="5810745" cy="47479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810744" y="2411942"/>
            <a:ext cx="6381255" cy="405341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7200" algn="just">
              <a:lnSpc>
                <a:spcPct val="130000"/>
              </a:lnSpc>
            </a:pPr>
            <a:r>
              <a:rPr lang="uk-UA" dirty="0"/>
              <a:t>На теренах майбутньої держави України розвиток металургії розпочався з ІІІ тисячоліття до н.е. (царство Великої </a:t>
            </a:r>
            <a:r>
              <a:rPr lang="uk-UA" dirty="0" err="1"/>
              <a:t>Скіфії</a:t>
            </a:r>
            <a:r>
              <a:rPr lang="uk-UA" dirty="0"/>
              <a:t>). Природничі знання східних слов’ян доби Київської Русі формувалися в субкультурах професійних груп металургів, гончарів, </a:t>
            </a:r>
            <a:r>
              <a:rPr lang="uk-UA" dirty="0" err="1"/>
              <a:t>кожум’як</a:t>
            </a:r>
            <a:r>
              <a:rPr lang="uk-UA" dirty="0"/>
              <a:t>, рибалок, мисливців, князів, бояр, купців тощо. Природничі уявлення вже не елементарного, а вищого рівня розвивалися завдяки тісним зв’язкам із Візантією після запровадження християнства. Носіями таких знань були нечисленні групи освічених людей (вище духовенство та чернецтво, князі, бояри).</a:t>
            </a:r>
            <a:endParaRPr lang="ru-RU" dirty="0"/>
          </a:p>
        </p:txBody>
      </p:sp>
    </p:spTree>
    <p:extLst>
      <p:ext uri="{BB962C8B-B14F-4D97-AF65-F5344CB8AC3E}">
        <p14:creationId xmlns:p14="http://schemas.microsoft.com/office/powerpoint/2010/main" val="2148516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25061"/>
            <a:ext cx="7848600" cy="3327739"/>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buNone/>
            </a:pPr>
            <a:r>
              <a:rPr lang="uk-UA" sz="1800" cap="none" dirty="0" smtClean="0">
                <a:latin typeface="Times New Roman" panose="02020603050405020304" pitchFamily="18" charset="0"/>
                <a:cs typeface="Times New Roman" panose="02020603050405020304" pitchFamily="18" charset="0"/>
              </a:rPr>
              <a:t>	Формування хімії як точної науки в сучасному розумінні розпочалося лише в XVII-XVIII ст. </a:t>
            </a:r>
            <a:r>
              <a:rPr lang="uk-UA" sz="1800" b="1" i="1" cap="none" dirty="0" smtClean="0">
                <a:latin typeface="Times New Roman" panose="02020603050405020304" pitchFamily="18" charset="0"/>
                <a:cs typeface="Times New Roman" panose="02020603050405020304" pitchFamily="18" charset="0"/>
              </a:rPr>
              <a:t>Народно-науковий етап</a:t>
            </a:r>
            <a:r>
              <a:rPr lang="uk-UA" sz="1800" b="1" cap="none" dirty="0" smtClean="0">
                <a:latin typeface="Times New Roman" panose="02020603050405020304" pitchFamily="18" charset="0"/>
                <a:cs typeface="Times New Roman" panose="02020603050405020304" pitchFamily="18" charset="0"/>
              </a:rPr>
              <a:t> </a:t>
            </a:r>
            <a:r>
              <a:rPr lang="uk-UA" sz="1800" cap="none" dirty="0" smtClean="0">
                <a:latin typeface="Times New Roman" panose="02020603050405020304" pitchFamily="18" charset="0"/>
                <a:cs typeface="Times New Roman" panose="02020603050405020304" pitchFamily="18" charset="0"/>
              </a:rPr>
              <a:t>(до XVIІ ст.). Він ґрунтується на античних філософських уявленнях про хімічні елементи. Він тісно пов’язаний</a:t>
            </a:r>
            <a:r>
              <a:rPr lang="en-US" sz="1800" cap="none" dirty="0" smtClean="0">
                <a:latin typeface="Times New Roman" panose="02020603050405020304" pitchFamily="18" charset="0"/>
                <a:cs typeface="Times New Roman" panose="02020603050405020304" pitchFamily="18" charset="0"/>
              </a:rPr>
              <a:t> </a:t>
            </a:r>
            <a:r>
              <a:rPr lang="uk-UA" sz="1800" cap="none" dirty="0" smtClean="0">
                <a:latin typeface="Times New Roman" panose="02020603050405020304" pitchFamily="18" charset="0"/>
                <a:cs typeface="Times New Roman" panose="02020603050405020304" pitchFamily="18" charset="0"/>
              </a:rPr>
              <a:t>з астрологією, містикою, </a:t>
            </a:r>
            <a:r>
              <a:rPr lang="uk-UA" sz="1800" i="1" cap="none" dirty="0" smtClean="0">
                <a:latin typeface="Times New Roman" panose="02020603050405020304" pitchFamily="18" charset="0"/>
                <a:cs typeface="Times New Roman" panose="02020603050405020304" pitchFamily="18" charset="0"/>
              </a:rPr>
              <a:t>алхімією.</a:t>
            </a:r>
            <a:r>
              <a:rPr lang="uk-UA" sz="1800" cap="none" dirty="0" smtClean="0">
                <a:latin typeface="Times New Roman" panose="02020603050405020304" pitchFamily="18" charset="0"/>
                <a:cs typeface="Times New Roman" panose="02020603050405020304" pitchFamily="18" charset="0"/>
              </a:rPr>
              <a:t> Антична філософія й природознавство сприяли зародженню ідей про атомарну, дискретну будову матерії (Демокрит, </a:t>
            </a:r>
            <a:r>
              <a:rPr lang="uk-UA" sz="1800" cap="none" dirty="0" err="1" smtClean="0">
                <a:latin typeface="Times New Roman" panose="02020603050405020304" pitchFamily="18" charset="0"/>
                <a:cs typeface="Times New Roman" panose="02020603050405020304" pitchFamily="18" charset="0"/>
              </a:rPr>
              <a:t>Епікур</a:t>
            </a:r>
            <a:r>
              <a:rPr lang="uk-UA" sz="1800" cap="none" dirty="0" smtClean="0">
                <a:latin typeface="Times New Roman" panose="02020603050405020304" pitchFamily="18" charset="0"/>
                <a:cs typeface="Times New Roman" panose="02020603050405020304" pitchFamily="18" charset="0"/>
              </a:rPr>
              <a:t>, </a:t>
            </a:r>
            <a:r>
              <a:rPr lang="uk-UA" sz="1800" cap="none" dirty="0" err="1">
                <a:latin typeface="Times New Roman" panose="02020603050405020304" pitchFamily="18" charset="0"/>
                <a:cs typeface="Times New Roman" panose="02020603050405020304" pitchFamily="18" charset="0"/>
              </a:rPr>
              <a:t>Л</a:t>
            </a:r>
            <a:r>
              <a:rPr lang="uk-UA" sz="1800" cap="none" dirty="0" err="1" smtClean="0">
                <a:latin typeface="Times New Roman" panose="02020603050405020304" pitchFamily="18" charset="0"/>
                <a:cs typeface="Times New Roman" panose="02020603050405020304" pitchFamily="18" charset="0"/>
              </a:rPr>
              <a:t>укрецій</a:t>
            </a:r>
            <a:r>
              <a:rPr lang="uk-UA" sz="1800" cap="none" dirty="0" smtClean="0">
                <a:latin typeface="Times New Roman" panose="02020603050405020304" pitchFamily="18" charset="0"/>
                <a:cs typeface="Times New Roman" panose="02020603050405020304" pitchFamily="18" charset="0"/>
              </a:rPr>
              <a:t> кар, V-ІV ст. до н.е.); Евклід започаткував оптику, </a:t>
            </a:r>
            <a:r>
              <a:rPr lang="uk-UA" sz="1800" cap="none" dirty="0">
                <a:latin typeface="Times New Roman" panose="02020603050405020304" pitchFamily="18" charset="0"/>
                <a:cs typeface="Times New Roman" panose="02020603050405020304" pitchFamily="18" charset="0"/>
              </a:rPr>
              <a:t>А</a:t>
            </a:r>
            <a:r>
              <a:rPr lang="uk-UA" sz="1800" cap="none" dirty="0" smtClean="0">
                <a:latin typeface="Times New Roman" panose="02020603050405020304" pitchFamily="18" charset="0"/>
                <a:cs typeface="Times New Roman" panose="02020603050405020304" pitchFamily="18" charset="0"/>
              </a:rPr>
              <a:t>рхімед – статику (правило важеля, центр ваги) та гідростатику (закон Архімеда); було відкрито найпростіші електричні та магнітні явища (</a:t>
            </a:r>
            <a:r>
              <a:rPr lang="uk-UA" sz="1800" cap="none" dirty="0">
                <a:latin typeface="Times New Roman" panose="02020603050405020304" pitchFamily="18" charset="0"/>
                <a:cs typeface="Times New Roman" panose="02020603050405020304" pitchFamily="18" charset="0"/>
              </a:rPr>
              <a:t>Ф</a:t>
            </a:r>
            <a:r>
              <a:rPr lang="uk-UA" sz="1800" cap="none" dirty="0" smtClean="0">
                <a:latin typeface="Times New Roman" panose="02020603050405020304" pitchFamily="18" charset="0"/>
                <a:cs typeface="Times New Roman" panose="02020603050405020304" pitchFamily="18" charset="0"/>
              </a:rPr>
              <a:t>алес </a:t>
            </a:r>
            <a:r>
              <a:rPr lang="uk-UA" sz="1800" cap="none" dirty="0" err="1">
                <a:latin typeface="Times New Roman" panose="02020603050405020304" pitchFamily="18" charset="0"/>
                <a:cs typeface="Times New Roman" panose="02020603050405020304" pitchFamily="18" charset="0"/>
              </a:rPr>
              <a:t>М</a:t>
            </a:r>
            <a:r>
              <a:rPr lang="uk-UA" sz="1800" cap="none" dirty="0" err="1" smtClean="0">
                <a:latin typeface="Times New Roman" panose="02020603050405020304" pitchFamily="18" charset="0"/>
                <a:cs typeface="Times New Roman" panose="02020603050405020304" pitchFamily="18" charset="0"/>
              </a:rPr>
              <a:t>ілетський</a:t>
            </a:r>
            <a:r>
              <a:rPr lang="uk-UA" sz="1800" cap="none" dirty="0" smtClean="0">
                <a:latin typeface="Times New Roman" panose="02020603050405020304" pitchFamily="18" charset="0"/>
                <a:cs typeface="Times New Roman" panose="02020603050405020304" pitchFamily="18" charset="0"/>
              </a:rPr>
              <a:t>, VІ ст. до н.е.), закладено основи пневматичної та гідравлічної техніки (</a:t>
            </a:r>
            <a:r>
              <a:rPr lang="uk-UA" sz="1800" cap="none" dirty="0" err="1" smtClean="0">
                <a:latin typeface="Times New Roman" panose="02020603050405020304" pitchFamily="18" charset="0"/>
                <a:cs typeface="Times New Roman" panose="02020603050405020304" pitchFamily="18" charset="0"/>
              </a:rPr>
              <a:t>Ктесибій</a:t>
            </a:r>
            <a:r>
              <a:rPr lang="uk-UA" sz="1800" cap="none" dirty="0" smtClean="0">
                <a:latin typeface="Times New Roman" panose="02020603050405020304" pitchFamily="18" charset="0"/>
                <a:cs typeface="Times New Roman" panose="02020603050405020304" pitchFamily="18" charset="0"/>
              </a:rPr>
              <a:t>, ІІІ ст. до н.е.)</a:t>
            </a:r>
            <a:endParaRPr lang="ru-RU" sz="1800" cap="none"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848600" y="0"/>
            <a:ext cx="4343400" cy="3333750"/>
          </a:xfrm>
        </p:spPr>
      </p:pic>
      <p:sp>
        <p:nvSpPr>
          <p:cNvPr id="4" name="Прямоугольник 3"/>
          <p:cNvSpPr/>
          <p:nvPr/>
        </p:nvSpPr>
        <p:spPr>
          <a:xfrm>
            <a:off x="38100" y="3470167"/>
            <a:ext cx="121920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uk-UA" dirty="0"/>
              <a:t>Алхімічний етап тривав близько дванадцяти століть. Хибність уявлень і спроб перетворення металів (заліза, міді, ртуті) у золото не применшує здобутків цього часу. У період панування алхімії з’являються зачатки хімії лікарських речовин. Завдяки вдосконаленню методів хімічного аналізу (перегонка, фільтрування, осаджування, екстракція, кристалізація тощо), алхімікам вдалося виділяти достатньо чисті хімічні сполуки. Висока культура виготовлення рослинних ліків існувала і в Київській Русі. У V-Х ст. тут готувати хлібне вино, займалися дубленням шкіри тощо.</a:t>
            </a:r>
            <a:endParaRPr lang="ru-RU" dirty="0"/>
          </a:p>
        </p:txBody>
      </p:sp>
      <p:sp>
        <p:nvSpPr>
          <p:cNvPr id="7" name="Прямоугольник 6"/>
          <p:cNvSpPr/>
          <p:nvPr/>
        </p:nvSpPr>
        <p:spPr>
          <a:xfrm>
            <a:off x="38100" y="5336382"/>
            <a:ext cx="121920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uk-UA" dirty="0"/>
              <a:t>В алхімії епохи Відродження (ХV-ХVІ ст.) почали  переважати практичні напрями: металургія, виготовлення кераміки, фарб, виробів зі скла. Найяскравішим представником цієї епохи був німецький металург і мінералог </a:t>
            </a:r>
            <a:r>
              <a:rPr lang="uk-UA" dirty="0" err="1"/>
              <a:t>Агрікола</a:t>
            </a:r>
            <a:r>
              <a:rPr lang="uk-UA" dirty="0"/>
              <a:t> (1494-1555 рр.), який узагальнив досвід добування металів із руд, виготовлення скла. Крім того, в епоху Відродження було розроблено й удосконалено методи очищення речовин, конструкції печей і лабораторних приладів, одержано низку хімічних препаратів.</a:t>
            </a:r>
            <a:endParaRPr lang="ru-RU" dirty="0"/>
          </a:p>
        </p:txBody>
      </p:sp>
    </p:spTree>
    <p:extLst>
      <p:ext uri="{BB962C8B-B14F-4D97-AF65-F5344CB8AC3E}">
        <p14:creationId xmlns:p14="http://schemas.microsoft.com/office/powerpoint/2010/main" val="1982194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6629400" cy="40386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buNone/>
            </a:pPr>
            <a:r>
              <a:rPr lang="uk-UA" b="1" i="1" cap="none" dirty="0" smtClean="0">
                <a:latin typeface="Times New Roman" panose="02020603050405020304" pitchFamily="18" charset="0"/>
                <a:cs typeface="Times New Roman" panose="02020603050405020304" pitchFamily="18" charset="0"/>
              </a:rPr>
              <a:t>	Науковий етап</a:t>
            </a:r>
            <a:r>
              <a:rPr lang="uk-UA" b="1" cap="none" dirty="0" smtClean="0">
                <a:latin typeface="Times New Roman" panose="02020603050405020304" pitchFamily="18" charset="0"/>
                <a:cs typeface="Times New Roman" panose="02020603050405020304" pitchFamily="18" charset="0"/>
              </a:rPr>
              <a:t> </a:t>
            </a:r>
            <a:r>
              <a:rPr lang="uk-UA" cap="none" dirty="0" smtClean="0">
                <a:latin typeface="Times New Roman" panose="02020603050405020304" pitchFamily="18" charset="0"/>
                <a:cs typeface="Times New Roman" panose="02020603050405020304" pitchFamily="18" charset="0"/>
              </a:rPr>
              <a:t>еволюції світової хімії розпочався </a:t>
            </a:r>
            <a:r>
              <a:rPr lang="uk-UA" i="1" cap="none" dirty="0" smtClean="0">
                <a:latin typeface="Times New Roman" panose="02020603050405020304" pitchFamily="18" charset="0"/>
                <a:cs typeface="Times New Roman" panose="02020603050405020304" pitchFamily="18" charset="0"/>
              </a:rPr>
              <a:t>фазою становлення науки</a:t>
            </a:r>
            <a:r>
              <a:rPr lang="uk-UA" cap="none" dirty="0" smtClean="0">
                <a:latin typeface="Times New Roman" panose="02020603050405020304" pitchFamily="18" charset="0"/>
                <a:cs typeface="Times New Roman" panose="02020603050405020304" pitchFamily="18" charset="0"/>
              </a:rPr>
              <a:t> (друга половина XVII-XVIII ст.), Яка характеризувалася широким упровадженням експериментальних методів досліджень. Саме в цей час було  відкрито закони </a:t>
            </a:r>
            <a:r>
              <a:rPr lang="uk-UA" cap="none" dirty="0" err="1" smtClean="0">
                <a:latin typeface="Times New Roman" panose="02020603050405020304" pitchFamily="18" charset="0"/>
                <a:cs typeface="Times New Roman" panose="02020603050405020304" pitchFamily="18" charset="0"/>
              </a:rPr>
              <a:t>Бойля-Маріотта</a:t>
            </a:r>
            <a:r>
              <a:rPr lang="uk-UA" cap="none" dirty="0" smtClean="0">
                <a:latin typeface="Times New Roman" panose="02020603050405020304" pitchFamily="18" charset="0"/>
                <a:cs typeface="Times New Roman" panose="02020603050405020304" pitchFamily="18" charset="0"/>
              </a:rPr>
              <a:t>, створено теорію флогістону, розроблено систему природної класифікації мінералів; створено перше хімічне джерело постійного електричного струму. А. Лавуазьє ввів у хімію кількісні методи дослідження, Н. </a:t>
            </a:r>
            <a:r>
              <a:rPr lang="uk-UA" cap="none" dirty="0" err="1" smtClean="0">
                <a:latin typeface="Times New Roman" panose="02020603050405020304" pitchFamily="18" charset="0"/>
                <a:cs typeface="Times New Roman" panose="02020603050405020304" pitchFamily="18" charset="0"/>
              </a:rPr>
              <a:t>Леблан</a:t>
            </a:r>
            <a:r>
              <a:rPr lang="uk-UA" cap="none" dirty="0" smtClean="0">
                <a:latin typeface="Times New Roman" panose="02020603050405020304" pitchFamily="18" charset="0"/>
                <a:cs typeface="Times New Roman" panose="02020603050405020304" pitchFamily="18" charset="0"/>
              </a:rPr>
              <a:t> розробив спосіб отримання соди, М. Ломоносов розробив основи атомно-корпускулярного вчення.</a:t>
            </a:r>
            <a:endParaRPr lang="ru-RU" cap="none"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04717" y="1"/>
            <a:ext cx="5587283" cy="4038599"/>
          </a:xfrm>
        </p:spPr>
      </p:pic>
      <p:sp>
        <p:nvSpPr>
          <p:cNvPr id="4" name="Прямоугольник 3"/>
          <p:cNvSpPr/>
          <p:nvPr/>
        </p:nvSpPr>
        <p:spPr>
          <a:xfrm>
            <a:off x="0" y="4126796"/>
            <a:ext cx="12192000"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uk-UA" dirty="0" smtClean="0"/>
              <a:t>	Наступною </a:t>
            </a:r>
            <a:r>
              <a:rPr lang="uk-UA" dirty="0"/>
              <a:t>фазою еволюції хімічної науки стало обґрунтування кількісних законів атомно-молекулярної теорії (перша половина ХІХ ст.). Це сприяло остаточному завершенню процесу трансформації хімії в точну науку, що базується  на спостереженнях і вимірюваннях. У </a:t>
            </a:r>
            <a:r>
              <a:rPr lang="uk-UA" b="1" i="1" dirty="0"/>
              <a:t>фазу класичної хімії </a:t>
            </a:r>
            <a:r>
              <a:rPr lang="uk-UA" dirty="0"/>
              <a:t>(друга половина XIX ст.) було відкрито періодичну систему елементів,  сформульовано теорію валентності та хімічної будови молекул. Набули прогресивного розвитку різноманітні хімічні галузі (стереохімія, хімічна термодинаміка, хімічна кінетика). Значних успіхів вдалося досягти у прикладній неорганічній хімії та органічному синтезі. Саме в цей </a:t>
            </a:r>
            <a:r>
              <a:rPr lang="uk-UA" dirty="0" smtClean="0"/>
              <a:t>період  А</a:t>
            </a:r>
            <a:r>
              <a:rPr lang="uk-UA" dirty="0"/>
              <a:t>. </a:t>
            </a:r>
            <a:r>
              <a:rPr lang="uk-UA" dirty="0" err="1"/>
              <a:t>Авогадро</a:t>
            </a:r>
            <a:r>
              <a:rPr lang="uk-UA" dirty="0"/>
              <a:t> заклав основи молекулярної теорії (закон </a:t>
            </a:r>
            <a:r>
              <a:rPr lang="uk-UA" dirty="0" err="1"/>
              <a:t>Авогадро</a:t>
            </a:r>
            <a:r>
              <a:rPr lang="uk-UA" dirty="0"/>
              <a:t>); С. </a:t>
            </a:r>
            <a:r>
              <a:rPr lang="uk-UA" dirty="0" err="1"/>
              <a:t>Ареніус</a:t>
            </a:r>
            <a:r>
              <a:rPr lang="uk-UA" dirty="0"/>
              <a:t> став одним із основоположників фізичної хімії, М. </a:t>
            </a:r>
            <a:r>
              <a:rPr lang="uk-UA" dirty="0" err="1"/>
              <a:t>Бекетов</a:t>
            </a:r>
            <a:r>
              <a:rPr lang="uk-UA" dirty="0"/>
              <a:t> – фізичної хімії</a:t>
            </a:r>
            <a:r>
              <a:rPr lang="uk-UA" dirty="0" smtClean="0"/>
              <a:t>, П</a:t>
            </a:r>
            <a:r>
              <a:rPr lang="uk-UA" dirty="0"/>
              <a:t>. </a:t>
            </a:r>
            <a:r>
              <a:rPr lang="uk-UA" dirty="0" err="1"/>
              <a:t>Бертло</a:t>
            </a:r>
            <a:r>
              <a:rPr lang="uk-UA" dirty="0"/>
              <a:t> – синтетичного напряму в органічній хімії; наукові дослідження </a:t>
            </a:r>
            <a:r>
              <a:rPr lang="uk-UA" dirty="0" smtClean="0"/>
              <a:t/>
            </a:r>
            <a:br>
              <a:rPr lang="uk-UA" dirty="0" smtClean="0"/>
            </a:br>
            <a:r>
              <a:rPr lang="uk-UA" dirty="0" smtClean="0"/>
              <a:t>Й</a:t>
            </a:r>
            <a:r>
              <a:rPr lang="uk-UA" dirty="0"/>
              <a:t>. </a:t>
            </a:r>
            <a:r>
              <a:rPr lang="uk-UA" dirty="0" err="1"/>
              <a:t>Берцеліуса</a:t>
            </a:r>
            <a:r>
              <a:rPr lang="uk-UA" dirty="0"/>
              <a:t> торкнулися всіх ключових проблем загальної хімії першої половини ХІХ ст.; О. Бутлеров створив теорію хімічної будови органічних речовин тощо.</a:t>
            </a:r>
            <a:endParaRPr lang="ru-RU" dirty="0"/>
          </a:p>
        </p:txBody>
      </p:sp>
    </p:spTree>
    <p:extLst>
      <p:ext uri="{BB962C8B-B14F-4D97-AF65-F5344CB8AC3E}">
        <p14:creationId xmlns:p14="http://schemas.microsoft.com/office/powerpoint/2010/main" val="234908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6216" y="480646"/>
            <a:ext cx="10340380" cy="281354"/>
          </a:xfrm>
        </p:spPr>
        <p:txBody>
          <a:bodyPr>
            <a:noAutofit/>
          </a:bodyPr>
          <a:lstStyle/>
          <a:p>
            <a:r>
              <a:rPr lang="uk-UA" sz="2800" i="1" cap="none" dirty="0" smtClean="0">
                <a:solidFill>
                  <a:srgbClr val="C00000"/>
                </a:solidFill>
                <a:latin typeface="Times New Roman" pitchFamily="18" charset="0"/>
                <a:cs typeface="Times New Roman" pitchFamily="18" charset="0"/>
              </a:rPr>
              <a:t>Цикл </a:t>
            </a:r>
            <a:r>
              <a:rPr lang="uk-UA" sz="2800" i="1" cap="none" dirty="0">
                <a:solidFill>
                  <a:srgbClr val="C00000"/>
                </a:solidFill>
                <a:latin typeface="Times New Roman" pitchFamily="18" charset="0"/>
                <a:cs typeface="Times New Roman" pitchFamily="18" charset="0"/>
              </a:rPr>
              <a:t>К</a:t>
            </a:r>
            <a:r>
              <a:rPr lang="uk-UA" sz="2800" i="1" cap="none" dirty="0" smtClean="0">
                <a:solidFill>
                  <a:srgbClr val="C00000"/>
                </a:solidFill>
                <a:latin typeface="Times New Roman" pitchFamily="18" charset="0"/>
                <a:cs typeface="Times New Roman" pitchFamily="18" charset="0"/>
              </a:rPr>
              <a:t>ребса</a:t>
            </a:r>
            <a:endParaRPr lang="ru-RU" sz="2800" i="1" cap="none" dirty="0">
              <a:solidFill>
                <a:srgbClr val="C0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57150" y="76201"/>
            <a:ext cx="5879123" cy="3886200"/>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uk-UA" sz="1800" cap="none" dirty="0" smtClean="0">
                <a:latin typeface="Times New Roman" pitchFamily="18" charset="0"/>
                <a:cs typeface="Times New Roman" pitchFamily="18" charset="0"/>
              </a:rPr>
              <a:t>Завдяки накопиченню й суттєвому розширенню наукових поглядів і знань про речовини, їх властивості та процеси у ХХ-ХХІ ст. Настала </a:t>
            </a:r>
            <a:r>
              <a:rPr lang="uk-UA" sz="1800" b="1" i="1" cap="none" dirty="0" smtClean="0">
                <a:latin typeface="Times New Roman" pitchFamily="18" charset="0"/>
                <a:cs typeface="Times New Roman" pitchFamily="18" charset="0"/>
              </a:rPr>
              <a:t>фаза диференціації, гібридизації та інтеграції сучасної хімії.</a:t>
            </a:r>
            <a:r>
              <a:rPr lang="uk-UA" sz="1800" cap="none" dirty="0" smtClean="0">
                <a:latin typeface="Times New Roman" pitchFamily="18" charset="0"/>
                <a:cs typeface="Times New Roman" pitchFamily="18" charset="0"/>
              </a:rPr>
              <a:t> Диференціація хімії обумовила виділення окремих її розділів (неорганічна хімія, органічна хімія, термохімія, електрохімія, хімічна кінетика, ензимологія тощо), гібридизація окремих хімічних напрямів сприяла появі на їх перетині гібридних хімічних галузей (координаційна хімія, хімія елементоорганічних сполук тощо)</a:t>
            </a:r>
            <a:r>
              <a:rPr lang="en-US" sz="1800" cap="none" dirty="0" smtClean="0">
                <a:latin typeface="Times New Roman" pitchFamily="18" charset="0"/>
                <a:cs typeface="Times New Roman" pitchFamily="18" charset="0"/>
              </a:rPr>
              <a:t>.</a:t>
            </a:r>
            <a:r>
              <a:rPr lang="uk-UA" sz="1800" dirty="0" smtClean="0"/>
              <a:t> </a:t>
            </a:r>
            <a:endParaRPr lang="ru-RU" sz="1800" cap="none" dirty="0">
              <a:latin typeface="Times New Roman" pitchFamily="18" charset="0"/>
              <a:cs typeface="Times New Roman" pitchFamily="18" charset="0"/>
            </a:endParaRPr>
          </a:p>
        </p:txBody>
      </p:sp>
      <p:pic>
        <p:nvPicPr>
          <p:cNvPr id="7" name="Объект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096000" y="95251"/>
            <a:ext cx="6011772" cy="3886199"/>
          </a:xfrm>
        </p:spPr>
      </p:pic>
      <p:sp>
        <p:nvSpPr>
          <p:cNvPr id="4" name="Прямоугольник 3"/>
          <p:cNvSpPr/>
          <p:nvPr/>
        </p:nvSpPr>
        <p:spPr>
          <a:xfrm>
            <a:off x="0" y="4085927"/>
            <a:ext cx="121920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uk-UA" dirty="0" smtClean="0"/>
              <a:t>	Найбільш вагомі відкриття цього періоду:  Х. Корана та А. </a:t>
            </a:r>
            <a:r>
              <a:rPr lang="uk-UA" dirty="0" err="1" smtClean="0"/>
              <a:t>Білозерський</a:t>
            </a:r>
            <a:r>
              <a:rPr lang="uk-UA" dirty="0" smtClean="0"/>
              <a:t> – ґрунтовно вивчали  нуклеїнові кислоти; Н. Бор створив квантову теорію атома; В. </a:t>
            </a:r>
            <a:r>
              <a:rPr lang="uk-UA" dirty="0" err="1" smtClean="0"/>
              <a:t>Клечковський</a:t>
            </a:r>
            <a:r>
              <a:rPr lang="uk-UA" dirty="0" smtClean="0"/>
              <a:t> дослідив особливості застосування методу мічених атомів у агрохімії; Х. Кребс дослідив шлях окислювальних перетворень </a:t>
            </a:r>
            <a:r>
              <a:rPr lang="uk-UA" dirty="0" err="1" smtClean="0"/>
              <a:t>ди</a:t>
            </a:r>
            <a:r>
              <a:rPr lang="uk-UA" dirty="0" smtClean="0"/>
              <a:t>- і </a:t>
            </a:r>
            <a:r>
              <a:rPr lang="uk-UA" dirty="0" err="1" smtClean="0"/>
              <a:t>трикарбонових</a:t>
            </a:r>
            <a:r>
              <a:rPr lang="uk-UA" dirty="0" smtClean="0"/>
              <a:t> кислот (цикл Кребса); М. </a:t>
            </a:r>
            <a:r>
              <a:rPr lang="uk-UA" dirty="0" err="1" smtClean="0"/>
              <a:t>Келвін</a:t>
            </a:r>
            <a:r>
              <a:rPr lang="uk-UA" dirty="0" smtClean="0"/>
              <a:t> вивчав фотосинтез; Ф. </a:t>
            </a:r>
            <a:r>
              <a:rPr lang="uk-UA" dirty="0" err="1" smtClean="0"/>
              <a:t>Крік</a:t>
            </a:r>
            <a:r>
              <a:rPr lang="uk-UA" dirty="0" smtClean="0"/>
              <a:t>  і Д. </a:t>
            </a:r>
            <a:r>
              <a:rPr lang="uk-UA" dirty="0" err="1" smtClean="0"/>
              <a:t>Уотсон</a:t>
            </a:r>
            <a:r>
              <a:rPr lang="uk-UA" dirty="0" smtClean="0"/>
              <a:t> запропонували модель вторинної структури ДНК; Д. </a:t>
            </a:r>
            <a:r>
              <a:rPr lang="uk-UA" dirty="0" err="1" smtClean="0"/>
              <a:t>Прянишников</a:t>
            </a:r>
            <a:r>
              <a:rPr lang="uk-UA" dirty="0" smtClean="0"/>
              <a:t> – розвинув теорію живлення рослин, вивчав проблему ефективного використання добрив тощо. </a:t>
            </a:r>
            <a:endParaRPr lang="ru-RU" dirty="0"/>
          </a:p>
        </p:txBody>
      </p:sp>
      <p:sp>
        <p:nvSpPr>
          <p:cNvPr id="5" name="Прямоугольник 4"/>
          <p:cNvSpPr/>
          <p:nvPr/>
        </p:nvSpPr>
        <p:spPr>
          <a:xfrm>
            <a:off x="0" y="5639455"/>
            <a:ext cx="12192000" cy="113877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uk-UA" sz="1700" dirty="0"/>
              <a:t>Стрімко зростаючі потреби людства та прогрес у науково-технічному забезпеченні науки ХХ ст. (широке використання потужних центрифуг, спектрофотометрів та мас-спектрофотометрів, рентгеноструктурного аналізу, радіоізотопних методів тощо) дали змогу глибше вивчати будову атома, ядра, просторову структуру </a:t>
            </a:r>
            <a:r>
              <a:rPr lang="uk-UA" sz="1700" dirty="0" err="1"/>
              <a:t>біомолекул</a:t>
            </a:r>
            <a:r>
              <a:rPr lang="uk-UA" sz="1700" dirty="0"/>
              <a:t>, різноманітних хімічних процесів.</a:t>
            </a:r>
            <a:endParaRPr lang="ru-RU" sz="1700" dirty="0"/>
          </a:p>
        </p:txBody>
      </p:sp>
    </p:spTree>
    <p:extLst>
      <p:ext uri="{BB962C8B-B14F-4D97-AF65-F5344CB8AC3E}">
        <p14:creationId xmlns:p14="http://schemas.microsoft.com/office/powerpoint/2010/main" val="859381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949" y="184764"/>
            <a:ext cx="10364451" cy="542068"/>
          </a:xfrm>
        </p:spPr>
        <p:txBody>
          <a:bodyPr>
            <a:noAutofit/>
          </a:bodyPr>
          <a:lstStyle/>
          <a:p>
            <a:r>
              <a:rPr lang="uk-UA" sz="2400" b="1" i="1" cap="none" dirty="0" smtClean="0">
                <a:solidFill>
                  <a:srgbClr val="002060"/>
                </a:solidFill>
                <a:latin typeface="Times New Roman" pitchFamily="18" charset="0"/>
                <a:cs typeface="Times New Roman" pitchFamily="18" charset="0"/>
              </a:rPr>
              <a:t>3. Значення хімії у виробничій та господарській діяльності людини </a:t>
            </a:r>
            <a:endParaRPr lang="ru-RU" sz="2400" i="1" cap="none" dirty="0">
              <a:solidFill>
                <a:srgbClr val="002060"/>
              </a:solidFill>
              <a:latin typeface="Times New Roman" pitchFamily="18" charset="0"/>
              <a:cs typeface="Times New Roman" pitchFamily="18" charset="0"/>
            </a:endParaRPr>
          </a:p>
        </p:txBody>
      </p:sp>
      <p:sp>
        <p:nvSpPr>
          <p:cNvPr id="4" name="Прямоугольник 3"/>
          <p:cNvSpPr/>
          <p:nvPr/>
        </p:nvSpPr>
        <p:spPr>
          <a:xfrm>
            <a:off x="0" y="673090"/>
            <a:ext cx="5562600" cy="369331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uk-UA" dirty="0" smtClean="0"/>
              <a:t>	Науково-технічний </a:t>
            </a:r>
            <a:r>
              <a:rPr lang="uk-UA" dirty="0"/>
              <a:t>прогрес у галузі хімії відбувається швидкими темпами. Якщо в середині XIX ст. на перетворення чорнового варіанта процесу електрохімічного одержання алюмінію (1854 р.) у промисловий метод потрібно було </a:t>
            </a:r>
            <a:r>
              <a:rPr lang="uk-UA" dirty="0" smtClean="0"/>
              <a:t/>
            </a:r>
            <a:br>
              <a:rPr lang="uk-UA" dirty="0" smtClean="0"/>
            </a:br>
            <a:r>
              <a:rPr lang="uk-UA" dirty="0" smtClean="0"/>
              <a:t>35 </a:t>
            </a:r>
            <a:r>
              <a:rPr lang="uk-UA" dirty="0"/>
              <a:t>років, то в </a:t>
            </a:r>
            <a:r>
              <a:rPr lang="uk-UA" dirty="0" smtClean="0"/>
              <a:t>50-ті </a:t>
            </a:r>
            <a:r>
              <a:rPr lang="uk-UA" dirty="0"/>
              <a:t>роки минулого століття великомасштабне виробництво поліетилену низького тиску було налагоджено менше ніж за </a:t>
            </a:r>
            <a:r>
              <a:rPr lang="uk-UA" dirty="0" smtClean="0"/>
              <a:t/>
            </a:r>
            <a:br>
              <a:rPr lang="uk-UA" dirty="0" smtClean="0"/>
            </a:br>
            <a:r>
              <a:rPr lang="uk-UA" dirty="0" smtClean="0"/>
              <a:t>4 </a:t>
            </a:r>
            <a:r>
              <a:rPr lang="uk-UA" dirty="0"/>
              <a:t>роки</a:t>
            </a:r>
            <a:r>
              <a:rPr lang="uk-UA" dirty="0" smtClean="0"/>
              <a:t>. На </a:t>
            </a:r>
            <a:r>
              <a:rPr lang="uk-UA" dirty="0"/>
              <a:t>впровадження в промисловість розробленого в лабораторії методу сьогодні потрібно в середньому 6-10 років, однак за сприятливих умов цей період може бути скорочений до 3-х років.</a:t>
            </a:r>
            <a:endParaRPr lang="ru-RU" dirty="0"/>
          </a:p>
        </p:txBody>
      </p:sp>
      <p:sp>
        <p:nvSpPr>
          <p:cNvPr id="5" name="Прямоугольник 4"/>
          <p:cNvSpPr/>
          <p:nvPr/>
        </p:nvSpPr>
        <p:spPr>
          <a:xfrm>
            <a:off x="5791200" y="673089"/>
            <a:ext cx="6305550" cy="375487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uk-UA" sz="1700" dirty="0" smtClean="0"/>
              <a:t>	Розробка </a:t>
            </a:r>
            <a:r>
              <a:rPr lang="uk-UA" sz="1700" dirty="0"/>
              <a:t>нових хімічних продуктів потребує значних матеріальних витрат. Наприклад, щоб створити кілька нових лікарських препаратів, потрібно виготовити не менше 4000 речовин. Для засобів захисту рослин ця цифра може зрости і до </a:t>
            </a:r>
            <a:r>
              <a:rPr lang="uk-UA" sz="1700" dirty="0" smtClean="0"/>
              <a:t>10 000</a:t>
            </a:r>
            <a:r>
              <a:rPr lang="uk-UA" sz="1700" dirty="0"/>
              <a:t>. Попри такі колосальні витрати не більше 50% відібраних після проведення промислових іспитів продуктів підтверджували своє господарське значення. При цьому значення цих продуктів настільки вагоме, що повністю перекриває вартість непродуктивних розробок. Тому немає нічого дивного в тому, що в індустріальних країнах затрати на дослідження в галузі хімії в середньому вдвічі перевищують асигнування на інші галузі промисловості. Майже 20% світових патентів видаються на хімічні винаходи.</a:t>
            </a:r>
            <a:endParaRPr lang="ru-RU" sz="1700" dirty="0"/>
          </a:p>
        </p:txBody>
      </p:sp>
      <p:sp>
        <p:nvSpPr>
          <p:cNvPr id="6" name="Прямоугольник 5"/>
          <p:cNvSpPr/>
          <p:nvPr/>
        </p:nvSpPr>
        <p:spPr>
          <a:xfrm>
            <a:off x="0" y="4500949"/>
            <a:ext cx="12192000" cy="218521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uk-UA" sz="1700" dirty="0" smtClean="0"/>
              <a:t>	Розвиток </a:t>
            </a:r>
            <a:r>
              <a:rPr lang="uk-UA" sz="1700" dirty="0"/>
              <a:t>сучасного хімічного виробництва неможливий без розвитку й удосконалення методів монтажу установок, електроніки, вимірювальної, керуючої та регулюючої техніки, наукового приладобудування, а також без істотного поліпшення сировинної бази й енергетичного господарства.</a:t>
            </a:r>
            <a:endParaRPr lang="ru-RU" sz="1700" dirty="0"/>
          </a:p>
          <a:p>
            <a:pPr algn="just"/>
            <a:r>
              <a:rPr lang="uk-UA" sz="1700" dirty="0" smtClean="0"/>
              <a:t>	У </a:t>
            </a:r>
            <a:r>
              <a:rPr lang="uk-UA" sz="1700" dirty="0"/>
              <a:t>зв’язку з цим планування науково-технічного прогресу в хімії стає все більш складним процесом, який набуває комплексного характеру. Все починається із сировини та енергії. Споживання сировини збільшується, а запаси зменшуються. Найважливішою характеристикою кожного хімічного виробництва є перетворення сировини в більш цінні та корисні хімічні речовини. Вихідною точкою для кожного такого перетворення є природні ресурси. </a:t>
            </a:r>
            <a:r>
              <a:rPr lang="uk-UA" sz="1700" dirty="0" smtClean="0"/>
              <a:t/>
            </a:r>
            <a:br>
              <a:rPr lang="uk-UA" sz="1700" dirty="0" smtClean="0"/>
            </a:br>
            <a:r>
              <a:rPr lang="uk-UA" sz="1700" dirty="0" smtClean="0"/>
              <a:t>При </a:t>
            </a:r>
            <a:r>
              <a:rPr lang="uk-UA" sz="1700" dirty="0"/>
              <a:t>досягнутому на сьогодні стані розвитку промисловості сировиною стає буквально все, що нас оточує.  </a:t>
            </a:r>
            <a:endParaRPr lang="ru-RU" sz="1700" dirty="0"/>
          </a:p>
        </p:txBody>
      </p:sp>
    </p:spTree>
    <p:extLst>
      <p:ext uri="{BB962C8B-B14F-4D97-AF65-F5344CB8AC3E}">
        <p14:creationId xmlns:p14="http://schemas.microsoft.com/office/powerpoint/2010/main" val="3965402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81000"/>
            <a:ext cx="121920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000" dirty="0" smtClean="0"/>
              <a:t>	Запаси сировини</a:t>
            </a:r>
            <a:r>
              <a:rPr lang="uk-UA" sz="2000" i="1" dirty="0" smtClean="0"/>
              <a:t>,</a:t>
            </a:r>
            <a:r>
              <a:rPr lang="uk-UA" sz="2000" dirty="0" smtClean="0"/>
              <a:t> що добувається за допомогою сучасних технічних засобів у всьому світі, швидко вичерпуються</a:t>
            </a:r>
            <a:r>
              <a:rPr lang="uk-UA" sz="2000" i="1" dirty="0" smtClean="0"/>
              <a:t>.</a:t>
            </a:r>
            <a:r>
              <a:rPr lang="uk-UA" sz="2000" dirty="0" smtClean="0"/>
              <a:t> Однак хімічні елементи в природі, як би </a:t>
            </a:r>
            <a:r>
              <a:rPr lang="uk-UA" sz="2000" dirty="0" err="1" smtClean="0"/>
              <a:t>інтенсивно</a:t>
            </a:r>
            <a:r>
              <a:rPr lang="uk-UA" sz="2000" dirty="0" smtClean="0"/>
              <a:t> вони не експлуатувалися, не знищуються, а лише переходять в інші речовини. Понад 80% світових сировинних ресурсів і палива споживаються в наш час тільки 1/3 частиною населення Землі.</a:t>
            </a:r>
            <a:endParaRPr lang="ru-RU" sz="2000" dirty="0"/>
          </a:p>
        </p:txBody>
      </p:sp>
      <p:sp>
        <p:nvSpPr>
          <p:cNvPr id="3" name="Прямоугольник 2"/>
          <p:cNvSpPr/>
          <p:nvPr/>
        </p:nvSpPr>
        <p:spPr>
          <a:xfrm>
            <a:off x="0" y="1861066"/>
            <a:ext cx="6096000" cy="369331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uk-UA" dirty="0" smtClean="0"/>
              <a:t>	Хімія </a:t>
            </a:r>
            <a:r>
              <a:rPr lang="uk-UA" dirty="0"/>
              <a:t>здатна забезпечити й забезпечує примноження матеріальних благ, зростання добробуту, синтез нових важливих матеріалів. Немає жодної галузі виробництва, де б не застосовувалася хімія чи її продукція. Розвиток хімічної промисловості – важлива передумова технічного прогресу. Хімічна промисловість виробляє синтетичні хімічно- і корозійностійкі полімерні матеріали. Вони широко використовуються у промисловості, транспорті, в будівництві, сільському господарстві, побуті, медицині тощо. Завдяки хімії створено високоефективне штучне хімічне паливо, різні термостійкі матеріали, надтверді й некородуючі сплави.</a:t>
            </a:r>
            <a:endParaRPr lang="ru-RU" dirty="0"/>
          </a:p>
        </p:txBody>
      </p:sp>
      <p:sp>
        <p:nvSpPr>
          <p:cNvPr id="4" name="Прямоугольник 3"/>
          <p:cNvSpPr/>
          <p:nvPr/>
        </p:nvSpPr>
        <p:spPr>
          <a:xfrm>
            <a:off x="6162674" y="3073390"/>
            <a:ext cx="6029326"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uk-UA" dirty="0" smtClean="0"/>
              <a:t>	Винятково </a:t>
            </a:r>
            <a:r>
              <a:rPr lang="uk-UA" dirty="0"/>
              <a:t>велике значення хімії в сільському господарстві, де використовуються мінеральні добрива, засоби захисту рослин від шкідників, регулятори росту рослин, добавки й консерванти кормів для тварин та інші продукти. Застосування хімічних методів у сільському господарстві обумовило  появу деяких суміжних наук (наприклад агрохімії та біотехнології), досягнення яких широко застосовуються у виробництві сільськогосподарської продукції. Сьогодні  агрохімічні служби несуть відповідальність за ефективне використання мінеральних добрив та інших засобів хімізації сільського господарства.</a:t>
            </a:r>
            <a:endParaRPr lang="ru-RU" dirty="0"/>
          </a:p>
        </p:txBody>
      </p:sp>
    </p:spTree>
    <p:extLst>
      <p:ext uri="{BB962C8B-B14F-4D97-AF65-F5344CB8AC3E}">
        <p14:creationId xmlns:p14="http://schemas.microsoft.com/office/powerpoint/2010/main" val="210076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66951" y="224135"/>
            <a:ext cx="831368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b="1" dirty="0">
                <a:latin typeface="Arial" panose="020B0604020202020204" pitchFamily="34" charset="0"/>
                <a:cs typeface="Arial" panose="020B0604020202020204" pitchFamily="34" charset="0"/>
              </a:rPr>
              <a:t>Питання 4</a:t>
            </a:r>
            <a:r>
              <a:rPr lang="uk-UA" sz="2400" b="1" dirty="0">
                <a:latin typeface="Arial" panose="020B0604020202020204" pitchFamily="34" charset="0"/>
                <a:cs typeface="Arial" panose="020B0604020202020204" pitchFamily="34" charset="0"/>
              </a:rPr>
              <a:t>. Введення в хімічні проблеми </a:t>
            </a:r>
            <a:r>
              <a:rPr lang="uk-UA" sz="2400" b="1" dirty="0" smtClean="0">
                <a:latin typeface="Arial" panose="020B0604020202020204" pitchFamily="34" charset="0"/>
                <a:cs typeface="Arial" panose="020B0604020202020204" pitchFamily="34" charset="0"/>
              </a:rPr>
              <a:t>екології</a:t>
            </a:r>
            <a:endParaRPr lang="ru-RU" sz="2400" b="1" dirty="0"/>
          </a:p>
        </p:txBody>
      </p:sp>
      <p:sp>
        <p:nvSpPr>
          <p:cNvPr id="7" name="Прямоугольник 6"/>
          <p:cNvSpPr/>
          <p:nvPr/>
        </p:nvSpPr>
        <p:spPr>
          <a:xfrm>
            <a:off x="126124" y="865093"/>
            <a:ext cx="6243145" cy="59400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7200" algn="just">
              <a:spcBef>
                <a:spcPts val="600"/>
              </a:spcBef>
              <a:spcAft>
                <a:spcPts val="600"/>
              </a:spcAft>
            </a:pPr>
            <a:r>
              <a:rPr lang="uk-UA" dirty="0"/>
              <a:t>Найбільш характерними властивостями газів є їх </a:t>
            </a:r>
            <a:r>
              <a:rPr lang="uk-UA" dirty="0">
                <a:solidFill>
                  <a:srgbClr val="FF0000"/>
                </a:solidFill>
              </a:rPr>
              <a:t>стисливість</a:t>
            </a:r>
            <a:r>
              <a:rPr lang="uk-UA" dirty="0"/>
              <a:t> і </a:t>
            </a:r>
            <a:r>
              <a:rPr lang="uk-UA" dirty="0">
                <a:solidFill>
                  <a:srgbClr val="FF0000"/>
                </a:solidFill>
              </a:rPr>
              <a:t>здатність розширюватися</a:t>
            </a:r>
            <a:r>
              <a:rPr lang="uk-UA" dirty="0"/>
              <a:t>. Гази не мають власної форми, вони розширюються до тих пір, поки не заповнять рівномірно весь посудину, куди їх помістили. З цієї ж причини гази не мають власного обсягу, обсяг газу визначається обсягом посудини, в якому він знаходиться. </a:t>
            </a:r>
            <a:endParaRPr lang="ru-RU" dirty="0"/>
          </a:p>
          <a:p>
            <a:pPr indent="457200" algn="just">
              <a:spcBef>
                <a:spcPts val="600"/>
              </a:spcBef>
              <a:spcAft>
                <a:spcPts val="600"/>
              </a:spcAft>
            </a:pPr>
            <a:r>
              <a:rPr lang="uk-UA" dirty="0"/>
              <a:t>Газ надає на стінки посудини постійний тиск, </a:t>
            </a:r>
            <a:r>
              <a:rPr lang="uk-UA" dirty="0" smtClean="0"/>
              <a:t>однаковий </a:t>
            </a:r>
            <a:r>
              <a:rPr lang="uk-UA" dirty="0"/>
              <a:t>у всіх напрямках. Ще однією властивістю газів є те, що вони здатні змішуватися один з одним в будь-яких відносинах.  Закони поведінки ідеальних газів слідують з кінетичної теорії, а не з експериментальних даних, але рівняння, що описують поведінку ідеальних газів відповідають поведінці реальних газів.</a:t>
            </a:r>
            <a:endParaRPr lang="ru-RU" dirty="0"/>
          </a:p>
          <a:p>
            <a:pPr indent="457200" algn="just">
              <a:spcBef>
                <a:spcPts val="600"/>
              </a:spcBef>
              <a:spcAft>
                <a:spcPts val="600"/>
              </a:spcAft>
            </a:pPr>
            <a:r>
              <a:rPr lang="uk-UA" dirty="0"/>
              <a:t>Продовжуючи розмову про газоподібному стані, необхідно сказати, що ніхто не замислюється про </a:t>
            </a:r>
            <a:r>
              <a:rPr lang="uk-UA" dirty="0" smtClean="0"/>
              <a:t>повітря, </a:t>
            </a:r>
            <a:r>
              <a:rPr lang="uk-UA" dirty="0"/>
              <a:t>яким ми дихаємо, до тих пір, поки </a:t>
            </a:r>
            <a:r>
              <a:rPr lang="uk-UA" dirty="0" smtClean="0"/>
              <a:t>воно </a:t>
            </a:r>
            <a:r>
              <a:rPr lang="uk-UA" dirty="0"/>
              <a:t>не починає дратувати нас. Завдяки природному обміну атмосфера являє собою постійну суміш газів, наступного складу.</a:t>
            </a:r>
            <a:endParaRPr lang="ru-RU" dirty="0"/>
          </a:p>
        </p:txBody>
      </p:sp>
      <p:pic>
        <p:nvPicPr>
          <p:cNvPr id="2050" name="Picture 2" descr="https://upload.wikimedia.org/wikipedia/commons/thumb/c/c9/Atmosphere3.svg/400px-Atmosphere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268" y="2256704"/>
            <a:ext cx="5822731" cy="3346057"/>
          </a:xfrm>
          <a:prstGeom prst="rect">
            <a:avLst/>
          </a:prstGeo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29581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0" y="144016"/>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dk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dk1"/>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dk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dk1"/>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dk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dk1"/>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dk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dk1"/>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dk1"/>
                </a:solidFill>
                <a:latin typeface="+mn-lt"/>
                <a:ea typeface="+mn-ea"/>
                <a:cs typeface="+mn-cs"/>
              </a:defRPr>
            </a:lvl9pPr>
            <a:extLst/>
          </a:lstStyle>
          <a:p>
            <a:pPr marL="0" indent="0" algn="ctr">
              <a:lnSpc>
                <a:spcPct val="90000"/>
              </a:lnSpc>
              <a:buNone/>
            </a:pPr>
            <a:r>
              <a:rPr lang="uk-UA" altLang="ru-RU" sz="2800" b="1" dirty="0" smtClean="0">
                <a:solidFill>
                  <a:schemeClr val="accent2">
                    <a:lumMod val="50000"/>
                  </a:schemeClr>
                </a:solidFill>
                <a:effectLst>
                  <a:outerShdw blurRad="38100" dist="38100" dir="2700000" algn="tl">
                    <a:srgbClr val="000000">
                      <a:alpha val="43137"/>
                    </a:srgbClr>
                  </a:outerShdw>
                </a:effectLst>
              </a:rPr>
              <a:t>Хімія з основами біохімії </a:t>
            </a:r>
            <a:endParaRPr lang="en-US" altLang="ru-RU" sz="2800" b="1" dirty="0">
              <a:solidFill>
                <a:schemeClr val="accent2">
                  <a:lumMod val="50000"/>
                </a:schemeClr>
              </a:solidFill>
              <a:effectLst>
                <a:outerShdw blurRad="38100" dist="38100" dir="2700000" algn="tl">
                  <a:srgbClr val="000000">
                    <a:alpha val="43137"/>
                  </a:srgbClr>
                </a:outerShdw>
              </a:effectLst>
            </a:endParaRPr>
          </a:p>
        </p:txBody>
      </p:sp>
      <p:sp>
        <p:nvSpPr>
          <p:cNvPr id="3" name="Прямоугольник 2"/>
          <p:cNvSpPr/>
          <p:nvPr/>
        </p:nvSpPr>
        <p:spPr>
          <a:xfrm>
            <a:off x="5879976" y="963013"/>
            <a:ext cx="4536504" cy="350865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ts val="600"/>
              </a:spcBef>
              <a:spcAft>
                <a:spcPts val="600"/>
              </a:spcAft>
            </a:pPr>
            <a:r>
              <a:rPr lang="uk-UA" b="1" dirty="0"/>
              <a:t>ІІ. </a:t>
            </a:r>
            <a:r>
              <a:rPr lang="uk-UA" b="1" i="1" dirty="0"/>
              <a:t>Органічна хімія та біохімія</a:t>
            </a:r>
            <a:endParaRPr lang="uk-UA" b="1" dirty="0"/>
          </a:p>
          <a:p>
            <a:pPr>
              <a:spcAft>
                <a:spcPts val="600"/>
              </a:spcAft>
            </a:pPr>
            <a:r>
              <a:rPr lang="uk-UA" sz="1400" dirty="0"/>
              <a:t>Тема 7. Теоретичні основи органічної хімії</a:t>
            </a:r>
            <a:endParaRPr lang="ru-RU" sz="1400" dirty="0"/>
          </a:p>
          <a:p>
            <a:pPr>
              <a:spcAft>
                <a:spcPts val="600"/>
              </a:spcAft>
            </a:pPr>
            <a:r>
              <a:rPr lang="uk-UA" sz="1400" dirty="0"/>
              <a:t>Тема 8. Насичені та ненасичені вуглеводні (алкани, алкени, алкіни)</a:t>
            </a:r>
            <a:endParaRPr lang="ru-RU" sz="1400" dirty="0"/>
          </a:p>
          <a:p>
            <a:pPr>
              <a:spcAft>
                <a:spcPts val="600"/>
              </a:spcAft>
            </a:pPr>
            <a:r>
              <a:rPr lang="uk-UA" sz="1400" dirty="0"/>
              <a:t>Тема 9. Ароматичні вуглеводні (арени). Феноли</a:t>
            </a:r>
            <a:endParaRPr lang="ru-RU" sz="1400" dirty="0"/>
          </a:p>
          <a:p>
            <a:pPr>
              <a:spcAft>
                <a:spcPts val="600"/>
              </a:spcAft>
            </a:pPr>
            <a:r>
              <a:rPr lang="uk-UA" sz="1400" dirty="0"/>
              <a:t>Тема 10. Спирти. Альдегіди, кетони</a:t>
            </a:r>
            <a:endParaRPr lang="ru-RU" sz="1400" dirty="0"/>
          </a:p>
          <a:p>
            <a:pPr>
              <a:spcAft>
                <a:spcPts val="600"/>
              </a:spcAft>
            </a:pPr>
            <a:r>
              <a:rPr lang="uk-UA" sz="1400" dirty="0"/>
              <a:t>Тема 11. Карбонові кислоти. </a:t>
            </a:r>
            <a:r>
              <a:rPr lang="uk-UA" sz="1400" dirty="0" err="1"/>
              <a:t>Етери</a:t>
            </a:r>
            <a:r>
              <a:rPr lang="uk-UA" sz="1400" dirty="0"/>
              <a:t> та </a:t>
            </a:r>
            <a:r>
              <a:rPr lang="uk-UA" sz="1400" dirty="0" err="1"/>
              <a:t>естери</a:t>
            </a:r>
            <a:endParaRPr lang="ru-RU" sz="1400" dirty="0"/>
          </a:p>
          <a:p>
            <a:pPr>
              <a:spcAft>
                <a:spcPts val="600"/>
              </a:spcAft>
            </a:pPr>
            <a:r>
              <a:rPr lang="uk-UA" sz="1400" dirty="0"/>
              <a:t>Тема 12. Галогенопохідні вуглеводнів</a:t>
            </a:r>
            <a:r>
              <a:rPr lang="uk-UA" sz="1400" cap="all" dirty="0"/>
              <a:t>.</a:t>
            </a:r>
            <a:r>
              <a:rPr lang="uk-UA" sz="1400" dirty="0"/>
              <a:t> Аміни</a:t>
            </a:r>
            <a:endParaRPr lang="ru-RU" sz="1400" dirty="0"/>
          </a:p>
          <a:p>
            <a:pPr>
              <a:spcAft>
                <a:spcPts val="600"/>
              </a:spcAft>
            </a:pPr>
            <a:r>
              <a:rPr lang="uk-UA" sz="1400" dirty="0"/>
              <a:t>Тема 13. Амінокислоти та білки</a:t>
            </a:r>
            <a:endParaRPr lang="ru-RU" sz="1400" dirty="0"/>
          </a:p>
          <a:p>
            <a:pPr>
              <a:spcAft>
                <a:spcPts val="600"/>
              </a:spcAft>
            </a:pPr>
            <a:r>
              <a:rPr lang="uk-UA" sz="1400" dirty="0"/>
              <a:t>Тема 14. Вуглеводи. Ліпіди</a:t>
            </a:r>
            <a:endParaRPr lang="ru-RU" sz="1400" dirty="0"/>
          </a:p>
          <a:p>
            <a:pPr>
              <a:spcAft>
                <a:spcPts val="600"/>
              </a:spcAft>
            </a:pPr>
            <a:r>
              <a:rPr lang="uk-UA" sz="1400" dirty="0"/>
              <a:t>Тема 15. Нуклеїнові кислоти. Ферменти</a:t>
            </a:r>
            <a:endParaRPr lang="ru-RU" sz="1400" dirty="0"/>
          </a:p>
          <a:p>
            <a:pPr>
              <a:spcAft>
                <a:spcPts val="600"/>
              </a:spcAft>
            </a:pPr>
            <a:r>
              <a:rPr lang="uk-UA" sz="1400" dirty="0"/>
              <a:t>Тема 16. Вітаміни</a:t>
            </a:r>
            <a:r>
              <a:rPr lang="uk-UA" sz="1400" dirty="0" smtClean="0">
                <a:ea typeface="Times New Roman" panose="02020603050405020304" pitchFamily="18" charset="0"/>
              </a:rPr>
              <a:t>  </a:t>
            </a:r>
            <a:endParaRPr lang="uk-UA" sz="1400" dirty="0">
              <a:ea typeface="Times New Roman" panose="02020603050405020304" pitchFamily="18" charset="0"/>
            </a:endParaRPr>
          </a:p>
        </p:txBody>
      </p:sp>
      <p:sp>
        <p:nvSpPr>
          <p:cNvPr id="4" name="Прямоугольник 3"/>
          <p:cNvSpPr/>
          <p:nvPr/>
        </p:nvSpPr>
        <p:spPr>
          <a:xfrm>
            <a:off x="1668016" y="963012"/>
            <a:ext cx="3923928" cy="333937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2" algn="ctr">
              <a:spcBef>
                <a:spcPts val="600"/>
              </a:spcBef>
              <a:spcAft>
                <a:spcPts val="600"/>
              </a:spcAft>
              <a:tabLst>
                <a:tab pos="1357630" algn="l"/>
                <a:tab pos="457200" algn="l"/>
              </a:tabLst>
            </a:pPr>
            <a:r>
              <a:rPr lang="uk-UA" b="1" dirty="0">
                <a:latin typeface="+mj-lt"/>
              </a:rPr>
              <a:t>І. </a:t>
            </a:r>
            <a:r>
              <a:rPr lang="uk-UA" b="1" i="1" dirty="0" smtClean="0"/>
              <a:t>Неорганічна хімія</a:t>
            </a:r>
          </a:p>
          <a:p>
            <a:pPr>
              <a:spcAft>
                <a:spcPts val="600"/>
              </a:spcAft>
            </a:pPr>
            <a:r>
              <a:rPr lang="uk-UA" sz="1400" dirty="0"/>
              <a:t>Тема 1. Вступ до хімії</a:t>
            </a:r>
            <a:endParaRPr lang="ru-RU" sz="1400" dirty="0"/>
          </a:p>
          <a:p>
            <a:pPr>
              <a:spcAft>
                <a:spcPts val="600"/>
              </a:spcAft>
            </a:pPr>
            <a:r>
              <a:rPr lang="uk-UA" sz="1400" dirty="0"/>
              <a:t>Тема 2. Основні поняття та закони хімії. Хімічний зв’язок</a:t>
            </a:r>
            <a:endParaRPr lang="ru-RU" sz="1400" dirty="0"/>
          </a:p>
          <a:p>
            <a:pPr>
              <a:spcAft>
                <a:spcPts val="600"/>
              </a:spcAft>
            </a:pPr>
            <a:r>
              <a:rPr lang="uk-UA" sz="1400" dirty="0"/>
              <a:t>Тема 3. Хімічна термодинаміка та кінетика. Хімічна рівновага</a:t>
            </a:r>
            <a:endParaRPr lang="ru-RU" sz="1400" dirty="0"/>
          </a:p>
          <a:p>
            <a:pPr>
              <a:spcAft>
                <a:spcPts val="600"/>
              </a:spcAft>
            </a:pPr>
            <a:r>
              <a:rPr lang="uk-UA" sz="1400" dirty="0"/>
              <a:t>Тема 4. Окисно-відновні реакції</a:t>
            </a:r>
            <a:endParaRPr lang="ru-RU" sz="1400" dirty="0"/>
          </a:p>
          <a:p>
            <a:pPr>
              <a:spcAft>
                <a:spcPts val="600"/>
              </a:spcAft>
            </a:pPr>
            <a:r>
              <a:rPr lang="uk-UA" sz="1400" dirty="0"/>
              <a:t>Тема 5. Розчини. Електролітична дисоціація</a:t>
            </a:r>
            <a:endParaRPr lang="ru-RU" sz="1400" dirty="0"/>
          </a:p>
          <a:p>
            <a:pPr>
              <a:spcAft>
                <a:spcPts val="600"/>
              </a:spcAft>
            </a:pPr>
            <a:r>
              <a:rPr lang="uk-UA" sz="1400" dirty="0"/>
              <a:t>Тема 6. Загальні властивості металів та неметалів</a:t>
            </a:r>
            <a:endParaRPr lang="ru-RU" sz="1400" dirty="0">
              <a:latin typeface="Times New Roman"/>
              <a:ea typeface="Times New Roman"/>
            </a:endParaRPr>
          </a:p>
          <a:p>
            <a:pPr marL="0" lvl="2" algn="ctr">
              <a:spcAft>
                <a:spcPts val="600"/>
              </a:spcAft>
              <a:tabLst>
                <a:tab pos="1357630" algn="l"/>
                <a:tab pos="457200" algn="l"/>
              </a:tabLst>
            </a:pPr>
            <a:endParaRPr lang="uk-UA" b="1" dirty="0">
              <a:latin typeface="+mj-lt"/>
            </a:endParaRPr>
          </a:p>
        </p:txBody>
      </p:sp>
      <p:sp>
        <p:nvSpPr>
          <p:cNvPr id="5" name="Прямоугольник 4"/>
          <p:cNvSpPr/>
          <p:nvPr/>
        </p:nvSpPr>
        <p:spPr>
          <a:xfrm>
            <a:off x="1524001" y="4684920"/>
            <a:ext cx="9144000" cy="1277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600"/>
              </a:spcAft>
            </a:pPr>
            <a:r>
              <a:rPr lang="uk-UA" sz="2400" b="1" dirty="0" smtClean="0"/>
              <a:t>ПІДСУМКОВЕ ПРАКТИЧНЕ ЗАВДАННЯ – 15 БАЛІВ</a:t>
            </a:r>
          </a:p>
          <a:p>
            <a:pPr algn="ctr">
              <a:lnSpc>
                <a:spcPct val="150000"/>
              </a:lnSpc>
              <a:spcAft>
                <a:spcPts val="600"/>
              </a:spcAft>
            </a:pPr>
            <a:r>
              <a:rPr lang="uk-UA" sz="2400" b="1" dirty="0" smtClean="0"/>
              <a:t>ПІДСУМКОВЕ ТЕОРЕТИЧНЕ ЗАВДАННЯ – 25 БАЛІВ</a:t>
            </a:r>
          </a:p>
        </p:txBody>
      </p:sp>
    </p:spTree>
    <p:extLst>
      <p:ext uri="{BB962C8B-B14F-4D97-AF65-F5344CB8AC3E}">
        <p14:creationId xmlns:p14="http://schemas.microsoft.com/office/powerpoint/2010/main" val="28417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125" y="28498"/>
            <a:ext cx="11918730" cy="39241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7200" algn="just">
              <a:spcBef>
                <a:spcPts val="600"/>
              </a:spcBef>
            </a:pPr>
            <a:r>
              <a:rPr lang="uk-UA" dirty="0" smtClean="0"/>
              <a:t>Крім перерахованих компонентів до складу повітря входять СH</a:t>
            </a:r>
            <a:r>
              <a:rPr lang="uk-UA" sz="1600" dirty="0" smtClean="0"/>
              <a:t>4</a:t>
            </a:r>
            <a:r>
              <a:rPr lang="uk-UA" dirty="0" smtClean="0"/>
              <a:t>, N</a:t>
            </a:r>
            <a:r>
              <a:rPr lang="uk-UA" sz="1600" dirty="0" smtClean="0"/>
              <a:t>2</a:t>
            </a:r>
            <a:r>
              <a:rPr lang="uk-UA" dirty="0" smtClean="0"/>
              <a:t>O, H</a:t>
            </a:r>
            <a:r>
              <a:rPr lang="uk-UA" sz="1600" dirty="0" smtClean="0"/>
              <a:t>2</a:t>
            </a:r>
            <a:r>
              <a:rPr lang="uk-UA" dirty="0" smtClean="0"/>
              <a:t>, </a:t>
            </a:r>
            <a:r>
              <a:rPr lang="uk-UA" dirty="0" err="1" smtClean="0"/>
              <a:t>Xe</a:t>
            </a:r>
            <a:r>
              <a:rPr lang="uk-UA" dirty="0" smtClean="0"/>
              <a:t>, NO</a:t>
            </a:r>
            <a:r>
              <a:rPr lang="uk-UA" sz="1600" dirty="0" smtClean="0"/>
              <a:t>2</a:t>
            </a:r>
            <a:r>
              <a:rPr lang="uk-UA" dirty="0" smtClean="0"/>
              <a:t>, O</a:t>
            </a:r>
            <a:r>
              <a:rPr lang="uk-UA" sz="1600" dirty="0" smtClean="0"/>
              <a:t>3</a:t>
            </a:r>
            <a:r>
              <a:rPr lang="uk-UA" dirty="0" smtClean="0"/>
              <a:t>, NH</a:t>
            </a:r>
            <a:r>
              <a:rPr lang="uk-UA" sz="1600" dirty="0" smtClean="0"/>
              <a:t>3</a:t>
            </a:r>
            <a:r>
              <a:rPr lang="uk-UA" dirty="0" smtClean="0"/>
              <a:t>. </a:t>
            </a:r>
          </a:p>
          <a:p>
            <a:pPr indent="457200" algn="just">
              <a:spcBef>
                <a:spcPts val="600"/>
              </a:spcBef>
            </a:pPr>
            <a:r>
              <a:rPr lang="uk-UA" dirty="0" smtClean="0"/>
              <a:t>Земля оточена шаром озону, що розташовується на висоті 25 км від її поверхні. Він утворюється за рахунок поглинання киснем ультрафіолетового випромінювання Сонця. Озоновий шар обмежує потік ультрафіолетового випромінювання, що падає на Землю. Збільшення інтенсивності ультрафіолетового випромінювання, що досягає Землі, могло б привести до зростання захворювань на рак шкіри. Викликає занепокоєння можливе руйнування озонового шару вихлопними газами реактивних літаків.</a:t>
            </a:r>
          </a:p>
          <a:p>
            <a:pPr indent="457200" algn="just">
              <a:spcBef>
                <a:spcPts val="600"/>
              </a:spcBef>
            </a:pPr>
            <a:r>
              <a:rPr lang="uk-UA" dirty="0" smtClean="0"/>
              <a:t>Забруднення атмосфери відбувається і в результаті протікають на землі процесів: сильні землетруси, виверження вулканів, сильні дощі, але в природі існують і інші процеси, що призводять до відновлення рівноваги.</a:t>
            </a:r>
            <a:r>
              <a:rPr lang="en-US" dirty="0" smtClean="0"/>
              <a:t> </a:t>
            </a:r>
            <a:r>
              <a:rPr lang="uk-UA" dirty="0" smtClean="0"/>
              <a:t>Наприклад, при природних процесах гниття і бактеріального розкладання утворюються значно більшу кількість СО</a:t>
            </a:r>
            <a:r>
              <a:rPr lang="uk-UA" sz="1600" dirty="0" smtClean="0"/>
              <a:t>2</a:t>
            </a:r>
            <a:r>
              <a:rPr lang="uk-UA" dirty="0" smtClean="0"/>
              <a:t>, ніж викидають сучасні промисловість і транспорт.</a:t>
            </a:r>
          </a:p>
          <a:p>
            <a:pPr indent="457200" algn="just">
              <a:spcBef>
                <a:spcPts val="600"/>
              </a:spcBef>
            </a:pPr>
            <a:r>
              <a:rPr lang="uk-UA" dirty="0" smtClean="0"/>
              <a:t>Все досить добре чули про виділення СО при неповному згорянні автомобільного пального, однак бактеріальна діяльність в природних умовах обумовлює утворення СH</a:t>
            </a:r>
            <a:r>
              <a:rPr lang="uk-UA" sz="1600" dirty="0" smtClean="0"/>
              <a:t>4</a:t>
            </a:r>
            <a:r>
              <a:rPr lang="uk-UA" dirty="0" smtClean="0"/>
              <a:t> і його подальше часткове окислення до СО в набагато більших масштабах, ніж виділяється при роботі автомобільних двигунів.</a:t>
            </a:r>
            <a:endParaRPr lang="uk-UA" dirty="0"/>
          </a:p>
        </p:txBody>
      </p:sp>
      <p:pic>
        <p:nvPicPr>
          <p:cNvPr id="3074" name="Picture 2" descr="Невелика озонова діра в 2019 роц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5" y="4051738"/>
            <a:ext cx="7336221" cy="280626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693571" y="4323169"/>
            <a:ext cx="4351283" cy="1200329"/>
          </a:xfrm>
          <a:prstGeom prst="rect">
            <a:avLst/>
          </a:prstGeom>
        </p:spPr>
        <p:txBody>
          <a:bodyPr wrap="square">
            <a:spAutoFit/>
          </a:bodyPr>
          <a:lstStyle/>
          <a:p>
            <a:r>
              <a:rPr lang="en-GB" dirty="0"/>
              <a:t>https://www.dailymail.co.uk/sciencetech/article-7599369/Hole-ozone-smallest-discovery-1982-NASA-confirms.html#v-1479242651804217513</a:t>
            </a:r>
            <a:endParaRPr lang="ru-RU" dirty="0"/>
          </a:p>
        </p:txBody>
      </p:sp>
    </p:spTree>
    <p:extLst>
      <p:ext uri="{BB962C8B-B14F-4D97-AF65-F5344CB8AC3E}">
        <p14:creationId xmlns:p14="http://schemas.microsoft.com/office/powerpoint/2010/main" val="414485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5249916"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b="1" dirty="0" smtClean="0"/>
              <a:t>Види забруднень повітря</a:t>
            </a:r>
            <a:endParaRPr lang="en-US" b="1" dirty="0" smtClean="0"/>
          </a:p>
          <a:p>
            <a:endParaRPr lang="uk-UA" b="1" dirty="0" smtClean="0"/>
          </a:p>
          <a:p>
            <a:r>
              <a:rPr lang="uk-UA" dirty="0" smtClean="0"/>
              <a:t>Забруднення </a:t>
            </a:r>
            <a:r>
              <a:rPr lang="en-US" dirty="0" smtClean="0"/>
              <a:t>			</a:t>
            </a:r>
            <a:r>
              <a:rPr lang="uk-UA" dirty="0" smtClean="0"/>
              <a:t>Зміст по відношенню 						до всіх </a:t>
            </a:r>
            <a:r>
              <a:rPr lang="en-US" dirty="0" smtClean="0"/>
              <a:t>	</a:t>
            </a:r>
            <a:r>
              <a:rPr lang="uk-UA" dirty="0" smtClean="0"/>
              <a:t>домішок в%</a:t>
            </a:r>
          </a:p>
          <a:p>
            <a:endParaRPr lang="uk-UA" dirty="0" smtClean="0"/>
          </a:p>
          <a:p>
            <a:r>
              <a:rPr lang="uk-UA" dirty="0" err="1" smtClean="0"/>
              <a:t>Монооксид</a:t>
            </a:r>
            <a:r>
              <a:rPr lang="uk-UA" dirty="0" smtClean="0"/>
              <a:t> вуглецю СО </a:t>
            </a:r>
            <a:r>
              <a:rPr lang="en-US" dirty="0" smtClean="0"/>
              <a:t>				</a:t>
            </a:r>
            <a:r>
              <a:rPr lang="uk-UA" dirty="0" smtClean="0"/>
              <a:t>48,5</a:t>
            </a:r>
          </a:p>
          <a:p>
            <a:r>
              <a:rPr lang="uk-UA" dirty="0" smtClean="0"/>
              <a:t>Оксиди азоту </a:t>
            </a:r>
            <a:r>
              <a:rPr lang="uk-UA" dirty="0" err="1" smtClean="0"/>
              <a:t>NOх</a:t>
            </a:r>
            <a:r>
              <a:rPr lang="uk-UA" dirty="0" smtClean="0"/>
              <a:t> </a:t>
            </a:r>
            <a:r>
              <a:rPr lang="en-US" dirty="0" smtClean="0"/>
              <a:t>					</a:t>
            </a:r>
            <a:r>
              <a:rPr lang="uk-UA" dirty="0" smtClean="0"/>
              <a:t>15,0</a:t>
            </a:r>
          </a:p>
          <a:p>
            <a:r>
              <a:rPr lang="uk-UA" dirty="0" smtClean="0"/>
              <a:t>Вуглеводні НС </a:t>
            </a:r>
            <a:r>
              <a:rPr lang="en-US" dirty="0" smtClean="0"/>
              <a:t>						</a:t>
            </a:r>
            <a:r>
              <a:rPr lang="uk-UA" dirty="0" smtClean="0"/>
              <a:t>8,0</a:t>
            </a:r>
          </a:p>
          <a:p>
            <a:r>
              <a:rPr lang="uk-UA" dirty="0" smtClean="0"/>
              <a:t>Оксиди сірки </a:t>
            </a:r>
            <a:r>
              <a:rPr lang="uk-UA" dirty="0" err="1" smtClean="0"/>
              <a:t>SOх</a:t>
            </a:r>
            <a:r>
              <a:rPr lang="uk-UA" dirty="0" smtClean="0"/>
              <a:t> </a:t>
            </a:r>
            <a:r>
              <a:rPr lang="en-US" dirty="0" smtClean="0"/>
              <a:t>					</a:t>
            </a:r>
            <a:r>
              <a:rPr lang="uk-UA" dirty="0" smtClean="0"/>
              <a:t>14,9</a:t>
            </a:r>
          </a:p>
          <a:p>
            <a:r>
              <a:rPr lang="uk-UA" dirty="0" smtClean="0"/>
              <a:t>Тверді частинки </a:t>
            </a:r>
            <a:r>
              <a:rPr lang="en-US" dirty="0" smtClean="0"/>
              <a:t>						</a:t>
            </a:r>
            <a:r>
              <a:rPr lang="uk-UA" dirty="0" smtClean="0"/>
              <a:t>13,7</a:t>
            </a:r>
            <a:endParaRPr lang="uk-UA" dirty="0"/>
          </a:p>
        </p:txBody>
      </p:sp>
      <p:sp>
        <p:nvSpPr>
          <p:cNvPr id="3" name="Прямоугольник 2"/>
          <p:cNvSpPr/>
          <p:nvPr/>
        </p:nvSpPr>
        <p:spPr>
          <a:xfrm>
            <a:off x="5249917" y="8647"/>
            <a:ext cx="6942083" cy="686341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57200" algn="just">
              <a:spcAft>
                <a:spcPts val="600"/>
              </a:spcAft>
            </a:pPr>
            <a:r>
              <a:rPr lang="uk-UA" sz="1700" dirty="0" smtClean="0"/>
              <a:t>Самим сильним забруднювачем повітря є СО, більше половини кількості якого створює транспорт: автомобілі, авіація, судноплавство. Промисловість викидає в повітря приблизно в 5 разів менше СО, ніж транспорт. Автомобільні вихлопні гази є основною причиною потрапляння в атмосферу значних кількостей свинцю.</a:t>
            </a:r>
          </a:p>
          <a:p>
            <a:pPr indent="457200" algn="just">
              <a:spcAft>
                <a:spcPts val="600"/>
              </a:spcAft>
            </a:pPr>
            <a:r>
              <a:rPr lang="uk-UA" sz="1700" dirty="0" smtClean="0"/>
              <a:t>Забруднення навколишнього середовища і їх довгостроковий вплив на клімат поки не роблять значного впливу на природню рівновагу на нашій планеті, на випадіння дощів, розміри льодовиків і температуру атмосфери.</a:t>
            </a:r>
          </a:p>
          <a:p>
            <a:pPr indent="457200" algn="just">
              <a:spcAft>
                <a:spcPts val="600"/>
              </a:spcAft>
            </a:pPr>
            <a:r>
              <a:rPr lang="uk-UA" sz="1700" dirty="0" smtClean="0"/>
              <a:t>Однак в локальних масштабах діяльність людини помітно позначається на атмосферні явища. Так середня кількість опадів у східній частині США виявляється значно більше по вівторках, четвергах і п'ятницях, ніж у вихідні дні. Цей факт пояснюють підвищенням концентрації забруднюючих повітря аерозолів, які служать центрами конденсації водяної пари, що призводить до випадання опадів.</a:t>
            </a:r>
          </a:p>
          <a:p>
            <a:pPr indent="457200" algn="just">
              <a:spcAft>
                <a:spcPts val="600"/>
              </a:spcAft>
            </a:pPr>
            <a:r>
              <a:rPr lang="uk-UA" sz="1700" dirty="0" smtClean="0"/>
              <a:t> Температура Парижа приблизно на 2ºС вище, ніж температура навколишніх його сільських районів Франції. Випадіння дощів в містах відбувається рясніше, ніж в сусідніх сільських районах. Надмірне тепло, що виділяється містами, обумовлює виникнення в них у нічний час вітру, спрямованого до центру міста, звідки тепле повітря витягується вгору. Тож не дивно, що передмістя стають більш привабливими місцями для життя, ніж місто.</a:t>
            </a:r>
            <a:endParaRPr lang="uk-UA" sz="1700" dirty="0"/>
          </a:p>
        </p:txBody>
      </p:sp>
      <p:pic>
        <p:nvPicPr>
          <p:cNvPr id="4098" name="Picture 2" descr="Types and sources of air pollutant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1" y="2892271"/>
            <a:ext cx="3373820" cy="397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9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013" y="120724"/>
            <a:ext cx="6096000" cy="674030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indent="457200" algn="just">
              <a:spcBef>
                <a:spcPts val="600"/>
              </a:spcBef>
              <a:spcAft>
                <a:spcPts val="600"/>
              </a:spcAft>
            </a:pPr>
            <a:r>
              <a:rPr lang="uk-UA" sz="2000" b="1" dirty="0" smtClean="0">
                <a:solidFill>
                  <a:srgbClr val="0070C0"/>
                </a:solidFill>
                <a:effectLst>
                  <a:outerShdw blurRad="38100" dist="38100" dir="2700000" algn="tl">
                    <a:srgbClr val="000000">
                      <a:alpha val="43137"/>
                    </a:srgbClr>
                  </a:outerShdw>
                </a:effectLst>
              </a:rPr>
              <a:t>Екологічні аспекти дії неорганічних речовин</a:t>
            </a:r>
          </a:p>
          <a:p>
            <a:pPr indent="457200" algn="just">
              <a:spcBef>
                <a:spcPts val="600"/>
              </a:spcBef>
              <a:spcAft>
                <a:spcPts val="600"/>
              </a:spcAft>
            </a:pPr>
            <a:r>
              <a:rPr lang="uk-UA" dirty="0" smtClean="0"/>
              <a:t>В даний час екологічну небезпеку створюють метали та їхні сполуки, що накопичуються в природних водах, діоксид сірки і оксиди азоту, що забруднюють атмосферне повітря.</a:t>
            </a:r>
          </a:p>
          <a:p>
            <a:pPr indent="457200" algn="just">
              <a:spcBef>
                <a:spcPts val="600"/>
              </a:spcBef>
              <a:spcAft>
                <a:spcPts val="600"/>
              </a:spcAft>
            </a:pPr>
            <a:r>
              <a:rPr lang="uk-UA" dirty="0" smtClean="0"/>
              <a:t>Дані </a:t>
            </a:r>
            <a:r>
              <a:rPr lang="uk-UA" dirty="0" err="1" smtClean="0"/>
              <a:t>токсікометріі</a:t>
            </a:r>
            <a:r>
              <a:rPr lang="uk-UA" dirty="0" smtClean="0"/>
              <a:t> дозволяють встановити порівняльну токсичність всіх металів. Якщо токсичність натрію прийняти за одиницю, то токсичність іонів ртуті буде майже в 2300 разів вище. За ступенем токсичності все метали можна розділити на 3 групи:</a:t>
            </a:r>
          </a:p>
          <a:p>
            <a:pPr indent="457200" algn="just">
              <a:spcBef>
                <a:spcPts val="600"/>
              </a:spcBef>
              <a:spcAft>
                <a:spcPts val="600"/>
              </a:spcAft>
            </a:pPr>
            <a:r>
              <a:rPr lang="uk-UA" dirty="0" smtClean="0"/>
              <a:t>1) </a:t>
            </a:r>
            <a:r>
              <a:rPr lang="uk-UA" dirty="0" smtClean="0">
                <a:solidFill>
                  <a:srgbClr val="0070C0"/>
                </a:solidFill>
              </a:rPr>
              <a:t>високотоксичні</a:t>
            </a:r>
            <a:r>
              <a:rPr lang="uk-UA" dirty="0" smtClean="0"/>
              <a:t> - ртуть, уран, індій, кадмій, мідь, талій, миш'як, золото, ванадій, платина, берилій, срібло, цинк, нікель, вісмут.</a:t>
            </a:r>
          </a:p>
          <a:p>
            <a:pPr indent="457200" algn="just">
              <a:spcBef>
                <a:spcPts val="600"/>
              </a:spcBef>
              <a:spcAft>
                <a:spcPts val="600"/>
              </a:spcAft>
            </a:pPr>
            <a:r>
              <a:rPr lang="uk-UA" dirty="0" smtClean="0"/>
              <a:t>2) </a:t>
            </a:r>
            <a:r>
              <a:rPr lang="uk-UA" dirty="0" err="1" smtClean="0">
                <a:solidFill>
                  <a:srgbClr val="0070C0"/>
                </a:solidFill>
              </a:rPr>
              <a:t>помірно</a:t>
            </a:r>
            <a:r>
              <a:rPr lang="uk-UA" dirty="0" smtClean="0">
                <a:solidFill>
                  <a:srgbClr val="0070C0"/>
                </a:solidFill>
              </a:rPr>
              <a:t> токсичні </a:t>
            </a:r>
            <a:r>
              <a:rPr lang="uk-UA" dirty="0" smtClean="0"/>
              <a:t>- марганець, хром, паладій, свинець, осмій, барій, іридій, олово, кобальт, галій, молібден, скандій, стронцій, сурма, рутеній, родій, лантан, лантаноїди.</a:t>
            </a:r>
          </a:p>
          <a:p>
            <a:pPr indent="457200" algn="just">
              <a:spcBef>
                <a:spcPts val="600"/>
              </a:spcBef>
              <a:spcAft>
                <a:spcPts val="600"/>
              </a:spcAft>
            </a:pPr>
            <a:r>
              <a:rPr lang="uk-UA" dirty="0" smtClean="0"/>
              <a:t>3) </a:t>
            </a:r>
            <a:r>
              <a:rPr lang="uk-UA" dirty="0" smtClean="0">
                <a:solidFill>
                  <a:srgbClr val="0070C0"/>
                </a:solidFill>
              </a:rPr>
              <a:t>малотоксичні</a:t>
            </a:r>
            <a:r>
              <a:rPr lang="uk-UA" dirty="0" smtClean="0"/>
              <a:t> - алюміній, залізо, германій, кальцій, магній, стронцій, цезій, рубідій, літій, титан, натрій.</a:t>
            </a:r>
            <a:endParaRPr lang="uk-UA" dirty="0"/>
          </a:p>
        </p:txBody>
      </p:sp>
      <p:sp>
        <p:nvSpPr>
          <p:cNvPr id="3" name="Прямоугольник 2"/>
          <p:cNvSpPr/>
          <p:nvPr/>
        </p:nvSpPr>
        <p:spPr>
          <a:xfrm>
            <a:off x="6117014" y="11550"/>
            <a:ext cx="6074986" cy="390876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7200" algn="just">
              <a:spcAft>
                <a:spcPts val="600"/>
              </a:spcAft>
            </a:pPr>
            <a:r>
              <a:rPr lang="uk-UA" sz="1400" dirty="0" smtClean="0">
                <a:solidFill>
                  <a:srgbClr val="0070C0"/>
                </a:solidFill>
              </a:rPr>
              <a:t>Метали розташовані за ступенем токсичності їх іонів в порядку спадання.</a:t>
            </a:r>
          </a:p>
          <a:p>
            <a:pPr indent="457200" algn="just">
              <a:spcAft>
                <a:spcPts val="600"/>
              </a:spcAft>
            </a:pPr>
            <a:r>
              <a:rPr lang="uk-UA" sz="1400" dirty="0" smtClean="0"/>
              <a:t>Іони високотоксичних металів викликають в реальних умовах гострі і хронічні отруєння. Це в основному самі важкі метали, виняток берилій.  Різна ступінь токсичності металів визначається особливостями хімічних процесів при взаємодії іонів металів з живими структурами. Особливістю високотоксичних елементів є незаповнена електронами зовнішнього і </a:t>
            </a:r>
            <a:r>
              <a:rPr lang="uk-UA" sz="1400" dirty="0" err="1" smtClean="0"/>
              <a:t>передвзовнішньго</a:t>
            </a:r>
            <a:r>
              <a:rPr lang="uk-UA" sz="1400" dirty="0" smtClean="0"/>
              <a:t> енергетичних рівнів.</a:t>
            </a:r>
          </a:p>
          <a:p>
            <a:pPr indent="457200" algn="just">
              <a:spcAft>
                <a:spcPts val="600"/>
              </a:spcAft>
            </a:pPr>
            <a:r>
              <a:rPr lang="uk-UA" sz="1400" dirty="0" smtClean="0"/>
              <a:t>Всі оксиди металів менш отруйні, ніж їх солі. Потенційно екологічно небезпечним продуктом є СО2, хоча він зазвичай не розглядається як забруднювач середовища. Збільшення концентрації СО2 в атмосфері може викликати парниковий ефект. СО2 не поглинає видиму і ближню ультрафіолетові області сонячного випромінювання, що доходить до Землі. З іншого боку, довжини хвиль випромінювання, що випускається Землею, значно більше, і деяка частина цього інфрачервоного випромінювання поглинається діоксидом вуглецю в атмосфері.</a:t>
            </a:r>
            <a:endParaRPr lang="uk-UA" sz="1400" dirty="0"/>
          </a:p>
        </p:txBody>
      </p:sp>
      <p:pic>
        <p:nvPicPr>
          <p:cNvPr id="5122" name="Picture 2" descr="https://izmerkon.ru/userfile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013" y="3925614"/>
            <a:ext cx="6074987" cy="293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6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613" y="169039"/>
            <a:ext cx="6096000" cy="286232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uk-UA" dirty="0" smtClean="0"/>
              <a:t>Оскільки температура Землі збалансована завдяки рівновазі між енергією, що отримується від Сонця, і енергією, що випромінюється назад Землею, таке поглинання енергії діоксидом вуглецю може змінити клімат Землі, навіть викликати танення полярних льодів. Велику небезпеку становлять газові викиди діоксиду сірки та азоту при переробці різних руд і спалюванні кам'яного вугілля. Взаємодіючі з атмосферною вологою, вони створюють кислотне середовище (звідси термін «кислотні дощі»).</a:t>
            </a:r>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204" y="3138322"/>
            <a:ext cx="3488517" cy="98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9955" y="4194491"/>
            <a:ext cx="6181658"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uk-UA" sz="1600" dirty="0" smtClean="0"/>
              <a:t>Як правило значення </a:t>
            </a:r>
            <a:r>
              <a:rPr lang="uk-UA" sz="1600" dirty="0" err="1" smtClean="0"/>
              <a:t>рН</a:t>
            </a:r>
            <a:r>
              <a:rPr lang="uk-UA" sz="1600" dirty="0" smtClean="0"/>
              <a:t> дощової води становить 5,6. Однак при сильних викидах значення </a:t>
            </a:r>
            <a:r>
              <a:rPr lang="uk-UA" sz="1600" dirty="0" err="1" smtClean="0"/>
              <a:t>рН</a:t>
            </a:r>
            <a:r>
              <a:rPr lang="uk-UA" sz="1600" dirty="0" smtClean="0"/>
              <a:t> досягає 4,3 іноді навіть 1,5. Підвищення рівня кислотності озер і ставків в результаті випадання таких опадів унеможливлює розведення в них риби. Передбачається, що кислотні дощі надають несприятливий вплив також на врожайність зернових культур і стан лісів. Особливо небезпечні кислі опади на </a:t>
            </a:r>
            <a:r>
              <a:rPr lang="uk-UA" sz="1600" dirty="0" err="1" smtClean="0"/>
              <a:t>безізвестнякових</a:t>
            </a:r>
            <a:r>
              <a:rPr lang="uk-UA" sz="1600" dirty="0" smtClean="0"/>
              <a:t> ґрунтах, які не володіють буферним дією. Подібна дія кислотних дощів проявляється і в тому, що вони переводять в розчин метали з твердих оксидів, в тому числі і токсичні метали</a:t>
            </a:r>
            <a:endParaRPr lang="uk-UA" sz="16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721" y="6463286"/>
            <a:ext cx="24098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6374524" y="169067"/>
            <a:ext cx="565456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uk-UA" dirty="0" smtClean="0"/>
              <a:t>При роботі двигунів внутрішнього згоряння виділяються оксиди азоту і утворюється озон:</a:t>
            </a:r>
            <a:endParaRPr lang="uk-UA"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906" y="990599"/>
            <a:ext cx="3428302" cy="145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6211611" y="2476602"/>
            <a:ext cx="5980387"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indent="457200" algn="just">
              <a:spcBef>
                <a:spcPts val="600"/>
              </a:spcBef>
            </a:pPr>
            <a:r>
              <a:rPr lang="uk-UA" sz="1600" dirty="0" smtClean="0"/>
              <a:t>Для підвищення ефективності згоряння пального для автомобілів використовують </a:t>
            </a:r>
            <a:r>
              <a:rPr lang="uk-UA" sz="1600" dirty="0" err="1" smtClean="0"/>
              <a:t>алкільні</a:t>
            </a:r>
            <a:r>
              <a:rPr lang="uk-UA" sz="1600" dirty="0" smtClean="0"/>
              <a:t> сполуки свинцю. Щоб уникнути утворення нелетких сполук, що забруднюють двигун, додають до бензину </a:t>
            </a:r>
            <a:r>
              <a:rPr lang="uk-UA" sz="1600" dirty="0" err="1" smtClean="0"/>
              <a:t>диброметан</a:t>
            </a:r>
            <a:r>
              <a:rPr lang="uk-UA" sz="1600" dirty="0" smtClean="0"/>
              <a:t> і </a:t>
            </a:r>
            <a:r>
              <a:rPr lang="uk-UA" sz="1600" dirty="0" err="1" smtClean="0"/>
              <a:t>дихлоретан</a:t>
            </a:r>
            <a:r>
              <a:rPr lang="uk-UA" sz="1600" dirty="0" smtClean="0"/>
              <a:t>. При цьому реакція горіння відбувається наступним чином:</a:t>
            </a:r>
            <a:endParaRPr lang="uk-UA" sz="1600"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412" y="3800041"/>
            <a:ext cx="43624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374524" y="4551300"/>
            <a:ext cx="578789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uk-UA" dirty="0" smtClean="0"/>
              <a:t>Утворені в результаті реакції летючі </a:t>
            </a:r>
            <a:r>
              <a:rPr lang="uk-UA" dirty="0" err="1" smtClean="0"/>
              <a:t>галогеніди</a:t>
            </a:r>
            <a:r>
              <a:rPr lang="uk-UA" dirty="0" smtClean="0"/>
              <a:t> свинцю створюють в атмосфері аерозолі в концентрації 10-50 </a:t>
            </a:r>
            <a:r>
              <a:rPr lang="uk-UA" dirty="0" err="1" smtClean="0"/>
              <a:t>мкг</a:t>
            </a:r>
            <a:r>
              <a:rPr lang="uk-UA" dirty="0" smtClean="0"/>
              <a:t>/м</a:t>
            </a:r>
            <a:r>
              <a:rPr lang="uk-UA" baseline="30000" dirty="0" smtClean="0"/>
              <a:t>3</a:t>
            </a:r>
            <a:r>
              <a:rPr lang="uk-UA" dirty="0" smtClean="0"/>
              <a:t>. В атмосфері деяких районів вміст свинцю в 1000 разів перевищує природний рівень. Велику небезпеку становлять і інші токсичні метали, наприклад, ртуть, кадмій.</a:t>
            </a:r>
            <a:endParaRPr lang="uk-UA" dirty="0"/>
          </a:p>
        </p:txBody>
      </p:sp>
      <p:sp>
        <p:nvSpPr>
          <p:cNvPr id="7" name="Прямоугольник 6"/>
          <p:cNvSpPr/>
          <p:nvPr/>
        </p:nvSpPr>
        <p:spPr>
          <a:xfrm>
            <a:off x="8339959" y="1333395"/>
            <a:ext cx="3822463"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indent="457200" algn="just">
              <a:spcBef>
                <a:spcPts val="600"/>
              </a:spcBef>
            </a:pPr>
            <a:r>
              <a:rPr lang="uk-UA" sz="1500" dirty="0"/>
              <a:t>які забруднюють атмосферу. Утворений в надлишку цього процесу сильний </a:t>
            </a:r>
            <a:r>
              <a:rPr lang="uk-UA" sz="1500" dirty="0" err="1"/>
              <a:t>окислювач</a:t>
            </a:r>
            <a:r>
              <a:rPr lang="uk-UA" sz="1500" dirty="0"/>
              <a:t> озон володіє дратівливою дією.</a:t>
            </a:r>
          </a:p>
        </p:txBody>
      </p:sp>
    </p:spTree>
    <p:extLst>
      <p:ext uri="{BB962C8B-B14F-4D97-AF65-F5344CB8AC3E}">
        <p14:creationId xmlns:p14="http://schemas.microsoft.com/office/powerpoint/2010/main" val="376511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615252539"/>
              </p:ext>
            </p:extLst>
          </p:nvPr>
        </p:nvGraphicFramePr>
        <p:xfrm>
          <a:off x="704564" y="739073"/>
          <a:ext cx="10897628" cy="5756729"/>
        </p:xfrm>
        <a:graphic>
          <a:graphicData uri="http://schemas.openxmlformats.org/drawingml/2006/table">
            <a:tbl>
              <a:tblPr firstRow="1" firstCol="1" bandRow="1" bandCol="1">
                <a:tableStyleId>{5C22544A-7EE6-4342-B048-85BDC9FD1C3A}</a:tableStyleId>
              </a:tblPr>
              <a:tblGrid>
                <a:gridCol w="2157389"/>
                <a:gridCol w="4559111"/>
                <a:gridCol w="2492342"/>
                <a:gridCol w="1688786"/>
              </a:tblGrid>
              <a:tr h="790351">
                <a:tc gridSpan="2">
                  <a:txBody>
                    <a:bodyPr/>
                    <a:lstStyle/>
                    <a:p>
                      <a:pPr algn="ctr">
                        <a:spcAft>
                          <a:spcPts val="0"/>
                        </a:spcAft>
                      </a:pPr>
                      <a:r>
                        <a:rPr lang="uk-UA" sz="1600" dirty="0">
                          <a:effectLst/>
                          <a:latin typeface="+mj-lt"/>
                        </a:rPr>
                        <a:t>Контрольний захід</a:t>
                      </a:r>
                      <a:endParaRPr lang="ru-RU" sz="1600" dirty="0">
                        <a:effectLst/>
                        <a:latin typeface="+mj-lt"/>
                        <a:ea typeface="MS Mincho"/>
                      </a:endParaRPr>
                    </a:p>
                  </a:txBody>
                  <a:tcPr marL="64056" marR="64056" marT="0" marB="0" anchor="ctr"/>
                </a:tc>
                <a:tc hMerge="1">
                  <a:txBody>
                    <a:bodyPr/>
                    <a:lstStyle/>
                    <a:p>
                      <a:endParaRPr lang="ru-RU"/>
                    </a:p>
                  </a:txBody>
                  <a:tcPr/>
                </a:tc>
                <a:tc>
                  <a:txBody>
                    <a:bodyPr/>
                    <a:lstStyle/>
                    <a:p>
                      <a:pPr algn="ctr">
                        <a:spcAft>
                          <a:spcPts val="0"/>
                        </a:spcAft>
                      </a:pPr>
                      <a:r>
                        <a:rPr lang="uk-UA" sz="1600">
                          <a:effectLst/>
                          <a:latin typeface="+mj-lt"/>
                        </a:rPr>
                        <a:t>Термін виконання</a:t>
                      </a:r>
                      <a:endParaRPr lang="ru-RU" sz="1600">
                        <a:effectLst/>
                        <a:latin typeface="+mj-lt"/>
                        <a:ea typeface="MS Mincho"/>
                      </a:endParaRPr>
                    </a:p>
                  </a:txBody>
                  <a:tcPr marL="64056" marR="64056" marT="0" marB="0" anchor="ctr"/>
                </a:tc>
                <a:tc>
                  <a:txBody>
                    <a:bodyPr/>
                    <a:lstStyle/>
                    <a:p>
                      <a:pPr algn="ctr">
                        <a:spcAft>
                          <a:spcPts val="0"/>
                        </a:spcAft>
                      </a:pPr>
                      <a:r>
                        <a:rPr lang="uk-UA" sz="1600">
                          <a:effectLst/>
                          <a:latin typeface="+mj-lt"/>
                        </a:rPr>
                        <a:t>% від загальної оцінки</a:t>
                      </a:r>
                      <a:endParaRPr lang="ru-RU" sz="1600">
                        <a:effectLst/>
                        <a:latin typeface="+mj-lt"/>
                        <a:ea typeface="MS Mincho"/>
                      </a:endParaRPr>
                    </a:p>
                  </a:txBody>
                  <a:tcPr marL="64056" marR="64056" marT="0" marB="0" anchor="ctr"/>
                </a:tc>
              </a:tr>
              <a:tr h="263450">
                <a:tc gridSpan="2">
                  <a:txBody>
                    <a:bodyPr/>
                    <a:lstStyle/>
                    <a:p>
                      <a:pPr>
                        <a:spcAft>
                          <a:spcPts val="0"/>
                        </a:spcAft>
                      </a:pPr>
                      <a:r>
                        <a:rPr lang="uk-UA" sz="1600" dirty="0">
                          <a:effectLst/>
                          <a:latin typeface="+mj-lt"/>
                        </a:rPr>
                        <a:t>Поточний контроль (</a:t>
                      </a:r>
                      <a:r>
                        <a:rPr lang="uk-UA" sz="1600" dirty="0" err="1">
                          <a:effectLst/>
                          <a:latin typeface="+mj-lt"/>
                        </a:rPr>
                        <a:t>max</a:t>
                      </a:r>
                      <a:r>
                        <a:rPr lang="uk-UA" sz="1600" dirty="0">
                          <a:effectLst/>
                          <a:latin typeface="+mj-lt"/>
                        </a:rPr>
                        <a:t> 60%)</a:t>
                      </a:r>
                      <a:endParaRPr lang="ru-RU" sz="1600" dirty="0">
                        <a:effectLst/>
                        <a:latin typeface="+mj-lt"/>
                        <a:ea typeface="MS Mincho"/>
                      </a:endParaRPr>
                    </a:p>
                  </a:txBody>
                  <a:tcPr marL="64056" marR="64056" marT="0" marB="0"/>
                </a:tc>
                <a:tc hMerge="1">
                  <a:txBody>
                    <a:bodyPr/>
                    <a:lstStyle/>
                    <a:p>
                      <a:endParaRPr lang="ru-RU"/>
                    </a:p>
                  </a:txBody>
                  <a:tcPr/>
                </a:tc>
                <a:tc>
                  <a:txBody>
                    <a:bodyPr/>
                    <a:lstStyle/>
                    <a:p>
                      <a:pPr>
                        <a:spcAft>
                          <a:spcPts val="0"/>
                        </a:spcAft>
                      </a:pPr>
                      <a:r>
                        <a:rPr lang="uk-UA" sz="1600">
                          <a:effectLst/>
                          <a:latin typeface="+mj-lt"/>
                        </a:rPr>
                        <a:t> </a:t>
                      </a:r>
                      <a:endParaRPr lang="ru-RU" sz="1600">
                        <a:effectLst/>
                        <a:latin typeface="+mj-lt"/>
                        <a:ea typeface="MS Mincho"/>
                      </a:endParaRPr>
                    </a:p>
                  </a:txBody>
                  <a:tcPr marL="64056" marR="64056" marT="0" marB="0"/>
                </a:tc>
                <a:tc>
                  <a:txBody>
                    <a:bodyPr/>
                    <a:lstStyle/>
                    <a:p>
                      <a:pPr>
                        <a:spcAft>
                          <a:spcPts val="0"/>
                        </a:spcAft>
                      </a:pPr>
                      <a:r>
                        <a:rPr lang="uk-UA" sz="1600">
                          <a:effectLst/>
                          <a:latin typeface="+mj-lt"/>
                        </a:rPr>
                        <a:t> </a:t>
                      </a:r>
                      <a:endParaRPr lang="ru-RU" sz="1600">
                        <a:effectLst/>
                        <a:latin typeface="+mj-lt"/>
                        <a:ea typeface="MS Mincho"/>
                      </a:endParaRPr>
                    </a:p>
                  </a:txBody>
                  <a:tcPr marL="64056" marR="64056" marT="0" marB="0"/>
                </a:tc>
              </a:tr>
              <a:tr h="1034213">
                <a:tc rowSpan="2">
                  <a:txBody>
                    <a:bodyPr/>
                    <a:lstStyle/>
                    <a:p>
                      <a:pPr algn="just">
                        <a:spcAft>
                          <a:spcPts val="0"/>
                        </a:spcAft>
                      </a:pPr>
                      <a:r>
                        <a:rPr lang="uk-UA" sz="1600">
                          <a:effectLst/>
                          <a:latin typeface="+mj-lt"/>
                        </a:rPr>
                        <a:t>Змістовий модуль 1 (розділ 1)</a:t>
                      </a:r>
                      <a:endParaRPr lang="ru-RU" sz="1600">
                        <a:effectLst/>
                        <a:latin typeface="+mj-lt"/>
                        <a:ea typeface="MS Mincho"/>
                      </a:endParaRPr>
                    </a:p>
                  </a:txBody>
                  <a:tcPr marL="64056" marR="64056" marT="0" marB="0"/>
                </a:tc>
                <a:tc>
                  <a:txBody>
                    <a:bodyPr/>
                    <a:lstStyle/>
                    <a:p>
                      <a:pPr algn="just">
                        <a:spcAft>
                          <a:spcPts val="0"/>
                        </a:spcAft>
                      </a:pPr>
                      <a:r>
                        <a:rPr lang="uk-UA" sz="1600" dirty="0">
                          <a:effectLst/>
                          <a:latin typeface="+mj-lt"/>
                        </a:rPr>
                        <a:t>Вид теоретичного завдання: </a:t>
                      </a:r>
                      <a:endParaRPr lang="ru-RU" sz="1600" dirty="0">
                        <a:effectLst/>
                        <a:latin typeface="+mj-lt"/>
                      </a:endParaRPr>
                    </a:p>
                    <a:p>
                      <a:pPr algn="just">
                        <a:spcAft>
                          <a:spcPts val="0"/>
                        </a:spcAft>
                      </a:pPr>
                      <a:r>
                        <a:rPr lang="uk-UA" sz="1600" dirty="0">
                          <a:effectLst/>
                          <a:latin typeface="+mj-lt"/>
                        </a:rPr>
                        <a:t>А) тестування</a:t>
                      </a:r>
                      <a:endParaRPr lang="ru-RU" sz="1600" dirty="0">
                        <a:effectLst/>
                        <a:latin typeface="+mj-lt"/>
                      </a:endParaRPr>
                    </a:p>
                    <a:p>
                      <a:pPr algn="just">
                        <a:spcAft>
                          <a:spcPts val="0"/>
                        </a:spcAft>
                      </a:pPr>
                      <a:r>
                        <a:rPr lang="uk-UA" sz="1600" dirty="0">
                          <a:effectLst/>
                          <a:latin typeface="+mj-lt"/>
                        </a:rPr>
                        <a:t>Б)  письмова контрольна робота</a:t>
                      </a:r>
                      <a:endParaRPr lang="ru-RU" sz="1600" dirty="0">
                        <a:effectLst/>
                        <a:latin typeface="+mj-lt"/>
                        <a:ea typeface="MS Mincho"/>
                      </a:endParaRPr>
                    </a:p>
                  </a:txBody>
                  <a:tcPr marL="64056" marR="64056" marT="0" marB="0"/>
                </a:tc>
                <a:tc>
                  <a:txBody>
                    <a:bodyPr/>
                    <a:lstStyle/>
                    <a:p>
                      <a:pPr algn="just">
                        <a:spcAft>
                          <a:spcPts val="0"/>
                        </a:spcAft>
                      </a:pPr>
                      <a:r>
                        <a:rPr lang="uk-UA" sz="1600">
                          <a:effectLst/>
                          <a:latin typeface="+mj-lt"/>
                        </a:rPr>
                        <a:t> </a:t>
                      </a:r>
                      <a:endParaRPr lang="ru-RU" sz="1600">
                        <a:effectLst/>
                        <a:latin typeface="+mj-lt"/>
                      </a:endParaRPr>
                    </a:p>
                    <a:p>
                      <a:pPr algn="just">
                        <a:spcAft>
                          <a:spcPts val="0"/>
                        </a:spcAft>
                      </a:pPr>
                      <a:r>
                        <a:rPr lang="uk-UA" sz="1600">
                          <a:effectLst/>
                          <a:latin typeface="+mj-lt"/>
                        </a:rPr>
                        <a:t>А) 1-6 тиждень</a:t>
                      </a:r>
                      <a:endParaRPr lang="ru-RU" sz="1600">
                        <a:effectLst/>
                        <a:latin typeface="+mj-lt"/>
                      </a:endParaRPr>
                    </a:p>
                    <a:p>
                      <a:pPr algn="just">
                        <a:spcAft>
                          <a:spcPts val="0"/>
                        </a:spcAft>
                      </a:pPr>
                      <a:r>
                        <a:rPr lang="uk-UA" sz="1600">
                          <a:effectLst/>
                          <a:latin typeface="+mj-lt"/>
                        </a:rPr>
                        <a:t>Б) 7 тиждень </a:t>
                      </a:r>
                      <a:endParaRPr lang="ru-RU" sz="1600">
                        <a:effectLst/>
                        <a:latin typeface="+mj-lt"/>
                        <a:ea typeface="MS Mincho"/>
                      </a:endParaRPr>
                    </a:p>
                  </a:txBody>
                  <a:tcPr marL="64056" marR="64056" marT="0" marB="0"/>
                </a:tc>
                <a:tc>
                  <a:txBody>
                    <a:bodyPr/>
                    <a:lstStyle/>
                    <a:p>
                      <a:pPr algn="ctr">
                        <a:spcAft>
                          <a:spcPts val="0"/>
                        </a:spcAft>
                      </a:pPr>
                      <a:r>
                        <a:rPr lang="uk-UA" sz="1600">
                          <a:effectLst/>
                          <a:latin typeface="+mj-lt"/>
                        </a:rPr>
                        <a:t>3</a:t>
                      </a:r>
                      <a:endParaRPr lang="ru-RU" sz="1600">
                        <a:effectLst/>
                        <a:latin typeface="+mj-lt"/>
                      </a:endParaRPr>
                    </a:p>
                    <a:p>
                      <a:pPr algn="ctr">
                        <a:spcAft>
                          <a:spcPts val="0"/>
                        </a:spcAft>
                      </a:pPr>
                      <a:r>
                        <a:rPr lang="uk-UA" sz="1600">
                          <a:effectLst/>
                          <a:latin typeface="+mj-lt"/>
                        </a:rPr>
                        <a:t>12</a:t>
                      </a:r>
                      <a:endParaRPr lang="ru-RU" sz="1600">
                        <a:effectLst/>
                        <a:latin typeface="+mj-lt"/>
                        <a:ea typeface="MS Mincho"/>
                      </a:endParaRPr>
                    </a:p>
                  </a:txBody>
                  <a:tcPr marL="64056" marR="64056" marT="0" marB="0"/>
                </a:tc>
              </a:tr>
              <a:tr h="790351">
                <a:tc vMerge="1">
                  <a:txBody>
                    <a:bodyPr/>
                    <a:lstStyle/>
                    <a:p>
                      <a:endParaRPr lang="ru-RU"/>
                    </a:p>
                  </a:txBody>
                  <a:tcPr/>
                </a:tc>
                <a:tc>
                  <a:txBody>
                    <a:bodyPr/>
                    <a:lstStyle/>
                    <a:p>
                      <a:pPr algn="just">
                        <a:spcAft>
                          <a:spcPts val="0"/>
                        </a:spcAft>
                      </a:pPr>
                      <a:r>
                        <a:rPr lang="uk-UA" sz="1600" dirty="0">
                          <a:effectLst/>
                          <a:latin typeface="+mj-lt"/>
                        </a:rPr>
                        <a:t>Вид практичного завдання: виконання лабораторної роботи та її захист</a:t>
                      </a:r>
                      <a:endParaRPr lang="ru-RU" sz="1600" dirty="0">
                        <a:effectLst/>
                        <a:latin typeface="+mj-lt"/>
                        <a:ea typeface="MS Mincho"/>
                      </a:endParaRPr>
                    </a:p>
                  </a:txBody>
                  <a:tcPr marL="64056" marR="64056" marT="0" marB="0"/>
                </a:tc>
                <a:tc>
                  <a:txBody>
                    <a:bodyPr/>
                    <a:lstStyle/>
                    <a:p>
                      <a:pPr algn="just">
                        <a:spcAft>
                          <a:spcPts val="0"/>
                        </a:spcAft>
                      </a:pPr>
                      <a:r>
                        <a:rPr lang="uk-UA" sz="1600">
                          <a:effectLst/>
                          <a:latin typeface="+mj-lt"/>
                        </a:rPr>
                        <a:t>1-6 тиждень</a:t>
                      </a:r>
                      <a:endParaRPr lang="ru-RU" sz="1600">
                        <a:effectLst/>
                        <a:latin typeface="+mj-lt"/>
                        <a:ea typeface="MS Mincho"/>
                      </a:endParaRPr>
                    </a:p>
                  </a:txBody>
                  <a:tcPr marL="64056" marR="64056" marT="0" marB="0"/>
                </a:tc>
                <a:tc>
                  <a:txBody>
                    <a:bodyPr/>
                    <a:lstStyle/>
                    <a:p>
                      <a:pPr algn="ctr">
                        <a:spcAft>
                          <a:spcPts val="0"/>
                        </a:spcAft>
                      </a:pPr>
                      <a:r>
                        <a:rPr lang="uk-UA" sz="1600">
                          <a:effectLst/>
                          <a:latin typeface="+mj-lt"/>
                        </a:rPr>
                        <a:t>15</a:t>
                      </a:r>
                      <a:endParaRPr lang="ru-RU" sz="1600">
                        <a:effectLst/>
                        <a:latin typeface="+mj-lt"/>
                        <a:ea typeface="MS Mincho"/>
                      </a:endParaRPr>
                    </a:p>
                  </a:txBody>
                  <a:tcPr marL="64056" marR="64056" marT="0" marB="0"/>
                </a:tc>
              </a:tr>
              <a:tr h="1034213">
                <a:tc rowSpan="2">
                  <a:txBody>
                    <a:bodyPr/>
                    <a:lstStyle/>
                    <a:p>
                      <a:pPr algn="just">
                        <a:spcAft>
                          <a:spcPts val="0"/>
                        </a:spcAft>
                      </a:pPr>
                      <a:r>
                        <a:rPr lang="uk-UA" sz="1600">
                          <a:effectLst/>
                          <a:latin typeface="+mj-lt"/>
                        </a:rPr>
                        <a:t>Змістовий модуль 2 (розділ 2)</a:t>
                      </a:r>
                      <a:endParaRPr lang="ru-RU" sz="1600">
                        <a:effectLst/>
                        <a:latin typeface="+mj-lt"/>
                        <a:ea typeface="MS Mincho"/>
                      </a:endParaRPr>
                    </a:p>
                  </a:txBody>
                  <a:tcPr marL="64056" marR="64056" marT="0" marB="0"/>
                </a:tc>
                <a:tc>
                  <a:txBody>
                    <a:bodyPr/>
                    <a:lstStyle/>
                    <a:p>
                      <a:pPr algn="just">
                        <a:spcAft>
                          <a:spcPts val="0"/>
                        </a:spcAft>
                      </a:pPr>
                      <a:r>
                        <a:rPr lang="uk-UA" sz="1600">
                          <a:effectLst/>
                          <a:latin typeface="+mj-lt"/>
                        </a:rPr>
                        <a:t>Вид теоретичного завдання: </a:t>
                      </a:r>
                      <a:endParaRPr lang="ru-RU" sz="1600">
                        <a:effectLst/>
                        <a:latin typeface="+mj-lt"/>
                      </a:endParaRPr>
                    </a:p>
                    <a:p>
                      <a:pPr algn="just">
                        <a:spcAft>
                          <a:spcPts val="0"/>
                        </a:spcAft>
                      </a:pPr>
                      <a:r>
                        <a:rPr lang="uk-UA" sz="1600">
                          <a:effectLst/>
                          <a:latin typeface="+mj-lt"/>
                        </a:rPr>
                        <a:t>А) тестування</a:t>
                      </a:r>
                      <a:endParaRPr lang="ru-RU" sz="1600">
                        <a:effectLst/>
                        <a:latin typeface="+mj-lt"/>
                      </a:endParaRPr>
                    </a:p>
                    <a:p>
                      <a:pPr algn="just">
                        <a:spcAft>
                          <a:spcPts val="0"/>
                        </a:spcAft>
                      </a:pPr>
                      <a:r>
                        <a:rPr lang="uk-UA" sz="1600">
                          <a:effectLst/>
                          <a:latin typeface="+mj-lt"/>
                        </a:rPr>
                        <a:t>Б)  письмова контрольна робота</a:t>
                      </a:r>
                      <a:endParaRPr lang="ru-RU" sz="1600">
                        <a:effectLst/>
                        <a:latin typeface="+mj-lt"/>
                        <a:ea typeface="MS Mincho"/>
                      </a:endParaRPr>
                    </a:p>
                  </a:txBody>
                  <a:tcPr marL="64056" marR="64056" marT="0" marB="0"/>
                </a:tc>
                <a:tc>
                  <a:txBody>
                    <a:bodyPr/>
                    <a:lstStyle/>
                    <a:p>
                      <a:pPr algn="just">
                        <a:spcAft>
                          <a:spcPts val="0"/>
                        </a:spcAft>
                      </a:pPr>
                      <a:r>
                        <a:rPr lang="uk-UA" sz="1600" dirty="0">
                          <a:effectLst/>
                          <a:latin typeface="+mj-lt"/>
                        </a:rPr>
                        <a:t> </a:t>
                      </a:r>
                      <a:endParaRPr lang="ru-RU" sz="1600" dirty="0">
                        <a:effectLst/>
                        <a:latin typeface="+mj-lt"/>
                      </a:endParaRPr>
                    </a:p>
                    <a:p>
                      <a:pPr algn="just">
                        <a:spcAft>
                          <a:spcPts val="0"/>
                        </a:spcAft>
                      </a:pPr>
                      <a:r>
                        <a:rPr lang="uk-UA" sz="1600" dirty="0">
                          <a:effectLst/>
                          <a:latin typeface="+mj-lt"/>
                        </a:rPr>
                        <a:t>А) 8-13 тиждень</a:t>
                      </a:r>
                      <a:endParaRPr lang="ru-RU" sz="1600" dirty="0">
                        <a:effectLst/>
                        <a:latin typeface="+mj-lt"/>
                      </a:endParaRPr>
                    </a:p>
                    <a:p>
                      <a:pPr algn="just">
                        <a:spcAft>
                          <a:spcPts val="0"/>
                        </a:spcAft>
                      </a:pPr>
                      <a:r>
                        <a:rPr lang="uk-UA" sz="1600" dirty="0">
                          <a:effectLst/>
                          <a:latin typeface="+mj-lt"/>
                        </a:rPr>
                        <a:t>Б) 14 тиждень</a:t>
                      </a:r>
                      <a:endParaRPr lang="ru-RU" sz="1600" dirty="0">
                        <a:effectLst/>
                        <a:latin typeface="+mj-lt"/>
                        <a:ea typeface="MS Mincho"/>
                      </a:endParaRPr>
                    </a:p>
                  </a:txBody>
                  <a:tcPr marL="64056" marR="64056" marT="0" marB="0"/>
                </a:tc>
                <a:tc>
                  <a:txBody>
                    <a:bodyPr/>
                    <a:lstStyle/>
                    <a:p>
                      <a:pPr algn="ctr">
                        <a:spcAft>
                          <a:spcPts val="0"/>
                        </a:spcAft>
                      </a:pPr>
                      <a:r>
                        <a:rPr lang="uk-UA" sz="1600" dirty="0">
                          <a:effectLst/>
                          <a:latin typeface="+mj-lt"/>
                        </a:rPr>
                        <a:t>3</a:t>
                      </a:r>
                      <a:endParaRPr lang="ru-RU" sz="1600" dirty="0">
                        <a:effectLst/>
                        <a:latin typeface="+mj-lt"/>
                      </a:endParaRPr>
                    </a:p>
                    <a:p>
                      <a:pPr algn="ctr">
                        <a:spcAft>
                          <a:spcPts val="0"/>
                        </a:spcAft>
                      </a:pPr>
                      <a:r>
                        <a:rPr lang="uk-UA" sz="1600" dirty="0">
                          <a:effectLst/>
                          <a:latin typeface="+mj-lt"/>
                        </a:rPr>
                        <a:t>12</a:t>
                      </a:r>
                      <a:endParaRPr lang="ru-RU" sz="1600" dirty="0">
                        <a:effectLst/>
                        <a:latin typeface="+mj-lt"/>
                        <a:ea typeface="MS Mincho"/>
                      </a:endParaRPr>
                    </a:p>
                  </a:txBody>
                  <a:tcPr marL="64056" marR="64056" marT="0" marB="0"/>
                </a:tc>
              </a:tr>
              <a:tr h="790351">
                <a:tc vMerge="1">
                  <a:txBody>
                    <a:bodyPr/>
                    <a:lstStyle/>
                    <a:p>
                      <a:endParaRPr lang="ru-RU"/>
                    </a:p>
                  </a:txBody>
                  <a:tcPr/>
                </a:tc>
                <a:tc>
                  <a:txBody>
                    <a:bodyPr/>
                    <a:lstStyle/>
                    <a:p>
                      <a:pPr algn="just">
                        <a:spcAft>
                          <a:spcPts val="0"/>
                        </a:spcAft>
                      </a:pPr>
                      <a:r>
                        <a:rPr lang="uk-UA" sz="1600">
                          <a:effectLst/>
                          <a:latin typeface="+mj-lt"/>
                        </a:rPr>
                        <a:t>Вид практичного завдання: виконання лабораторної роботи та її захист</a:t>
                      </a:r>
                      <a:endParaRPr lang="ru-RU" sz="1600">
                        <a:effectLst/>
                        <a:latin typeface="+mj-lt"/>
                        <a:ea typeface="MS Mincho"/>
                      </a:endParaRPr>
                    </a:p>
                  </a:txBody>
                  <a:tcPr marL="64056" marR="64056" marT="0" marB="0"/>
                </a:tc>
                <a:tc>
                  <a:txBody>
                    <a:bodyPr/>
                    <a:lstStyle/>
                    <a:p>
                      <a:pPr algn="just">
                        <a:spcAft>
                          <a:spcPts val="0"/>
                        </a:spcAft>
                      </a:pPr>
                      <a:r>
                        <a:rPr lang="uk-UA" sz="1600">
                          <a:effectLst/>
                          <a:latin typeface="+mj-lt"/>
                        </a:rPr>
                        <a:t>8-13 тиждень</a:t>
                      </a:r>
                      <a:endParaRPr lang="ru-RU" sz="1600">
                        <a:effectLst/>
                        <a:latin typeface="+mj-lt"/>
                        <a:ea typeface="MS Mincho"/>
                      </a:endParaRPr>
                    </a:p>
                  </a:txBody>
                  <a:tcPr marL="64056" marR="64056" marT="0" marB="0"/>
                </a:tc>
                <a:tc>
                  <a:txBody>
                    <a:bodyPr/>
                    <a:lstStyle/>
                    <a:p>
                      <a:pPr algn="ctr">
                        <a:spcAft>
                          <a:spcPts val="0"/>
                        </a:spcAft>
                      </a:pPr>
                      <a:r>
                        <a:rPr lang="uk-UA" sz="1600" dirty="0">
                          <a:effectLst/>
                          <a:latin typeface="+mj-lt"/>
                        </a:rPr>
                        <a:t>15</a:t>
                      </a:r>
                      <a:endParaRPr lang="ru-RU" sz="1600" dirty="0">
                        <a:effectLst/>
                        <a:latin typeface="+mj-lt"/>
                        <a:ea typeface="MS Mincho"/>
                      </a:endParaRPr>
                    </a:p>
                  </a:txBody>
                  <a:tcPr marL="64056" marR="64056" marT="0" marB="0"/>
                </a:tc>
              </a:tr>
              <a:tr h="263450">
                <a:tc gridSpan="2">
                  <a:txBody>
                    <a:bodyPr/>
                    <a:lstStyle/>
                    <a:p>
                      <a:pPr algn="just">
                        <a:spcAft>
                          <a:spcPts val="0"/>
                        </a:spcAft>
                      </a:pPr>
                      <a:r>
                        <a:rPr lang="uk-UA" sz="1600">
                          <a:effectLst/>
                          <a:latin typeface="+mj-lt"/>
                        </a:rPr>
                        <a:t>Підсумковий контроль (max 40%)</a:t>
                      </a:r>
                      <a:endParaRPr lang="ru-RU" sz="1600">
                        <a:effectLst/>
                        <a:latin typeface="+mj-lt"/>
                        <a:ea typeface="MS Mincho"/>
                      </a:endParaRPr>
                    </a:p>
                  </a:txBody>
                  <a:tcPr marL="64056" marR="64056" marT="0" marB="0"/>
                </a:tc>
                <a:tc hMerge="1">
                  <a:txBody>
                    <a:bodyPr/>
                    <a:lstStyle/>
                    <a:p>
                      <a:endParaRPr lang="ru-RU"/>
                    </a:p>
                  </a:txBody>
                  <a:tcPr/>
                </a:tc>
                <a:tc>
                  <a:txBody>
                    <a:bodyPr/>
                    <a:lstStyle/>
                    <a:p>
                      <a:pPr algn="just">
                        <a:spcAft>
                          <a:spcPts val="0"/>
                        </a:spcAft>
                      </a:pPr>
                      <a:r>
                        <a:rPr lang="uk-UA" sz="1600">
                          <a:effectLst/>
                          <a:latin typeface="+mj-lt"/>
                        </a:rPr>
                        <a:t> </a:t>
                      </a:r>
                      <a:endParaRPr lang="ru-RU" sz="1600">
                        <a:effectLst/>
                        <a:latin typeface="+mj-lt"/>
                        <a:ea typeface="MS Mincho"/>
                      </a:endParaRPr>
                    </a:p>
                  </a:txBody>
                  <a:tcPr marL="64056" marR="64056" marT="0" marB="0"/>
                </a:tc>
                <a:tc>
                  <a:txBody>
                    <a:bodyPr/>
                    <a:lstStyle/>
                    <a:p>
                      <a:pPr algn="ctr">
                        <a:spcAft>
                          <a:spcPts val="0"/>
                        </a:spcAft>
                      </a:pPr>
                      <a:r>
                        <a:rPr lang="uk-UA" sz="1600" dirty="0">
                          <a:effectLst/>
                          <a:latin typeface="+mj-lt"/>
                        </a:rPr>
                        <a:t> </a:t>
                      </a:r>
                      <a:endParaRPr lang="ru-RU" sz="1600" dirty="0">
                        <a:effectLst/>
                        <a:latin typeface="+mj-lt"/>
                        <a:ea typeface="MS Mincho"/>
                      </a:endParaRPr>
                    </a:p>
                  </a:txBody>
                  <a:tcPr marL="64056" marR="64056" marT="0" marB="0"/>
                </a:tc>
              </a:tr>
              <a:tr h="263450">
                <a:tc gridSpan="2">
                  <a:txBody>
                    <a:bodyPr/>
                    <a:lstStyle/>
                    <a:p>
                      <a:pPr algn="just">
                        <a:spcAft>
                          <a:spcPts val="0"/>
                        </a:spcAft>
                      </a:pPr>
                      <a:r>
                        <a:rPr lang="uk-UA" sz="1600">
                          <a:effectLst/>
                          <a:latin typeface="+mj-lt"/>
                        </a:rPr>
                        <a:t>Підсумкове теоретичне завдання</a:t>
                      </a:r>
                      <a:endParaRPr lang="ru-RU" sz="1600">
                        <a:effectLst/>
                        <a:latin typeface="+mj-lt"/>
                        <a:ea typeface="MS Mincho"/>
                      </a:endParaRPr>
                    </a:p>
                  </a:txBody>
                  <a:tcPr marL="64056" marR="64056" marT="0" marB="0"/>
                </a:tc>
                <a:tc hMerge="1">
                  <a:txBody>
                    <a:bodyPr/>
                    <a:lstStyle/>
                    <a:p>
                      <a:endParaRPr lang="ru-RU"/>
                    </a:p>
                  </a:txBody>
                  <a:tcPr/>
                </a:tc>
                <a:tc>
                  <a:txBody>
                    <a:bodyPr/>
                    <a:lstStyle/>
                    <a:p>
                      <a:pPr algn="just">
                        <a:spcAft>
                          <a:spcPts val="0"/>
                        </a:spcAft>
                      </a:pPr>
                      <a:r>
                        <a:rPr lang="uk-UA" sz="1600">
                          <a:effectLst/>
                          <a:latin typeface="+mj-lt"/>
                        </a:rPr>
                        <a:t> </a:t>
                      </a:r>
                      <a:endParaRPr lang="ru-RU" sz="1600">
                        <a:effectLst/>
                        <a:latin typeface="+mj-lt"/>
                        <a:ea typeface="MS Mincho"/>
                      </a:endParaRPr>
                    </a:p>
                  </a:txBody>
                  <a:tcPr marL="64056" marR="64056" marT="0" marB="0"/>
                </a:tc>
                <a:tc>
                  <a:txBody>
                    <a:bodyPr/>
                    <a:lstStyle/>
                    <a:p>
                      <a:pPr algn="ctr">
                        <a:spcAft>
                          <a:spcPts val="0"/>
                        </a:spcAft>
                      </a:pPr>
                      <a:r>
                        <a:rPr lang="uk-UA" sz="1600" dirty="0">
                          <a:effectLst/>
                          <a:latin typeface="+mj-lt"/>
                        </a:rPr>
                        <a:t>25</a:t>
                      </a:r>
                      <a:endParaRPr lang="ru-RU" sz="1600" dirty="0">
                        <a:effectLst/>
                        <a:latin typeface="+mj-lt"/>
                        <a:ea typeface="MS Mincho"/>
                      </a:endParaRPr>
                    </a:p>
                  </a:txBody>
                  <a:tcPr marL="64056" marR="64056" marT="0" marB="0"/>
                </a:tc>
              </a:tr>
              <a:tr h="263450">
                <a:tc gridSpan="2">
                  <a:txBody>
                    <a:bodyPr/>
                    <a:lstStyle/>
                    <a:p>
                      <a:pPr algn="just">
                        <a:spcAft>
                          <a:spcPts val="0"/>
                        </a:spcAft>
                      </a:pPr>
                      <a:r>
                        <a:rPr lang="uk-UA" sz="1600">
                          <a:effectLst/>
                          <a:latin typeface="+mj-lt"/>
                        </a:rPr>
                        <a:t>Підсумкове практичне завдання</a:t>
                      </a:r>
                      <a:endParaRPr lang="ru-RU" sz="1600">
                        <a:effectLst/>
                        <a:latin typeface="+mj-lt"/>
                        <a:ea typeface="MS Mincho"/>
                      </a:endParaRPr>
                    </a:p>
                  </a:txBody>
                  <a:tcPr marL="64056" marR="64056" marT="0" marB="0"/>
                </a:tc>
                <a:tc hMerge="1">
                  <a:txBody>
                    <a:bodyPr/>
                    <a:lstStyle/>
                    <a:p>
                      <a:endParaRPr lang="ru-RU"/>
                    </a:p>
                  </a:txBody>
                  <a:tcPr/>
                </a:tc>
                <a:tc>
                  <a:txBody>
                    <a:bodyPr/>
                    <a:lstStyle/>
                    <a:p>
                      <a:pPr algn="just">
                        <a:spcAft>
                          <a:spcPts val="0"/>
                        </a:spcAft>
                      </a:pPr>
                      <a:r>
                        <a:rPr lang="uk-UA" sz="1600">
                          <a:effectLst/>
                          <a:latin typeface="+mj-lt"/>
                        </a:rPr>
                        <a:t> </a:t>
                      </a:r>
                      <a:endParaRPr lang="ru-RU" sz="1600">
                        <a:effectLst/>
                        <a:latin typeface="+mj-lt"/>
                        <a:ea typeface="MS Mincho"/>
                      </a:endParaRPr>
                    </a:p>
                  </a:txBody>
                  <a:tcPr marL="64056" marR="64056" marT="0" marB="0"/>
                </a:tc>
                <a:tc>
                  <a:txBody>
                    <a:bodyPr/>
                    <a:lstStyle/>
                    <a:p>
                      <a:pPr algn="ctr">
                        <a:spcAft>
                          <a:spcPts val="0"/>
                        </a:spcAft>
                      </a:pPr>
                      <a:r>
                        <a:rPr lang="uk-UA" sz="1600" dirty="0">
                          <a:effectLst/>
                          <a:latin typeface="+mj-lt"/>
                        </a:rPr>
                        <a:t>15</a:t>
                      </a:r>
                      <a:endParaRPr lang="ru-RU" sz="1600" dirty="0">
                        <a:effectLst/>
                        <a:latin typeface="+mj-lt"/>
                        <a:ea typeface="MS Mincho"/>
                      </a:endParaRPr>
                    </a:p>
                  </a:txBody>
                  <a:tcPr marL="64056" marR="64056" marT="0" marB="0"/>
                </a:tc>
              </a:tr>
              <a:tr h="263450">
                <a:tc gridSpan="2">
                  <a:txBody>
                    <a:bodyPr/>
                    <a:lstStyle/>
                    <a:p>
                      <a:pPr algn="just">
                        <a:spcAft>
                          <a:spcPts val="0"/>
                        </a:spcAft>
                      </a:pPr>
                      <a:r>
                        <a:rPr lang="uk-UA" sz="1600">
                          <a:effectLst/>
                          <a:latin typeface="+mj-lt"/>
                        </a:rPr>
                        <a:t>Разом </a:t>
                      </a:r>
                      <a:endParaRPr lang="ru-RU" sz="1600">
                        <a:effectLst/>
                        <a:latin typeface="+mj-lt"/>
                        <a:ea typeface="MS Mincho"/>
                      </a:endParaRPr>
                    </a:p>
                  </a:txBody>
                  <a:tcPr marL="64056" marR="64056" marT="0" marB="0"/>
                </a:tc>
                <a:tc hMerge="1">
                  <a:txBody>
                    <a:bodyPr/>
                    <a:lstStyle/>
                    <a:p>
                      <a:endParaRPr lang="ru-RU"/>
                    </a:p>
                  </a:txBody>
                  <a:tcPr/>
                </a:tc>
                <a:tc>
                  <a:txBody>
                    <a:bodyPr/>
                    <a:lstStyle/>
                    <a:p>
                      <a:pPr algn="just">
                        <a:spcAft>
                          <a:spcPts val="0"/>
                        </a:spcAft>
                      </a:pPr>
                      <a:r>
                        <a:rPr lang="uk-UA" sz="1600">
                          <a:effectLst/>
                          <a:latin typeface="+mj-lt"/>
                        </a:rPr>
                        <a:t> </a:t>
                      </a:r>
                      <a:endParaRPr lang="ru-RU" sz="1600">
                        <a:effectLst/>
                        <a:latin typeface="+mj-lt"/>
                        <a:ea typeface="MS Mincho"/>
                      </a:endParaRPr>
                    </a:p>
                  </a:txBody>
                  <a:tcPr marL="64056" marR="64056" marT="0" marB="0"/>
                </a:tc>
                <a:tc>
                  <a:txBody>
                    <a:bodyPr/>
                    <a:lstStyle/>
                    <a:p>
                      <a:pPr algn="ctr">
                        <a:spcAft>
                          <a:spcPts val="0"/>
                        </a:spcAft>
                      </a:pPr>
                      <a:r>
                        <a:rPr lang="uk-UA" sz="1600" dirty="0">
                          <a:effectLst/>
                          <a:latin typeface="+mj-lt"/>
                        </a:rPr>
                        <a:t>100%</a:t>
                      </a:r>
                      <a:endParaRPr lang="ru-RU" sz="1600" dirty="0">
                        <a:effectLst/>
                        <a:latin typeface="+mj-lt"/>
                        <a:ea typeface="MS Mincho"/>
                      </a:endParaRPr>
                    </a:p>
                  </a:txBody>
                  <a:tcPr marL="64056" marR="64056" marT="0" marB="0"/>
                </a:tc>
              </a:tr>
            </a:tbl>
          </a:graphicData>
        </a:graphic>
      </p:graphicFrame>
    </p:spTree>
    <p:extLst>
      <p:ext uri="{BB962C8B-B14F-4D97-AF65-F5344CB8AC3E}">
        <p14:creationId xmlns:p14="http://schemas.microsoft.com/office/powerpoint/2010/main" val="109420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88830884"/>
              </p:ext>
            </p:extLst>
          </p:nvPr>
        </p:nvGraphicFramePr>
        <p:xfrm>
          <a:off x="117677" y="509864"/>
          <a:ext cx="11990240" cy="6339840"/>
        </p:xfrm>
        <a:graphic>
          <a:graphicData uri="http://schemas.openxmlformats.org/drawingml/2006/table">
            <a:tbl>
              <a:tblPr firstRow="1" firstCol="1" bandRow="1" bandCol="1">
                <a:tableStyleId>{5C22544A-7EE6-4342-B048-85BDC9FD1C3A}</a:tableStyleId>
              </a:tblPr>
              <a:tblGrid>
                <a:gridCol w="2648563"/>
                <a:gridCol w="574431"/>
                <a:gridCol w="3071446"/>
                <a:gridCol w="93785"/>
                <a:gridCol w="1023544"/>
                <a:gridCol w="2769324"/>
                <a:gridCol w="1809147"/>
              </a:tblGrid>
              <a:tr h="100713">
                <a:tc gridSpan="2">
                  <a:txBody>
                    <a:bodyPr/>
                    <a:lstStyle/>
                    <a:p>
                      <a:pPr algn="ctr">
                        <a:spcAft>
                          <a:spcPts val="0"/>
                        </a:spcAft>
                      </a:pPr>
                      <a:r>
                        <a:rPr lang="uk-UA" sz="1300" dirty="0">
                          <a:effectLst/>
                        </a:rPr>
                        <a:t>Тиждень</a:t>
                      </a:r>
                      <a:endParaRPr lang="ru-RU" sz="1300" dirty="0">
                        <a:effectLst/>
                      </a:endParaRPr>
                    </a:p>
                    <a:p>
                      <a:pPr algn="ctr">
                        <a:spcAft>
                          <a:spcPts val="0"/>
                        </a:spcAft>
                      </a:pPr>
                      <a:r>
                        <a:rPr lang="uk-UA" sz="1300" dirty="0">
                          <a:effectLst/>
                        </a:rPr>
                        <a:t>і вид заняття</a:t>
                      </a:r>
                      <a:endParaRPr lang="ru-RU" sz="1300" dirty="0">
                        <a:effectLst/>
                        <a:latin typeface="Times New Roman"/>
                        <a:ea typeface="MS Mincho"/>
                      </a:endParaRPr>
                    </a:p>
                  </a:txBody>
                  <a:tcPr marL="18884" marR="18884" marT="0" marB="0" anchor="ctr"/>
                </a:tc>
                <a:tc hMerge="1">
                  <a:txBody>
                    <a:bodyPr/>
                    <a:lstStyle/>
                    <a:p>
                      <a:endParaRPr lang="ru-RU"/>
                    </a:p>
                  </a:txBody>
                  <a:tcPr/>
                </a:tc>
                <a:tc gridSpan="3">
                  <a:txBody>
                    <a:bodyPr/>
                    <a:lstStyle/>
                    <a:p>
                      <a:pPr algn="ctr">
                        <a:spcAft>
                          <a:spcPts val="0"/>
                        </a:spcAft>
                      </a:pPr>
                      <a:r>
                        <a:rPr lang="uk-UA" sz="1300">
                          <a:effectLst/>
                        </a:rPr>
                        <a:t>Тема заняття</a:t>
                      </a:r>
                      <a:endParaRPr lang="ru-RU" sz="1300">
                        <a:effectLst/>
                        <a:latin typeface="Times New Roman"/>
                        <a:ea typeface="MS Mincho"/>
                      </a:endParaRPr>
                    </a:p>
                  </a:txBody>
                  <a:tcPr marL="18884" marR="18884" marT="0" marB="0" anchor="ctr"/>
                </a:tc>
                <a:tc hMerge="1">
                  <a:txBody>
                    <a:bodyPr/>
                    <a:lstStyle/>
                    <a:p>
                      <a:endParaRPr lang="ru-RU"/>
                    </a:p>
                  </a:txBody>
                  <a:tcPr/>
                </a:tc>
                <a:tc hMerge="1">
                  <a:txBody>
                    <a:bodyPr/>
                    <a:lstStyle/>
                    <a:p>
                      <a:endParaRPr lang="ru-RU"/>
                    </a:p>
                  </a:txBody>
                  <a:tcPr/>
                </a:tc>
                <a:tc>
                  <a:txBody>
                    <a:bodyPr/>
                    <a:lstStyle/>
                    <a:p>
                      <a:pPr algn="ctr">
                        <a:spcAft>
                          <a:spcPts val="0"/>
                        </a:spcAft>
                      </a:pPr>
                      <a:r>
                        <a:rPr lang="uk-UA" sz="1300">
                          <a:effectLst/>
                        </a:rPr>
                        <a:t>Контрольний захід</a:t>
                      </a:r>
                      <a:endParaRPr lang="ru-RU" sz="1300">
                        <a:effectLst/>
                        <a:latin typeface="Times New Roman"/>
                        <a:ea typeface="MS Mincho"/>
                      </a:endParaRPr>
                    </a:p>
                  </a:txBody>
                  <a:tcPr marL="18884" marR="18884" marT="0" marB="0" anchor="ctr"/>
                </a:tc>
                <a:tc>
                  <a:txBody>
                    <a:bodyPr/>
                    <a:lstStyle/>
                    <a:p>
                      <a:pPr algn="ctr">
                        <a:spcAft>
                          <a:spcPts val="0"/>
                        </a:spcAft>
                      </a:pPr>
                      <a:r>
                        <a:rPr lang="uk-UA" sz="1300">
                          <a:effectLst/>
                        </a:rPr>
                        <a:t>Кількість балів</a:t>
                      </a:r>
                      <a:endParaRPr lang="ru-RU" sz="1300">
                        <a:effectLst/>
                        <a:latin typeface="Times New Roman"/>
                        <a:ea typeface="MS Mincho"/>
                      </a:endParaRPr>
                    </a:p>
                  </a:txBody>
                  <a:tcPr marL="18884" marR="18884" marT="0" marB="0" anchor="ctr"/>
                </a:tc>
              </a:tr>
              <a:tr h="50356">
                <a:tc gridSpan="7">
                  <a:txBody>
                    <a:bodyPr/>
                    <a:lstStyle/>
                    <a:p>
                      <a:pPr algn="ctr">
                        <a:spcAft>
                          <a:spcPts val="0"/>
                        </a:spcAft>
                      </a:pPr>
                      <a:r>
                        <a:rPr lang="uk-UA" sz="1300" dirty="0">
                          <a:effectLst/>
                        </a:rPr>
                        <a:t>Змістовий модуль 1</a:t>
                      </a:r>
                      <a:endParaRPr lang="ru-RU" sz="1300" dirty="0">
                        <a:effectLst/>
                        <a:latin typeface="Times New Roman"/>
                        <a:ea typeface="MS Mincho"/>
                      </a:endParaRPr>
                    </a:p>
                  </a:txBody>
                  <a:tcPr marL="18884" marR="1888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1782">
                <a:tc>
                  <a:txBody>
                    <a:bodyPr/>
                    <a:lstStyle/>
                    <a:p>
                      <a:pPr algn="ctr">
                        <a:spcAft>
                          <a:spcPts val="0"/>
                        </a:spcAft>
                      </a:pPr>
                      <a:r>
                        <a:rPr lang="uk-UA" sz="1300" dirty="0">
                          <a:effectLst/>
                        </a:rPr>
                        <a:t>Тиждень 1 Лекція 1</a:t>
                      </a:r>
                      <a:endParaRPr lang="ru-RU" sz="1300" dirty="0">
                        <a:effectLst/>
                      </a:endParaRPr>
                    </a:p>
                    <a:p>
                      <a:pPr algn="ctr">
                        <a:spcAft>
                          <a:spcPts val="0"/>
                        </a:spcAft>
                      </a:pPr>
                      <a:r>
                        <a:rPr lang="uk-UA" sz="1300" dirty="0">
                          <a:effectLst/>
                        </a:rPr>
                        <a:t>Лабораторне заняття 1</a:t>
                      </a:r>
                      <a:endParaRPr lang="ru-RU" sz="1300" dirty="0">
                        <a:effectLst/>
                        <a:latin typeface="Times New Roman"/>
                        <a:ea typeface="MS Mincho"/>
                      </a:endParaRPr>
                    </a:p>
                  </a:txBody>
                  <a:tcPr marL="18884" marR="18884" marT="0" marB="0" anchor="ctr"/>
                </a:tc>
                <a:tc gridSpan="2">
                  <a:txBody>
                    <a:bodyPr/>
                    <a:lstStyle/>
                    <a:p>
                      <a:pPr algn="ctr">
                        <a:spcAft>
                          <a:spcPts val="0"/>
                        </a:spcAft>
                      </a:pPr>
                      <a:r>
                        <a:rPr lang="uk-UA" sz="1300">
                          <a:effectLst/>
                        </a:rPr>
                        <a:t>Вступ до хімії</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gridSpan="3">
                  <a:txBody>
                    <a:bodyPr/>
                    <a:lstStyle/>
                    <a:p>
                      <a:pPr algn="ctr">
                        <a:spcAft>
                          <a:spcPts val="0"/>
                        </a:spcAft>
                      </a:pPr>
                      <a:r>
                        <a:rPr lang="uk-UA" sz="1300" dirty="0">
                          <a:effectLst/>
                        </a:rPr>
                        <a:t>Виконання та захист лабораторної роботи, тестування онлайн</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2 Лекція 2</a:t>
                      </a:r>
                      <a:endParaRPr lang="ru-RU" sz="1300">
                        <a:effectLst/>
                      </a:endParaRPr>
                    </a:p>
                    <a:p>
                      <a:pPr algn="ctr">
                        <a:spcAft>
                          <a:spcPts val="0"/>
                        </a:spcAft>
                      </a:pPr>
                      <a:r>
                        <a:rPr lang="uk-UA" sz="1300">
                          <a:effectLst/>
                        </a:rPr>
                        <a:t>Лабораторне заняття 2</a:t>
                      </a:r>
                      <a:endParaRPr lang="ru-RU" sz="1300">
                        <a:effectLst/>
                        <a:latin typeface="Times New Roman"/>
                        <a:ea typeface="MS Mincho"/>
                      </a:endParaRPr>
                    </a:p>
                  </a:txBody>
                  <a:tcPr marL="18884" marR="18884" marT="0" marB="0" anchor="ctr"/>
                </a:tc>
                <a:tc gridSpan="2">
                  <a:txBody>
                    <a:bodyPr/>
                    <a:lstStyle/>
                    <a:p>
                      <a:pPr algn="ctr">
                        <a:spcAft>
                          <a:spcPts val="0"/>
                        </a:spcAft>
                      </a:pPr>
                      <a:r>
                        <a:rPr lang="uk-UA" sz="1300">
                          <a:effectLst/>
                        </a:rPr>
                        <a:t>Основні поняття та закони хімії. Хімічний зв’язок</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gridSpan="3">
                  <a:txBody>
                    <a:bodyPr/>
                    <a:lstStyle/>
                    <a:p>
                      <a:pPr algn="ctr">
                        <a:spcAft>
                          <a:spcPts val="0"/>
                        </a:spcAft>
                      </a:pPr>
                      <a:r>
                        <a:rPr lang="uk-UA" sz="1300">
                          <a:effectLst/>
                        </a:rPr>
                        <a:t>Виконання та захист лабораторної роботи, тестування онлайн</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dirty="0">
                          <a:effectLst/>
                        </a:rPr>
                        <a:t>Тиждень 3Лекція 3</a:t>
                      </a:r>
                      <a:endParaRPr lang="ru-RU" sz="1300" dirty="0">
                        <a:effectLst/>
                      </a:endParaRPr>
                    </a:p>
                    <a:p>
                      <a:pPr algn="ctr">
                        <a:spcAft>
                          <a:spcPts val="0"/>
                        </a:spcAft>
                      </a:pPr>
                      <a:r>
                        <a:rPr lang="uk-UA" sz="1300" dirty="0">
                          <a:effectLst/>
                        </a:rPr>
                        <a:t>Лабораторне заняття 3</a:t>
                      </a:r>
                      <a:endParaRPr lang="ru-RU" sz="1300" dirty="0">
                        <a:effectLst/>
                        <a:latin typeface="Times New Roman"/>
                        <a:ea typeface="MS Mincho"/>
                      </a:endParaRPr>
                    </a:p>
                  </a:txBody>
                  <a:tcPr marL="18884" marR="18884" marT="0" marB="0" anchor="ctr"/>
                </a:tc>
                <a:tc gridSpan="2">
                  <a:txBody>
                    <a:bodyPr/>
                    <a:lstStyle/>
                    <a:p>
                      <a:pPr algn="ctr">
                        <a:spcAft>
                          <a:spcPts val="0"/>
                        </a:spcAft>
                      </a:pPr>
                      <a:r>
                        <a:rPr lang="uk-UA" sz="1300">
                          <a:effectLst/>
                        </a:rPr>
                        <a:t>Хімічна термодинаміка та кінетика. Хімічна рівновага</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gridSpan="3">
                  <a:txBody>
                    <a:bodyPr/>
                    <a:lstStyle/>
                    <a:p>
                      <a:pPr algn="ctr">
                        <a:spcAft>
                          <a:spcPts val="0"/>
                        </a:spcAft>
                      </a:pPr>
                      <a:r>
                        <a:rPr lang="uk-UA" sz="1300">
                          <a:effectLst/>
                        </a:rPr>
                        <a:t>Виконання та захист лабораторної роботи, тестування онлайн</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4 Лекція 4</a:t>
                      </a:r>
                      <a:endParaRPr lang="ru-RU" sz="1300">
                        <a:effectLst/>
                      </a:endParaRPr>
                    </a:p>
                    <a:p>
                      <a:pPr algn="ctr">
                        <a:spcAft>
                          <a:spcPts val="0"/>
                        </a:spcAft>
                      </a:pPr>
                      <a:r>
                        <a:rPr lang="uk-UA" sz="1300">
                          <a:effectLst/>
                        </a:rPr>
                        <a:t>Лабораторне заняття 4</a:t>
                      </a:r>
                      <a:endParaRPr lang="ru-RU" sz="1300">
                        <a:effectLst/>
                        <a:latin typeface="Times New Roman"/>
                        <a:ea typeface="MS Mincho"/>
                      </a:endParaRPr>
                    </a:p>
                  </a:txBody>
                  <a:tcPr marL="18884" marR="18884" marT="0" marB="0" anchor="ctr"/>
                </a:tc>
                <a:tc gridSpan="2">
                  <a:txBody>
                    <a:bodyPr/>
                    <a:lstStyle/>
                    <a:p>
                      <a:pPr algn="ctr">
                        <a:spcAft>
                          <a:spcPts val="0"/>
                        </a:spcAft>
                      </a:pPr>
                      <a:r>
                        <a:rPr lang="uk-UA" sz="1300">
                          <a:effectLst/>
                        </a:rPr>
                        <a:t>Окисно-відновні реакції</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gridSpan="3">
                  <a:txBody>
                    <a:bodyPr/>
                    <a:lstStyle/>
                    <a:p>
                      <a:pPr algn="ctr">
                        <a:spcAft>
                          <a:spcPts val="0"/>
                        </a:spcAft>
                      </a:pPr>
                      <a:r>
                        <a:rPr lang="uk-UA" sz="1300">
                          <a:effectLst/>
                        </a:rPr>
                        <a:t>Виконання та захист лабораторної роботи, тестування онлайн</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5 Лекція 5</a:t>
                      </a:r>
                      <a:endParaRPr lang="ru-RU" sz="1300">
                        <a:effectLst/>
                      </a:endParaRPr>
                    </a:p>
                    <a:p>
                      <a:pPr algn="ctr">
                        <a:spcAft>
                          <a:spcPts val="0"/>
                        </a:spcAft>
                      </a:pPr>
                      <a:r>
                        <a:rPr lang="uk-UA" sz="1300">
                          <a:effectLst/>
                        </a:rPr>
                        <a:t>Лабораторне заняття 5</a:t>
                      </a:r>
                      <a:endParaRPr lang="ru-RU" sz="1300">
                        <a:effectLst/>
                        <a:latin typeface="Times New Roman"/>
                        <a:ea typeface="MS Mincho"/>
                      </a:endParaRPr>
                    </a:p>
                  </a:txBody>
                  <a:tcPr marL="18884" marR="18884" marT="0" marB="0" anchor="ctr"/>
                </a:tc>
                <a:tc gridSpan="2">
                  <a:txBody>
                    <a:bodyPr/>
                    <a:lstStyle/>
                    <a:p>
                      <a:pPr algn="ctr">
                        <a:spcAft>
                          <a:spcPts val="0"/>
                        </a:spcAft>
                      </a:pPr>
                      <a:r>
                        <a:rPr lang="uk-UA" sz="1300" dirty="0">
                          <a:effectLst/>
                        </a:rPr>
                        <a:t>Розчини. Електролітична дисоціація</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gridSpan="3">
                  <a:txBody>
                    <a:bodyPr/>
                    <a:lstStyle/>
                    <a:p>
                      <a:pPr algn="ctr">
                        <a:spcAft>
                          <a:spcPts val="0"/>
                        </a:spcAft>
                      </a:pPr>
                      <a:r>
                        <a:rPr lang="uk-UA" sz="1300" dirty="0">
                          <a:effectLst/>
                        </a:rPr>
                        <a:t>Виконання та захист лабораторної роботи, тестування онлайн</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6 Лекція 6</a:t>
                      </a:r>
                      <a:endParaRPr lang="ru-RU" sz="1300">
                        <a:effectLst/>
                      </a:endParaRPr>
                    </a:p>
                    <a:p>
                      <a:pPr algn="ctr">
                        <a:spcAft>
                          <a:spcPts val="0"/>
                        </a:spcAft>
                      </a:pPr>
                      <a:r>
                        <a:rPr lang="uk-UA" sz="1300">
                          <a:effectLst/>
                        </a:rPr>
                        <a:t>Лабораторне заняття 6</a:t>
                      </a:r>
                      <a:endParaRPr lang="ru-RU" sz="1300">
                        <a:effectLst/>
                        <a:latin typeface="Times New Roman"/>
                        <a:ea typeface="MS Mincho"/>
                      </a:endParaRPr>
                    </a:p>
                  </a:txBody>
                  <a:tcPr marL="18884" marR="18884" marT="0" marB="0" anchor="ctr"/>
                </a:tc>
                <a:tc gridSpan="2">
                  <a:txBody>
                    <a:bodyPr/>
                    <a:lstStyle/>
                    <a:p>
                      <a:pPr algn="ctr">
                        <a:spcAft>
                          <a:spcPts val="0"/>
                        </a:spcAft>
                      </a:pPr>
                      <a:r>
                        <a:rPr lang="uk-UA" sz="1300">
                          <a:effectLst/>
                        </a:rPr>
                        <a:t>Загальні властивості металів та неметалів</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gridSpan="3">
                  <a:txBody>
                    <a:bodyPr/>
                    <a:lstStyle/>
                    <a:p>
                      <a:pPr algn="ctr">
                        <a:spcAft>
                          <a:spcPts val="0"/>
                        </a:spcAft>
                      </a:pPr>
                      <a:r>
                        <a:rPr lang="uk-UA" sz="1300" dirty="0">
                          <a:effectLst/>
                        </a:rPr>
                        <a:t>Виконання та захист лабораторної роботи, тестування онлайн</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100713">
                <a:tc>
                  <a:txBody>
                    <a:bodyPr/>
                    <a:lstStyle/>
                    <a:p>
                      <a:pPr algn="ctr">
                        <a:spcAft>
                          <a:spcPts val="0"/>
                        </a:spcAft>
                      </a:pPr>
                      <a:r>
                        <a:rPr lang="uk-UA" sz="1300">
                          <a:effectLst/>
                        </a:rPr>
                        <a:t>Тиждень 7 Лекція 7</a:t>
                      </a:r>
                      <a:endParaRPr lang="ru-RU" sz="1300">
                        <a:effectLst/>
                      </a:endParaRPr>
                    </a:p>
                    <a:p>
                      <a:pPr algn="ctr">
                        <a:spcAft>
                          <a:spcPts val="0"/>
                        </a:spcAft>
                      </a:pPr>
                      <a:r>
                        <a:rPr lang="uk-UA" sz="1300">
                          <a:effectLst/>
                        </a:rPr>
                        <a:t>Лабораторне заняття 7</a:t>
                      </a:r>
                      <a:endParaRPr lang="ru-RU" sz="1300">
                        <a:effectLst/>
                        <a:latin typeface="Times New Roman"/>
                        <a:ea typeface="MS Mincho"/>
                      </a:endParaRPr>
                    </a:p>
                  </a:txBody>
                  <a:tcPr marL="18884" marR="18884" marT="0" marB="0" anchor="ctr"/>
                </a:tc>
                <a:tc gridSpan="2">
                  <a:txBody>
                    <a:bodyPr/>
                    <a:lstStyle/>
                    <a:p>
                      <a:pPr algn="ctr">
                        <a:spcAft>
                          <a:spcPts val="0"/>
                        </a:spcAft>
                      </a:pPr>
                      <a:r>
                        <a:rPr lang="uk-UA" sz="1300">
                          <a:effectLst/>
                        </a:rPr>
                        <a:t>Теоретичні основи органічної хімії</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gridSpan="3">
                  <a:txBody>
                    <a:bodyPr/>
                    <a:lstStyle/>
                    <a:p>
                      <a:pPr algn="ctr">
                        <a:spcAft>
                          <a:spcPts val="0"/>
                        </a:spcAft>
                      </a:pPr>
                      <a:r>
                        <a:rPr lang="uk-UA" sz="1300" dirty="0">
                          <a:effectLst/>
                        </a:rPr>
                        <a:t>Контрольна робота</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12</a:t>
                      </a:r>
                      <a:endParaRPr lang="ru-RU" sz="1300">
                        <a:effectLst/>
                        <a:latin typeface="Times New Roman"/>
                        <a:ea typeface="MS Mincho"/>
                      </a:endParaRPr>
                    </a:p>
                  </a:txBody>
                  <a:tcPr marL="18884" marR="18884" marT="0" marB="0" anchor="ctr"/>
                </a:tc>
              </a:tr>
              <a:tr h="50356">
                <a:tc gridSpan="7">
                  <a:txBody>
                    <a:bodyPr/>
                    <a:lstStyle/>
                    <a:p>
                      <a:pPr algn="ctr">
                        <a:spcAft>
                          <a:spcPts val="0"/>
                        </a:spcAft>
                      </a:pPr>
                      <a:r>
                        <a:rPr lang="uk-UA" sz="1300">
                          <a:effectLst/>
                        </a:rPr>
                        <a:t>Змістовий модуль 2</a:t>
                      </a:r>
                      <a:endParaRPr lang="ru-RU" sz="1300">
                        <a:effectLst/>
                        <a:latin typeface="Times New Roman"/>
                        <a:ea typeface="MS Mincho"/>
                      </a:endParaRPr>
                    </a:p>
                  </a:txBody>
                  <a:tcPr marL="18884" marR="1888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51782">
                <a:tc>
                  <a:txBody>
                    <a:bodyPr/>
                    <a:lstStyle/>
                    <a:p>
                      <a:pPr algn="ctr">
                        <a:spcAft>
                          <a:spcPts val="0"/>
                        </a:spcAft>
                      </a:pPr>
                      <a:r>
                        <a:rPr lang="uk-UA" sz="1300">
                          <a:effectLst/>
                        </a:rPr>
                        <a:t>Тиждень 8 Лекція 8</a:t>
                      </a:r>
                      <a:endParaRPr lang="ru-RU" sz="1300">
                        <a:effectLst/>
                      </a:endParaRPr>
                    </a:p>
                    <a:p>
                      <a:pPr algn="ctr">
                        <a:spcAft>
                          <a:spcPts val="0"/>
                        </a:spcAft>
                      </a:pPr>
                      <a:r>
                        <a:rPr lang="uk-UA" sz="1300">
                          <a:effectLst/>
                        </a:rPr>
                        <a:t>Лабораторне заняття 8</a:t>
                      </a:r>
                      <a:endParaRPr lang="ru-RU" sz="1300">
                        <a:effectLst/>
                        <a:latin typeface="Times New Roman"/>
                        <a:ea typeface="MS Mincho"/>
                      </a:endParaRPr>
                    </a:p>
                  </a:txBody>
                  <a:tcPr marL="18884" marR="18884" marT="0" marB="0" anchor="ctr"/>
                </a:tc>
                <a:tc gridSpan="3">
                  <a:txBody>
                    <a:bodyPr/>
                    <a:lstStyle/>
                    <a:p>
                      <a:pPr algn="ctr">
                        <a:spcAft>
                          <a:spcPts val="0"/>
                        </a:spcAft>
                      </a:pPr>
                      <a:r>
                        <a:rPr lang="uk-UA" sz="1300" dirty="0">
                          <a:effectLst/>
                        </a:rPr>
                        <a:t>Насичені та ненасичені вуглеводні (алкани, алкени, алкіни)</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endParaRPr lang="ru-RU"/>
                    </a:p>
                  </a:txBody>
                  <a:tcPr/>
                </a:tc>
                <a:tc gridSpan="2">
                  <a:txBody>
                    <a:bodyPr/>
                    <a:lstStyle/>
                    <a:p>
                      <a:pPr algn="ctr">
                        <a:spcAft>
                          <a:spcPts val="0"/>
                        </a:spcAft>
                      </a:pPr>
                      <a:r>
                        <a:rPr lang="uk-UA" sz="1300">
                          <a:effectLst/>
                        </a:rPr>
                        <a:t>Виконання та захист лабораторної роботи, тестування онлайн</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9 Лекція 9</a:t>
                      </a:r>
                      <a:endParaRPr lang="ru-RU" sz="1300">
                        <a:effectLst/>
                      </a:endParaRPr>
                    </a:p>
                    <a:p>
                      <a:pPr algn="ctr">
                        <a:spcAft>
                          <a:spcPts val="0"/>
                        </a:spcAft>
                      </a:pPr>
                      <a:r>
                        <a:rPr lang="uk-UA" sz="1300">
                          <a:effectLst/>
                        </a:rPr>
                        <a:t>Лабораторне заняття 9</a:t>
                      </a:r>
                      <a:endParaRPr lang="ru-RU" sz="1300">
                        <a:effectLst/>
                        <a:latin typeface="Times New Roman"/>
                        <a:ea typeface="MS Mincho"/>
                      </a:endParaRPr>
                    </a:p>
                  </a:txBody>
                  <a:tcPr marL="18884" marR="18884" marT="0" marB="0" anchor="ctr"/>
                </a:tc>
                <a:tc gridSpan="3">
                  <a:txBody>
                    <a:bodyPr/>
                    <a:lstStyle/>
                    <a:p>
                      <a:pPr algn="ctr">
                        <a:spcAft>
                          <a:spcPts val="0"/>
                        </a:spcAft>
                      </a:pPr>
                      <a:r>
                        <a:rPr lang="uk-UA" sz="1300">
                          <a:effectLst/>
                        </a:rPr>
                        <a:t>Ароматичні вуглеводні (арени). Феноли</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endParaRPr lang="ru-RU"/>
                    </a:p>
                  </a:txBody>
                  <a:tcPr/>
                </a:tc>
                <a:tc gridSpan="2">
                  <a:txBody>
                    <a:bodyPr/>
                    <a:lstStyle/>
                    <a:p>
                      <a:pPr algn="ctr">
                        <a:spcAft>
                          <a:spcPts val="0"/>
                        </a:spcAft>
                      </a:pPr>
                      <a:r>
                        <a:rPr lang="uk-UA" sz="1300">
                          <a:effectLst/>
                        </a:rPr>
                        <a:t>Виконання та захист лабораторної роботи, тестування онлайн</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10 Лекція 10</a:t>
                      </a:r>
                      <a:endParaRPr lang="ru-RU" sz="1300">
                        <a:effectLst/>
                      </a:endParaRPr>
                    </a:p>
                    <a:p>
                      <a:pPr algn="ctr">
                        <a:spcAft>
                          <a:spcPts val="0"/>
                        </a:spcAft>
                      </a:pPr>
                      <a:r>
                        <a:rPr lang="uk-UA" sz="1300">
                          <a:effectLst/>
                        </a:rPr>
                        <a:t>Лабораторне заняття 10</a:t>
                      </a:r>
                      <a:endParaRPr lang="ru-RU" sz="1300">
                        <a:effectLst/>
                        <a:latin typeface="Times New Roman"/>
                        <a:ea typeface="MS Mincho"/>
                      </a:endParaRPr>
                    </a:p>
                  </a:txBody>
                  <a:tcPr marL="18884" marR="18884" marT="0" marB="0" anchor="ctr"/>
                </a:tc>
                <a:tc gridSpan="3">
                  <a:txBody>
                    <a:bodyPr/>
                    <a:lstStyle/>
                    <a:p>
                      <a:pPr algn="ctr">
                        <a:spcAft>
                          <a:spcPts val="0"/>
                        </a:spcAft>
                      </a:pPr>
                      <a:r>
                        <a:rPr lang="uk-UA" sz="1300">
                          <a:effectLst/>
                        </a:rPr>
                        <a:t>Спирти. Альдегіди, кетони</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endParaRPr lang="ru-RU"/>
                    </a:p>
                  </a:txBody>
                  <a:tcPr/>
                </a:tc>
                <a:tc gridSpan="2">
                  <a:txBody>
                    <a:bodyPr/>
                    <a:lstStyle/>
                    <a:p>
                      <a:pPr algn="ctr">
                        <a:spcAft>
                          <a:spcPts val="0"/>
                        </a:spcAft>
                      </a:pPr>
                      <a:r>
                        <a:rPr lang="uk-UA" sz="1300" dirty="0">
                          <a:effectLst/>
                        </a:rPr>
                        <a:t>Виконання та захист лабораторної роботи, тестування онлайн</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11 Лекція 11,12</a:t>
                      </a:r>
                      <a:endParaRPr lang="ru-RU" sz="1300">
                        <a:effectLst/>
                      </a:endParaRPr>
                    </a:p>
                    <a:p>
                      <a:pPr algn="ctr">
                        <a:spcAft>
                          <a:spcPts val="0"/>
                        </a:spcAft>
                      </a:pPr>
                      <a:r>
                        <a:rPr lang="uk-UA" sz="1300">
                          <a:effectLst/>
                        </a:rPr>
                        <a:t>Лабораторне заняття 11,12</a:t>
                      </a:r>
                      <a:endParaRPr lang="ru-RU" sz="1300">
                        <a:effectLst/>
                        <a:latin typeface="Times New Roman"/>
                        <a:ea typeface="MS Mincho"/>
                      </a:endParaRPr>
                    </a:p>
                  </a:txBody>
                  <a:tcPr marL="18884" marR="18884" marT="0" marB="0" anchor="ctr"/>
                </a:tc>
                <a:tc gridSpan="3">
                  <a:txBody>
                    <a:bodyPr/>
                    <a:lstStyle/>
                    <a:p>
                      <a:pPr algn="ctr">
                        <a:spcAft>
                          <a:spcPts val="0"/>
                        </a:spcAft>
                      </a:pPr>
                      <a:r>
                        <a:rPr lang="uk-UA" sz="1300">
                          <a:effectLst/>
                        </a:rPr>
                        <a:t>Карбонові кислоти. Етери та естери</a:t>
                      </a:r>
                      <a:endParaRPr lang="ru-RU" sz="1300">
                        <a:effectLst/>
                      </a:endParaRPr>
                    </a:p>
                    <a:p>
                      <a:pPr algn="ctr">
                        <a:spcAft>
                          <a:spcPts val="0"/>
                        </a:spcAft>
                      </a:pPr>
                      <a:r>
                        <a:rPr lang="uk-UA" sz="1300">
                          <a:effectLst/>
                        </a:rPr>
                        <a:t>Галогенопохідні вуглеводнів</a:t>
                      </a:r>
                      <a:r>
                        <a:rPr lang="uk-UA" sz="1300" cap="all">
                          <a:effectLst/>
                        </a:rPr>
                        <a:t>.</a:t>
                      </a:r>
                      <a:r>
                        <a:rPr lang="uk-UA" sz="1300">
                          <a:effectLst/>
                        </a:rPr>
                        <a:t> Аміни</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endParaRPr lang="ru-RU"/>
                    </a:p>
                  </a:txBody>
                  <a:tcPr/>
                </a:tc>
                <a:tc gridSpan="2">
                  <a:txBody>
                    <a:bodyPr/>
                    <a:lstStyle/>
                    <a:p>
                      <a:pPr algn="ctr">
                        <a:spcAft>
                          <a:spcPts val="0"/>
                        </a:spcAft>
                      </a:pPr>
                      <a:r>
                        <a:rPr lang="uk-UA" sz="1300" dirty="0">
                          <a:effectLst/>
                        </a:rPr>
                        <a:t>Виконання та захист лабораторної роботи, тестування онлайн</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12 Лекція 13</a:t>
                      </a:r>
                      <a:endParaRPr lang="ru-RU" sz="1300">
                        <a:effectLst/>
                      </a:endParaRPr>
                    </a:p>
                    <a:p>
                      <a:pPr algn="ctr">
                        <a:spcAft>
                          <a:spcPts val="0"/>
                        </a:spcAft>
                      </a:pPr>
                      <a:r>
                        <a:rPr lang="uk-UA" sz="1300">
                          <a:effectLst/>
                        </a:rPr>
                        <a:t>Лабораторне заняття 13</a:t>
                      </a:r>
                      <a:endParaRPr lang="ru-RU" sz="1300">
                        <a:effectLst/>
                        <a:latin typeface="Times New Roman"/>
                        <a:ea typeface="MS Mincho"/>
                      </a:endParaRPr>
                    </a:p>
                  </a:txBody>
                  <a:tcPr marL="18884" marR="18884" marT="0" marB="0" anchor="ctr"/>
                </a:tc>
                <a:tc gridSpan="3">
                  <a:txBody>
                    <a:bodyPr/>
                    <a:lstStyle/>
                    <a:p>
                      <a:pPr algn="ctr">
                        <a:spcAft>
                          <a:spcPts val="0"/>
                        </a:spcAft>
                      </a:pPr>
                      <a:r>
                        <a:rPr lang="uk-UA" sz="1300">
                          <a:effectLst/>
                        </a:rPr>
                        <a:t>Амінокислоти та білки</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endParaRPr lang="ru-RU"/>
                    </a:p>
                  </a:txBody>
                  <a:tcPr/>
                </a:tc>
                <a:tc gridSpan="2">
                  <a:txBody>
                    <a:bodyPr/>
                    <a:lstStyle/>
                    <a:p>
                      <a:pPr algn="ctr">
                        <a:spcAft>
                          <a:spcPts val="0"/>
                        </a:spcAft>
                      </a:pPr>
                      <a:r>
                        <a:rPr lang="uk-UA" sz="1300" dirty="0">
                          <a:effectLst/>
                        </a:rPr>
                        <a:t>Виконання та захист лабораторної роботи, тестування онлайн</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251782">
                <a:tc>
                  <a:txBody>
                    <a:bodyPr/>
                    <a:lstStyle/>
                    <a:p>
                      <a:pPr algn="ctr">
                        <a:spcAft>
                          <a:spcPts val="0"/>
                        </a:spcAft>
                      </a:pPr>
                      <a:r>
                        <a:rPr lang="uk-UA" sz="1300">
                          <a:effectLst/>
                        </a:rPr>
                        <a:t>Тиждень 13 Лекція 14,15</a:t>
                      </a:r>
                      <a:endParaRPr lang="ru-RU" sz="1300">
                        <a:effectLst/>
                      </a:endParaRPr>
                    </a:p>
                    <a:p>
                      <a:pPr algn="ctr">
                        <a:spcAft>
                          <a:spcPts val="0"/>
                        </a:spcAft>
                      </a:pPr>
                      <a:r>
                        <a:rPr lang="uk-UA" sz="1300">
                          <a:effectLst/>
                        </a:rPr>
                        <a:t>Лабораторне заняття 14,15</a:t>
                      </a:r>
                      <a:endParaRPr lang="ru-RU" sz="1300">
                        <a:effectLst/>
                        <a:latin typeface="Times New Roman"/>
                        <a:ea typeface="MS Mincho"/>
                      </a:endParaRPr>
                    </a:p>
                  </a:txBody>
                  <a:tcPr marL="18884" marR="18884" marT="0" marB="0" anchor="ctr"/>
                </a:tc>
                <a:tc gridSpan="3">
                  <a:txBody>
                    <a:bodyPr/>
                    <a:lstStyle/>
                    <a:p>
                      <a:pPr algn="ctr">
                        <a:spcAft>
                          <a:spcPts val="0"/>
                        </a:spcAft>
                      </a:pPr>
                      <a:r>
                        <a:rPr lang="uk-UA" sz="1300">
                          <a:effectLst/>
                        </a:rPr>
                        <a:t>Вуглеводи. Ліпіди</a:t>
                      </a:r>
                      <a:endParaRPr lang="ru-RU" sz="1300">
                        <a:effectLst/>
                      </a:endParaRPr>
                    </a:p>
                    <a:p>
                      <a:pPr algn="ctr">
                        <a:spcAft>
                          <a:spcPts val="0"/>
                        </a:spcAft>
                      </a:pPr>
                      <a:r>
                        <a:rPr lang="uk-UA" sz="1300">
                          <a:effectLst/>
                        </a:rPr>
                        <a:t>Нуклеїнові кислоти. Ферменти</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endParaRPr lang="ru-RU"/>
                    </a:p>
                  </a:txBody>
                  <a:tcPr/>
                </a:tc>
                <a:tc gridSpan="2">
                  <a:txBody>
                    <a:bodyPr/>
                    <a:lstStyle/>
                    <a:p>
                      <a:pPr algn="ctr">
                        <a:spcAft>
                          <a:spcPts val="0"/>
                        </a:spcAft>
                      </a:pPr>
                      <a:r>
                        <a:rPr lang="uk-UA" sz="1300">
                          <a:effectLst/>
                        </a:rPr>
                        <a:t>Виконання та захист лабораторної роботи, тестування онлайн</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a:effectLst/>
                        </a:rPr>
                        <a:t>2,5+0,5</a:t>
                      </a:r>
                      <a:endParaRPr lang="ru-RU" sz="1300">
                        <a:effectLst/>
                        <a:latin typeface="Times New Roman"/>
                        <a:ea typeface="MS Mincho"/>
                      </a:endParaRPr>
                    </a:p>
                  </a:txBody>
                  <a:tcPr marL="18884" marR="18884" marT="0" marB="0" anchor="ctr"/>
                </a:tc>
              </a:tr>
              <a:tr h="100713">
                <a:tc>
                  <a:txBody>
                    <a:bodyPr/>
                    <a:lstStyle/>
                    <a:p>
                      <a:pPr algn="ctr">
                        <a:spcAft>
                          <a:spcPts val="0"/>
                        </a:spcAft>
                      </a:pPr>
                      <a:r>
                        <a:rPr lang="uk-UA" sz="1300">
                          <a:effectLst/>
                        </a:rPr>
                        <a:t>Тиждень 14 Лекція 16</a:t>
                      </a:r>
                      <a:endParaRPr lang="ru-RU" sz="1300">
                        <a:effectLst/>
                      </a:endParaRPr>
                    </a:p>
                    <a:p>
                      <a:pPr algn="ctr">
                        <a:spcAft>
                          <a:spcPts val="0"/>
                        </a:spcAft>
                      </a:pPr>
                      <a:r>
                        <a:rPr lang="uk-UA" sz="1300">
                          <a:effectLst/>
                        </a:rPr>
                        <a:t>Лабораторне заняття 16</a:t>
                      </a:r>
                      <a:endParaRPr lang="ru-RU" sz="1300">
                        <a:effectLst/>
                        <a:latin typeface="Times New Roman"/>
                        <a:ea typeface="MS Mincho"/>
                      </a:endParaRPr>
                    </a:p>
                  </a:txBody>
                  <a:tcPr marL="18884" marR="18884" marT="0" marB="0" anchor="ctr"/>
                </a:tc>
                <a:tc gridSpan="3">
                  <a:txBody>
                    <a:bodyPr/>
                    <a:lstStyle/>
                    <a:p>
                      <a:pPr algn="ctr">
                        <a:spcAft>
                          <a:spcPts val="0"/>
                        </a:spcAft>
                      </a:pPr>
                      <a:r>
                        <a:rPr lang="uk-UA" sz="1300">
                          <a:effectLst/>
                        </a:rPr>
                        <a:t>Вітаміни</a:t>
                      </a:r>
                      <a:endParaRPr lang="ru-RU" sz="130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hMerge="1">
                  <a:txBody>
                    <a:bodyPr/>
                    <a:lstStyle/>
                    <a:p>
                      <a:endParaRPr lang="ru-RU"/>
                    </a:p>
                  </a:txBody>
                  <a:tcPr/>
                </a:tc>
                <a:tc gridSpan="2">
                  <a:txBody>
                    <a:bodyPr/>
                    <a:lstStyle/>
                    <a:p>
                      <a:pPr algn="ctr">
                        <a:spcAft>
                          <a:spcPts val="0"/>
                        </a:spcAft>
                      </a:pPr>
                      <a:r>
                        <a:rPr lang="uk-UA" sz="1300" dirty="0">
                          <a:effectLst/>
                        </a:rPr>
                        <a:t>Контрольна робота</a:t>
                      </a:r>
                      <a:endParaRPr lang="ru-RU" sz="1300" dirty="0">
                        <a:effectLst/>
                        <a:latin typeface="Times New Roman"/>
                        <a:ea typeface="MS Mincho"/>
                      </a:endParaRPr>
                    </a:p>
                  </a:txBody>
                  <a:tcPr marL="18884" marR="18884" marT="0" marB="0" anchor="ctr"/>
                </a:tc>
                <a:tc hMerge="1">
                  <a:txBody>
                    <a:bodyPr/>
                    <a:lstStyle/>
                    <a:p>
                      <a:pPr algn="ctr">
                        <a:spcAft>
                          <a:spcPts val="0"/>
                        </a:spcAft>
                      </a:pPr>
                      <a:endParaRPr lang="ru-RU" sz="1400">
                        <a:effectLst/>
                        <a:latin typeface="Times New Roman"/>
                        <a:ea typeface="MS Mincho"/>
                      </a:endParaRPr>
                    </a:p>
                  </a:txBody>
                  <a:tcPr marL="18884" marR="18884" marT="0" marB="0" anchor="ctr"/>
                </a:tc>
                <a:tc>
                  <a:txBody>
                    <a:bodyPr/>
                    <a:lstStyle/>
                    <a:p>
                      <a:pPr algn="ctr">
                        <a:spcAft>
                          <a:spcPts val="0"/>
                        </a:spcAft>
                      </a:pPr>
                      <a:r>
                        <a:rPr lang="uk-UA" sz="1300" dirty="0">
                          <a:effectLst/>
                        </a:rPr>
                        <a:t>12</a:t>
                      </a:r>
                      <a:endParaRPr lang="ru-RU" sz="1300" dirty="0">
                        <a:effectLst/>
                        <a:latin typeface="Times New Roman"/>
                        <a:ea typeface="MS Mincho"/>
                      </a:endParaRPr>
                    </a:p>
                  </a:txBody>
                  <a:tcPr marL="18884" marR="18884" marT="0" marB="0" anchor="ctr"/>
                </a:tc>
              </a:tr>
            </a:tbl>
          </a:graphicData>
        </a:graphic>
      </p:graphicFrame>
      <p:sp>
        <p:nvSpPr>
          <p:cNvPr id="3" name="Rectangle 1"/>
          <p:cNvSpPr>
            <a:spLocks noChangeArrowheads="1"/>
          </p:cNvSpPr>
          <p:nvPr/>
        </p:nvSpPr>
        <p:spPr bwMode="auto">
          <a:xfrm>
            <a:off x="0" y="-63787"/>
            <a:ext cx="6166338" cy="584775"/>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dirty="0" smtClean="0">
                <a:ln>
                  <a:noFill/>
                </a:ln>
                <a:solidFill>
                  <a:srgbClr val="000000"/>
                </a:solidFill>
                <a:effectLst/>
                <a:latin typeface="Times New Roman" pitchFamily="18" charset="0"/>
                <a:ea typeface="MS Mincho"/>
                <a:cs typeface="Times New Roman" pitchFamily="18" charset="0"/>
              </a:rPr>
              <a:t>РОЗКЛАД КУРСУ ЗА ТЕМАМИ І КОНТРОЛЬНІ ЗАВДАННЯ</a:t>
            </a:r>
            <a:endParaRPr kumimoji="0" lang="ru-RU" alt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854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1" cy="67403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k-UA" sz="1200" b="1" dirty="0" smtClean="0"/>
              <a:t>РЕКОМЕНДОВАНА ЛІТЕРАТУРА </a:t>
            </a:r>
            <a:endParaRPr lang="ru-RU" sz="1200" dirty="0" smtClean="0"/>
          </a:p>
          <a:p>
            <a:r>
              <a:rPr lang="uk-UA" sz="1200" b="1" dirty="0"/>
              <a:t> </a:t>
            </a:r>
            <a:endParaRPr lang="ru-RU" sz="1200" dirty="0"/>
          </a:p>
          <a:p>
            <a:r>
              <a:rPr lang="uk-UA" sz="1200" b="1" dirty="0"/>
              <a:t>Основна</a:t>
            </a:r>
            <a:endParaRPr lang="ru-RU" sz="1200" dirty="0"/>
          </a:p>
          <a:p>
            <a:pPr marL="228600" indent="-228600">
              <a:buFont typeface="+mj-lt"/>
              <a:buAutoNum type="arabicPeriod"/>
            </a:pPr>
            <a:r>
              <a:rPr lang="ru-RU" sz="1200" dirty="0" smtClean="0"/>
              <a:t>Авдеева </a:t>
            </a:r>
            <a:r>
              <a:rPr lang="ru-RU" sz="1200" dirty="0"/>
              <a:t>Л.В. Биохимия: Учебник / Л.В. Авдеева, Т.Л. </a:t>
            </a:r>
            <a:r>
              <a:rPr lang="ru-RU" sz="1200" dirty="0" err="1"/>
              <a:t>Алейникова</a:t>
            </a:r>
            <a:r>
              <a:rPr lang="ru-RU" sz="1200" dirty="0"/>
              <a:t>, </a:t>
            </a:r>
            <a:r>
              <a:rPr lang="ru-RU" sz="1200" dirty="0" smtClean="0"/>
              <a:t>Л.Е</a:t>
            </a:r>
            <a:r>
              <a:rPr lang="ru-RU" sz="1200" dirty="0"/>
              <a:t>. Андрианова; Под ред. Е.С. </a:t>
            </a:r>
            <a:r>
              <a:rPr lang="ru-RU" sz="1200" dirty="0" err="1"/>
              <a:t>Северин</a:t>
            </a:r>
            <a:r>
              <a:rPr lang="ru-RU" sz="1200" dirty="0"/>
              <a:t>. – М.: ГЭОТАР-МЕД, 2013. – 768 с. </a:t>
            </a:r>
          </a:p>
          <a:p>
            <a:pPr marL="228600" lvl="0" indent="-228600">
              <a:buFont typeface="+mj-lt"/>
              <a:buAutoNum type="arabicPeriod"/>
            </a:pPr>
            <a:r>
              <a:rPr lang="ru-RU" sz="1200" dirty="0" err="1"/>
              <a:t>Губський</a:t>
            </a:r>
            <a:r>
              <a:rPr lang="ru-RU" sz="1200" dirty="0"/>
              <a:t> Ю.І. </a:t>
            </a:r>
            <a:r>
              <a:rPr lang="ru-RU" sz="1200" dirty="0" err="1"/>
              <a:t>Біологічна</a:t>
            </a:r>
            <a:r>
              <a:rPr lang="ru-RU" sz="1200" dirty="0"/>
              <a:t> </a:t>
            </a:r>
            <a:r>
              <a:rPr lang="ru-RU" sz="1200" dirty="0" err="1"/>
              <a:t>хімія</a:t>
            </a:r>
            <a:r>
              <a:rPr lang="ru-RU" sz="1200" dirty="0"/>
              <a:t>: </a:t>
            </a:r>
            <a:r>
              <a:rPr lang="ru-RU" sz="1200" dirty="0" err="1"/>
              <a:t>підручник</a:t>
            </a:r>
            <a:r>
              <a:rPr lang="ru-RU" sz="1200" dirty="0"/>
              <a:t> / Ю.І. </a:t>
            </a:r>
            <a:r>
              <a:rPr lang="ru-RU" sz="1200" dirty="0" err="1"/>
              <a:t>Губський</a:t>
            </a:r>
            <a:r>
              <a:rPr lang="ru-RU" sz="1200" dirty="0"/>
              <a:t>. − К.: Нова книга, 2007. − 656 с. </a:t>
            </a:r>
          </a:p>
          <a:p>
            <a:pPr marL="228600" lvl="0" indent="-228600">
              <a:buFont typeface="+mj-lt"/>
              <a:buAutoNum type="arabicPeriod"/>
            </a:pPr>
            <a:r>
              <a:rPr lang="uk-UA" sz="1200" dirty="0" err="1"/>
              <a:t>Дубенська</a:t>
            </a:r>
            <a:r>
              <a:rPr lang="uk-UA" sz="1200" dirty="0"/>
              <a:t> Л. О., </a:t>
            </a:r>
            <a:r>
              <a:rPr lang="uk-UA" sz="1200" dirty="0" err="1"/>
              <a:t>Тимошук</a:t>
            </a:r>
            <a:r>
              <a:rPr lang="uk-UA" sz="1200" dirty="0"/>
              <a:t> О.С. Методичні рекомендації до самостійної роботи з дисципліни «Аналітична хімія» – Львів: Малий видавничий центр хімічного та фізичного факультетів ЛНУ імені Івана Франка, 2012. – 126 с.</a:t>
            </a:r>
            <a:endParaRPr lang="ru-RU" sz="1200" dirty="0"/>
          </a:p>
          <a:p>
            <a:pPr marL="228600" lvl="0" indent="-228600">
              <a:buFont typeface="+mj-lt"/>
              <a:buAutoNum type="arabicPeriod"/>
            </a:pPr>
            <a:r>
              <a:rPr lang="ru-RU" sz="1200" dirty="0" err="1"/>
              <a:t>Загальна</a:t>
            </a:r>
            <a:r>
              <a:rPr lang="ru-RU" sz="1200" dirty="0"/>
              <a:t> та </a:t>
            </a:r>
            <a:r>
              <a:rPr lang="ru-RU" sz="1200" dirty="0" err="1"/>
              <a:t>органічна</a:t>
            </a:r>
            <a:r>
              <a:rPr lang="ru-RU" sz="1200" dirty="0"/>
              <a:t> </a:t>
            </a:r>
            <a:r>
              <a:rPr lang="ru-RU" sz="1200" dirty="0" err="1"/>
              <a:t>хімія</a:t>
            </a:r>
            <a:r>
              <a:rPr lang="ru-RU" sz="1200" dirty="0"/>
              <a:t>: конспект </a:t>
            </a:r>
            <a:r>
              <a:rPr lang="ru-RU" sz="1200" dirty="0" err="1"/>
              <a:t>лекцій</a:t>
            </a:r>
            <a:r>
              <a:rPr lang="ru-RU" sz="1200" dirty="0"/>
              <a:t>: / </a:t>
            </a:r>
            <a:r>
              <a:rPr lang="ru-RU" sz="1200" dirty="0" err="1"/>
              <a:t>укладачі</a:t>
            </a:r>
            <a:r>
              <a:rPr lang="ru-RU" sz="1200" dirty="0"/>
              <a:t>: Л.І. Марченко, С.Б. </a:t>
            </a:r>
            <a:r>
              <a:rPr lang="ru-RU" sz="1200" dirty="0" err="1"/>
              <a:t>Большаніна</a:t>
            </a:r>
            <a:r>
              <a:rPr lang="ru-RU" sz="1200" dirty="0"/>
              <a:t>. – </a:t>
            </a:r>
            <a:r>
              <a:rPr lang="ru-RU" sz="1200" dirty="0" err="1"/>
              <a:t>Суми</a:t>
            </a:r>
            <a:r>
              <a:rPr lang="ru-RU" sz="1200" dirty="0"/>
              <a:t>: </a:t>
            </a:r>
            <a:r>
              <a:rPr lang="ru-RU" sz="1200" dirty="0" err="1"/>
              <a:t>Сумський</a:t>
            </a:r>
            <a:r>
              <a:rPr lang="ru-RU" sz="1200" dirty="0"/>
              <a:t> </a:t>
            </a:r>
            <a:r>
              <a:rPr lang="ru-RU" sz="1200" dirty="0" err="1"/>
              <a:t>державний</a:t>
            </a:r>
            <a:r>
              <a:rPr lang="ru-RU" sz="1200" dirty="0"/>
              <a:t> </a:t>
            </a:r>
            <a:r>
              <a:rPr lang="ru-RU" sz="1200" dirty="0" err="1"/>
              <a:t>університет</a:t>
            </a:r>
            <a:r>
              <a:rPr lang="ru-RU" sz="1200" dirty="0"/>
              <a:t>, 2014. – Ч. 2. – 105 с.</a:t>
            </a:r>
          </a:p>
          <a:p>
            <a:pPr marL="228600" lvl="0" indent="-228600">
              <a:buFont typeface="+mj-lt"/>
              <a:buAutoNum type="arabicPeriod"/>
            </a:pPr>
            <a:r>
              <a:rPr lang="ru-RU" sz="1200" dirty="0" err="1"/>
              <a:t>Кольман</a:t>
            </a:r>
            <a:r>
              <a:rPr lang="ru-RU" sz="1200" dirty="0"/>
              <a:t> Я., </a:t>
            </a:r>
            <a:r>
              <a:rPr lang="ru-RU" sz="1200" dirty="0" err="1"/>
              <a:t>Рём</a:t>
            </a:r>
            <a:r>
              <a:rPr lang="ru-RU" sz="1200" dirty="0"/>
              <a:t> К.-Г. Наглядная биохимия: Пер. с нем. – М.: Мир, 2000. – 469 с.</a:t>
            </a:r>
          </a:p>
          <a:p>
            <a:pPr marL="228600" lvl="0" indent="-228600">
              <a:buFont typeface="+mj-lt"/>
              <a:buAutoNum type="arabicPeriod"/>
            </a:pPr>
            <a:r>
              <a:rPr lang="ru-RU" sz="1200" dirty="0"/>
              <a:t> </a:t>
            </a:r>
            <a:r>
              <a:rPr lang="ru-RU" sz="1200" dirty="0" err="1"/>
              <a:t>Комов</a:t>
            </a:r>
            <a:r>
              <a:rPr lang="ru-RU" sz="1200" dirty="0"/>
              <a:t> В.П. Биохимия: Учебник. 4-е изд., </a:t>
            </a:r>
            <a:r>
              <a:rPr lang="ru-RU" sz="1200" dirty="0" err="1"/>
              <a:t>испр</a:t>
            </a:r>
            <a:r>
              <a:rPr lang="ru-RU" sz="1200" dirty="0"/>
              <a:t>. и доп. / В.П. </a:t>
            </a:r>
            <a:r>
              <a:rPr lang="ru-RU" sz="1200" dirty="0" err="1"/>
              <a:t>Комов</a:t>
            </a:r>
            <a:r>
              <a:rPr lang="ru-RU" sz="1200" dirty="0"/>
              <a:t>, </a:t>
            </a:r>
            <a:r>
              <a:rPr lang="ru-RU" sz="1200" dirty="0" smtClean="0"/>
              <a:t>В.Н</a:t>
            </a:r>
            <a:r>
              <a:rPr lang="ru-RU" sz="1200" dirty="0"/>
              <a:t>. Шведова. – Люберцы: </a:t>
            </a:r>
            <a:r>
              <a:rPr lang="ru-RU" sz="1200" dirty="0" err="1"/>
              <a:t>Юрайт</a:t>
            </a:r>
            <a:r>
              <a:rPr lang="ru-RU" sz="1200" dirty="0"/>
              <a:t>, 2015. – 640 с. </a:t>
            </a:r>
          </a:p>
          <a:p>
            <a:pPr marL="228600" lvl="0" indent="-228600">
              <a:buFont typeface="+mj-lt"/>
              <a:buAutoNum type="arabicPeriod"/>
            </a:pPr>
            <a:r>
              <a:rPr lang="ru-RU" sz="1200" dirty="0" err="1"/>
              <a:t>Органічна</a:t>
            </a:r>
            <a:r>
              <a:rPr lang="ru-RU" sz="1200" dirty="0"/>
              <a:t> </a:t>
            </a:r>
            <a:r>
              <a:rPr lang="ru-RU" sz="1200" dirty="0" err="1"/>
              <a:t>хімія</a:t>
            </a:r>
            <a:r>
              <a:rPr lang="ru-RU" sz="1200" dirty="0"/>
              <a:t> [Текст]: конспект </a:t>
            </a:r>
            <a:r>
              <a:rPr lang="ru-RU" sz="1200" dirty="0" err="1"/>
              <a:t>лекцій</a:t>
            </a:r>
            <a:r>
              <a:rPr lang="ru-RU" sz="1200" dirty="0"/>
              <a:t> для </a:t>
            </a:r>
            <a:r>
              <a:rPr lang="ru-RU" sz="1200" dirty="0" err="1"/>
              <a:t>студентів</a:t>
            </a:r>
            <a:r>
              <a:rPr lang="ru-RU" sz="1200" dirty="0"/>
              <a:t> </a:t>
            </a:r>
            <a:r>
              <a:rPr lang="ru-RU" sz="1200" dirty="0" err="1"/>
              <a:t>спеціальності</a:t>
            </a:r>
            <a:r>
              <a:rPr lang="ru-RU" sz="1200" dirty="0"/>
              <a:t> 181 «</a:t>
            </a:r>
            <a:r>
              <a:rPr lang="ru-RU" sz="1200" dirty="0" err="1"/>
              <a:t>Харчові</a:t>
            </a:r>
            <a:r>
              <a:rPr lang="ru-RU" sz="1200" dirty="0"/>
              <a:t> </a:t>
            </a:r>
            <a:r>
              <a:rPr lang="ru-RU" sz="1200" dirty="0" err="1"/>
              <a:t>технології</a:t>
            </a:r>
            <a:r>
              <a:rPr lang="ru-RU" sz="1200" dirty="0"/>
              <a:t>» </a:t>
            </a:r>
            <a:r>
              <a:rPr lang="ru-RU" sz="1200" dirty="0" err="1"/>
              <a:t>денної</a:t>
            </a:r>
            <a:r>
              <a:rPr lang="ru-RU" sz="1200" dirty="0"/>
              <a:t> і </a:t>
            </a:r>
            <a:r>
              <a:rPr lang="ru-RU" sz="1200" dirty="0" err="1"/>
              <a:t>заочної</a:t>
            </a:r>
            <a:r>
              <a:rPr lang="ru-RU" sz="1200" dirty="0"/>
              <a:t> форм </a:t>
            </a:r>
            <a:r>
              <a:rPr lang="ru-RU" sz="1200" dirty="0" err="1"/>
              <a:t>навчання</a:t>
            </a:r>
            <a:r>
              <a:rPr lang="ru-RU" sz="1200" dirty="0"/>
              <a:t> / уклад. О.І. </a:t>
            </a:r>
            <a:r>
              <a:rPr lang="ru-RU" sz="1200" dirty="0" err="1"/>
              <a:t>Гулай</a:t>
            </a:r>
            <a:r>
              <a:rPr lang="ru-RU" sz="1200" dirty="0"/>
              <a:t>. – </a:t>
            </a:r>
            <a:r>
              <a:rPr lang="ru-RU" sz="1200" dirty="0" err="1"/>
              <a:t>Луцьк</a:t>
            </a:r>
            <a:r>
              <a:rPr lang="ru-RU" sz="1200" dirty="0"/>
              <a:t>: </a:t>
            </a:r>
            <a:r>
              <a:rPr lang="ru-RU" sz="1200" dirty="0" err="1"/>
              <a:t>Луцький</a:t>
            </a:r>
            <a:r>
              <a:rPr lang="ru-RU" sz="1200" dirty="0"/>
              <a:t> НТУ, 2015. – 68 с. </a:t>
            </a:r>
          </a:p>
          <a:p>
            <a:pPr marL="228600" lvl="0" indent="-228600">
              <a:buFont typeface="+mj-lt"/>
              <a:buAutoNum type="arabicPeriod"/>
            </a:pPr>
            <a:r>
              <a:rPr lang="ru-RU" sz="1200" dirty="0" err="1"/>
              <a:t>Органічна</a:t>
            </a:r>
            <a:r>
              <a:rPr lang="ru-RU" sz="1200" dirty="0"/>
              <a:t> </a:t>
            </a:r>
            <a:r>
              <a:rPr lang="ru-RU" sz="1200" dirty="0" err="1"/>
              <a:t>хімія</a:t>
            </a:r>
            <a:r>
              <a:rPr lang="ru-RU" sz="1200" dirty="0"/>
              <a:t> і </a:t>
            </a:r>
            <a:r>
              <a:rPr lang="ru-RU" sz="1200" dirty="0" err="1"/>
              <a:t>екологія</a:t>
            </a:r>
            <a:r>
              <a:rPr lang="ru-RU" sz="1200" dirty="0"/>
              <a:t>: В 2-х </a:t>
            </a:r>
            <a:r>
              <a:rPr lang="ru-RU" sz="1200" dirty="0" err="1"/>
              <a:t>частинах</a:t>
            </a:r>
            <a:r>
              <a:rPr lang="ru-RU" sz="1200" dirty="0"/>
              <a:t>. </a:t>
            </a:r>
            <a:r>
              <a:rPr lang="ru-RU" sz="1200" dirty="0" err="1"/>
              <a:t>Частина</a:t>
            </a:r>
            <a:r>
              <a:rPr lang="ru-RU" sz="1200" dirty="0"/>
              <a:t> 1. </a:t>
            </a:r>
            <a:r>
              <a:rPr lang="ru-RU" sz="1200" dirty="0" err="1"/>
              <a:t>Теоретичні</a:t>
            </a:r>
            <a:r>
              <a:rPr lang="ru-RU" sz="1200" dirty="0"/>
              <a:t> </a:t>
            </a:r>
            <a:r>
              <a:rPr lang="ru-RU" sz="1200" dirty="0" err="1"/>
              <a:t>основи</a:t>
            </a:r>
            <a:r>
              <a:rPr lang="ru-RU" sz="1200" dirty="0"/>
              <a:t> </a:t>
            </a:r>
            <a:r>
              <a:rPr lang="ru-RU" sz="1200" dirty="0" err="1"/>
              <a:t>органічної</a:t>
            </a:r>
            <a:r>
              <a:rPr lang="ru-RU" sz="1200" dirty="0"/>
              <a:t> </a:t>
            </a:r>
            <a:r>
              <a:rPr lang="ru-RU" sz="1200" dirty="0" err="1"/>
              <a:t>хімії</a:t>
            </a:r>
            <a:r>
              <a:rPr lang="ru-RU" sz="1200" dirty="0"/>
              <a:t>. </a:t>
            </a:r>
            <a:r>
              <a:rPr lang="ru-RU" sz="1200" dirty="0" err="1"/>
              <a:t>Аліфатичні</a:t>
            </a:r>
            <a:r>
              <a:rPr lang="ru-RU" sz="1200" dirty="0"/>
              <a:t> </a:t>
            </a:r>
            <a:r>
              <a:rPr lang="ru-RU" sz="1200" dirty="0" err="1"/>
              <a:t>вуглеводні</a:t>
            </a:r>
            <a:r>
              <a:rPr lang="ru-RU" sz="1200" dirty="0"/>
              <a:t>: </a:t>
            </a:r>
            <a:r>
              <a:rPr lang="ru-RU" sz="1200" dirty="0" err="1"/>
              <a:t>навчальний</a:t>
            </a:r>
            <a:r>
              <a:rPr lang="ru-RU" sz="1200" dirty="0"/>
              <a:t> </a:t>
            </a:r>
            <a:r>
              <a:rPr lang="ru-RU" sz="1200" dirty="0" err="1"/>
              <a:t>посібник</a:t>
            </a:r>
            <a:r>
              <a:rPr lang="ru-RU" sz="1200" dirty="0"/>
              <a:t> / </a:t>
            </a:r>
            <a:r>
              <a:rPr lang="ru-RU" sz="1200" dirty="0" err="1"/>
              <a:t>Ранський</a:t>
            </a:r>
            <a:r>
              <a:rPr lang="ru-RU" sz="1200" dirty="0"/>
              <a:t> А.П. – </a:t>
            </a:r>
            <a:r>
              <a:rPr lang="ru-RU" sz="1200" dirty="0" err="1"/>
              <a:t>Вінниця</a:t>
            </a:r>
            <a:r>
              <a:rPr lang="ru-RU" sz="1200" dirty="0"/>
              <a:t> : ВНТУ, 2012. – 120 с. </a:t>
            </a:r>
          </a:p>
          <a:p>
            <a:pPr marL="228600" lvl="0" indent="-228600">
              <a:buFont typeface="+mj-lt"/>
              <a:buAutoNum type="arabicPeriod"/>
            </a:pPr>
            <a:r>
              <a:rPr lang="uk-UA" sz="1200" dirty="0"/>
              <a:t>Черних В.П., </a:t>
            </a:r>
            <a:r>
              <a:rPr lang="uk-UA" sz="1200" dirty="0" err="1"/>
              <a:t>Зименковський</a:t>
            </a:r>
            <a:r>
              <a:rPr lang="uk-UA" sz="1200" dirty="0"/>
              <a:t> Б.С, Гриценко І.С. Органічна хімія: підручник / Під ред. </a:t>
            </a:r>
            <a:r>
              <a:rPr lang="ru-RU" sz="1200" dirty="0"/>
              <a:t>В.П. </a:t>
            </a:r>
            <a:r>
              <a:rPr lang="ru-RU" sz="1200" dirty="0" err="1"/>
              <a:t>Черниха</a:t>
            </a:r>
            <a:r>
              <a:rPr lang="ru-RU" sz="1200" dirty="0"/>
              <a:t>. – 2-е вид., </a:t>
            </a:r>
            <a:r>
              <a:rPr lang="ru-RU" sz="1200" dirty="0" err="1"/>
              <a:t>випр</a:t>
            </a:r>
            <a:r>
              <a:rPr lang="ru-RU" sz="1200" dirty="0"/>
              <a:t>. і доп. – Х.: Вид-во </a:t>
            </a:r>
            <a:r>
              <a:rPr lang="ru-RU" sz="1200" dirty="0" err="1"/>
              <a:t>НФаУ</a:t>
            </a:r>
            <a:r>
              <a:rPr lang="ru-RU" sz="1200" dirty="0"/>
              <a:t>; </a:t>
            </a:r>
            <a:r>
              <a:rPr lang="ru-RU" sz="1200" dirty="0" err="1"/>
              <a:t>Оригінал</a:t>
            </a:r>
            <a:r>
              <a:rPr lang="ru-RU" sz="1200" dirty="0"/>
              <a:t>, 2007. – 776 с.</a:t>
            </a:r>
          </a:p>
          <a:p>
            <a:r>
              <a:rPr lang="ru-RU" sz="1200" dirty="0"/>
              <a:t> </a:t>
            </a:r>
          </a:p>
          <a:p>
            <a:r>
              <a:rPr lang="ru-RU" sz="1200" b="1" dirty="0" err="1"/>
              <a:t>Додаткова</a:t>
            </a:r>
            <a:endParaRPr lang="ru-RU" sz="1200" dirty="0"/>
          </a:p>
          <a:p>
            <a:pPr marL="228600" indent="-228600">
              <a:buFont typeface="+mj-lt"/>
              <a:buAutoNum type="arabicPeriod"/>
            </a:pPr>
            <a:r>
              <a:rPr lang="ru-RU" sz="1200" dirty="0"/>
              <a:t> </a:t>
            </a:r>
            <a:r>
              <a:rPr lang="ru-RU" sz="1200" dirty="0" err="1" smtClean="0"/>
              <a:t>Альбертс</a:t>
            </a:r>
            <a:r>
              <a:rPr lang="ru-RU" sz="1200" dirty="0" smtClean="0"/>
              <a:t> </a:t>
            </a:r>
            <a:r>
              <a:rPr lang="ru-RU" sz="1200" dirty="0"/>
              <a:t>А., Брей Д., Льюис Дж. и др. Молекулярная биология клетки. 2-е изд., </a:t>
            </a:r>
            <a:r>
              <a:rPr lang="ru-RU" sz="1200" dirty="0" err="1"/>
              <a:t>перераб</a:t>
            </a:r>
            <a:r>
              <a:rPr lang="ru-RU" sz="1200" dirty="0"/>
              <a:t>. и доп. Т.2. Пер. с англ.- М.: Мир,1994-515 с.</a:t>
            </a:r>
          </a:p>
          <a:p>
            <a:pPr marL="228600" lvl="0" indent="-228600">
              <a:buFont typeface="+mj-lt"/>
              <a:buAutoNum type="arabicPeriod"/>
            </a:pPr>
            <a:r>
              <a:rPr lang="ru-RU" sz="1200" cap="all" dirty="0"/>
              <a:t>Ахметов, Н. С.  Общая и </a:t>
            </a:r>
            <a:r>
              <a:rPr lang="ru-RU" sz="1200" cap="all" dirty="0" err="1"/>
              <a:t>нерганическая</a:t>
            </a:r>
            <a:r>
              <a:rPr lang="ru-RU" sz="1200" cap="all" dirty="0"/>
              <a:t> химия: Учеб. для студ.   хим.-технолог. спец. ВУЗов/ Изд. 4-ое,испр. - М.: Высшая школа, 2002.</a:t>
            </a:r>
          </a:p>
          <a:p>
            <a:pPr marL="228600" lvl="0" indent="-228600">
              <a:buFont typeface="+mj-lt"/>
              <a:buAutoNum type="arabicPeriod"/>
            </a:pPr>
            <a:r>
              <a:rPr lang="ru-RU" sz="1200" dirty="0"/>
              <a:t>Карнаухов О.І. </a:t>
            </a:r>
            <a:r>
              <a:rPr lang="ru-RU" sz="1200" dirty="0" err="1"/>
              <a:t>Біонеорганічна</a:t>
            </a:r>
            <a:r>
              <a:rPr lang="ru-RU" sz="1200" dirty="0"/>
              <a:t> </a:t>
            </a:r>
            <a:r>
              <a:rPr lang="ru-RU" sz="1200" dirty="0" err="1"/>
              <a:t>хімія</a:t>
            </a:r>
            <a:r>
              <a:rPr lang="ru-RU" sz="1200" dirty="0"/>
              <a:t>. </a:t>
            </a:r>
            <a:r>
              <a:rPr lang="ru-RU" sz="1200" dirty="0" err="1"/>
              <a:t>Навчальний</a:t>
            </a:r>
            <a:r>
              <a:rPr lang="ru-RU" sz="1200" dirty="0"/>
              <a:t> </a:t>
            </a:r>
            <a:r>
              <a:rPr lang="ru-RU" sz="1200" dirty="0" err="1"/>
              <a:t>посібник</a:t>
            </a:r>
            <a:r>
              <a:rPr lang="ru-RU" sz="1200" dirty="0"/>
              <a:t>. - К.: </a:t>
            </a:r>
            <a:r>
              <a:rPr lang="ru-RU" sz="1200" dirty="0" err="1"/>
              <a:t>Вища</a:t>
            </a:r>
            <a:r>
              <a:rPr lang="ru-RU" sz="1200" dirty="0"/>
              <a:t> школа‚ 1992.</a:t>
            </a:r>
          </a:p>
          <a:p>
            <a:pPr marL="228600" lvl="0" indent="-228600">
              <a:buFont typeface="+mj-lt"/>
              <a:buAutoNum type="arabicPeriod"/>
            </a:pPr>
            <a:r>
              <a:rPr lang="ru-RU" sz="1200" dirty="0" err="1"/>
              <a:t>Неділько</a:t>
            </a:r>
            <a:r>
              <a:rPr lang="ru-RU" sz="1200" dirty="0"/>
              <a:t>, </a:t>
            </a:r>
            <a:r>
              <a:rPr lang="ru-RU" sz="1200" dirty="0" err="1"/>
              <a:t>Сергій</a:t>
            </a:r>
            <a:r>
              <a:rPr lang="ru-RU" sz="1200" dirty="0"/>
              <a:t> </a:t>
            </a:r>
            <a:r>
              <a:rPr lang="ru-RU" sz="1200" dirty="0" err="1"/>
              <a:t>Андрійович</a:t>
            </a:r>
            <a:r>
              <a:rPr lang="ru-RU" sz="1200" dirty="0"/>
              <a:t>    </a:t>
            </a:r>
            <a:r>
              <a:rPr lang="ru-RU" sz="1200" dirty="0" err="1"/>
              <a:t>Загальна</a:t>
            </a:r>
            <a:r>
              <a:rPr lang="ru-RU" sz="1200" dirty="0"/>
              <a:t> й </a:t>
            </a:r>
            <a:r>
              <a:rPr lang="ru-RU" sz="1200" dirty="0" err="1"/>
              <a:t>неорганічна</a:t>
            </a:r>
            <a:r>
              <a:rPr lang="ru-RU" sz="1200" dirty="0"/>
              <a:t> </a:t>
            </a:r>
            <a:r>
              <a:rPr lang="ru-RU" sz="1200" dirty="0" err="1"/>
              <a:t>хімія</a:t>
            </a:r>
            <a:r>
              <a:rPr lang="ru-RU" sz="1200" dirty="0"/>
              <a:t>: </a:t>
            </a:r>
            <a:r>
              <a:rPr lang="ru-RU" sz="1200" dirty="0" err="1"/>
              <a:t>Задачі</a:t>
            </a:r>
            <a:r>
              <a:rPr lang="ru-RU" sz="1200" dirty="0"/>
              <a:t> та </a:t>
            </a:r>
            <a:r>
              <a:rPr lang="ru-RU" sz="1200" dirty="0" err="1"/>
              <a:t>вправи</a:t>
            </a:r>
            <a:r>
              <a:rPr lang="ru-RU" sz="1200" dirty="0"/>
              <a:t>: </a:t>
            </a:r>
            <a:r>
              <a:rPr lang="ru-RU" sz="1200" dirty="0" err="1"/>
              <a:t>Навч</a:t>
            </a:r>
            <a:r>
              <a:rPr lang="ru-RU" sz="1200" dirty="0"/>
              <a:t>. </a:t>
            </a:r>
            <a:r>
              <a:rPr lang="ru-RU" sz="1200" dirty="0" err="1"/>
              <a:t>посіб</a:t>
            </a:r>
            <a:r>
              <a:rPr lang="ru-RU" sz="1200" dirty="0"/>
              <a:t>. для студ. </a:t>
            </a:r>
            <a:r>
              <a:rPr lang="ru-RU" sz="1200" dirty="0" err="1"/>
              <a:t>хім</a:t>
            </a:r>
            <a:r>
              <a:rPr lang="ru-RU" sz="1200" dirty="0"/>
              <a:t>. Спец. </a:t>
            </a:r>
            <a:r>
              <a:rPr lang="ru-RU" sz="1200" dirty="0" err="1"/>
              <a:t>ВУЗів</a:t>
            </a:r>
            <a:r>
              <a:rPr lang="ru-RU" sz="1200" dirty="0"/>
              <a:t>/ </a:t>
            </a:r>
            <a:r>
              <a:rPr lang="ru-RU" sz="1200" dirty="0" err="1"/>
              <a:t>С.А.Неділько</a:t>
            </a:r>
            <a:r>
              <a:rPr lang="ru-RU" sz="1200" dirty="0"/>
              <a:t>, </a:t>
            </a:r>
            <a:r>
              <a:rPr lang="ru-RU" sz="1200" dirty="0" err="1"/>
              <a:t>П.П.Попель</a:t>
            </a:r>
            <a:r>
              <a:rPr lang="ru-RU" sz="1200" dirty="0"/>
              <a:t>. - К.: </a:t>
            </a:r>
            <a:r>
              <a:rPr lang="ru-RU" sz="1200" dirty="0" err="1"/>
              <a:t>Либідь</a:t>
            </a:r>
            <a:r>
              <a:rPr lang="ru-RU" sz="1200" dirty="0"/>
              <a:t>, 2001.- 400с.- (718724: КХ /</a:t>
            </a:r>
            <a:r>
              <a:rPr lang="ru-RU" sz="1200" dirty="0" err="1"/>
              <a:t>книгосховище</a:t>
            </a:r>
            <a:r>
              <a:rPr lang="ru-RU" sz="1200" dirty="0"/>
              <a:t>/)</a:t>
            </a:r>
          </a:p>
          <a:p>
            <a:pPr marL="228600" lvl="0" indent="-228600">
              <a:buFont typeface="+mj-lt"/>
              <a:buAutoNum type="arabicPeriod"/>
            </a:pPr>
            <a:r>
              <a:rPr lang="ru-RU" sz="1200" dirty="0" err="1"/>
              <a:t>Посібник</a:t>
            </a:r>
            <a:r>
              <a:rPr lang="ru-RU" sz="1200" dirty="0"/>
              <a:t> по </a:t>
            </a:r>
            <a:r>
              <a:rPr lang="ru-RU" sz="1200" dirty="0" err="1"/>
              <a:t>підготовці</a:t>
            </a:r>
            <a:r>
              <a:rPr lang="ru-RU" sz="1200" dirty="0"/>
              <a:t> </a:t>
            </a:r>
            <a:r>
              <a:rPr lang="ru-RU" sz="1200" dirty="0" err="1"/>
              <a:t>лабораторних</a:t>
            </a:r>
            <a:r>
              <a:rPr lang="ru-RU" sz="1200" dirty="0"/>
              <a:t> і </a:t>
            </a:r>
            <a:r>
              <a:rPr lang="ru-RU" sz="1200" dirty="0" err="1"/>
              <a:t>семінарських</a:t>
            </a:r>
            <a:r>
              <a:rPr lang="ru-RU" sz="1200" dirty="0"/>
              <a:t> занять з </a:t>
            </a:r>
            <a:r>
              <a:rPr lang="ru-RU" sz="1200" dirty="0" err="1"/>
              <a:t>хімії</a:t>
            </a:r>
            <a:r>
              <a:rPr lang="ru-RU" sz="1200" dirty="0"/>
              <a:t> для </a:t>
            </a:r>
            <a:r>
              <a:rPr lang="ru-RU" sz="1200" dirty="0" err="1"/>
              <a:t>студентів</a:t>
            </a:r>
            <a:r>
              <a:rPr lang="ru-RU" sz="1200" dirty="0"/>
              <a:t> </a:t>
            </a:r>
            <a:r>
              <a:rPr lang="ru-RU" sz="1200" dirty="0" err="1"/>
              <a:t>нехімічних</a:t>
            </a:r>
            <a:r>
              <a:rPr lang="ru-RU" sz="1200" dirty="0"/>
              <a:t> </a:t>
            </a:r>
            <a:r>
              <a:rPr lang="ru-RU" sz="1200" dirty="0" err="1"/>
              <a:t>спеціальностей</a:t>
            </a:r>
            <a:r>
              <a:rPr lang="ru-RU" sz="1200" dirty="0"/>
              <a:t>. - К.: </a:t>
            </a:r>
            <a:r>
              <a:rPr lang="ru-RU" sz="1200" dirty="0" err="1"/>
              <a:t>Фотосоціоцентр</a:t>
            </a:r>
            <a:r>
              <a:rPr lang="ru-RU" sz="1200" dirty="0"/>
              <a:t>, 2000.</a:t>
            </a:r>
          </a:p>
          <a:p>
            <a:pPr marL="228600" lvl="0" indent="-228600">
              <a:buFont typeface="+mj-lt"/>
              <a:buAutoNum type="arabicPeriod"/>
            </a:pPr>
            <a:r>
              <a:rPr lang="uk-UA" sz="1200" dirty="0" err="1"/>
              <a:t>Толмачова</a:t>
            </a:r>
            <a:r>
              <a:rPr lang="uk-UA" sz="1200" dirty="0"/>
              <a:t> В.С., Ковтун О.М., Дубовик О.А., </a:t>
            </a:r>
            <a:r>
              <a:rPr lang="uk-UA" sz="1200" dirty="0" err="1"/>
              <a:t>Фіцайло</a:t>
            </a:r>
            <a:r>
              <a:rPr lang="uk-UA" sz="1200" dirty="0"/>
              <a:t> С.С. Сучасна термінологія та номенклатура органічних сполук:  Навчально-методичний посібник. – Тернопіль: Навчальна книга – Богдан, 2008. – 176 с.</a:t>
            </a:r>
            <a:endParaRPr lang="ru-RU" sz="1200" dirty="0"/>
          </a:p>
          <a:p>
            <a:pPr marL="228600" lvl="0" indent="-228600">
              <a:buFont typeface="+mj-lt"/>
              <a:buAutoNum type="arabicPeriod"/>
            </a:pPr>
            <a:r>
              <a:rPr lang="ru-RU" sz="1200" dirty="0"/>
              <a:t>Ершов Ю.А. Биохимия человека. – 2-е изд., пер. и доп. / Ю.А. Ершов. – Люберцы: </a:t>
            </a:r>
            <a:r>
              <a:rPr lang="ru-RU" sz="1200" dirty="0" err="1"/>
              <a:t>Юрайт</a:t>
            </a:r>
            <a:r>
              <a:rPr lang="ru-RU" sz="1200" dirty="0"/>
              <a:t>, 2016. – 374 с. </a:t>
            </a:r>
          </a:p>
          <a:p>
            <a:r>
              <a:rPr lang="ru-RU" sz="1200" dirty="0"/>
              <a:t> </a:t>
            </a:r>
          </a:p>
          <a:p>
            <a:r>
              <a:rPr lang="uk-UA" sz="1200" b="1" dirty="0"/>
              <a:t>ІНФОРМАЦІЙНІ РЕСУРСИ </a:t>
            </a:r>
            <a:endParaRPr lang="ru-RU" sz="1200" dirty="0"/>
          </a:p>
          <a:p>
            <a:pPr marL="228600" indent="-228600">
              <a:buFont typeface="+mj-lt"/>
              <a:buAutoNum type="arabicPeriod"/>
            </a:pPr>
            <a:r>
              <a:rPr lang="uk-UA" sz="1200" b="1" dirty="0"/>
              <a:t> </a:t>
            </a:r>
            <a:r>
              <a:rPr lang="uk-UA" sz="1200" dirty="0" err="1" smtClean="0"/>
              <a:t>Новая</a:t>
            </a:r>
            <a:r>
              <a:rPr lang="uk-UA" sz="1200" dirty="0" smtClean="0"/>
              <a:t> </a:t>
            </a:r>
            <a:r>
              <a:rPr lang="uk-UA" sz="1200" dirty="0" err="1"/>
              <a:t>электронная</a:t>
            </a:r>
            <a:r>
              <a:rPr lang="uk-UA" sz="1200" dirty="0"/>
              <a:t> </a:t>
            </a:r>
            <a:r>
              <a:rPr lang="uk-UA" sz="1200" dirty="0" err="1"/>
              <a:t>библиотека</a:t>
            </a:r>
            <a:r>
              <a:rPr lang="uk-UA" sz="1200" dirty="0"/>
              <a:t>. Режим доступу: </a:t>
            </a:r>
            <a:r>
              <a:rPr lang="uk-UA" sz="1200" u="sng" dirty="0">
                <a:hlinkClick r:id="rId2"/>
              </a:rPr>
              <a:t>http://www.newlibrary.ru/genre/nauka/himija/biologicheskaja_himija</a:t>
            </a:r>
            <a:r>
              <a:rPr lang="uk-UA" sz="1200" dirty="0"/>
              <a:t>. </a:t>
            </a:r>
            <a:endParaRPr lang="ru-RU" sz="1200" dirty="0"/>
          </a:p>
          <a:p>
            <a:pPr marL="228600" lvl="0" indent="-228600">
              <a:buFont typeface="+mj-lt"/>
              <a:buAutoNum type="arabicPeriod"/>
            </a:pPr>
            <a:r>
              <a:rPr lang="uk-UA" sz="1200" dirty="0" err="1"/>
              <a:t>Биохимия</a:t>
            </a:r>
            <a:r>
              <a:rPr lang="uk-UA" sz="1200" dirty="0"/>
              <a:t> онлайн. Режим доступу: </a:t>
            </a:r>
            <a:r>
              <a:rPr lang="uk-UA" sz="1200" u="sng" dirty="0">
                <a:hlinkClick r:id="rId3"/>
              </a:rPr>
              <a:t>http://employees.csbsju.edu/hjakubowski/classes/ch331/bcintro/default.html</a:t>
            </a:r>
            <a:r>
              <a:rPr lang="uk-UA" sz="1200" dirty="0"/>
              <a:t>. </a:t>
            </a:r>
            <a:endParaRPr lang="ru-RU" sz="1200" dirty="0"/>
          </a:p>
          <a:p>
            <a:pPr marL="228600" lvl="0" indent="-228600">
              <a:buFont typeface="+mj-lt"/>
              <a:buAutoNum type="arabicPeriod"/>
            </a:pPr>
            <a:r>
              <a:rPr lang="uk-UA" sz="1200" dirty="0" err="1"/>
              <a:t>Биохимия</a:t>
            </a:r>
            <a:r>
              <a:rPr lang="uk-UA" sz="1200" dirty="0"/>
              <a:t>. Режим доступу: </a:t>
            </a:r>
            <a:r>
              <a:rPr lang="uk-UA" sz="1200" u="sng" dirty="0">
                <a:hlinkClick r:id="rId4"/>
              </a:rPr>
              <a:t>http://ph4s.ru/book_him_bio.html</a:t>
            </a:r>
            <a:r>
              <a:rPr lang="uk-UA" sz="1200" dirty="0"/>
              <a:t>. </a:t>
            </a:r>
            <a:endParaRPr lang="ru-RU" sz="1200" dirty="0"/>
          </a:p>
          <a:p>
            <a:pPr marL="228600" lvl="0" indent="-228600">
              <a:buFont typeface="+mj-lt"/>
              <a:buAutoNum type="arabicPeriod"/>
            </a:pPr>
            <a:r>
              <a:rPr lang="uk-UA" sz="1200" dirty="0" err="1"/>
              <a:t>Электронная</a:t>
            </a:r>
            <a:r>
              <a:rPr lang="uk-UA" sz="1200" dirty="0"/>
              <a:t> </a:t>
            </a:r>
            <a:r>
              <a:rPr lang="uk-UA" sz="1200" dirty="0" err="1"/>
              <a:t>библиотека</a:t>
            </a:r>
            <a:r>
              <a:rPr lang="uk-UA" sz="1200" dirty="0"/>
              <a:t>. Режим доступу: </a:t>
            </a:r>
            <a:r>
              <a:rPr lang="uk-UA" sz="1200" u="sng" dirty="0">
                <a:hlinkClick r:id="rId5"/>
              </a:rPr>
              <a:t>http://mol-biol.ru/biohimiya.html</a:t>
            </a:r>
            <a:r>
              <a:rPr lang="uk-UA" sz="1200" dirty="0"/>
              <a:t>. </a:t>
            </a:r>
            <a:endParaRPr lang="ru-RU" sz="1200" dirty="0"/>
          </a:p>
          <a:p>
            <a:pPr marL="228600" lvl="0" indent="-228600">
              <a:buFont typeface="+mj-lt"/>
              <a:buAutoNum type="arabicPeriod"/>
            </a:pPr>
            <a:r>
              <a:rPr lang="uk-UA" sz="1200" dirty="0"/>
              <a:t>Книги по </a:t>
            </a:r>
            <a:r>
              <a:rPr lang="uk-UA" sz="1200" dirty="0" err="1"/>
              <a:t>биохимии</a:t>
            </a:r>
            <a:r>
              <a:rPr lang="uk-UA" sz="1200" dirty="0"/>
              <a:t>. Режим доступу: </a:t>
            </a:r>
            <a:r>
              <a:rPr lang="uk-UA" sz="1200" u="sng" dirty="0">
                <a:hlinkClick r:id="rId6"/>
              </a:rPr>
              <a:t>http://www.ex.ua/2605780</a:t>
            </a:r>
            <a:r>
              <a:rPr lang="uk-UA" sz="1200" dirty="0"/>
              <a:t>. </a:t>
            </a:r>
            <a:endParaRPr lang="ru-RU" sz="1200" dirty="0"/>
          </a:p>
          <a:p>
            <a:pPr marL="228600" lvl="0" indent="-228600">
              <a:buFont typeface="+mj-lt"/>
              <a:buAutoNum type="arabicPeriod"/>
            </a:pPr>
            <a:r>
              <a:rPr lang="uk-UA" sz="1200" u="sng" dirty="0">
                <a:hlinkClick r:id="rId7"/>
              </a:rPr>
              <a:t>http://feht.donntu.edu.ua/u_chem/uh_neo/00_o_hem/o_h00.htm</a:t>
            </a:r>
            <a:r>
              <a:rPr lang="uk-UA" sz="1200" dirty="0"/>
              <a:t> - Довідник з органічної хімії</a:t>
            </a:r>
            <a:endParaRPr lang="ru-RU" sz="1200" dirty="0"/>
          </a:p>
          <a:p>
            <a:pPr marL="228600" lvl="0" indent="-228600">
              <a:buFont typeface="+mj-lt"/>
              <a:buAutoNum type="arabicPeriod"/>
            </a:pPr>
            <a:r>
              <a:rPr lang="uk-UA" sz="1200" u="sng" dirty="0">
                <a:hlinkClick r:id="rId8"/>
              </a:rPr>
              <a:t>http://shkolnik.in.ua/index.php?option=com_content&amp;view=article&amp;id=512&amp;Itemid=617</a:t>
            </a:r>
            <a:r>
              <a:rPr lang="ru-RU" sz="1200" dirty="0"/>
              <a:t> - </a:t>
            </a:r>
            <a:r>
              <a:rPr lang="ru-RU" sz="1200" dirty="0" err="1"/>
              <a:t>Довідник</a:t>
            </a:r>
            <a:endParaRPr lang="ru-RU" sz="1200" dirty="0"/>
          </a:p>
          <a:p>
            <a:pPr marL="228600" lvl="0" indent="-228600">
              <a:buFont typeface="+mj-lt"/>
              <a:buAutoNum type="arabicPeriod"/>
            </a:pPr>
            <a:r>
              <a:rPr lang="ru-RU" sz="1200" dirty="0" err="1"/>
              <a:t>Основні</a:t>
            </a:r>
            <a:r>
              <a:rPr lang="ru-RU" sz="1200" dirty="0"/>
              <a:t> </a:t>
            </a:r>
            <a:r>
              <a:rPr lang="ru-RU" sz="1200" dirty="0" err="1"/>
              <a:t>поняття</a:t>
            </a:r>
            <a:r>
              <a:rPr lang="ru-RU" sz="1200" dirty="0"/>
              <a:t>, </a:t>
            </a:r>
            <a:r>
              <a:rPr lang="ru-RU" sz="1200" dirty="0" err="1"/>
              <a:t>закони</a:t>
            </a:r>
            <a:r>
              <a:rPr lang="ru-RU" sz="1200" dirty="0"/>
              <a:t> й </a:t>
            </a:r>
            <a:r>
              <a:rPr lang="ru-RU" sz="1200" dirty="0" err="1"/>
              <a:t>теорії</a:t>
            </a:r>
            <a:r>
              <a:rPr lang="ru-RU" sz="1200" dirty="0"/>
              <a:t> </a:t>
            </a:r>
            <a:r>
              <a:rPr lang="ru-RU" sz="1200" dirty="0" err="1"/>
              <a:t>хімії</a:t>
            </a:r>
            <a:r>
              <a:rPr lang="ru-RU" sz="1200" dirty="0"/>
              <a:t>. Режим доступу: </a:t>
            </a:r>
            <a:r>
              <a:rPr lang="ru-RU" sz="1200" dirty="0">
                <a:hlinkClick r:id="rId9"/>
              </a:rPr>
              <a:t>http://shkolnik.in.ua/2009-09-03-16-48-01.html</a:t>
            </a:r>
            <a:endParaRPr lang="ru-RU" sz="1200" dirty="0"/>
          </a:p>
        </p:txBody>
      </p:sp>
    </p:spTree>
    <p:extLst>
      <p:ext uri="{BB962C8B-B14F-4D97-AF65-F5344CB8AC3E}">
        <p14:creationId xmlns:p14="http://schemas.microsoft.com/office/powerpoint/2010/main" val="144168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30629"/>
            <a:ext cx="9144000" cy="478971"/>
          </a:xfrm>
        </p:spPr>
        <p:txBody>
          <a:bodyPr>
            <a:normAutofit/>
          </a:bodyPr>
          <a:lstStyle/>
          <a:p>
            <a:r>
              <a:rPr lang="uk-UA" sz="2400" b="1" dirty="0" smtClean="0">
                <a:latin typeface="Times New Roman" panose="02020603050405020304" pitchFamily="18" charset="0"/>
                <a:cs typeface="Times New Roman" panose="02020603050405020304" pitchFamily="18" charset="0"/>
              </a:rPr>
              <a:t>ЗАПОРІЗЬКИЙ НАЦІОНАЛЬНИЙ УНІВЕРСИТЕТ</a:t>
            </a:r>
            <a:endParaRPr lang="ru-RU" sz="24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364342" y="943428"/>
            <a:ext cx="9144000" cy="5080000"/>
          </a:xfrm>
        </p:spPr>
        <p:txBody>
          <a:bodyPr>
            <a:normAutofit/>
          </a:bodyPr>
          <a:lstStyle/>
          <a:p>
            <a:r>
              <a:rPr lang="uk-UA" sz="2800" i="1" cap="none" dirty="0" smtClean="0">
                <a:solidFill>
                  <a:schemeClr val="tx1"/>
                </a:solidFill>
                <a:latin typeface="Times New Roman" panose="02020603050405020304" pitchFamily="18" charset="0"/>
                <a:cs typeface="Times New Roman" panose="02020603050405020304" pitchFamily="18" charset="0"/>
              </a:rPr>
              <a:t>Кафедра хімії</a:t>
            </a:r>
          </a:p>
          <a:p>
            <a:r>
              <a:rPr lang="uk-UA" b="1" u="sng" dirty="0" smtClean="0">
                <a:latin typeface="Times New Roman" panose="02020603050405020304" pitchFamily="18" charset="0"/>
                <a:cs typeface="Times New Roman" panose="02020603050405020304" pitchFamily="18" charset="0"/>
              </a:rPr>
              <a:t>Лекція №1</a:t>
            </a:r>
          </a:p>
          <a:p>
            <a:endParaRPr lang="uk-UA" b="1" u="sng" dirty="0">
              <a:latin typeface="Times New Roman" panose="02020603050405020304" pitchFamily="18" charset="0"/>
              <a:cs typeface="Times New Roman" panose="02020603050405020304" pitchFamily="18" charset="0"/>
            </a:endParaRPr>
          </a:p>
          <a:p>
            <a:endParaRPr lang="uk-UA" b="1" dirty="0" smtClean="0">
              <a:latin typeface="Times New Roman" panose="02020603050405020304" pitchFamily="18" charset="0"/>
              <a:cs typeface="Times New Roman" panose="02020603050405020304" pitchFamily="18" charset="0"/>
            </a:endParaRPr>
          </a:p>
          <a:p>
            <a:r>
              <a:rPr lang="uk-UA" sz="4400" b="1" dirty="0" smtClean="0">
                <a:solidFill>
                  <a:schemeClr val="tx1"/>
                </a:solidFill>
                <a:latin typeface="Times New Roman" panose="02020603050405020304" pitchFamily="18" charset="0"/>
                <a:cs typeface="Times New Roman" panose="02020603050405020304" pitchFamily="18" charset="0"/>
              </a:rPr>
              <a:t>ВСТУП ДО ХІМІЇ</a:t>
            </a:r>
          </a:p>
          <a:p>
            <a:endParaRPr lang="uk-UA" sz="4400" b="1" dirty="0">
              <a:solidFill>
                <a:schemeClr val="tx1"/>
              </a:solidFill>
              <a:latin typeface="Times New Roman" panose="02020603050405020304" pitchFamily="18" charset="0"/>
              <a:cs typeface="Times New Roman" panose="02020603050405020304" pitchFamily="18" charset="0"/>
            </a:endParaRPr>
          </a:p>
          <a:p>
            <a:pPr algn="r"/>
            <a:r>
              <a:rPr lang="uk-UA" sz="2800" b="1" cap="none" dirty="0" smtClean="0">
                <a:solidFill>
                  <a:schemeClr val="tx1"/>
                </a:solidFill>
                <a:latin typeface="Times New Roman" panose="02020603050405020304" pitchFamily="18" charset="0"/>
                <a:cs typeface="Times New Roman" panose="02020603050405020304" pitchFamily="18" charset="0"/>
              </a:rPr>
              <a:t>Доц. каф. хімії, </a:t>
            </a:r>
            <a:r>
              <a:rPr lang="uk-UA" sz="2800" b="1" cap="none" dirty="0" err="1" smtClean="0">
                <a:solidFill>
                  <a:schemeClr val="tx1"/>
                </a:solidFill>
                <a:latin typeface="Times New Roman" panose="02020603050405020304" pitchFamily="18" charset="0"/>
                <a:cs typeface="Times New Roman" panose="02020603050405020304" pitchFamily="18" charset="0"/>
              </a:rPr>
              <a:t>к.б.н</a:t>
            </a:r>
            <a:r>
              <a:rPr lang="uk-UA" sz="2800" b="1" cap="none" dirty="0" smtClean="0">
                <a:solidFill>
                  <a:schemeClr val="tx1"/>
                </a:solidFill>
                <a:latin typeface="Times New Roman" panose="02020603050405020304" pitchFamily="18" charset="0"/>
                <a:cs typeface="Times New Roman" panose="02020603050405020304" pitchFamily="18" charset="0"/>
              </a:rPr>
              <a:t>. КОРНЕТ Марина Миколаївна</a:t>
            </a:r>
            <a:endParaRPr lang="ru-RU" sz="2800" b="1" cap="none"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84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1412" y="899886"/>
            <a:ext cx="9905999" cy="4891315"/>
          </a:xfrm>
        </p:spPr>
        <p:txBody>
          <a:bodyPr>
            <a:normAutofit/>
          </a:bodyPr>
          <a:lstStyle/>
          <a:p>
            <a:pPr marL="0" indent="0">
              <a:buNone/>
            </a:pPr>
            <a:r>
              <a:rPr lang="uk-UA" sz="3600" b="1" i="1" dirty="0" smtClean="0">
                <a:latin typeface="Times New Roman" panose="02020603050405020304" pitchFamily="18" charset="0"/>
                <a:cs typeface="Times New Roman" panose="02020603050405020304" pitchFamily="18" charset="0"/>
              </a:rPr>
              <a:t>                             </a:t>
            </a:r>
            <a:r>
              <a:rPr lang="uk-UA" sz="3200" b="1" i="1" dirty="0" smtClean="0">
                <a:latin typeface="Times New Roman" panose="02020603050405020304" pitchFamily="18" charset="0"/>
                <a:cs typeface="Times New Roman" panose="02020603050405020304" pitchFamily="18" charset="0"/>
              </a:rPr>
              <a:t>Мета</a:t>
            </a:r>
            <a:r>
              <a:rPr lang="uk-UA" sz="3200" b="1" i="1" dirty="0">
                <a:latin typeface="Times New Roman" panose="02020603050405020304" pitchFamily="18" charset="0"/>
                <a:cs typeface="Times New Roman" panose="02020603050405020304" pitchFamily="18" charset="0"/>
              </a:rPr>
              <a:t>: </a:t>
            </a:r>
            <a:endParaRPr lang="uk-UA" sz="3200" b="1" i="1" dirty="0" smtClean="0">
              <a:latin typeface="Times New Roman" panose="02020603050405020304" pitchFamily="18" charset="0"/>
              <a:cs typeface="Times New Roman" panose="02020603050405020304" pitchFamily="18" charset="0"/>
            </a:endParaRPr>
          </a:p>
          <a:p>
            <a:pPr marL="0" indent="0" algn="just">
              <a:buNone/>
            </a:pPr>
            <a:r>
              <a:rPr lang="uk-UA" sz="3200" i="1" dirty="0" smtClean="0">
                <a:latin typeface="Times New Roman" panose="02020603050405020304" pitchFamily="18" charset="0"/>
                <a:cs typeface="Times New Roman" panose="02020603050405020304" pitchFamily="18" charset="0"/>
              </a:rPr>
              <a:t>   </a:t>
            </a:r>
            <a:r>
              <a:rPr lang="uk-UA" sz="3200" i="1" cap="none" dirty="0" smtClean="0">
                <a:latin typeface="Times New Roman" panose="02020603050405020304" pitchFamily="18" charset="0"/>
                <a:cs typeface="Times New Roman" panose="02020603050405020304" pitchFamily="18" charset="0"/>
              </a:rPr>
              <a:t>Розширити уявлення про предмет хімії; ознайомитися з історією розвитку хімії; усвідомити роль сучасної хімії у розвитку лісового та садово-паркового господарства</a:t>
            </a:r>
            <a:endParaRPr lang="ru-RU" sz="3200"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84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19181" y="2476501"/>
            <a:ext cx="10363826" cy="5123543"/>
          </a:xfrm>
        </p:spPr>
        <p:txBody>
          <a:bodyPr>
            <a:normAutofit/>
          </a:bodyPr>
          <a:lstStyle/>
          <a:p>
            <a:pPr marL="0" lvl="0" indent="457200">
              <a:buNone/>
            </a:pPr>
            <a:r>
              <a:rPr lang="uk-UA" sz="3200" dirty="0" smtClean="0">
                <a:latin typeface="Times New Roman" panose="02020603050405020304" pitchFamily="18" charset="0"/>
                <a:cs typeface="Times New Roman" panose="02020603050405020304" pitchFamily="18" charset="0"/>
              </a:rPr>
              <a:t>1. </a:t>
            </a:r>
            <a:r>
              <a:rPr lang="uk-UA" sz="3200" cap="none" dirty="0" smtClean="0">
                <a:latin typeface="Times New Roman" panose="02020603050405020304" pitchFamily="18" charset="0"/>
                <a:cs typeface="Times New Roman" panose="02020603050405020304" pitchFamily="18" charset="0"/>
              </a:rPr>
              <a:t>Предмет хімії. Речовина та її властивості</a:t>
            </a:r>
          </a:p>
          <a:p>
            <a:pPr marL="0" lvl="0" indent="457200">
              <a:buNone/>
            </a:pPr>
            <a:r>
              <a:rPr lang="uk-UA" sz="3200" dirty="0" smtClean="0">
                <a:latin typeface="Times New Roman" panose="02020603050405020304" pitchFamily="18" charset="0"/>
                <a:cs typeface="Times New Roman" panose="02020603050405020304" pitchFamily="18" charset="0"/>
              </a:rPr>
              <a:t>2. </a:t>
            </a:r>
            <a:r>
              <a:rPr lang="uk-UA" sz="3200" cap="none" dirty="0" smtClean="0">
                <a:latin typeface="Times New Roman" panose="02020603050405020304" pitchFamily="18" charset="0"/>
                <a:cs typeface="Times New Roman" panose="02020603050405020304" pitchFamily="18" charset="0"/>
              </a:rPr>
              <a:t>Історія розвитку хімії</a:t>
            </a:r>
            <a:r>
              <a:rPr lang="uk-UA"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marL="0" indent="457200">
              <a:buNone/>
            </a:pPr>
            <a:r>
              <a:rPr lang="uk-UA" sz="3200" cap="none" dirty="0" smtClean="0">
                <a:latin typeface="Times New Roman" panose="02020603050405020304" pitchFamily="18" charset="0"/>
                <a:cs typeface="Times New Roman" panose="02020603050405020304" pitchFamily="18" charset="0"/>
              </a:rPr>
              <a:t>3. Значення хімії у виробничій і господарській діяльності людини</a:t>
            </a:r>
          </a:p>
          <a:p>
            <a:pPr marL="0" indent="457200">
              <a:buNone/>
            </a:pPr>
            <a:r>
              <a:rPr lang="uk-UA" sz="3200" cap="none" dirty="0" smtClean="0">
                <a:latin typeface="Times New Roman" panose="02020603050405020304" pitchFamily="18" charset="0"/>
                <a:cs typeface="Times New Roman" panose="02020603050405020304" pitchFamily="18" charset="0"/>
              </a:rPr>
              <a:t>4. </a:t>
            </a:r>
            <a:r>
              <a:rPr lang="uk-UA" sz="3200" cap="none" dirty="0">
                <a:latin typeface="Times New Roman" panose="02020603050405020304" pitchFamily="18" charset="0"/>
                <a:cs typeface="Times New Roman" panose="02020603050405020304" pitchFamily="18" charset="0"/>
              </a:rPr>
              <a:t>Введення в хімічні проблеми екології</a:t>
            </a:r>
            <a:endParaRPr lang="ru-RU" sz="3200" cap="none" dirty="0">
              <a:latin typeface="Times New Roman" panose="02020603050405020304" pitchFamily="18" charset="0"/>
              <a:cs typeface="Times New Roman" panose="02020603050405020304" pitchFamily="18" charset="0"/>
            </a:endParaRPr>
          </a:p>
        </p:txBody>
      </p:sp>
      <p:pic>
        <p:nvPicPr>
          <p:cNvPr id="1026" name="Picture 2" descr="Как составить план текста? Рекомендации по составлению плана с примерами |  Kadrof.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904" y="110359"/>
            <a:ext cx="3810000" cy="24765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9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4774" y="296561"/>
            <a:ext cx="10364451" cy="1062681"/>
          </a:xfrm>
        </p:spPr>
        <p:txBody>
          <a:bodyPr>
            <a:normAutofit fontScale="90000"/>
          </a:bodyPr>
          <a:lstStyle/>
          <a:p>
            <a:pPr lvl="0"/>
            <a:r>
              <a:rPr lang="uk-UA" i="1" dirty="0">
                <a:solidFill>
                  <a:srgbClr val="0070C0"/>
                </a:solidFill>
                <a:latin typeface="Times New Roman" panose="02020603050405020304" pitchFamily="18" charset="0"/>
                <a:cs typeface="Times New Roman" panose="02020603050405020304" pitchFamily="18" charset="0"/>
              </a:rPr>
              <a:t>1. </a:t>
            </a:r>
            <a:r>
              <a:rPr lang="uk-UA" i="1" cap="none" dirty="0">
                <a:solidFill>
                  <a:srgbClr val="0070C0"/>
                </a:solidFill>
                <a:latin typeface="Times New Roman" panose="02020603050405020304" pitchFamily="18" charset="0"/>
                <a:cs typeface="Times New Roman" panose="02020603050405020304" pitchFamily="18" charset="0"/>
              </a:rPr>
              <a:t>Предмет хімії. Речовина та її властивості</a:t>
            </a:r>
            <a:r>
              <a:rPr lang="uk-UA" cap="none" dirty="0">
                <a:latin typeface="Times New Roman" panose="02020603050405020304" pitchFamily="18" charset="0"/>
                <a:cs typeface="Times New Roman" panose="02020603050405020304" pitchFamily="18" charset="0"/>
              </a:rPr>
              <a:t/>
            </a:r>
            <a:br>
              <a:rPr lang="uk-UA" cap="none"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quarter" idx="13"/>
          </p:nvPr>
        </p:nvSpPr>
        <p:spPr>
          <a:xfrm>
            <a:off x="111211" y="1662757"/>
            <a:ext cx="5585254" cy="4527978"/>
          </a:xfrm>
        </p:spPr>
        <p:txBody>
          <a:bodyPr/>
          <a:lstStyle/>
          <a:p>
            <a:pPr marL="0" indent="0" algn="just">
              <a:buNone/>
            </a:pPr>
            <a:r>
              <a:rPr lang="uk-UA" sz="2400" cap="none" dirty="0" smtClean="0">
                <a:latin typeface="Times New Roman" panose="02020603050405020304" pitchFamily="18" charset="0"/>
                <a:cs typeface="Times New Roman" panose="02020603050405020304" pitchFamily="18" charset="0"/>
              </a:rPr>
              <a:t>Хімія належить до природничих наук, які вивчають матеріальний світ у всій різноманітності його існування й перетворень. Предметом природничих наук є матерія та рух у їх нерозривній єдності.</a:t>
            </a:r>
            <a:endParaRPr lang="ru-RU" sz="2400" cap="none" dirty="0" smtClean="0">
              <a:latin typeface="Times New Roman" panose="02020603050405020304" pitchFamily="18" charset="0"/>
              <a:cs typeface="Times New Roman" panose="02020603050405020304" pitchFamily="18" charset="0"/>
            </a:endParaRPr>
          </a:p>
          <a:p>
            <a:endParaRPr lang="ru-RU"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88442" y="1359242"/>
            <a:ext cx="5339968" cy="3867666"/>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625" y="4160239"/>
            <a:ext cx="3641464" cy="2571804"/>
          </a:xfrm>
          <a:prstGeom prst="rect">
            <a:avLst/>
          </a:prstGeom>
        </p:spPr>
      </p:pic>
    </p:spTree>
    <p:extLst>
      <p:ext uri="{BB962C8B-B14F-4D97-AF65-F5344CB8AC3E}">
        <p14:creationId xmlns:p14="http://schemas.microsoft.com/office/powerpoint/2010/main" val="3472378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2403</TotalTime>
  <Words>2745</Words>
  <Application>Microsoft Office PowerPoint</Application>
  <PresentationFormat>Произвольный</PresentationFormat>
  <Paragraphs>266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Капля</vt:lpstr>
      <vt:lpstr>Доцент каф. хімії, канд. біол. наук Корнет Марина Миколаївна </vt:lpstr>
      <vt:lpstr>Презентация PowerPoint</vt:lpstr>
      <vt:lpstr>Презентация PowerPoint</vt:lpstr>
      <vt:lpstr>Презентация PowerPoint</vt:lpstr>
      <vt:lpstr>Презентация PowerPoint</vt:lpstr>
      <vt:lpstr>ЗАПОРІЗЬКИЙ НАЦІОНАЛЬНИЙ УНІВЕРСИТЕТ</vt:lpstr>
      <vt:lpstr>Презентация PowerPoint</vt:lpstr>
      <vt:lpstr>Презентация PowerPoint</vt:lpstr>
      <vt:lpstr>1. Предмет хімії. Речовина та її властивості </vt:lpstr>
      <vt:lpstr>Презентация PowerPoint</vt:lpstr>
      <vt:lpstr>Презентация PowerPoint</vt:lpstr>
      <vt:lpstr>2. Історія розвитку хімії </vt:lpstr>
      <vt:lpstr>Презентация PowerPoint</vt:lpstr>
      <vt:lpstr>Презентация PowerPoint</vt:lpstr>
      <vt:lpstr>Презентация PowerPoint</vt:lpstr>
      <vt:lpstr>Цикл Кребса</vt:lpstr>
      <vt:lpstr>3. Значення хімії у виробничій та господарській діяльності людини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Чупакабра</dc:creator>
  <cp:lastModifiedBy>Marina</cp:lastModifiedBy>
  <cp:revision>61</cp:revision>
  <dcterms:created xsi:type="dcterms:W3CDTF">2019-01-21T20:52:32Z</dcterms:created>
  <dcterms:modified xsi:type="dcterms:W3CDTF">2021-09-02T06:23:26Z</dcterms:modified>
</cp:coreProperties>
</file>