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4041260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20623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42144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558125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6418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3940306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1526237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2981790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1960333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7FB1E6D-64D1-4903-8A03-E2051774A35F}" type="datetimeFigureOut">
              <a:rPr lang="ru-RU" smtClean="0"/>
              <a:t>31.08.2020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250784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7FB1E6D-64D1-4903-8A03-E2051774A35F}"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266965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7FB1E6D-64D1-4903-8A03-E2051774A35F}" type="datetimeFigureOut">
              <a:rPr lang="ru-RU" smtClean="0"/>
              <a:t>31.08.2020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420176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7FB1E6D-64D1-4903-8A03-E2051774A35F}" type="datetimeFigureOut">
              <a:rPr lang="ru-RU" smtClean="0"/>
              <a:t>31.08.2020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73892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B1E6D-64D1-4903-8A03-E2051774A35F}" type="datetimeFigureOut">
              <a:rPr lang="ru-RU" smtClean="0"/>
              <a:t>31.08.2020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1507379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7FB1E6D-64D1-4903-8A03-E2051774A35F}"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3251395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7FB1E6D-64D1-4903-8A03-E2051774A35F}" type="datetimeFigureOut">
              <a:rPr lang="ru-RU" smtClean="0"/>
              <a:t>31.08.2020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24E606-892A-4022-A66D-7D85296D9F1F}" type="slidenum">
              <a:rPr lang="ru-RU" smtClean="0"/>
              <a:t>‹#›</a:t>
            </a:fld>
            <a:endParaRPr lang="ru-RU"/>
          </a:p>
        </p:txBody>
      </p:sp>
    </p:spTree>
    <p:extLst>
      <p:ext uri="{BB962C8B-B14F-4D97-AF65-F5344CB8AC3E}">
        <p14:creationId xmlns:p14="http://schemas.microsoft.com/office/powerpoint/2010/main" val="35717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FB1E6D-64D1-4903-8A03-E2051774A35F}" type="datetimeFigureOut">
              <a:rPr lang="ru-RU" smtClean="0"/>
              <a:t>31.08.2020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24E606-892A-4022-A66D-7D85296D9F1F}" type="slidenum">
              <a:rPr lang="ru-RU" smtClean="0"/>
              <a:t>‹#›</a:t>
            </a:fld>
            <a:endParaRPr lang="ru-RU"/>
          </a:p>
        </p:txBody>
      </p:sp>
    </p:spTree>
    <p:extLst>
      <p:ext uri="{BB962C8B-B14F-4D97-AF65-F5344CB8AC3E}">
        <p14:creationId xmlns:p14="http://schemas.microsoft.com/office/powerpoint/2010/main" val="1558018802"/>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367690-36B1-4CD8-B326-3BED161A1B4C}"/>
              </a:ext>
            </a:extLst>
          </p:cNvPr>
          <p:cNvSpPr>
            <a:spLocks noGrp="1"/>
          </p:cNvSpPr>
          <p:nvPr>
            <p:ph type="ctrTitle"/>
          </p:nvPr>
        </p:nvSpPr>
        <p:spPr/>
        <p:txBody>
          <a:bodyPr>
            <a:normAutofit fontScale="90000"/>
          </a:bodyPr>
          <a:lstStyle/>
          <a:p>
            <a:r>
              <a:rPr lang="uk-UA" b="1" dirty="0"/>
              <a:t>Етика і соціальна відповідальність у міжнародному бізнесі</a:t>
            </a:r>
            <a:endParaRPr lang="ru-RU" dirty="0"/>
          </a:p>
        </p:txBody>
      </p:sp>
      <p:sp>
        <p:nvSpPr>
          <p:cNvPr id="3" name="Подзаголовок 2">
            <a:extLst>
              <a:ext uri="{FF2B5EF4-FFF2-40B4-BE49-F238E27FC236}">
                <a16:creationId xmlns:a16="http://schemas.microsoft.com/office/drawing/2014/main" id="{E0670E5E-A835-4D54-9500-0C84358B097A}"/>
              </a:ext>
            </a:extLst>
          </p:cNvPr>
          <p:cNvSpPr>
            <a:spLocks noGrp="1"/>
          </p:cNvSpPr>
          <p:nvPr>
            <p:ph type="subTitle" idx="1"/>
          </p:nvPr>
        </p:nvSpPr>
        <p:spPr/>
        <p:txBody>
          <a:bodyPr/>
          <a:lstStyle/>
          <a:p>
            <a:endParaRPr lang="ru-RU"/>
          </a:p>
        </p:txBody>
      </p:sp>
    </p:spTree>
    <p:extLst>
      <p:ext uri="{BB962C8B-B14F-4D97-AF65-F5344CB8AC3E}">
        <p14:creationId xmlns:p14="http://schemas.microsoft.com/office/powerpoint/2010/main" val="343939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FF1FAF-C3AB-4CF0-8058-B73C147F218E}"/>
              </a:ext>
            </a:extLst>
          </p:cNvPr>
          <p:cNvSpPr>
            <a:spLocks noGrp="1"/>
          </p:cNvSpPr>
          <p:nvPr>
            <p:ph type="title"/>
          </p:nvPr>
        </p:nvSpPr>
        <p:spPr/>
        <p:txBody>
          <a:bodyPr/>
          <a:lstStyle/>
          <a:p>
            <a:r>
              <a:rPr lang="uk-UA" b="1" dirty="0"/>
              <a:t>Сфери соціальної відповідальності</a:t>
            </a:r>
            <a:endParaRPr lang="ru-RU" dirty="0"/>
          </a:p>
        </p:txBody>
      </p:sp>
      <p:sp>
        <p:nvSpPr>
          <p:cNvPr id="3" name="Объект 2">
            <a:extLst>
              <a:ext uri="{FF2B5EF4-FFF2-40B4-BE49-F238E27FC236}">
                <a16:creationId xmlns:a16="http://schemas.microsoft.com/office/drawing/2014/main" id="{6F60A56E-9593-40E0-9B8F-478D71984494}"/>
              </a:ext>
            </a:extLst>
          </p:cNvPr>
          <p:cNvSpPr>
            <a:spLocks noGrp="1"/>
          </p:cNvSpPr>
          <p:nvPr>
            <p:ph idx="1"/>
          </p:nvPr>
        </p:nvSpPr>
        <p:spPr>
          <a:xfrm>
            <a:off x="491803" y="1270000"/>
            <a:ext cx="10679780" cy="3880773"/>
          </a:xfrm>
        </p:spPr>
        <p:txBody>
          <a:bodyPr>
            <a:noAutofit/>
          </a:bodyPr>
          <a:lstStyle/>
          <a:p>
            <a:r>
              <a:rPr lang="uk-UA" sz="2800" dirty="0"/>
              <a:t>Соціальна відповідальність компанії може виявлятися: </a:t>
            </a:r>
          </a:p>
          <a:p>
            <a:r>
              <a:rPr lang="uk-UA" sz="2800" dirty="0"/>
              <a:t>по відношенню до сторін, зацікавлених в результатах її діяльності (споживачів, працівників та інвесторів); </a:t>
            </a:r>
          </a:p>
          <a:p>
            <a:r>
              <a:rPr lang="uk-UA" sz="2800" dirty="0"/>
              <a:t>по відношенню до навколишнього середовища; </a:t>
            </a:r>
          </a:p>
          <a:p>
            <a:r>
              <a:rPr lang="uk-UA" sz="2800" dirty="0"/>
              <a:t>по відношенню до суспільного добробуту в цілому (</a:t>
            </a:r>
            <a:r>
              <a:rPr lang="uk-UA" sz="2800" i="1" dirty="0"/>
              <a:t>фінансова допомога, яку компанії надають благодійним установам і організаціям, а також некомерційним фондам і асоціаціям; підтримка музеїв, філармоній, некомерційних радіо- і телевізійних каналів; участь у поліпшенні роботи державної системи охорони здоров’я та освіти</a:t>
            </a:r>
            <a:r>
              <a:rPr lang="uk-UA" sz="2800" dirty="0"/>
              <a:t>). </a:t>
            </a:r>
            <a:endParaRPr lang="ru-RU" sz="2800" dirty="0"/>
          </a:p>
        </p:txBody>
      </p:sp>
    </p:spTree>
    <p:extLst>
      <p:ext uri="{BB962C8B-B14F-4D97-AF65-F5344CB8AC3E}">
        <p14:creationId xmlns:p14="http://schemas.microsoft.com/office/powerpoint/2010/main" val="267272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14FCCD-4983-4D6C-8822-EA283C22A280}"/>
              </a:ext>
            </a:extLst>
          </p:cNvPr>
          <p:cNvSpPr>
            <a:spLocks noGrp="1"/>
          </p:cNvSpPr>
          <p:nvPr>
            <p:ph type="title"/>
          </p:nvPr>
        </p:nvSpPr>
        <p:spPr/>
        <p:txBody>
          <a:bodyPr>
            <a:normAutofit fontScale="90000"/>
          </a:bodyPr>
          <a:lstStyle/>
          <a:p>
            <a:r>
              <a:rPr lang="uk-UA" b="1" dirty="0"/>
              <a:t>4. Процес управління соціальною відповідальністю в міжнародних компаніях.</a:t>
            </a:r>
            <a:endParaRPr lang="ru-RU" dirty="0"/>
          </a:p>
        </p:txBody>
      </p:sp>
      <p:sp>
        <p:nvSpPr>
          <p:cNvPr id="3" name="Объект 2">
            <a:extLst>
              <a:ext uri="{FF2B5EF4-FFF2-40B4-BE49-F238E27FC236}">
                <a16:creationId xmlns:a16="http://schemas.microsoft.com/office/drawing/2014/main" id="{33E56BA8-846C-4BAA-886F-9BB4D01C6C2B}"/>
              </a:ext>
            </a:extLst>
          </p:cNvPr>
          <p:cNvSpPr>
            <a:spLocks noGrp="1"/>
          </p:cNvSpPr>
          <p:nvPr>
            <p:ph idx="1"/>
          </p:nvPr>
        </p:nvSpPr>
        <p:spPr/>
        <p:txBody>
          <a:bodyPr>
            <a:noAutofit/>
          </a:bodyPr>
          <a:lstStyle/>
          <a:p>
            <a:r>
              <a:rPr lang="uk-UA" sz="3200" b="1" dirty="0"/>
              <a:t>Управління соціальною відповідальністю компаній</a:t>
            </a:r>
            <a:r>
              <a:rPr lang="uk-UA" sz="3200" dirty="0"/>
              <a:t> зводиться до регулювання таких сторін їх діяльності, як правове та етичне співвідношення неформальних аспектів соціальної відповідальності, а також оцінки зусиль компанії, спрямованих на підвищення її відповідальності перед суспільством.</a:t>
            </a:r>
            <a:endParaRPr lang="ru-RU" sz="3200" dirty="0"/>
          </a:p>
          <a:p>
            <a:endParaRPr lang="ru-RU" sz="3200" dirty="0"/>
          </a:p>
        </p:txBody>
      </p:sp>
    </p:spTree>
    <p:extLst>
      <p:ext uri="{BB962C8B-B14F-4D97-AF65-F5344CB8AC3E}">
        <p14:creationId xmlns:p14="http://schemas.microsoft.com/office/powerpoint/2010/main" val="46237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28FB44-2CA4-4B21-9291-77D927F13D35}"/>
              </a:ext>
            </a:extLst>
          </p:cNvPr>
          <p:cNvSpPr>
            <a:spLocks noGrp="1"/>
          </p:cNvSpPr>
          <p:nvPr>
            <p:ph type="title"/>
          </p:nvPr>
        </p:nvSpPr>
        <p:spPr/>
        <p:txBody>
          <a:bodyPr>
            <a:normAutofit/>
          </a:bodyPr>
          <a:lstStyle/>
          <a:p>
            <a:r>
              <a:rPr lang="uk-UA" b="1" dirty="0"/>
              <a:t>Підходи до управління соціальною відповідальністю</a:t>
            </a:r>
            <a:endParaRPr lang="ru-RU" dirty="0"/>
          </a:p>
        </p:txBody>
      </p:sp>
      <p:sp>
        <p:nvSpPr>
          <p:cNvPr id="3" name="Объект 2">
            <a:extLst>
              <a:ext uri="{FF2B5EF4-FFF2-40B4-BE49-F238E27FC236}">
                <a16:creationId xmlns:a16="http://schemas.microsoft.com/office/drawing/2014/main" id="{9E75E5CB-32BC-42D0-9B1A-3903281B1D5B}"/>
              </a:ext>
            </a:extLst>
          </p:cNvPr>
          <p:cNvSpPr>
            <a:spLocks noGrp="1"/>
          </p:cNvSpPr>
          <p:nvPr>
            <p:ph idx="1"/>
          </p:nvPr>
        </p:nvSpPr>
        <p:spPr>
          <a:xfrm>
            <a:off x="677333" y="1776276"/>
            <a:ext cx="10772543" cy="3880773"/>
          </a:xfrm>
        </p:spPr>
        <p:txBody>
          <a:bodyPr>
            <a:normAutofit/>
          </a:bodyPr>
          <a:lstStyle/>
          <a:p>
            <a:r>
              <a:rPr lang="uk-UA" sz="2400" dirty="0"/>
              <a:t>Чотири позиції, які компанія може зайняти по відношенню до зобов’язань перед суспільством, потрапляють в континуум, крайні значення якого відповідають найнижчим і найвищим рівням соціальної відповідальності.</a:t>
            </a:r>
            <a:endParaRPr lang="ru-RU" sz="2400" dirty="0"/>
          </a:p>
          <a:p>
            <a:endParaRPr lang="ru-RU" sz="2400" dirty="0"/>
          </a:p>
        </p:txBody>
      </p:sp>
      <p:pic>
        <p:nvPicPr>
          <p:cNvPr id="4" name="Рисунок 3">
            <a:extLst>
              <a:ext uri="{FF2B5EF4-FFF2-40B4-BE49-F238E27FC236}">
                <a16:creationId xmlns:a16="http://schemas.microsoft.com/office/drawing/2014/main" id="{95275F20-92E3-4135-BD53-FA96DCFA9DE3}"/>
              </a:ext>
            </a:extLst>
          </p:cNvPr>
          <p:cNvPicPr>
            <a:picLocks noChangeAspect="1"/>
          </p:cNvPicPr>
          <p:nvPr/>
        </p:nvPicPr>
        <p:blipFill>
          <a:blip r:embed="rId2"/>
          <a:stretch>
            <a:fillRect/>
          </a:stretch>
        </p:blipFill>
        <p:spPr>
          <a:xfrm>
            <a:off x="934278" y="3536673"/>
            <a:ext cx="10515599" cy="3030432"/>
          </a:xfrm>
          <a:prstGeom prst="rect">
            <a:avLst/>
          </a:prstGeom>
        </p:spPr>
      </p:pic>
    </p:spTree>
    <p:extLst>
      <p:ext uri="{BB962C8B-B14F-4D97-AF65-F5344CB8AC3E}">
        <p14:creationId xmlns:p14="http://schemas.microsoft.com/office/powerpoint/2010/main" val="3862582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1EA463-ACB0-4B9C-86EC-094F8171C737}"/>
              </a:ext>
            </a:extLst>
          </p:cNvPr>
          <p:cNvSpPr>
            <a:spLocks noGrp="1"/>
          </p:cNvSpPr>
          <p:nvPr>
            <p:ph type="title"/>
          </p:nvPr>
        </p:nvSpPr>
        <p:spPr/>
        <p:txBody>
          <a:bodyPr/>
          <a:lstStyle/>
          <a:p>
            <a:r>
              <a:rPr lang="uk-UA" b="1" dirty="0"/>
              <a:t>Обструкціоністська позиці</a:t>
            </a:r>
            <a:r>
              <a:rPr lang="uk-UA" dirty="0"/>
              <a:t>я.</a:t>
            </a:r>
            <a:endParaRPr lang="ru-RU" dirty="0"/>
          </a:p>
        </p:txBody>
      </p:sp>
      <p:sp>
        <p:nvSpPr>
          <p:cNvPr id="3" name="Объект 2">
            <a:extLst>
              <a:ext uri="{FF2B5EF4-FFF2-40B4-BE49-F238E27FC236}">
                <a16:creationId xmlns:a16="http://schemas.microsoft.com/office/drawing/2014/main" id="{93A63D2E-EB70-46C2-8DB0-2DCE626D044D}"/>
              </a:ext>
            </a:extLst>
          </p:cNvPr>
          <p:cNvSpPr>
            <a:spLocks noGrp="1"/>
          </p:cNvSpPr>
          <p:nvPr>
            <p:ph idx="1"/>
          </p:nvPr>
        </p:nvSpPr>
        <p:spPr>
          <a:xfrm>
            <a:off x="584569" y="1603998"/>
            <a:ext cx="8596668" cy="3880773"/>
          </a:xfrm>
        </p:spPr>
        <p:txBody>
          <a:bodyPr>
            <a:noAutofit/>
          </a:bodyPr>
          <a:lstStyle/>
          <a:p>
            <a:r>
              <a:rPr lang="uk-UA" sz="2400" dirty="0"/>
              <a:t>Компанії, які займають обструкціоністську позицію по відношенню до соціальної відповідальності, в більшості випадків направляють мінімум зусиль на вирішення соціальних проблем або проблем забруднення навколишнього середовища. Коли такі компанії переходять етичну або правову межу, що відокремлює прийнятні дії від неприйнятних, їх типова реакція зводиться до заперечення або неприйняттю відповідальності за свої дії. Проте компанії заперечують наявність яких би то не було порушень і намагаються довести, що їхні дії повністю відповідали вимогам угод. </a:t>
            </a:r>
            <a:endParaRPr lang="ru-RU" sz="2400" dirty="0"/>
          </a:p>
        </p:txBody>
      </p:sp>
    </p:spTree>
    <p:extLst>
      <p:ext uri="{BB962C8B-B14F-4D97-AF65-F5344CB8AC3E}">
        <p14:creationId xmlns:p14="http://schemas.microsoft.com/office/powerpoint/2010/main" val="9397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C8E8F0-8720-416C-A63B-C2F0D2E121BC}"/>
              </a:ext>
            </a:extLst>
          </p:cNvPr>
          <p:cNvSpPr>
            <a:spLocks noGrp="1"/>
          </p:cNvSpPr>
          <p:nvPr>
            <p:ph type="title"/>
          </p:nvPr>
        </p:nvSpPr>
        <p:spPr/>
        <p:txBody>
          <a:bodyPr/>
          <a:lstStyle/>
          <a:p>
            <a:r>
              <a:rPr lang="uk-UA" dirty="0"/>
              <a:t>Приклад </a:t>
            </a:r>
            <a:endParaRPr lang="ru-RU" dirty="0"/>
          </a:p>
        </p:txBody>
      </p:sp>
      <p:sp>
        <p:nvSpPr>
          <p:cNvPr id="3" name="Объект 2">
            <a:extLst>
              <a:ext uri="{FF2B5EF4-FFF2-40B4-BE49-F238E27FC236}">
                <a16:creationId xmlns:a16="http://schemas.microsoft.com/office/drawing/2014/main" id="{1996FA16-9B2D-41A9-9B79-2568CA515B35}"/>
              </a:ext>
            </a:extLst>
          </p:cNvPr>
          <p:cNvSpPr>
            <a:spLocks noGrp="1"/>
          </p:cNvSpPr>
          <p:nvPr>
            <p:ph idx="1"/>
          </p:nvPr>
        </p:nvSpPr>
        <p:spPr>
          <a:xfrm>
            <a:off x="677334" y="1488613"/>
            <a:ext cx="8596668" cy="3880773"/>
          </a:xfrm>
        </p:spPr>
        <p:txBody>
          <a:bodyPr>
            <a:noAutofit/>
          </a:bodyPr>
          <a:lstStyle/>
          <a:p>
            <a:r>
              <a:rPr lang="uk-UA" sz="2800" i="1" dirty="0"/>
              <a:t>Керівництво компаній </a:t>
            </a:r>
            <a:r>
              <a:rPr lang="uk-UA" sz="2800" i="1" dirty="0" err="1"/>
              <a:t>Nestle</a:t>
            </a:r>
            <a:r>
              <a:rPr lang="uk-UA" sz="2800" i="1" dirty="0"/>
              <a:t> і </a:t>
            </a:r>
            <a:r>
              <a:rPr lang="uk-UA" sz="2800" i="1" dirty="0" err="1"/>
              <a:t>Danone</a:t>
            </a:r>
            <a:r>
              <a:rPr lang="uk-UA" sz="2800" i="1" dirty="0"/>
              <a:t>, які були звинувачені в порушенні міжнародних угод, підписаних в 1981 р і покликані забезпечити контроль над </a:t>
            </a:r>
            <a:r>
              <a:rPr lang="uk-UA" sz="2800" i="1" dirty="0" err="1"/>
              <a:t>продажем</a:t>
            </a:r>
            <a:r>
              <a:rPr lang="uk-UA" sz="2800" i="1" dirty="0"/>
              <a:t> молочних сумішей, які заміняють материнське молоко. У цих угодах особливо підкреслюється важливість годування немовлят грудним молоком. Проте компанії </a:t>
            </a:r>
            <a:r>
              <a:rPr lang="uk-UA" sz="2800" i="1" dirty="0" err="1"/>
              <a:t>Nestle</a:t>
            </a:r>
            <a:r>
              <a:rPr lang="uk-UA" sz="2800" i="1" dirty="0"/>
              <a:t> і </a:t>
            </a:r>
            <a:r>
              <a:rPr lang="uk-UA" sz="2800" i="1" dirty="0" err="1"/>
              <a:t>Danone</a:t>
            </a:r>
            <a:r>
              <a:rPr lang="uk-UA" sz="2800" i="1" dirty="0"/>
              <a:t> надавали матерям з країн Західної Африки безкоштовні зразки своєї продукції, а так порушили стандарти етикетування упаковок сумішей для дитячого харчування в Того і Буркіна-Фасо.</a:t>
            </a:r>
            <a:endParaRPr lang="ru-RU" sz="2800" dirty="0"/>
          </a:p>
        </p:txBody>
      </p:sp>
    </p:spTree>
    <p:extLst>
      <p:ext uri="{BB962C8B-B14F-4D97-AF65-F5344CB8AC3E}">
        <p14:creationId xmlns:p14="http://schemas.microsoft.com/office/powerpoint/2010/main" val="3837861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07AF0F-AE82-423D-89D3-C82C1912F279}"/>
              </a:ext>
            </a:extLst>
          </p:cNvPr>
          <p:cNvSpPr>
            <a:spLocks noGrp="1"/>
          </p:cNvSpPr>
          <p:nvPr>
            <p:ph type="title"/>
          </p:nvPr>
        </p:nvSpPr>
        <p:spPr/>
        <p:txBody>
          <a:bodyPr/>
          <a:lstStyle/>
          <a:p>
            <a:r>
              <a:rPr lang="uk-UA" b="1" dirty="0"/>
              <a:t>Оборонна позиція.</a:t>
            </a:r>
            <a:endParaRPr lang="ru-RU" dirty="0"/>
          </a:p>
        </p:txBody>
      </p:sp>
      <p:sp>
        <p:nvSpPr>
          <p:cNvPr id="3" name="Объект 2">
            <a:extLst>
              <a:ext uri="{FF2B5EF4-FFF2-40B4-BE49-F238E27FC236}">
                <a16:creationId xmlns:a16="http://schemas.microsoft.com/office/drawing/2014/main" id="{63520FDB-9E83-4B44-8657-FB44DF1374A9}"/>
              </a:ext>
            </a:extLst>
          </p:cNvPr>
          <p:cNvSpPr>
            <a:spLocks noGrp="1"/>
          </p:cNvSpPr>
          <p:nvPr>
            <p:ph idx="1"/>
          </p:nvPr>
        </p:nvSpPr>
        <p:spPr>
          <a:xfrm>
            <a:off x="516835" y="1524000"/>
            <a:ext cx="11211339" cy="4652963"/>
          </a:xfrm>
        </p:spPr>
        <p:txBody>
          <a:bodyPr>
            <a:noAutofit/>
          </a:bodyPr>
          <a:lstStyle/>
          <a:p>
            <a:r>
              <a:rPr lang="uk-UA" sz="2400" dirty="0"/>
              <a:t>Оборонна позиція компанії перед суспільством полягає в тому, що компанія робить все, що від неї вимагається за законом, але не робить ніяких додаткових дій. </a:t>
            </a:r>
          </a:p>
          <a:p>
            <a:r>
              <a:rPr lang="uk-UA" sz="2400" dirty="0"/>
              <a:t>У більшості випадків таку позицію займають компанії, які не розділяють концепцію соціальної відповідальності. Керівництво компаній, які характеризуються таким ставленням до обов’язків перед суспільством, наполягають на тому, що їхня робота - це генерування прибутків.</a:t>
            </a:r>
          </a:p>
          <a:p>
            <a:r>
              <a:rPr lang="uk-UA" sz="2400" dirty="0"/>
              <a:t>Компанії, що займають таку позицію, менш схильні покривати правопорушення, ніж компанії, які займають обструкціоністську позицію. Ці компанії в більшості випадків визнають свої помилки і вживають заходів, необхідних для виправлення ситуації.</a:t>
            </a:r>
            <a:endParaRPr lang="ru-RU" sz="2400" dirty="0"/>
          </a:p>
          <a:p>
            <a:endParaRPr lang="ru-RU" sz="2400" dirty="0"/>
          </a:p>
        </p:txBody>
      </p:sp>
    </p:spTree>
    <p:extLst>
      <p:ext uri="{BB962C8B-B14F-4D97-AF65-F5344CB8AC3E}">
        <p14:creationId xmlns:p14="http://schemas.microsoft.com/office/powerpoint/2010/main" val="4226291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98A6B9-2C14-4C30-8433-64BF1336A343}"/>
              </a:ext>
            </a:extLst>
          </p:cNvPr>
          <p:cNvSpPr>
            <a:spLocks noGrp="1"/>
          </p:cNvSpPr>
          <p:nvPr>
            <p:ph type="title"/>
          </p:nvPr>
        </p:nvSpPr>
        <p:spPr/>
        <p:txBody>
          <a:bodyPr/>
          <a:lstStyle/>
          <a:p>
            <a:r>
              <a:rPr lang="uk-UA" dirty="0"/>
              <a:t>Приклад</a:t>
            </a:r>
            <a:endParaRPr lang="ru-RU" dirty="0"/>
          </a:p>
        </p:txBody>
      </p:sp>
      <p:sp>
        <p:nvSpPr>
          <p:cNvPr id="3" name="Объект 2">
            <a:extLst>
              <a:ext uri="{FF2B5EF4-FFF2-40B4-BE49-F238E27FC236}">
                <a16:creationId xmlns:a16="http://schemas.microsoft.com/office/drawing/2014/main" id="{8CBDAEE0-A5C2-4C35-B17E-4AEFC26709B0}"/>
              </a:ext>
            </a:extLst>
          </p:cNvPr>
          <p:cNvSpPr>
            <a:spLocks noGrp="1"/>
          </p:cNvSpPr>
          <p:nvPr>
            <p:ph idx="1"/>
          </p:nvPr>
        </p:nvSpPr>
        <p:spPr>
          <a:xfrm>
            <a:off x="677334" y="1270000"/>
            <a:ext cx="10600266" cy="3880773"/>
          </a:xfrm>
        </p:spPr>
        <p:txBody>
          <a:bodyPr>
            <a:noAutofit/>
          </a:bodyPr>
          <a:lstStyle/>
          <a:p>
            <a:r>
              <a:rPr lang="uk-UA" sz="2400" i="1" dirty="0"/>
              <a:t>Компанії, що випускають вироби з тютюну, такі як </a:t>
            </a:r>
            <a:r>
              <a:rPr lang="uk-UA" sz="2400" i="1" dirty="0" err="1"/>
              <a:t>Philip</a:t>
            </a:r>
            <a:r>
              <a:rPr lang="uk-UA" sz="2400" i="1" dirty="0"/>
              <a:t> </a:t>
            </a:r>
            <a:r>
              <a:rPr lang="uk-UA" sz="2400" i="1" dirty="0" err="1"/>
              <a:t>Morris</a:t>
            </a:r>
            <a:r>
              <a:rPr lang="uk-UA" sz="2400" i="1" dirty="0"/>
              <a:t>, займають саме таку позицію, проводячи маркетинг своєї продукції. У США закон вимагає від таких компаній друкувати попередження про шкоду куріння на упаковках сигарет, а також обмежити публікацію рекламних оголошень певним колом засобів масової інформації. У своїй країні ці компанії слідують закону, але використовують набагато більш потужні методи маркетингу своєї продукції в країнах, в яких законодавство не передбачає таких обмежень. </a:t>
            </a:r>
          </a:p>
          <a:p>
            <a:r>
              <a:rPr lang="uk-UA" sz="2400" i="1" dirty="0"/>
              <a:t>Наприклад, на ринки багатьох африканських країн активно просуваються сигарети, які містять більше смоли та нікотину в порівнянні з сигаретами, які продаються на ринку США; на упаковках сигарет, що продаються в цих країнах, практично немає попереджень про шкоду куріння.</a:t>
            </a:r>
            <a:endParaRPr lang="ru-RU" sz="2400" dirty="0"/>
          </a:p>
        </p:txBody>
      </p:sp>
    </p:spTree>
    <p:extLst>
      <p:ext uri="{BB962C8B-B14F-4D97-AF65-F5344CB8AC3E}">
        <p14:creationId xmlns:p14="http://schemas.microsoft.com/office/powerpoint/2010/main" val="2188972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BF81C4-75C4-481F-BDA3-2C0C39A3F6D6}"/>
              </a:ext>
            </a:extLst>
          </p:cNvPr>
          <p:cNvSpPr>
            <a:spLocks noGrp="1"/>
          </p:cNvSpPr>
          <p:nvPr>
            <p:ph type="title"/>
          </p:nvPr>
        </p:nvSpPr>
        <p:spPr/>
        <p:txBody>
          <a:bodyPr/>
          <a:lstStyle/>
          <a:p>
            <a:r>
              <a:rPr lang="uk-UA" b="1" dirty="0"/>
              <a:t>Позиція пристосовування</a:t>
            </a:r>
            <a:endParaRPr lang="ru-RU" dirty="0"/>
          </a:p>
        </p:txBody>
      </p:sp>
      <p:sp>
        <p:nvSpPr>
          <p:cNvPr id="3" name="Объект 2">
            <a:extLst>
              <a:ext uri="{FF2B5EF4-FFF2-40B4-BE49-F238E27FC236}">
                <a16:creationId xmlns:a16="http://schemas.microsoft.com/office/drawing/2014/main" id="{95AA48F8-D393-4C67-8CA2-32198D56EF22}"/>
              </a:ext>
            </a:extLst>
          </p:cNvPr>
          <p:cNvSpPr>
            <a:spLocks noGrp="1"/>
          </p:cNvSpPr>
          <p:nvPr>
            <p:ph idx="1"/>
          </p:nvPr>
        </p:nvSpPr>
        <p:spPr>
          <a:xfrm>
            <a:off x="677333" y="1270000"/>
            <a:ext cx="10229205" cy="3880773"/>
          </a:xfrm>
        </p:spPr>
        <p:txBody>
          <a:bodyPr>
            <a:noAutofit/>
          </a:bodyPr>
          <a:lstStyle/>
          <a:p>
            <a:r>
              <a:rPr lang="uk-UA" sz="2800" dirty="0"/>
              <a:t>Компанії, що займають позицію пристосування по відношенню до соціальної відповідальності, виконують правові та етичні вимоги, але крім цього в деяких випадках вживають ще й додаткові дії. Такі компанії добровільно погоджуються брати участь у соціальних програмах, проте тільки після подання переконливих доводів на користь того, що та чи інша програма заслуговує участі компанії.</a:t>
            </a:r>
          </a:p>
          <a:p>
            <a:r>
              <a:rPr lang="uk-UA" sz="2800" dirty="0"/>
              <a:t> Компанії, що займають подібну позицію, виділяють благодійні внески на будь-які певні, спеціально обрані цілі. Крім того, такі компанії охоче реагують на прохання про пожертвування, на користь програм розвитку спорту і </a:t>
            </a:r>
            <a:r>
              <a:rPr lang="uk-UA" sz="2800" dirty="0" err="1"/>
              <a:t>т.п</a:t>
            </a:r>
            <a:r>
              <a:rPr lang="uk-UA" sz="2800" dirty="0"/>
              <a:t>.</a:t>
            </a:r>
            <a:endParaRPr lang="ru-RU" sz="2800" dirty="0"/>
          </a:p>
        </p:txBody>
      </p:sp>
    </p:spTree>
    <p:extLst>
      <p:ext uri="{BB962C8B-B14F-4D97-AF65-F5344CB8AC3E}">
        <p14:creationId xmlns:p14="http://schemas.microsoft.com/office/powerpoint/2010/main" val="700447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A4F756-28AE-4F62-AF49-9E91B10145C6}"/>
              </a:ext>
            </a:extLst>
          </p:cNvPr>
          <p:cNvSpPr>
            <a:spLocks noGrp="1"/>
          </p:cNvSpPr>
          <p:nvPr>
            <p:ph type="title"/>
          </p:nvPr>
        </p:nvSpPr>
        <p:spPr/>
        <p:txBody>
          <a:bodyPr/>
          <a:lstStyle/>
          <a:p>
            <a:r>
              <a:rPr lang="uk-UA" dirty="0"/>
              <a:t>Приклад</a:t>
            </a:r>
            <a:endParaRPr lang="ru-RU" dirty="0"/>
          </a:p>
        </p:txBody>
      </p:sp>
      <p:sp>
        <p:nvSpPr>
          <p:cNvPr id="3" name="Объект 2">
            <a:extLst>
              <a:ext uri="{FF2B5EF4-FFF2-40B4-BE49-F238E27FC236}">
                <a16:creationId xmlns:a16="http://schemas.microsoft.com/office/drawing/2014/main" id="{24096659-0F7E-4D37-B31B-00CB96B7A491}"/>
              </a:ext>
            </a:extLst>
          </p:cNvPr>
          <p:cNvSpPr>
            <a:spLocks noGrp="1"/>
          </p:cNvSpPr>
          <p:nvPr>
            <p:ph idx="1"/>
          </p:nvPr>
        </p:nvSpPr>
        <p:spPr/>
        <p:txBody>
          <a:bodyPr>
            <a:noAutofit/>
          </a:bodyPr>
          <a:lstStyle/>
          <a:p>
            <a:r>
              <a:rPr lang="uk-UA" sz="2800" i="1" dirty="0"/>
              <a:t>Наприклад, </a:t>
            </a:r>
            <a:r>
              <a:rPr lang="uk-UA" sz="2800" i="1" dirty="0" err="1"/>
              <a:t>VodaPhone</a:t>
            </a:r>
            <a:r>
              <a:rPr lang="uk-UA" sz="2800" i="1" dirty="0"/>
              <a:t>, африканська телекомунікаційна компанія, є спонсором Молодіжної ліги крикету в Преторії, Південна Африка. Однак проблема полягає в тому, що будь-хто повинен «постукати в двері» цих компаній і попросити про допомогу, - самі компанії, які займають подібну позицію, не проявляють особливої активності в пошуку об’єктів для благодійності.</a:t>
            </a:r>
            <a:endParaRPr lang="ru-RU" sz="2800" dirty="0"/>
          </a:p>
          <a:p>
            <a:endParaRPr lang="ru-RU" sz="2800" dirty="0"/>
          </a:p>
        </p:txBody>
      </p:sp>
    </p:spTree>
    <p:extLst>
      <p:ext uri="{BB962C8B-B14F-4D97-AF65-F5344CB8AC3E}">
        <p14:creationId xmlns:p14="http://schemas.microsoft.com/office/powerpoint/2010/main" val="826276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6041B9-771B-4011-BCBA-074A17AFE3A5}"/>
              </a:ext>
            </a:extLst>
          </p:cNvPr>
          <p:cNvSpPr>
            <a:spLocks noGrp="1"/>
          </p:cNvSpPr>
          <p:nvPr>
            <p:ph type="title"/>
          </p:nvPr>
        </p:nvSpPr>
        <p:spPr/>
        <p:txBody>
          <a:bodyPr/>
          <a:lstStyle/>
          <a:p>
            <a:r>
              <a:rPr lang="uk-UA" b="1" dirty="0"/>
              <a:t>Активна позиція.</a:t>
            </a:r>
            <a:endParaRPr lang="ru-RU" dirty="0"/>
          </a:p>
        </p:txBody>
      </p:sp>
      <p:sp>
        <p:nvSpPr>
          <p:cNvPr id="3" name="Объект 2">
            <a:extLst>
              <a:ext uri="{FF2B5EF4-FFF2-40B4-BE49-F238E27FC236}">
                <a16:creationId xmlns:a16="http://schemas.microsoft.com/office/drawing/2014/main" id="{94770BC4-508D-465C-A73B-385AE2D704E2}"/>
              </a:ext>
            </a:extLst>
          </p:cNvPr>
          <p:cNvSpPr>
            <a:spLocks noGrp="1"/>
          </p:cNvSpPr>
          <p:nvPr>
            <p:ph idx="1"/>
          </p:nvPr>
        </p:nvSpPr>
        <p:spPr>
          <a:xfrm>
            <a:off x="836360" y="1670259"/>
            <a:ext cx="8596668" cy="3880773"/>
          </a:xfrm>
        </p:spPr>
        <p:txBody>
          <a:bodyPr>
            <a:noAutofit/>
          </a:bodyPr>
          <a:lstStyle/>
          <a:p>
            <a:r>
              <a:rPr lang="uk-UA" sz="2800" dirty="0"/>
              <a:t>Найвищу ступінь соціальної активності демонструють компанії, що займають активну позицію по відношенню до своїх зобов’язань перед суспільством. Такі компанії дуже серйозно ставляться до питань соціальної відповідальності. Вони вважають себе невід’ємною частиною суспільства і активно шукають способи зробити свій внесок у суспільний добробут.</a:t>
            </a:r>
            <a:endParaRPr lang="ru-RU" sz="2800" dirty="0"/>
          </a:p>
        </p:txBody>
      </p:sp>
    </p:spTree>
    <p:extLst>
      <p:ext uri="{BB962C8B-B14F-4D97-AF65-F5344CB8AC3E}">
        <p14:creationId xmlns:p14="http://schemas.microsoft.com/office/powerpoint/2010/main" val="56151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70A7FE-CE7B-4C43-A673-D7FB2F75081A}"/>
              </a:ext>
            </a:extLst>
          </p:cNvPr>
          <p:cNvSpPr>
            <a:spLocks noGrp="1"/>
          </p:cNvSpPr>
          <p:nvPr>
            <p:ph type="title"/>
          </p:nvPr>
        </p:nvSpPr>
        <p:spPr/>
        <p:txBody>
          <a:bodyPr/>
          <a:lstStyle/>
          <a:p>
            <a:r>
              <a:rPr lang="uk-UA" dirty="0"/>
              <a:t>План</a:t>
            </a:r>
            <a:endParaRPr lang="ru-RU" dirty="0"/>
          </a:p>
        </p:txBody>
      </p:sp>
      <p:sp>
        <p:nvSpPr>
          <p:cNvPr id="3" name="Объект 2">
            <a:extLst>
              <a:ext uri="{FF2B5EF4-FFF2-40B4-BE49-F238E27FC236}">
                <a16:creationId xmlns:a16="http://schemas.microsoft.com/office/drawing/2014/main" id="{B8EFA87D-0BAD-4434-A0CD-3739B3E7D339}"/>
              </a:ext>
            </a:extLst>
          </p:cNvPr>
          <p:cNvSpPr>
            <a:spLocks noGrp="1"/>
          </p:cNvSpPr>
          <p:nvPr>
            <p:ph idx="1"/>
          </p:nvPr>
        </p:nvSpPr>
        <p:spPr>
          <a:xfrm>
            <a:off x="677334" y="1417983"/>
            <a:ext cx="8596668" cy="4623379"/>
          </a:xfrm>
        </p:spPr>
        <p:txBody>
          <a:bodyPr>
            <a:normAutofit/>
          </a:bodyPr>
          <a:lstStyle/>
          <a:p>
            <a:r>
              <a:rPr lang="uk-UA" sz="2800" dirty="0"/>
              <a:t>1. Сутність і роль етики в крос-культурному та міжнародному контексті.</a:t>
            </a:r>
            <a:endParaRPr lang="ru-RU" sz="2800" dirty="0"/>
          </a:p>
          <a:p>
            <a:r>
              <a:rPr lang="uk-UA" sz="2800" dirty="0"/>
              <a:t>2. Основні елементи управління етикою поведінки в зарубіжних країнах.</a:t>
            </a:r>
            <a:endParaRPr lang="ru-RU" sz="2800" dirty="0"/>
          </a:p>
          <a:p>
            <a:r>
              <a:rPr lang="uk-UA" sz="2800" dirty="0"/>
              <a:t>3. Соціальна відповідальність: сутність і основні сфери в міжнародному контексті.</a:t>
            </a:r>
            <a:endParaRPr lang="ru-RU" sz="2800" dirty="0"/>
          </a:p>
          <a:p>
            <a:r>
              <a:rPr lang="uk-UA" sz="2800" dirty="0"/>
              <a:t>4. Процес управління соціальною відповідальністю в міжнародних компаніях.</a:t>
            </a:r>
            <a:endParaRPr lang="ru-RU" sz="2800" dirty="0"/>
          </a:p>
          <a:p>
            <a:endParaRPr lang="ru-RU" sz="2800" dirty="0"/>
          </a:p>
        </p:txBody>
      </p:sp>
    </p:spTree>
    <p:extLst>
      <p:ext uri="{BB962C8B-B14F-4D97-AF65-F5344CB8AC3E}">
        <p14:creationId xmlns:p14="http://schemas.microsoft.com/office/powerpoint/2010/main" val="1825230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70DA3E-A7BB-45CA-81D2-E94C778F1CCA}"/>
              </a:ext>
            </a:extLst>
          </p:cNvPr>
          <p:cNvSpPr>
            <a:spLocks noGrp="1"/>
          </p:cNvSpPr>
          <p:nvPr>
            <p:ph type="title"/>
          </p:nvPr>
        </p:nvSpPr>
        <p:spPr/>
        <p:txBody>
          <a:bodyPr/>
          <a:lstStyle/>
          <a:p>
            <a:r>
              <a:rPr lang="uk-UA" dirty="0"/>
              <a:t>Приклад</a:t>
            </a:r>
            <a:endParaRPr lang="ru-RU" dirty="0"/>
          </a:p>
        </p:txBody>
      </p:sp>
      <p:sp>
        <p:nvSpPr>
          <p:cNvPr id="3" name="Объект 2">
            <a:extLst>
              <a:ext uri="{FF2B5EF4-FFF2-40B4-BE49-F238E27FC236}">
                <a16:creationId xmlns:a16="http://schemas.microsoft.com/office/drawing/2014/main" id="{BF55043E-0B7B-49B9-ADEC-9D1E1C6B0AB8}"/>
              </a:ext>
            </a:extLst>
          </p:cNvPr>
          <p:cNvSpPr>
            <a:spLocks noGrp="1"/>
          </p:cNvSpPr>
          <p:nvPr>
            <p:ph idx="1"/>
          </p:nvPr>
        </p:nvSpPr>
        <p:spPr>
          <a:xfrm>
            <a:off x="677334" y="1488613"/>
            <a:ext cx="8596668" cy="3880773"/>
          </a:xfrm>
        </p:spPr>
        <p:txBody>
          <a:bodyPr>
            <a:noAutofit/>
          </a:bodyPr>
          <a:lstStyle/>
          <a:p>
            <a:r>
              <a:rPr lang="uk-UA" sz="2800" i="1" dirty="0"/>
              <a:t>Прекрасний приклад активної позиції по відношенню до соціальної відповідальності являє собою програма «Дім Рональда Макдональда» (</a:t>
            </a:r>
            <a:r>
              <a:rPr lang="uk-UA" sz="2800" i="1" dirty="0" err="1"/>
              <a:t>Ronald</a:t>
            </a:r>
            <a:r>
              <a:rPr lang="uk-UA" sz="2800" i="1" dirty="0"/>
              <a:t> </a:t>
            </a:r>
            <a:r>
              <a:rPr lang="uk-UA" sz="2800" i="1" dirty="0" err="1"/>
              <a:t>McDonald</a:t>
            </a:r>
            <a:r>
              <a:rPr lang="uk-UA" sz="2800" i="1" dirty="0"/>
              <a:t> </a:t>
            </a:r>
            <a:r>
              <a:rPr lang="uk-UA" sz="2800" i="1" dirty="0" err="1"/>
              <a:t>House</a:t>
            </a:r>
            <a:r>
              <a:rPr lang="uk-UA" sz="2800" i="1" dirty="0"/>
              <a:t>), реалізована корпорацією </a:t>
            </a:r>
            <a:r>
              <a:rPr lang="uk-UA" sz="2800" i="1" dirty="0" err="1"/>
              <a:t>McDonald’s</a:t>
            </a:r>
            <a:r>
              <a:rPr lang="uk-UA" sz="2800" i="1" dirty="0"/>
              <a:t>. У будинках Рональда Макдональда, розташованих поблизу від основних медичних центрів, за мінімальну плату можуть жити члени сімей хворих дітей, які проходять лікування в найближчих медичних установах.</a:t>
            </a:r>
            <a:endParaRPr lang="ru-RU" sz="2800" dirty="0"/>
          </a:p>
          <a:p>
            <a:endParaRPr lang="ru-RU" sz="2800" dirty="0"/>
          </a:p>
        </p:txBody>
      </p:sp>
    </p:spTree>
    <p:extLst>
      <p:ext uri="{BB962C8B-B14F-4D97-AF65-F5344CB8AC3E}">
        <p14:creationId xmlns:p14="http://schemas.microsoft.com/office/powerpoint/2010/main" val="14491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898560-46BA-4A1D-8AC7-9789C7C04577}"/>
              </a:ext>
            </a:extLst>
          </p:cNvPr>
          <p:cNvSpPr>
            <a:spLocks noGrp="1"/>
          </p:cNvSpPr>
          <p:nvPr>
            <p:ph type="title"/>
          </p:nvPr>
        </p:nvSpPr>
        <p:spPr/>
        <p:txBody>
          <a:bodyPr>
            <a:normAutofit fontScale="90000"/>
          </a:bodyPr>
          <a:lstStyle/>
          <a:p>
            <a:r>
              <a:rPr lang="uk-UA" dirty="0"/>
              <a:t>1. Сутність і роль етики в крос-культурному та міжнародному контексті.</a:t>
            </a:r>
            <a:br>
              <a:rPr lang="ru-RU" dirty="0"/>
            </a:br>
            <a:endParaRPr lang="ru-RU" dirty="0"/>
          </a:p>
        </p:txBody>
      </p:sp>
      <p:sp>
        <p:nvSpPr>
          <p:cNvPr id="3" name="Объект 2">
            <a:extLst>
              <a:ext uri="{FF2B5EF4-FFF2-40B4-BE49-F238E27FC236}">
                <a16:creationId xmlns:a16="http://schemas.microsoft.com/office/drawing/2014/main" id="{2488003B-252A-4655-8579-91A2B6B0616F}"/>
              </a:ext>
            </a:extLst>
          </p:cNvPr>
          <p:cNvSpPr>
            <a:spLocks noGrp="1"/>
          </p:cNvSpPr>
          <p:nvPr>
            <p:ph idx="1"/>
          </p:nvPr>
        </p:nvSpPr>
        <p:spPr/>
        <p:txBody>
          <a:bodyPr>
            <a:normAutofit fontScale="92500" lnSpcReduction="20000"/>
          </a:bodyPr>
          <a:lstStyle/>
          <a:p>
            <a:r>
              <a:rPr lang="ru-RU" sz="2600" b="1" i="1" dirty="0">
                <a:sym typeface="Wingdings" panose="05000000000000000000" pitchFamily="2" charset="2"/>
              </a:rPr>
              <a:t></a:t>
            </a:r>
            <a:r>
              <a:rPr lang="uk-UA" sz="2600" b="1" i="1" dirty="0"/>
              <a:t> Цікаві факти. Етичні стандарти та межі соціальної відповідальності міжнародної компанії.</a:t>
            </a:r>
            <a:endParaRPr lang="ru-RU" sz="2600" dirty="0"/>
          </a:p>
          <a:p>
            <a:endParaRPr lang="uk-UA" sz="2400" b="1" dirty="0"/>
          </a:p>
          <a:p>
            <a:r>
              <a:rPr lang="uk-UA" sz="2400" b="1" dirty="0"/>
              <a:t>Етика</a:t>
            </a:r>
            <a:r>
              <a:rPr lang="uk-UA" sz="2400" dirty="0"/>
              <a:t> розглядається як сукупність особистих переконань індивіда щодо коректності його власних рішень, дій чи поведінки. Незважаючи на те, що етика поведінки окремого індивіда визначається його власними переконаннями, поняття етичної поведінки у більшості випадків позначає поведінку, яка узгоджується із загальноприйнятими соціальними нормами. У такому випадку неетична поведінка - це поведінка, що не відповідає загальноприйнятим соціальним нормам.</a:t>
            </a:r>
            <a:endParaRPr lang="ru-RU" sz="2400" dirty="0"/>
          </a:p>
          <a:p>
            <a:endParaRPr lang="ru-RU" sz="2400" dirty="0"/>
          </a:p>
        </p:txBody>
      </p:sp>
    </p:spTree>
    <p:extLst>
      <p:ext uri="{BB962C8B-B14F-4D97-AF65-F5344CB8AC3E}">
        <p14:creationId xmlns:p14="http://schemas.microsoft.com/office/powerpoint/2010/main" val="241224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3BD922-7F57-4D76-A7BB-71FC9EC3C713}"/>
              </a:ext>
            </a:extLst>
          </p:cNvPr>
          <p:cNvSpPr>
            <a:spLocks noGrp="1"/>
          </p:cNvSpPr>
          <p:nvPr>
            <p:ph type="title"/>
          </p:nvPr>
        </p:nvSpPr>
        <p:spPr/>
        <p:txBody>
          <a:bodyPr>
            <a:normAutofit fontScale="90000"/>
          </a:bodyPr>
          <a:lstStyle/>
          <a:p>
            <a:r>
              <a:rPr lang="uk-UA" dirty="0"/>
              <a:t>Опис етичних аспектів поведінки в крос-культурному та міжнародному контексті</a:t>
            </a:r>
            <a:endParaRPr lang="ru-RU" dirty="0"/>
          </a:p>
        </p:txBody>
      </p:sp>
      <p:sp>
        <p:nvSpPr>
          <p:cNvPr id="3" name="Объект 2">
            <a:extLst>
              <a:ext uri="{FF2B5EF4-FFF2-40B4-BE49-F238E27FC236}">
                <a16:creationId xmlns:a16="http://schemas.microsoft.com/office/drawing/2014/main" id="{589E62B4-78BF-4BD4-8978-29831BF9A0E2}"/>
              </a:ext>
            </a:extLst>
          </p:cNvPr>
          <p:cNvSpPr>
            <a:spLocks noGrp="1"/>
          </p:cNvSpPr>
          <p:nvPr>
            <p:ph idx="1"/>
          </p:nvPr>
        </p:nvSpPr>
        <p:spPr/>
        <p:txBody>
          <a:bodyPr>
            <a:noAutofit/>
          </a:bodyPr>
          <a:lstStyle/>
          <a:p>
            <a:r>
              <a:rPr lang="uk-UA" sz="2400" dirty="0"/>
              <a:t>Опис етичних аспектів поведінки в крос-культурному та міжнародному контексті ґрунтується на аналізі того як: </a:t>
            </a:r>
          </a:p>
          <a:p>
            <a:r>
              <a:rPr lang="uk-UA" sz="2400" dirty="0"/>
              <a:t>а) компанія відноситься до своїх працівників; </a:t>
            </a:r>
          </a:p>
          <a:p>
            <a:r>
              <a:rPr lang="uk-UA" sz="2400" dirty="0"/>
              <a:t>б) працівники поводяться по відношенню до компанії (до числа основних етичних проблем, що належать до взаємовідносин між працівниками і компанією, відносяться </a:t>
            </a:r>
            <a:r>
              <a:rPr lang="uk-UA" sz="2400" b="1" i="1" dirty="0"/>
              <a:t>конфлікти інтересів, секретність і конфіденційність, а також чесність працівників)</a:t>
            </a:r>
            <a:r>
              <a:rPr lang="uk-UA" sz="2400" dirty="0"/>
              <a:t>; </a:t>
            </a:r>
          </a:p>
          <a:p>
            <a:r>
              <a:rPr lang="uk-UA" sz="2400" dirty="0"/>
              <a:t>в) компанія, та її персонал відносяться до інших суб’єктів економічної діяльності.</a:t>
            </a:r>
            <a:endParaRPr lang="ru-RU" sz="2400" dirty="0"/>
          </a:p>
          <a:p>
            <a:endParaRPr lang="ru-RU" sz="2400" dirty="0"/>
          </a:p>
        </p:txBody>
      </p:sp>
    </p:spTree>
    <p:extLst>
      <p:ext uri="{BB962C8B-B14F-4D97-AF65-F5344CB8AC3E}">
        <p14:creationId xmlns:p14="http://schemas.microsoft.com/office/powerpoint/2010/main" val="409303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84AF30-138C-4FEF-B19D-38E7CF12AA68}"/>
              </a:ext>
            </a:extLst>
          </p:cNvPr>
          <p:cNvSpPr>
            <a:spLocks noGrp="1"/>
          </p:cNvSpPr>
          <p:nvPr>
            <p:ph type="title"/>
          </p:nvPr>
        </p:nvSpPr>
        <p:spPr/>
        <p:txBody>
          <a:bodyPr>
            <a:normAutofit fontScale="90000"/>
          </a:bodyPr>
          <a:lstStyle/>
          <a:p>
            <a:r>
              <a:rPr lang="uk-UA" dirty="0"/>
              <a:t>2. Основні елементи управління етикою поведінки в зарубіжних країнах.</a:t>
            </a:r>
            <a:br>
              <a:rPr lang="ru-RU" dirty="0"/>
            </a:br>
            <a:endParaRPr lang="ru-RU" dirty="0"/>
          </a:p>
        </p:txBody>
      </p:sp>
      <p:sp>
        <p:nvSpPr>
          <p:cNvPr id="3" name="Объект 2">
            <a:extLst>
              <a:ext uri="{FF2B5EF4-FFF2-40B4-BE49-F238E27FC236}">
                <a16:creationId xmlns:a16="http://schemas.microsoft.com/office/drawing/2014/main" id="{011C70C0-F6C5-43ED-AB9E-35FBAC84A099}"/>
              </a:ext>
            </a:extLst>
          </p:cNvPr>
          <p:cNvSpPr>
            <a:spLocks noGrp="1"/>
          </p:cNvSpPr>
          <p:nvPr>
            <p:ph idx="1"/>
          </p:nvPr>
        </p:nvSpPr>
        <p:spPr/>
        <p:txBody>
          <a:bodyPr>
            <a:normAutofit/>
          </a:bodyPr>
          <a:lstStyle/>
          <a:p>
            <a:r>
              <a:rPr lang="uk-UA" sz="2000" dirty="0"/>
              <a:t>Етика - це невід’ємна риса індивідуальності кожної людини. Тим не менше багато компаній намагаються управляти етикою поведінки своїх менеджерів і працівників, чітко вимагаючи від них відповідності певним естетичним нормам поведінки. Крім того, в таких компаніях реалізуються певні заходи, які спрямовані на максимальне скорочення двозначності у питаннях етичності і неетичності поведінки. </a:t>
            </a:r>
            <a:r>
              <a:rPr lang="uk-UA" sz="2000" dirty="0">
                <a:solidFill>
                  <a:srgbClr val="FF0000"/>
                </a:solidFill>
              </a:rPr>
              <a:t>Найпоширеніший спосіб домогтися усунення двозначності в цьому питанні - використання певного кодексу, в якому зафіксовані норми поведінки, а також вивчення основ етики, вибір методів ведення бізнесу в компанії та формування корпоративної культури.</a:t>
            </a:r>
            <a:endParaRPr lang="ru-RU" sz="2000" dirty="0">
              <a:solidFill>
                <a:srgbClr val="FF0000"/>
              </a:solidFill>
            </a:endParaRPr>
          </a:p>
          <a:p>
            <a:endParaRPr lang="ru-RU" sz="2000" dirty="0"/>
          </a:p>
        </p:txBody>
      </p:sp>
    </p:spTree>
    <p:extLst>
      <p:ext uri="{BB962C8B-B14F-4D97-AF65-F5344CB8AC3E}">
        <p14:creationId xmlns:p14="http://schemas.microsoft.com/office/powerpoint/2010/main" val="3007480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A6622B-99F8-464A-8F6C-BFB2F990F12C}"/>
              </a:ext>
            </a:extLst>
          </p:cNvPr>
          <p:cNvSpPr>
            <a:spLocks noGrp="1"/>
          </p:cNvSpPr>
          <p:nvPr>
            <p:ph type="title"/>
          </p:nvPr>
        </p:nvSpPr>
        <p:spPr/>
        <p:txBody>
          <a:bodyPr>
            <a:normAutofit fontScale="90000"/>
          </a:bodyPr>
          <a:lstStyle/>
          <a:p>
            <a:r>
              <a:rPr lang="uk-UA" b="1" dirty="0"/>
              <a:t>Положення щодо норм поведінки та етичні кодекси.</a:t>
            </a:r>
            <a:br>
              <a:rPr lang="ru-RU" dirty="0"/>
            </a:br>
            <a:endParaRPr lang="ru-RU" dirty="0"/>
          </a:p>
        </p:txBody>
      </p:sp>
      <p:sp>
        <p:nvSpPr>
          <p:cNvPr id="3" name="Объект 2">
            <a:extLst>
              <a:ext uri="{FF2B5EF4-FFF2-40B4-BE49-F238E27FC236}">
                <a16:creationId xmlns:a16="http://schemas.microsoft.com/office/drawing/2014/main" id="{753F1DD4-471F-42E2-A3D8-2DCC2A1C0A01}"/>
              </a:ext>
            </a:extLst>
          </p:cNvPr>
          <p:cNvSpPr>
            <a:spLocks noGrp="1"/>
          </p:cNvSpPr>
          <p:nvPr>
            <p:ph idx="1"/>
          </p:nvPr>
        </p:nvSpPr>
        <p:spPr/>
        <p:txBody>
          <a:bodyPr>
            <a:normAutofit/>
          </a:bodyPr>
          <a:lstStyle/>
          <a:p>
            <a:r>
              <a:rPr lang="uk-UA" sz="2400" i="1" dirty="0"/>
              <a:t>У багатьох багатонаціональних корпораціях, таких як </a:t>
            </a:r>
            <a:r>
              <a:rPr lang="uk-UA" sz="2400" i="1" dirty="0" err="1"/>
              <a:t>Toyota</a:t>
            </a:r>
            <a:r>
              <a:rPr lang="uk-UA" sz="2400" i="1" dirty="0"/>
              <a:t>, </a:t>
            </a:r>
            <a:r>
              <a:rPr lang="uk-UA" sz="2400" i="1" dirty="0" err="1"/>
              <a:t>Siemens</a:t>
            </a:r>
            <a:r>
              <a:rPr lang="uk-UA" sz="2400" i="1" dirty="0"/>
              <a:t> і </a:t>
            </a:r>
            <a:r>
              <a:rPr lang="uk-UA" sz="2400" i="1" dirty="0" err="1"/>
              <a:t>Johnson</a:t>
            </a:r>
            <a:r>
              <a:rPr lang="uk-UA" sz="2400" i="1" dirty="0"/>
              <a:t> &amp; </a:t>
            </a:r>
            <a:r>
              <a:rPr lang="uk-UA" sz="2400" i="1" dirty="0" err="1"/>
              <a:t>Johnson</a:t>
            </a:r>
            <a:r>
              <a:rPr lang="uk-UA" sz="2400" i="1" dirty="0"/>
              <a:t>, складено спеціальні "положення", в яких детально описано, як працівники компанії повинні звертатися з постачальниками, замовниками, конкурентами та іншими учасниками бізнес-процесу. В інших компаніях, таких як </a:t>
            </a:r>
            <a:r>
              <a:rPr lang="uk-UA" sz="2400" i="1" dirty="0" err="1"/>
              <a:t>Philips</a:t>
            </a:r>
            <a:r>
              <a:rPr lang="uk-UA" sz="2400" i="1" dirty="0"/>
              <a:t>, </a:t>
            </a:r>
            <a:r>
              <a:rPr lang="uk-UA" sz="2400" i="1" dirty="0" err="1"/>
              <a:t>Nissan</a:t>
            </a:r>
            <a:r>
              <a:rPr lang="uk-UA" sz="2400" i="1" dirty="0"/>
              <a:t>, </a:t>
            </a:r>
            <a:r>
              <a:rPr lang="uk-UA" sz="2400" i="1" dirty="0" err="1"/>
              <a:t>Daewoo</a:t>
            </a:r>
            <a:r>
              <a:rPr lang="uk-UA" sz="2400" i="1" dirty="0"/>
              <a:t>, </a:t>
            </a:r>
            <a:r>
              <a:rPr lang="uk-UA" sz="2400" i="1" dirty="0" err="1"/>
              <a:t>Whirlpool</a:t>
            </a:r>
            <a:r>
              <a:rPr lang="uk-UA" sz="2400" i="1" dirty="0"/>
              <a:t> і </a:t>
            </a:r>
            <a:r>
              <a:rPr lang="uk-UA" sz="2400" i="1" dirty="0" err="1"/>
              <a:t>Hewlett-Packard</a:t>
            </a:r>
            <a:r>
              <a:rPr lang="uk-UA" sz="2400" i="1" dirty="0"/>
              <a:t>, розроблені етичні кодекси - виражені в письмовій формі декларації про цінності та етичні норми, якими компанія керується у своїх діях.</a:t>
            </a:r>
            <a:endParaRPr lang="ru-RU" sz="2400" dirty="0"/>
          </a:p>
          <a:p>
            <a:endParaRPr lang="ru-RU" sz="2400" dirty="0"/>
          </a:p>
        </p:txBody>
      </p:sp>
    </p:spTree>
    <p:extLst>
      <p:ext uri="{BB962C8B-B14F-4D97-AF65-F5344CB8AC3E}">
        <p14:creationId xmlns:p14="http://schemas.microsoft.com/office/powerpoint/2010/main" val="190460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6AC2A-2969-4ACB-88BC-107F3B0EBE58}"/>
              </a:ext>
            </a:extLst>
          </p:cNvPr>
          <p:cNvSpPr>
            <a:spLocks noGrp="1"/>
          </p:cNvSpPr>
          <p:nvPr>
            <p:ph type="title"/>
          </p:nvPr>
        </p:nvSpPr>
        <p:spPr/>
        <p:txBody>
          <a:bodyPr/>
          <a:lstStyle/>
          <a:p>
            <a:r>
              <a:rPr lang="uk-UA" b="1" dirty="0"/>
              <a:t>Навчання основам етики.</a:t>
            </a:r>
            <a:br>
              <a:rPr lang="ru-RU" dirty="0"/>
            </a:br>
            <a:endParaRPr lang="ru-RU" dirty="0"/>
          </a:p>
        </p:txBody>
      </p:sp>
      <p:sp>
        <p:nvSpPr>
          <p:cNvPr id="3" name="Объект 2">
            <a:extLst>
              <a:ext uri="{FF2B5EF4-FFF2-40B4-BE49-F238E27FC236}">
                <a16:creationId xmlns:a16="http://schemas.microsoft.com/office/drawing/2014/main" id="{FFB97B79-63F7-468F-BE03-04869BD15B08}"/>
              </a:ext>
            </a:extLst>
          </p:cNvPr>
          <p:cNvSpPr>
            <a:spLocks noGrp="1"/>
          </p:cNvSpPr>
          <p:nvPr>
            <p:ph idx="1"/>
          </p:nvPr>
        </p:nvSpPr>
        <p:spPr>
          <a:xfrm>
            <a:off x="584569" y="1270000"/>
            <a:ext cx="8596668" cy="3880773"/>
          </a:xfrm>
        </p:spPr>
        <p:txBody>
          <a:bodyPr>
            <a:noAutofit/>
          </a:bodyPr>
          <a:lstStyle/>
          <a:p>
            <a:r>
              <a:rPr lang="uk-UA" sz="2400" dirty="0"/>
              <a:t>У деяких багатонаціональних корпораціях практикується превентивне рішення можливих етичних проблем за допомогою навчання членів персоналу нормам поведінки у разі виникнення етичних дилем. </a:t>
            </a:r>
            <a:r>
              <a:rPr lang="uk-UA" sz="2400" i="1" dirty="0"/>
              <a:t>Наприклад, в корпорації </a:t>
            </a:r>
            <a:r>
              <a:rPr lang="uk-UA" sz="2400" i="1" dirty="0" err="1"/>
              <a:t>Boeing</a:t>
            </a:r>
            <a:r>
              <a:rPr lang="uk-UA" sz="2400" i="1" dirty="0"/>
              <a:t> менеджери середньої ланки проводять спеціальні навчальні заняття для інших працівників компанії; крім того, в компанії є комітет з питань етики, який підзвітний безпосередньо раді директорів. На таких навчальних заняттях відбувається обговорення різних етичних дилем, з якими можуть зіткнутися працівники компанії, а також аналізуються способи виходу з таких скрутних ситуацій.</a:t>
            </a:r>
            <a:endParaRPr lang="ru-RU" sz="2400" i="1" dirty="0"/>
          </a:p>
          <a:p>
            <a:endParaRPr lang="ru-RU" sz="2400" dirty="0"/>
          </a:p>
        </p:txBody>
      </p:sp>
    </p:spTree>
    <p:extLst>
      <p:ext uri="{BB962C8B-B14F-4D97-AF65-F5344CB8AC3E}">
        <p14:creationId xmlns:p14="http://schemas.microsoft.com/office/powerpoint/2010/main" val="17244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1C9D19-A3B5-46D0-92D9-FE65606B6951}"/>
              </a:ext>
            </a:extLst>
          </p:cNvPr>
          <p:cNvSpPr>
            <a:spLocks noGrp="1"/>
          </p:cNvSpPr>
          <p:nvPr>
            <p:ph type="title"/>
          </p:nvPr>
        </p:nvSpPr>
        <p:spPr/>
        <p:txBody>
          <a:bodyPr>
            <a:normAutofit fontScale="90000"/>
          </a:bodyPr>
          <a:lstStyle/>
          <a:p>
            <a:r>
              <a:rPr lang="uk-UA" b="1" dirty="0"/>
              <a:t>Методи ведення бізнесу та корпоративна культура.</a:t>
            </a:r>
            <a:br>
              <a:rPr lang="ru-RU" dirty="0"/>
            </a:br>
            <a:endParaRPr lang="ru-RU" dirty="0"/>
          </a:p>
        </p:txBody>
      </p:sp>
      <p:sp>
        <p:nvSpPr>
          <p:cNvPr id="3" name="Объект 2">
            <a:extLst>
              <a:ext uri="{FF2B5EF4-FFF2-40B4-BE49-F238E27FC236}">
                <a16:creationId xmlns:a16="http://schemas.microsoft.com/office/drawing/2014/main" id="{4BA5D57C-67ED-4971-8E43-AE7BABAA52CF}"/>
              </a:ext>
            </a:extLst>
          </p:cNvPr>
          <p:cNvSpPr>
            <a:spLocks noGrp="1"/>
          </p:cNvSpPr>
          <p:nvPr>
            <p:ph idx="1"/>
          </p:nvPr>
        </p:nvSpPr>
        <p:spPr/>
        <p:txBody>
          <a:bodyPr>
            <a:noAutofit/>
          </a:bodyPr>
          <a:lstStyle/>
          <a:p>
            <a:r>
              <a:rPr lang="uk-UA" sz="2000" dirty="0"/>
              <a:t>Методи ведення бізнесу, прийняті в компанії, і сформована в ній корпоративна культура також дуже впливають на управління етикою поведінки співробітників компанії. </a:t>
            </a:r>
          </a:p>
          <a:p>
            <a:r>
              <a:rPr lang="uk-UA" sz="2000" dirty="0"/>
              <a:t>Якщо члени вищого керівництва компанії демонструють етичний стиль поведінки, а проблеми порушення етичних норм знаходять швидке адекватне рішення, тоді кожен член персоналу розуміє, що в цій компанії від нього очікують дотримання етичних норм поведінки в процесі прийняття рішень та виконання інших дій.</a:t>
            </a:r>
          </a:p>
          <a:p>
            <a:r>
              <a:rPr lang="uk-UA" sz="2000" dirty="0"/>
              <a:t>Однак якщо самі топ-менеджери не дотримуватися етичних норм або ігнорують випадки неетичної поведінки, то для інших співробітників компанії така можливість уникнути покарання означає, що в цій компанії допустимі подібні порушення.</a:t>
            </a:r>
            <a:endParaRPr lang="ru-RU" sz="2000" dirty="0"/>
          </a:p>
          <a:p>
            <a:endParaRPr lang="ru-RU" sz="2000" dirty="0"/>
          </a:p>
        </p:txBody>
      </p:sp>
    </p:spTree>
    <p:extLst>
      <p:ext uri="{BB962C8B-B14F-4D97-AF65-F5344CB8AC3E}">
        <p14:creationId xmlns:p14="http://schemas.microsoft.com/office/powerpoint/2010/main" val="2075953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5498A6-8076-4AD3-9900-2548CD25B809}"/>
              </a:ext>
            </a:extLst>
          </p:cNvPr>
          <p:cNvSpPr>
            <a:spLocks noGrp="1"/>
          </p:cNvSpPr>
          <p:nvPr>
            <p:ph type="title"/>
          </p:nvPr>
        </p:nvSpPr>
        <p:spPr/>
        <p:txBody>
          <a:bodyPr>
            <a:normAutofit fontScale="90000"/>
          </a:bodyPr>
          <a:lstStyle/>
          <a:p>
            <a:r>
              <a:rPr lang="uk-UA" b="1" dirty="0"/>
              <a:t>3. Соціальна відповідальність: сутність і основні сфери в міжнародному контексті</a:t>
            </a:r>
            <a:endParaRPr lang="ru-RU" dirty="0"/>
          </a:p>
        </p:txBody>
      </p:sp>
      <p:sp>
        <p:nvSpPr>
          <p:cNvPr id="3" name="Объект 2">
            <a:extLst>
              <a:ext uri="{FF2B5EF4-FFF2-40B4-BE49-F238E27FC236}">
                <a16:creationId xmlns:a16="http://schemas.microsoft.com/office/drawing/2014/main" id="{2DD5F75D-BD66-415C-BF3F-735CD9325C72}"/>
              </a:ext>
            </a:extLst>
          </p:cNvPr>
          <p:cNvSpPr>
            <a:spLocks noGrp="1"/>
          </p:cNvSpPr>
          <p:nvPr>
            <p:ph idx="1"/>
          </p:nvPr>
        </p:nvSpPr>
        <p:spPr>
          <a:xfrm>
            <a:off x="516835" y="1736035"/>
            <a:ext cx="9872869" cy="4731026"/>
          </a:xfrm>
        </p:spPr>
        <p:txBody>
          <a:bodyPr>
            <a:noAutofit/>
          </a:bodyPr>
          <a:lstStyle/>
          <a:p>
            <a:r>
              <a:rPr lang="uk-UA" sz="2000" b="1" dirty="0"/>
              <a:t>Соціальна відповідальність</a:t>
            </a:r>
            <a:r>
              <a:rPr lang="uk-UA" sz="2000" dirty="0"/>
              <a:t> - це сукупність обов’язків, які бере на себе організація в плані захисту інтересів суспільства та його подальшого вдосконалення</a:t>
            </a:r>
          </a:p>
          <a:p>
            <a:r>
              <a:rPr lang="uk-UA" sz="2000" i="1" dirty="0"/>
              <a:t>Класичний приклад соціальної відповідальності - тютюнова промисловість. У деяких країнах, таких як Сполучені Штати Америки, Південна Африка і Великобританія, компанії з випуску тютюнових виробів мають обмежені можливості реклами сигарет і зобов’язані друкувати на упаковках сигарет попередження про шкоду куріння. Однак у багатьох інших країнах або прийняті менш суворі обмеження, або немає ніяких обмежень такого типу.</a:t>
            </a:r>
            <a:r>
              <a:rPr lang="uk-UA" sz="2000" dirty="0"/>
              <a:t> </a:t>
            </a:r>
          </a:p>
          <a:p>
            <a:r>
              <a:rPr lang="uk-UA" sz="2000" dirty="0"/>
              <a:t>У такому випадку питання соціальної відповідальності компанії з випуску сигарет зводиться до прийняття рішення про те, чи повинна компанія слідувати найсуворішим правилам на всіх ринках без винятку або вона може скористатися перевагами гнучкості, запропонованої ринками деяких країн, для активного просування продажу і споживання своїх тютюнових виробів.</a:t>
            </a:r>
            <a:endParaRPr lang="ru-RU" sz="2000" dirty="0"/>
          </a:p>
          <a:p>
            <a:endParaRPr lang="ru-RU" sz="2000" dirty="0"/>
          </a:p>
        </p:txBody>
      </p:sp>
    </p:spTree>
    <p:extLst>
      <p:ext uri="{BB962C8B-B14F-4D97-AF65-F5344CB8AC3E}">
        <p14:creationId xmlns:p14="http://schemas.microsoft.com/office/powerpoint/2010/main" val="292515495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TotalTime>
  <Words>1575</Words>
  <Application>Microsoft Office PowerPoint</Application>
  <PresentationFormat>Широкоэкранный</PresentationFormat>
  <Paragraphs>58</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Trebuchet MS</vt:lpstr>
      <vt:lpstr>Wingdings</vt:lpstr>
      <vt:lpstr>Wingdings 3</vt:lpstr>
      <vt:lpstr>Аспект</vt:lpstr>
      <vt:lpstr>Етика і соціальна відповідальність у міжнародному бізнесі</vt:lpstr>
      <vt:lpstr>План</vt:lpstr>
      <vt:lpstr>1. Сутність і роль етики в крос-культурному та міжнародному контексті. </vt:lpstr>
      <vt:lpstr>Опис етичних аспектів поведінки в крос-культурному та міжнародному контексті</vt:lpstr>
      <vt:lpstr>2. Основні елементи управління етикою поведінки в зарубіжних країнах. </vt:lpstr>
      <vt:lpstr>Положення щодо норм поведінки та етичні кодекси. </vt:lpstr>
      <vt:lpstr>Навчання основам етики. </vt:lpstr>
      <vt:lpstr>Методи ведення бізнесу та корпоративна культура. </vt:lpstr>
      <vt:lpstr>3. Соціальна відповідальність: сутність і основні сфери в міжнародному контексті</vt:lpstr>
      <vt:lpstr>Сфери соціальної відповідальності</vt:lpstr>
      <vt:lpstr>4. Процес управління соціальною відповідальністю в міжнародних компаніях.</vt:lpstr>
      <vt:lpstr>Підходи до управління соціальною відповідальністю</vt:lpstr>
      <vt:lpstr>Обструкціоністська позиція.</vt:lpstr>
      <vt:lpstr>Приклад </vt:lpstr>
      <vt:lpstr>Оборонна позиція.</vt:lpstr>
      <vt:lpstr>Приклад</vt:lpstr>
      <vt:lpstr>Позиція пристосовування</vt:lpstr>
      <vt:lpstr>Приклад</vt:lpstr>
      <vt:lpstr>Активна позиція.</vt:lpstr>
      <vt:lpstr>Приклад</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Етика і соціальна відповідальність у міжнародному бізнесі</dc:title>
  <dc:creator>Пользователь</dc:creator>
  <cp:lastModifiedBy>Пользователь</cp:lastModifiedBy>
  <cp:revision>4</cp:revision>
  <dcterms:created xsi:type="dcterms:W3CDTF">2019-11-08T19:10:11Z</dcterms:created>
  <dcterms:modified xsi:type="dcterms:W3CDTF">2020-08-31T04:28:59Z</dcterms:modified>
</cp:coreProperties>
</file>