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4" r:id="rId4"/>
    <p:sldId id="265" r:id="rId5"/>
    <p:sldId id="267" r:id="rId6"/>
    <p:sldId id="258" r:id="rId7"/>
    <p:sldId id="259" r:id="rId8"/>
    <p:sldId id="263" r:id="rId9"/>
    <p:sldId id="260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37" autoAdjust="0"/>
    <p:restoredTop sz="94660"/>
  </p:normalViewPr>
  <p:slideViewPr>
    <p:cSldViewPr>
      <p:cViewPr varScale="1">
        <p:scale>
          <a:sx n="76" d="100"/>
          <a:sy n="76" d="100"/>
        </p:scale>
        <p:origin x="1825" y="26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494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470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671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2478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822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467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884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762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692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912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728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332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035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967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317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439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706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7756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412776"/>
            <a:ext cx="8373616" cy="2404864"/>
          </a:xfrm>
        </p:spPr>
        <p:txBody>
          <a:bodyPr>
            <a:normAutofit/>
          </a:bodyPr>
          <a:lstStyle/>
          <a:p>
            <a:pPr algn="ctr"/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uk-UA" b="1" dirty="0" err="1">
                <a:latin typeface="Arial" panose="020B0604020202020204" pitchFamily="34" charset="0"/>
                <a:cs typeface="Arial" panose="020B0604020202020204" pitchFamily="34" charset="0"/>
              </a:rPr>
              <a:t>етвертинна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 структура</a:t>
            </a:r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b="1" dirty="0" err="1">
                <a:latin typeface="Arial" panose="020B0604020202020204" pitchFamily="34" charset="0"/>
                <a:cs typeface="Arial" panose="020B0604020202020204" pitchFamily="34" charset="0"/>
              </a:rPr>
              <a:t>білка</a:t>
            </a:r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92A07256-7621-235F-389C-E0EF6C2BFA43}"/>
              </a:ext>
            </a:extLst>
          </p:cNvPr>
          <p:cNvSpPr txBox="1">
            <a:spLocks/>
          </p:cNvSpPr>
          <p:nvPr/>
        </p:nvSpPr>
        <p:spPr>
          <a:xfrm>
            <a:off x="8460432" y="188640"/>
            <a:ext cx="545054" cy="5040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646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D682504-C2BF-8990-E594-F5BE48A19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116632"/>
            <a:ext cx="8568952" cy="641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2">
            <a:extLst>
              <a:ext uri="{FF2B5EF4-FFF2-40B4-BE49-F238E27FC236}">
                <a16:creationId xmlns:a16="http://schemas.microsoft.com/office/drawing/2014/main" id="{33B6CF64-0E7F-34C3-C6EE-7F3E7D24AF3F}"/>
              </a:ext>
            </a:extLst>
          </p:cNvPr>
          <p:cNvSpPr txBox="1">
            <a:spLocks/>
          </p:cNvSpPr>
          <p:nvPr/>
        </p:nvSpPr>
        <p:spPr>
          <a:xfrm>
            <a:off x="8489760" y="116632"/>
            <a:ext cx="545054" cy="5040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189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514" y="1124744"/>
            <a:ext cx="8866972" cy="5832648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Четвертинна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структура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UA" sz="2200" dirty="0" err="1">
                <a:latin typeface="Arial" panose="020B0604020202020204" pitchFamily="34" charset="0"/>
                <a:cs typeface="Arial" panose="020B0604020202020204" pitchFamily="34" charset="0"/>
              </a:rPr>
              <a:t>білка</a:t>
            </a:r>
            <a:r>
              <a:rPr lang="ru-UA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−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спосіб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укладання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UA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просторі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окремих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поліпептидних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ланцюгів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володіють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однаковою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первинною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вторинною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третинною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структурою</a:t>
            </a:r>
            <a:r>
              <a:rPr lang="ru-UA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UA" sz="2200" dirty="0" err="1">
                <a:latin typeface="Arial" panose="020B0604020202020204" pitchFamily="34" charset="0"/>
                <a:cs typeface="Arial" panose="020B0604020202020204" pitchFamily="34" charset="0"/>
              </a:rPr>
              <a:t>Тобто</a:t>
            </a:r>
            <a:r>
              <a:rPr lang="ru-UA" sz="2200" dirty="0">
                <a:latin typeface="Arial" panose="020B0604020202020204" pitchFamily="34" charset="0"/>
                <a:cs typeface="Arial" panose="020B0604020202020204" pitchFamily="34" charset="0"/>
              </a:rPr>
              <a:t> ф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ормування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єдиного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в структурному і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функціональному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відношеннях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макромолекулярного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утворення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UA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Специфічність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четвертинної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структури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білків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проявляється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UA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певній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конформаційній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автономії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поліпептидних</a:t>
            </a:r>
            <a:r>
              <a:rPr lang="ru-UA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фрагментів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UA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входять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до складу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макромолекули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білка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UA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Вклад </a:t>
            </a:r>
            <a:r>
              <a:rPr lang="ru-R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гідрофобних</a:t>
            </a:r>
            <a:r>
              <a:rPr lang="ru-UA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взаємодій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стабілізацію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третинної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UA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UA" sz="2200" dirty="0"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четвертинної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структури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білків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досить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значний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UA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разі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третинної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структури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частку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припадає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UA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більше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половини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стабілізуючої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сили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EF09F635-10EF-70A2-D2E5-9959E34DE2C1}"/>
              </a:ext>
            </a:extLst>
          </p:cNvPr>
          <p:cNvSpPr txBox="1">
            <a:spLocks/>
          </p:cNvSpPr>
          <p:nvPr/>
        </p:nvSpPr>
        <p:spPr>
          <a:xfrm>
            <a:off x="8460432" y="188640"/>
            <a:ext cx="545054" cy="5040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UA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783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1CD69C5-0E86-6FB5-2CCF-1A60EE791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21076" cy="424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D5648B-B283-451F-E5FE-3E41E7EF4E6F}"/>
              </a:ext>
            </a:extLst>
          </p:cNvPr>
          <p:cNvSpPr txBox="1"/>
          <p:nvPr/>
        </p:nvSpPr>
        <p:spPr>
          <a:xfrm>
            <a:off x="4121076" y="1420027"/>
            <a:ext cx="489727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UA" b="1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Гемоглобін</a:t>
            </a: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дихальний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пігмент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крові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UA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бере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участь у 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транспорті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UA" b="0" i="0" baseline="-25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UA" baseline="-25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UA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</a:t>
            </a:r>
            <a:r>
              <a:rPr lang="ru-UA" b="0" i="0" baseline="-25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метаболізмі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виконує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буферні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функції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UA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підтримання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рН). </a:t>
            </a:r>
            <a:endParaRPr lang="ru-UA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UA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UA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іститься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UA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еритроцитах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червоних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кров'яних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тільцях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UA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кладається</a:t>
            </a:r>
            <a:r>
              <a:rPr lang="ru-UA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залізовмісної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порфіринової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частини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чотирьох</a:t>
            </a:r>
            <a:r>
              <a:rPr lang="ru-RU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гемів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гемі</a:t>
            </a:r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endParaRPr lang="ru-UA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UA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білкової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частини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глобіну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ru-UA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Цей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білок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має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четвертинну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структуру, </a:t>
            </a:r>
            <a:endParaRPr lang="ru-UA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утворена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субодиниць</a:t>
            </a:r>
            <a:r>
              <a:rPr lang="ru-RU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76352B-B3D2-98E0-6CEE-3F56682ECA39}"/>
              </a:ext>
            </a:extLst>
          </p:cNvPr>
          <p:cNvSpPr txBox="1"/>
          <p:nvPr/>
        </p:nvSpPr>
        <p:spPr>
          <a:xfrm>
            <a:off x="34770" y="4300348"/>
            <a:ext cx="4990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https://www.donor.ua/pages/2029</a:t>
            </a:r>
            <a:endParaRPr lang="ru-UA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96E6838-1139-5D5A-B437-C25A4E7F3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869160"/>
            <a:ext cx="2521612" cy="172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2">
            <a:extLst>
              <a:ext uri="{FF2B5EF4-FFF2-40B4-BE49-F238E27FC236}">
                <a16:creationId xmlns:a16="http://schemas.microsoft.com/office/drawing/2014/main" id="{71524EAF-2E06-B7D9-09CB-446A4E602E2A}"/>
              </a:ext>
            </a:extLst>
          </p:cNvPr>
          <p:cNvSpPr txBox="1">
            <a:spLocks/>
          </p:cNvSpPr>
          <p:nvPr/>
        </p:nvSpPr>
        <p:spPr>
          <a:xfrm>
            <a:off x="8460432" y="188640"/>
            <a:ext cx="545054" cy="5040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UA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AF351B5-3E26-0F5A-CDA7-EBEAB900C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9" y="34549"/>
            <a:ext cx="7223767" cy="559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EC1440-1FEE-EACF-A6E9-B0F71280E6E5}"/>
              </a:ext>
            </a:extLst>
          </p:cNvPr>
          <p:cNvSpPr txBox="1"/>
          <p:nvPr/>
        </p:nvSpPr>
        <p:spPr>
          <a:xfrm>
            <a:off x="179512" y="5805264"/>
            <a:ext cx="76328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https://depositphotos.com/ua/vector/structure-hemoglobin-red-blood-cell-hemoglobin-molecule-structural-formula-heme-466733312.html</a:t>
            </a:r>
            <a:endParaRPr lang="ru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4D4735BE-7C28-F2A8-B4D9-3404FEC2036B}"/>
              </a:ext>
            </a:extLst>
          </p:cNvPr>
          <p:cNvSpPr txBox="1">
            <a:spLocks/>
          </p:cNvSpPr>
          <p:nvPr/>
        </p:nvSpPr>
        <p:spPr>
          <a:xfrm>
            <a:off x="8460432" y="188640"/>
            <a:ext cx="545054" cy="5040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UA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619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553A73F7-8FE6-739B-1A81-5F24D3B16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" y="3501008"/>
            <a:ext cx="4482214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57D19735-EEDA-BD95-0F88-2B36A42B7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8" y="22746"/>
            <a:ext cx="4451845" cy="333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Види гемоглобіну">
            <a:extLst>
              <a:ext uri="{FF2B5EF4-FFF2-40B4-BE49-F238E27FC236}">
                <a16:creationId xmlns:a16="http://schemas.microsoft.com/office/drawing/2014/main" id="{8BF2D30F-79ED-8F97-2794-0313B5292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284" y="22746"/>
            <a:ext cx="4451845" cy="333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2">
            <a:extLst>
              <a:ext uri="{FF2B5EF4-FFF2-40B4-BE49-F238E27FC236}">
                <a16:creationId xmlns:a16="http://schemas.microsoft.com/office/drawing/2014/main" id="{C52DFEC6-D8C5-8437-97C1-7DEBFCB70309}"/>
              </a:ext>
            </a:extLst>
          </p:cNvPr>
          <p:cNvSpPr txBox="1">
            <a:spLocks/>
          </p:cNvSpPr>
          <p:nvPr/>
        </p:nvSpPr>
        <p:spPr>
          <a:xfrm>
            <a:off x="8460432" y="188640"/>
            <a:ext cx="545054" cy="5040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UA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667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7360578" cy="576064"/>
          </a:xfrm>
        </p:spPr>
        <p:txBody>
          <a:bodyPr/>
          <a:lstStyle/>
          <a:p>
            <a:pPr algn="ctr"/>
            <a:r>
              <a:rPr lang="ru-RU" sz="20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Історія</a:t>
            </a:r>
            <a:r>
              <a:rPr lang="ru-RU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вивчення</a:t>
            </a:r>
            <a:r>
              <a:rPr lang="ru-RU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sz="20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четвертинної</a:t>
            </a:r>
            <a:r>
              <a:rPr lang="ru-UA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структури</a:t>
            </a:r>
            <a:endParaRPr lang="uk-U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659" y="476672"/>
            <a:ext cx="7856717" cy="5832648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У 1950-х р</a:t>
            </a:r>
            <a:r>
              <a:rPr lang="ru-UA" sz="1800" dirty="0">
                <a:latin typeface="Arial" panose="020B0604020202020204" pitchFamily="34" charset="0"/>
                <a:cs typeface="Arial" panose="020B0604020202020204" pitchFamily="34" charset="0"/>
              </a:rPr>
              <a:t>р.</a:t>
            </a: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 Макс </a:t>
            </a:r>
            <a:r>
              <a:rPr lang="uk-UA" sz="1800" dirty="0" err="1">
                <a:latin typeface="Arial" panose="020B0604020202020204" pitchFamily="34" charset="0"/>
                <a:cs typeface="Arial" panose="020B0604020202020204" pitchFamily="34" charset="0"/>
              </a:rPr>
              <a:t>Перутц</a:t>
            </a: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 удосконалив </a:t>
            </a:r>
            <a:endParaRPr lang="ru-U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sz="1800" b="1" dirty="0">
                <a:latin typeface="Arial" panose="020B0604020202020204" pitchFamily="34" charset="0"/>
                <a:cs typeface="Arial" panose="020B0604020202020204" pitchFamily="34" charset="0"/>
              </a:rPr>
              <a:t>метод рентгеноструктурного аналізу дифракції</a:t>
            </a: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U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що спостерігається на білкових кристалах, </a:t>
            </a:r>
            <a:endParaRPr lang="ru-U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застосувавши кристалізацію в присутності солей важких металів. </a:t>
            </a:r>
            <a:endParaRPr lang="ru-U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U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Це дозволило вперше отримати дані </a:t>
            </a:r>
            <a:endParaRPr lang="ru-U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про </a:t>
            </a:r>
            <a:r>
              <a:rPr lang="uk-UA" sz="1800" b="1" dirty="0">
                <a:latin typeface="Arial" panose="020B0604020202020204" pitchFamily="34" charset="0"/>
                <a:cs typeface="Arial" panose="020B0604020202020204" pitchFamily="34" charset="0"/>
              </a:rPr>
              <a:t>просторову структуру білка</a:t>
            </a:r>
            <a:r>
              <a:rPr lang="ru-UA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гемоглобін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UA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sz="1800" dirty="0" err="1">
                <a:latin typeface="Arial" panose="020B0604020202020204" pitchFamily="34" charset="0"/>
                <a:cs typeface="Arial" panose="020B0604020202020204" pitchFamily="34" charset="0"/>
              </a:rPr>
              <a:t>Перутц</a:t>
            </a:r>
            <a:r>
              <a:rPr lang="ru-UA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разом з Джоном </a:t>
            </a:r>
            <a:r>
              <a:rPr lang="uk-UA" sz="1800" dirty="0" err="1">
                <a:latin typeface="Arial" panose="020B0604020202020204" pitchFamily="34" charset="0"/>
                <a:cs typeface="Arial" panose="020B0604020202020204" pitchFamily="34" charset="0"/>
              </a:rPr>
              <a:t>Кендрю</a:t>
            </a: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U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був удостоєний Нобелівської премії</a:t>
            </a:r>
            <a:r>
              <a:rPr lang="ru-UA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U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U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З кінця 1950-х р</a:t>
            </a:r>
            <a:r>
              <a:rPr lang="ru-UA" sz="1800" dirty="0">
                <a:latin typeface="Arial" panose="020B0604020202020204" pitchFamily="34" charset="0"/>
                <a:cs typeface="Arial" panose="020B0604020202020204" pitchFamily="34" charset="0"/>
              </a:rPr>
              <a:t>р.</a:t>
            </a: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800" dirty="0" err="1">
                <a:latin typeface="Arial" panose="020B0604020202020204" pitchFamily="34" charset="0"/>
                <a:cs typeface="Arial" panose="020B0604020202020204" pitchFamily="34" charset="0"/>
              </a:rPr>
              <a:t>Перутц</a:t>
            </a: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 продовжував вивчення функціонування гемоглобіну, домагаючись визначення особливостей структури молекули за відсутності </a:t>
            </a:r>
            <a:r>
              <a:rPr lang="ru-UA" sz="1800" dirty="0"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 в присутності кисню.</a:t>
            </a:r>
            <a:endParaRPr lang="ru-U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uk-U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У 1980-х </a:t>
            </a:r>
            <a:r>
              <a:rPr lang="ru-UA" sz="1800" dirty="0" err="1">
                <a:latin typeface="Arial" panose="020B0604020202020204" pitchFamily="34" charset="0"/>
                <a:cs typeface="Arial" panose="020B0604020202020204" pitchFamily="34" charset="0"/>
              </a:rPr>
              <a:t>рр</a:t>
            </a:r>
            <a:r>
              <a:rPr lang="ru-UA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k-UA" sz="1800" dirty="0" err="1">
                <a:latin typeface="Arial" panose="020B0604020202020204" pitchFamily="34" charset="0"/>
                <a:cs typeface="Arial" panose="020B0604020202020204" pitchFamily="34" charset="0"/>
              </a:rPr>
              <a:t>Перутц</a:t>
            </a: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 заклав </a:t>
            </a:r>
            <a:r>
              <a:rPr lang="uk-UA" sz="1800" b="1" dirty="0">
                <a:latin typeface="Arial" panose="020B0604020202020204" pitchFamily="34" charset="0"/>
                <a:cs typeface="Arial" panose="020B0604020202020204" pitchFamily="34" charset="0"/>
              </a:rPr>
              <a:t>основи аналізу взаємодії білків </a:t>
            </a:r>
            <a:endParaRPr lang="ru-UA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sz="1800" b="1" dirty="0">
                <a:latin typeface="Arial" panose="020B0604020202020204" pitchFamily="34" charset="0"/>
                <a:cs typeface="Arial" panose="020B0604020202020204" pitchFamily="34" charset="0"/>
              </a:rPr>
              <a:t>з низькомолекулярними сполуками</a:t>
            </a: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, на яких тепер будують </a:t>
            </a:r>
            <a:r>
              <a:rPr lang="uk-UA" sz="1800" b="1" dirty="0">
                <a:latin typeface="Arial" panose="020B0604020202020204" pitchFamily="34" charset="0"/>
                <a:cs typeface="Arial" panose="020B0604020202020204" pitchFamily="34" charset="0"/>
              </a:rPr>
              <a:t>дизайн лікарських препаратів у фармацевтичній індустрії</a:t>
            </a: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Max Perut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0578" y="1714929"/>
            <a:ext cx="1401709" cy="1659495"/>
          </a:xfrm>
          <a:prstGeom prst="rect">
            <a:avLst/>
          </a:prstGeom>
          <a:noFill/>
        </p:spPr>
      </p:pic>
      <p:sp>
        <p:nvSpPr>
          <p:cNvPr id="4" name="Объект 2">
            <a:extLst>
              <a:ext uri="{FF2B5EF4-FFF2-40B4-BE49-F238E27FC236}">
                <a16:creationId xmlns:a16="http://schemas.microsoft.com/office/drawing/2014/main" id="{5FFAD0A3-68BF-A08B-7CC8-3C9AB7B7F5F8}"/>
              </a:ext>
            </a:extLst>
          </p:cNvPr>
          <p:cNvSpPr txBox="1">
            <a:spLocks/>
          </p:cNvSpPr>
          <p:nvPr/>
        </p:nvSpPr>
        <p:spPr>
          <a:xfrm>
            <a:off x="8489760" y="116632"/>
            <a:ext cx="545054" cy="5040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UA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061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543674" cy="72008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Визначення четвертинної структури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5904655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Четвертинна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структура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формується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основному за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рахунок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утворення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сольових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містків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між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радикалами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амінокислот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різної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полярност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належать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контактуючим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молекулам 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субодиницями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При pH = 6</a:t>
            </a:r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радикали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амінокислот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лізину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група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NH</a:t>
            </a:r>
            <a:r>
              <a:rPr lang="ru-RU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аргініну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група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= NH</a:t>
            </a:r>
            <a:r>
              <a:rPr lang="ru-RU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гістидину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імідазольне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кільце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група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≡ NH)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заряджені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позитивно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радикали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тирозину,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аспарагінової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гл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тамінової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кислот </a:t>
            </a:r>
            <a:b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одні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й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ті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самі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групи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COO</a:t>
            </a:r>
            <a:r>
              <a:rPr lang="ru-UA" baseline="30000" dirty="0"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–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b="1" dirty="0" err="1">
                <a:latin typeface="Arial" panose="020B0604020202020204" pitchFamily="34" charset="0"/>
                <a:cs typeface="Arial" panose="020B0604020202020204" pitchFamily="34" charset="0"/>
              </a:rPr>
              <a:t>заряджені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негативно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Енергія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одного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сольового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містка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складає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біля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0.06 </a:t>
            </a:r>
            <a:r>
              <a:rPr lang="ru-RU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Оскільки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іонізація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радикалів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залежить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величини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рН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розчину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 і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здатність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білків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утворювати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четвертинну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структуру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теж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залежить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цього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A3C09432-171E-5540-8482-2F0D8A5F6183}"/>
              </a:ext>
            </a:extLst>
          </p:cNvPr>
          <p:cNvSpPr txBox="1">
            <a:spLocks/>
          </p:cNvSpPr>
          <p:nvPr/>
        </p:nvSpPr>
        <p:spPr>
          <a:xfrm>
            <a:off x="8489760" y="116632"/>
            <a:ext cx="545054" cy="5040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040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460432" cy="6309320"/>
          </a:xfrm>
          <a:prstGeom prst="rect">
            <a:avLst/>
          </a:prstGeom>
        </p:spPr>
      </p:pic>
      <p:sp>
        <p:nvSpPr>
          <p:cNvPr id="2" name="Объект 2">
            <a:extLst>
              <a:ext uri="{FF2B5EF4-FFF2-40B4-BE49-F238E27FC236}">
                <a16:creationId xmlns:a16="http://schemas.microsoft.com/office/drawing/2014/main" id="{61F21BB5-CCC1-BF98-0251-2D11E9A75A33}"/>
              </a:ext>
            </a:extLst>
          </p:cNvPr>
          <p:cNvSpPr txBox="1">
            <a:spLocks/>
          </p:cNvSpPr>
          <p:nvPr/>
        </p:nvSpPr>
        <p:spPr>
          <a:xfrm>
            <a:off x="8489760" y="116632"/>
            <a:ext cx="545054" cy="5040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055380" cy="383111"/>
          </a:xfrm>
        </p:spPr>
        <p:txBody>
          <a:bodyPr/>
          <a:lstStyle/>
          <a:p>
            <a:pPr algn="ctr"/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Виділення</a:t>
            </a:r>
            <a:r>
              <a:rPr lang="ru-UA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очистка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білків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5894" y="692696"/>
            <a:ext cx="9149894" cy="6165304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Першим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етапом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виділення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й очистки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білків</a:t>
            </a:r>
            <a:r>
              <a:rPr lang="ru-UA" sz="1400" dirty="0">
                <a:latin typeface="Arial" panose="020B0604020202020204" pitchFamily="34" charset="0"/>
                <a:cs typeface="Arial" panose="020B0604020202020204" pitchFamily="34" charset="0"/>
              </a:rPr>
              <a:t> є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вилучення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клітин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U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Спочатку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клітини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руйнують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перетворюючи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гомогенат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U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допомогою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гомогенізаторів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з лопатками,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обертаються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товкачика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U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виготовлені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інертного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матеріалу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- тефлону. </a:t>
            </a:r>
            <a:endParaRPr lang="ru-U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U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Застосовують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також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метод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розтирання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твердим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матеріало</a:t>
            </a:r>
            <a:r>
              <a:rPr lang="ru-UA" sz="1400" b="1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наприклад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UA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кварц</a:t>
            </a:r>
            <a:r>
              <a:rPr lang="ru-UA" sz="140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вим</a:t>
            </a:r>
            <a:r>
              <a:rPr lang="ru-UA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піском</a:t>
            </a:r>
            <a:r>
              <a:rPr lang="ru-UA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U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Існують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методи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руйнування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клітин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U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допомогою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поперемінного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заморожування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й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розморожування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U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всіх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етапах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виділення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й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очищення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білків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слід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зважати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значну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нестійкість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U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лабільність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схильність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втрати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нативних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властивостей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U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Дуже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часто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процес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руйнування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клітин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супроводжується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виділенням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тепла, </a:t>
            </a:r>
            <a:endParaRPr lang="ru-U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тому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всі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процедури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необхідно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проводити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знижених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температурах (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близько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+4</a:t>
            </a:r>
            <a:r>
              <a:rPr lang="ru-UA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С) </a:t>
            </a:r>
            <a:endParaRPr lang="ru-U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 метою </a:t>
            </a:r>
            <a:r>
              <a:rPr lang="ru-RU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запобігання</a:t>
            </a:r>
            <a:r>
              <a:rPr lang="ru-RU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теплової</a:t>
            </a:r>
            <a:r>
              <a:rPr lang="ru-RU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денатурації</a:t>
            </a:r>
            <a:r>
              <a:rPr lang="ru-RU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sz="1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U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Важливим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є також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підтримування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активної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реакції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середовища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певному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інтервалі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U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цією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метою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середовище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суспендування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готують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буферних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розчинах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U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Щоб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усунути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вплив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різних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іонів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використовують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комплексоутворювачі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endParaRPr lang="ru-U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етилендіамінтетраацетат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(ЕДТА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трилон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Б) та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ін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U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Щоб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запобігти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окис</a:t>
            </a:r>
            <a:r>
              <a:rPr lang="ru-UA" sz="140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енню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білках</a:t>
            </a:r>
            <a:r>
              <a:rPr lang="ru-UA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sz="1400" dirty="0" err="1">
                <a:latin typeface="Arial" panose="020B0604020202020204" pitchFamily="34" charset="0"/>
                <a:cs typeface="Arial" panose="020B0604020202020204" pitchFamily="34" charset="0"/>
              </a:rPr>
              <a:t>певних</a:t>
            </a:r>
            <a:r>
              <a:rPr lang="ru-UA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sz="1400" dirty="0" err="1">
                <a:latin typeface="Arial" panose="020B0604020202020204" pitchFamily="34" charset="0"/>
                <a:cs typeface="Arial" panose="020B0604020202020204" pitchFamily="34" charset="0"/>
              </a:rPr>
              <a:t>груп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у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середовище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додають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відновники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U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наприклад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цистеїн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ін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853C8948-6AA8-388B-98EE-9668BF048B33}"/>
              </a:ext>
            </a:extLst>
          </p:cNvPr>
          <p:cNvSpPr txBox="1">
            <a:spLocks/>
          </p:cNvSpPr>
          <p:nvPr/>
        </p:nvSpPr>
        <p:spPr>
          <a:xfrm>
            <a:off x="8489760" y="116632"/>
            <a:ext cx="545054" cy="5040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9465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346</TotalTime>
  <Words>595</Words>
  <Application>Microsoft Office PowerPoint</Application>
  <PresentationFormat>Экран (4:3)</PresentationFormat>
  <Paragraphs>96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Ион</vt:lpstr>
      <vt:lpstr>Четвертинна структура білка</vt:lpstr>
      <vt:lpstr>Презентация PowerPoint</vt:lpstr>
      <vt:lpstr>Презентация PowerPoint</vt:lpstr>
      <vt:lpstr>Презентация PowerPoint</vt:lpstr>
      <vt:lpstr>Презентация PowerPoint</vt:lpstr>
      <vt:lpstr>Історія вивчення четвертинної структури</vt:lpstr>
      <vt:lpstr>Визначення четвертинної структури</vt:lpstr>
      <vt:lpstr>Презентация PowerPoint</vt:lpstr>
      <vt:lpstr>Виділення, очистка білків.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Індивідуальне домашнє завдання « Кількісне визначення вуглецю»</dc:title>
  <dc:creator>Пользователь</dc:creator>
  <cp:lastModifiedBy>Gencheva.Viktoriia@renters.mans.edu.pl Gencheva</cp:lastModifiedBy>
  <cp:revision>20</cp:revision>
  <dcterms:created xsi:type="dcterms:W3CDTF">2019-10-28T21:41:45Z</dcterms:created>
  <dcterms:modified xsi:type="dcterms:W3CDTF">2025-04-28T10:09:16Z</dcterms:modified>
</cp:coreProperties>
</file>