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40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13738-3DB8-230E-A5BC-CAFE561A5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CA18AA-97E7-4F68-E668-E4B57BCF1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7BD2F3-2556-5BAD-7248-934E42CA8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5F33-026C-4739-A7FB-2F6F1B3A4680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ED4B1F-DD67-5D5C-57C4-8F033F292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B683B2-D367-43BF-2932-064F9DD03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98DE8-E2E4-4C95-9894-665D9DE3B1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686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CFE7FD-92CF-0851-381B-ECD0606F9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F7C94D-C0E0-086C-8BEC-E1DF7CDFD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832967-C469-860A-FF78-0820A99BB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5F33-026C-4739-A7FB-2F6F1B3A4680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CA3E4F-6824-E658-63E9-24E0EAC45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EEEF17-5759-64E0-7BB5-5AA259BB6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98DE8-E2E4-4C95-9894-665D9DE3B1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2800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0678FF-4509-BE43-01BA-5093D70837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162299-F2B8-0D14-8836-2F998EEF32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99F46C-B532-85AB-CBFE-AA6746AA8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5F33-026C-4739-A7FB-2F6F1B3A4680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1DAE95-ED97-9CD5-5677-A9D50B5B8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4523D7-D630-67A3-D6C4-BD2BAD7D0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98DE8-E2E4-4C95-9894-665D9DE3B1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7221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15D1D6-4353-57E5-8D69-D786BEFDF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CC3941-52F7-AE66-C399-795F68867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41D794-B3A3-B210-802B-108FC825D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5F33-026C-4739-A7FB-2F6F1B3A4680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600FF7-6B5D-C4F0-3117-7834FF1C2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8450A4-1D36-D8C2-3833-E3160141D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98DE8-E2E4-4C95-9894-665D9DE3B1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3368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524400-40ED-51DC-7A3C-31A5A94FB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267D43-8168-E474-FE38-2BD21B1D1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99CD14-1C5F-8FF9-9FCA-2A1DF3BD4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5F33-026C-4739-A7FB-2F6F1B3A4680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C8AEA5-1662-15CE-0B03-4BA67E5CB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608FCF-D86C-E176-6153-4BA4F3FBA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98DE8-E2E4-4C95-9894-665D9DE3B1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886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061AE-4166-AF52-E8F1-83180D513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B6E0C3-4095-3EB9-659E-AF15064B9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C1083E-FF35-F27E-70B0-6033964F4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843087-AE35-73F7-407F-A60CD9DA0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5F33-026C-4739-A7FB-2F6F1B3A4680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F9AC04-957D-FA15-38B4-F0B7A006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C88804-E6C7-309C-AD5A-A73BB01B0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98DE8-E2E4-4C95-9894-665D9DE3B1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2828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0B530-9098-2C79-B6EE-24CC01FF2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B41FA5-08A3-0A1B-C81A-01C71E0AB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88AC77-1238-FD0E-84F4-42DFA18AE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634B6D1-C65D-5D40-8D44-483EBEA00C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AA89D8-1B12-58BD-1D70-6EE305142E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3C0BD63-90F5-8C68-16CE-21B7FFA54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5F33-026C-4739-A7FB-2F6F1B3A4680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CF4E3C4-BB86-DBE1-4993-E9B00F4DC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A2691FF-0967-1929-8A97-E22F2AD43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98DE8-E2E4-4C95-9894-665D9DE3B1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952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31DA6-C135-5CD1-EB26-F3EE4D10C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236AD1-C466-A59E-537C-55F295BC6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5F33-026C-4739-A7FB-2F6F1B3A4680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46BFA8-C46C-1570-55FA-D1CC6C8C4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59D1E29-EDBE-54B7-3831-80F57BF53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98DE8-E2E4-4C95-9894-665D9DE3B1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722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879B8A0-D0BC-85DD-52F9-F2BE3A828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5F33-026C-4739-A7FB-2F6F1B3A4680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1973F0-CD20-3315-66A0-DAE30E7CA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D30B49-8ED5-62E3-01E3-718FDD748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98DE8-E2E4-4C95-9894-665D9DE3B1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5464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50775A-67FC-FDED-D108-DF8A3FA94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67FAE1-2492-9B81-F579-EA5DECA33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41B9A6-8BDE-B7E6-B082-FCB3DA9C4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231CA5-B50D-A28A-E86B-D9283483A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5F33-026C-4739-A7FB-2F6F1B3A4680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3FC127-B8D9-0EB6-2398-2D95CA7CD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1AF0DD-9886-CFD4-B2C4-EEC46A274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98DE8-E2E4-4C95-9894-665D9DE3B1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3310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C37A9-4ECA-FC1C-E207-BA2C8C5D8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20312C9-55E9-5ED0-6239-FC60A763E6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B23E62-8AA7-2482-B237-2419ACF0C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9CEAF0-B584-219A-ADF8-A255CE1BB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5F33-026C-4739-A7FB-2F6F1B3A4680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135EFF-698B-F38A-19B7-FB42C048B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872EE6-7170-9CE2-B59A-FBF010F1E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98DE8-E2E4-4C95-9894-665D9DE3B1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9755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25224-4850-84F8-9B6B-766F835A2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D29D13-A117-1242-B694-77EB356C9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0F61C5-6DF2-C547-2AC4-1B63FC4814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95F33-026C-4739-A7FB-2F6F1B3A4680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182D0F-CF11-CB68-D174-9A5758D61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6E8324-9769-F35C-9A0B-02493A5A0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98DE8-E2E4-4C95-9894-665D9DE3B1B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756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AEC563-FD3A-0710-F0D8-48A5CDA7D4BC}"/>
              </a:ext>
            </a:extLst>
          </p:cNvPr>
          <p:cNvSpPr txBox="1"/>
          <p:nvPr/>
        </p:nvSpPr>
        <p:spPr>
          <a:xfrm>
            <a:off x="758283" y="768763"/>
            <a:ext cx="106605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Виробнича</a:t>
            </a:r>
            <a:r>
              <a:rPr lang="ru-RU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практика з </a:t>
            </a:r>
            <a:r>
              <a:rPr lang="ru-RU" sz="6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мисливського</a:t>
            </a:r>
            <a:r>
              <a:rPr lang="ru-RU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господарства</a:t>
            </a:r>
            <a:endParaRPr lang="uk-UA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045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C289B8-B0DD-1602-B8D1-06B1230FD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241C12-FD23-EC24-2E8F-AFCEB7AD7869}"/>
              </a:ext>
            </a:extLst>
          </p:cNvPr>
          <p:cNvSpPr txBox="1"/>
          <p:nvPr/>
        </p:nvSpPr>
        <p:spPr>
          <a:xfrm>
            <a:off x="0" y="220308"/>
            <a:ext cx="12191999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Метою</a:t>
            </a:r>
            <a:r>
              <a:rPr lang="uk-UA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виробничої практики є поглиблення і закріплення знань та практичних навичок із організації та ведення мисливського господарства і підготовка студентів до самостійної роботи у виробничій сфері мисливської галузі.</a:t>
            </a:r>
          </a:p>
          <a:p>
            <a:pPr algn="just"/>
            <a:endParaRPr lang="uk-UA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Завданнями виробничої практики є</a:t>
            </a:r>
            <a:r>
              <a:rPr lang="uk-UA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uk-UA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поглиблення і закріплення теоретичних знань та набуття практичних навичок роботи у мис- </a:t>
            </a:r>
            <a:r>
              <a:rPr lang="uk-UA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ливському</a:t>
            </a:r>
            <a:r>
              <a:rPr lang="uk-UA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господарстві різних форм власності;</a:t>
            </a:r>
          </a:p>
          <a:p>
            <a:pPr algn="just"/>
            <a:r>
              <a:rPr lang="uk-UA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адаптація студентів до конкретних виробничих умовах, оволодіння </a:t>
            </a:r>
            <a:r>
              <a:rPr lang="uk-UA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професіним</a:t>
            </a:r>
            <a:r>
              <a:rPr lang="uk-UA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досвідом та підготовка майбутнього фахівця до самостійної трудової діяльності;</a:t>
            </a:r>
          </a:p>
          <a:p>
            <a:pPr algn="just"/>
            <a:r>
              <a:rPr lang="uk-UA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засвоєння сучасних методів, форм організації та ведення мисливського господарства з ви- значенням заходів щодо охорони, раціонального використання, відтворення мисливських тварин, збереження та поліпшення стану мисливських угідь;</a:t>
            </a:r>
          </a:p>
          <a:p>
            <a:pPr algn="just"/>
            <a:r>
              <a:rPr lang="uk-UA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набуття необхідних умінь, навичок і досвіду практичної роботи за фахом на базі конкретно- го суб’єкта господарювання;</a:t>
            </a:r>
          </a:p>
          <a:p>
            <a:pPr algn="just"/>
            <a:r>
              <a:rPr lang="uk-UA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оволодіння технологічними схемами, установками й устаткуванням щодо захисту, охорони та використання мисливських ресурсів;</a:t>
            </a:r>
          </a:p>
          <a:p>
            <a:pPr algn="just"/>
            <a:r>
              <a:rPr lang="uk-UA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ознайомлення з науково-дослідною, інноваційною, маркетинговою, менеджерською </a:t>
            </a:r>
            <a:r>
              <a:rPr lang="uk-UA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</a:t>
            </a:r>
            <a:r>
              <a:rPr lang="uk-UA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just"/>
            <a:r>
              <a:rPr lang="uk-UA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ністю</a:t>
            </a:r>
            <a:r>
              <a:rPr lang="uk-UA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підприємств мисливської галузі;</a:t>
            </a:r>
          </a:p>
          <a:p>
            <a:pPr algn="just"/>
            <a:r>
              <a:rPr lang="uk-UA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оволодіння методами і прийомами системного аналізу, планування, прогнозування і </a:t>
            </a:r>
            <a:r>
              <a:rPr lang="uk-UA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</a:t>
            </a:r>
            <a:r>
              <a:rPr lang="uk-UA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лювання</a:t>
            </a:r>
            <a:r>
              <a:rPr lang="uk-UA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економічних, технологічних та екологічних показників діяльності мисливських підприємств.</a:t>
            </a:r>
          </a:p>
        </p:txBody>
      </p:sp>
    </p:spTree>
    <p:extLst>
      <p:ext uri="{BB962C8B-B14F-4D97-AF65-F5344CB8AC3E}">
        <p14:creationId xmlns:p14="http://schemas.microsoft.com/office/powerpoint/2010/main" val="406314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1F78B6-800D-5B26-4E25-ED06BE75A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78FBC9-9CB3-2DB0-0C6A-C054AF57491C}"/>
              </a:ext>
            </a:extLst>
          </p:cNvPr>
          <p:cNvSpPr txBox="1"/>
          <p:nvPr/>
        </p:nvSpPr>
        <p:spPr>
          <a:xfrm>
            <a:off x="111512" y="474345"/>
            <a:ext cx="1208048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підсумками виробничої практики студент повинен знати: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цілі, предмет діяльності та складові елементи сучасного підприємства мисливської галузі;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сучасні методи ведення мисливського господарств;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основні напрями сучасних наукових досліджень у галузі;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основні обов’язки та принципи роботи мисливствознавця господарства;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етапи вирішення прикладних завдань;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технологічні схеми, установки й устаткування щодо захисту, охороні та </a:t>
            </a:r>
            <a:r>
              <a:rPr lang="uk-UA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-ню мисливських тварин;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форми та методи організації господарчої діяльності підприємства мисливської галузі;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основи управлінського обстеження підприємства, стратегію, принципи і методи управління ресурсами диких тварин;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особливості способів полювання;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техніку безпеки на підприємстві;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сучасні вимоги до оформлення документації мисливських господарств. </a:t>
            </a:r>
          </a:p>
        </p:txBody>
      </p:sp>
    </p:spTree>
    <p:extLst>
      <p:ext uri="{BB962C8B-B14F-4D97-AF65-F5344CB8AC3E}">
        <p14:creationId xmlns:p14="http://schemas.microsoft.com/office/powerpoint/2010/main" val="3701601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89C082-C2F4-32A2-CA7A-556C6412A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D7BBEC-7F1A-20BD-BC92-01532194B0A7}"/>
              </a:ext>
            </a:extLst>
          </p:cNvPr>
          <p:cNvSpPr txBox="1"/>
          <p:nvPr/>
        </p:nvSpPr>
        <p:spPr>
          <a:xfrm>
            <a:off x="100361" y="182831"/>
            <a:ext cx="1219200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підсумками виробничої практики студент повинен уміти:</a:t>
            </a:r>
          </a:p>
          <a:p>
            <a:pPr algn="just"/>
            <a:endParaRPr lang="uk-UA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підбирати методи і методики ведення мисливського господарства, які забезпечують режим охорони, раціональне використання, відтворення мисливських тварин, збереження та по- </a:t>
            </a:r>
            <a:r>
              <a:rPr lang="uk-UA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ліпшення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стану угідь і підвищення якості продукції мисливства та мисливського </a:t>
            </a:r>
            <a:r>
              <a:rPr lang="uk-UA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самостійно керувати науково-господарськими процесами організаційно-виробничої </a:t>
            </a:r>
            <a:r>
              <a:rPr lang="uk-UA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ності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підприємств мисливського спрямування, враховуючи їхній природничий та кадровий потенціал;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аналізувати інформацію єгерської служби про стан ресурсів об’єктів мисливської фауни;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самостійно і творчо застосовувати знання та вміння з популяційної екології мисливських тварин для ефективного залучення мисливців до вирішення проблем, які виникають при їх раціональному використанні;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виявляти переваги та недоліки в організації управління мисливським підприємством та пер- </a:t>
            </a:r>
            <a:r>
              <a:rPr lang="uk-UA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соналом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розробляти пропозиції щодо його вдосконалення;</a:t>
            </a:r>
          </a:p>
        </p:txBody>
      </p:sp>
    </p:spTree>
    <p:extLst>
      <p:ext uri="{BB962C8B-B14F-4D97-AF65-F5344CB8AC3E}">
        <p14:creationId xmlns:p14="http://schemas.microsoft.com/office/powerpoint/2010/main" val="3468260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CD3A5B-028C-AF21-F73F-59E7E6063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4BE57D-CFBB-62F8-0142-040F4526D855}"/>
              </a:ext>
            </a:extLst>
          </p:cNvPr>
          <p:cNvSpPr txBox="1"/>
          <p:nvPr/>
        </p:nvSpPr>
        <p:spPr>
          <a:xfrm>
            <a:off x="370777" y="231922"/>
            <a:ext cx="11471817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визначати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способів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полювання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відтворення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запасів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мисливсь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ких тварин, на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трудомісткість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полювань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вибіркового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добування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мисливсь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ких тварин;</a:t>
            </a:r>
          </a:p>
          <a:p>
            <a:pPr algn="just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розробляти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застосовувати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попередження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втрат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дичини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агроценозах і на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транспортних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магістралях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розробляти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застосовувати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інтродукції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диких тварин;</a:t>
            </a:r>
          </a:p>
          <a:p>
            <a:pPr algn="just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складати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звіти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виконану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роботу,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аналізувати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надавати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оцінку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мисливського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господарства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розробляти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покращення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мисливського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господарства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природоо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хоронного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підрозділу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проводити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збір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матеріалу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обробляти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аналізувати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інтерпретувати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розв’язувати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прикладні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задачі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програмного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023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C2F6F7-3865-4623-0F04-6A6194B1C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9" y="0"/>
            <a:ext cx="1211394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422678-819E-05CF-040A-B79F2D975A67}"/>
              </a:ext>
            </a:extLst>
          </p:cNvPr>
          <p:cNvSpPr txBox="1"/>
          <p:nvPr/>
        </p:nvSpPr>
        <p:spPr>
          <a:xfrm>
            <a:off x="180278" y="0"/>
            <a:ext cx="11831443" cy="6978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</a:p>
          <a:p>
            <a:pPr algn="just"/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 компетентності:</a:t>
            </a:r>
          </a:p>
          <a:p>
            <a:pPr algn="just"/>
            <a:endParaRPr lang="uk-UA" sz="10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здатність виявляти і вирішувати професійні проблеми та задачі;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знання і розуміння предметної області професійної діяльності;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здатність діяти на основі етичних принципів і стандартів роботи;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здатність оцінювати та забезпечувати якість виконуваних робіт;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здатність діяти соціально </a:t>
            </a:r>
            <a:r>
              <a:rPr lang="uk-UA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свідомо.</a:t>
            </a:r>
          </a:p>
          <a:p>
            <a:pPr algn="just"/>
            <a:endParaRPr lang="uk-UA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Фахові компетентності спеціальності:</a:t>
            </a:r>
          </a:p>
          <a:p>
            <a:pPr algn="just"/>
            <a:endParaRPr lang="uk-UA" sz="10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здатність до оцінки та моніторингу стану об’єктів роботи та середовища;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здатність виявляти ресурси для розв’язання;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здатність аналізувати та прогнозувати з метою підвищення ефективності роботи;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здатність організовувати спільну діяльність з державними і недержавними установами;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здатність аналізувати стан, причини виникнення, динаміку і наслідки тих чи інакших проблем;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розробляти моделі і програми роботи.</a:t>
            </a:r>
          </a:p>
          <a:p>
            <a:pPr algn="just"/>
            <a:endParaRPr lang="uk-U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150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281141-1ECC-42CF-C649-688EE845B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1139C4-BB8D-9941-A516-194E53B501EF}"/>
              </a:ext>
            </a:extLst>
          </p:cNvPr>
          <p:cNvSpPr txBox="1"/>
          <p:nvPr/>
        </p:nvSpPr>
        <p:spPr>
          <a:xfrm>
            <a:off x="269488" y="200250"/>
            <a:ext cx="11653024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 під час практики студенти повинні зібрати та опрацювати матеріали з таких питань:</a:t>
            </a:r>
          </a:p>
          <a:p>
            <a:pPr algn="just"/>
            <a:endParaRPr lang="uk-UA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стан умов, безпека праці і система управління охороною праці на підприємствах мисливсь- </a:t>
            </a:r>
            <a:r>
              <a:rPr lang="uk-UA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кої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галузі;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методи оцінки ефективності заходів з охорони праці на підприємствах мисливської галузі;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	санітарно-гігієнічна характеристика виробничих умов і заходи попередження травматизму та профзахворювань на підприємствах мисливської галузі.</a:t>
            </a:r>
          </a:p>
          <a:p>
            <a:pPr algn="just"/>
            <a:endParaRPr lang="uk-U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звіті з проходження виробничої практики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доцільно виокремити розділі «Охорона праці» (обсяг 3-5 сторінок) у якому доцільно навести аналіз роботи служби охорони праці на підприємстві (базі практики), а саме: організація навчання, інструктажів і перевірки знань з охорони праці; проведення паспортизації робочих місць; забезпечення працівників правилами, стандартами, положеннями, інструкціями; участь у розслідуванні нещасних випадків на підприємстві на аналіз їх причин і заподіяної шкоди; організація контролю проходження медоглядів працівників; прийоми пропаганди безпечних і нешкідливих умов праці.</a:t>
            </a:r>
          </a:p>
        </p:txBody>
      </p:sp>
    </p:spTree>
    <p:extLst>
      <p:ext uri="{BB962C8B-B14F-4D97-AF65-F5344CB8AC3E}">
        <p14:creationId xmlns:p14="http://schemas.microsoft.com/office/powerpoint/2010/main" val="2698730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92C09A-C2C3-E3A3-02AD-C165A9E4C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F5572A-3225-AF98-5E32-166687108117}"/>
              </a:ext>
            </a:extLst>
          </p:cNvPr>
          <p:cNvSpPr txBox="1"/>
          <p:nvPr/>
        </p:nvSpPr>
        <p:spPr>
          <a:xfrm>
            <a:off x="232316" y="421494"/>
            <a:ext cx="1156102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Підведення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підсумків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практики</a:t>
            </a:r>
          </a:p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Підсумковий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 проводиться на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заключному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етапі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практики. У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виробничій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характеристиці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відображаються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виконані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студентом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практики,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засвоєння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виробничих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спеціальності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стосунки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колективом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особиста участь у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суспільно-громадському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звіту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проводиться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публічно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підсумковій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конференції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оцінюється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комісією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призначається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завідувачем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 складу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комісії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входять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практики та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викладачі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оцінюванні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студента на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практиці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враховується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характеристика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надана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керівником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практики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підприємства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 результатами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виставляється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диференційована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оцінка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національну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чотирибальну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шкалу та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стобальну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шкалу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ECTS. </a:t>
            </a:r>
            <a:endParaRPr lang="uk-UA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7061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951</Words>
  <Application>Microsoft Office PowerPoint</Application>
  <PresentationFormat>Широкоэкранный</PresentationFormat>
  <Paragraphs>68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forest.bio.dep@gmail.com</dc:creator>
  <cp:lastModifiedBy>forest.bio.dep@gmail.com</cp:lastModifiedBy>
  <cp:revision>1</cp:revision>
  <dcterms:created xsi:type="dcterms:W3CDTF">2024-01-26T07:32:14Z</dcterms:created>
  <dcterms:modified xsi:type="dcterms:W3CDTF">2024-01-26T08:08:18Z</dcterms:modified>
</cp:coreProperties>
</file>