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9"/>
            <a:ext cx="7846640" cy="261972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err="1" smtClean="0"/>
              <a:t>Науково-дослідна</a:t>
            </a:r>
            <a:r>
              <a:rPr lang="ru-RU" dirty="0" smtClean="0"/>
              <a:t> робота </a:t>
            </a:r>
            <a:r>
              <a:rPr lang="ru-RU" dirty="0" err="1"/>
              <a:t>студентів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uk-UA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Лекція 3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248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700" dirty="0" smtClean="0"/>
              <a:t>1. </a:t>
            </a:r>
            <a:r>
              <a:rPr lang="ru-RU" sz="3700" dirty="0" err="1" smtClean="0"/>
              <a:t>Організація</a:t>
            </a:r>
            <a:r>
              <a:rPr lang="ru-RU" sz="3700" dirty="0" smtClean="0"/>
              <a:t> </a:t>
            </a:r>
            <a:r>
              <a:rPr lang="ru-RU" sz="3700" dirty="0" err="1"/>
              <a:t>науково-дослідної</a:t>
            </a:r>
            <a:r>
              <a:rPr lang="ru-RU" sz="3700" dirty="0"/>
              <a:t> </a:t>
            </a:r>
            <a:r>
              <a:rPr lang="ru-RU" sz="3700" dirty="0" err="1"/>
              <a:t>роботи</a:t>
            </a:r>
            <a:r>
              <a:rPr lang="ru-RU" sz="3700" dirty="0"/>
              <a:t> </a:t>
            </a:r>
            <a:r>
              <a:rPr lang="ru-RU" sz="3700" dirty="0" err="1" smtClean="0"/>
              <a:t>студентів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 smtClean="0"/>
              <a:t>Проблемні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групи</a:t>
            </a:r>
            <a:r>
              <a:rPr lang="ru-RU" b="1" i="1" dirty="0" smtClean="0"/>
              <a:t> </a:t>
            </a:r>
            <a:r>
              <a:rPr lang="ru-RU" i="1" dirty="0" smtClean="0"/>
              <a:t>(до 10 </a:t>
            </a:r>
            <a:r>
              <a:rPr lang="ru-RU" i="1" dirty="0" err="1" smtClean="0"/>
              <a:t>осіб</a:t>
            </a:r>
            <a:r>
              <a:rPr lang="ru-RU" i="1" dirty="0" smtClean="0"/>
              <a:t>)</a:t>
            </a:r>
          </a:p>
          <a:p>
            <a:pPr marL="0" indent="0">
              <a:buNone/>
            </a:pPr>
            <a:r>
              <a:rPr lang="ru-RU" i="1" dirty="0" err="1" smtClean="0"/>
              <a:t>упродовж</a:t>
            </a:r>
            <a:r>
              <a:rPr lang="ru-RU" i="1" dirty="0" smtClean="0"/>
              <a:t> </a:t>
            </a:r>
            <a:r>
              <a:rPr lang="ru-RU" i="1" dirty="0" err="1"/>
              <a:t>тривалого</a:t>
            </a:r>
            <a:r>
              <a:rPr lang="ru-RU" i="1" dirty="0"/>
              <a:t> часу, </a:t>
            </a:r>
            <a:r>
              <a:rPr lang="ru-RU" i="1" dirty="0" err="1"/>
              <a:t>під</a:t>
            </a:r>
            <a:r>
              <a:rPr lang="ru-RU" i="1" dirty="0"/>
              <a:t> </a:t>
            </a:r>
            <a:r>
              <a:rPr lang="ru-RU" i="1" dirty="0" err="1"/>
              <a:t>керівництвом</a:t>
            </a:r>
            <a:r>
              <a:rPr lang="ru-RU" i="1" dirty="0"/>
              <a:t> </a:t>
            </a:r>
            <a:r>
              <a:rPr lang="ru-RU" i="1" dirty="0" err="1"/>
              <a:t>провідних</a:t>
            </a:r>
            <a:r>
              <a:rPr lang="ru-RU" i="1" dirty="0"/>
              <a:t> </a:t>
            </a:r>
            <a:r>
              <a:rPr lang="ru-RU" i="1" dirty="0" err="1"/>
              <a:t>науковців</a:t>
            </a:r>
            <a:r>
              <a:rPr lang="ru-RU" i="1" dirty="0"/>
              <a:t> </a:t>
            </a:r>
            <a:r>
              <a:rPr lang="ru-RU" i="1" dirty="0" err="1"/>
              <a:t>досліджують</a:t>
            </a:r>
            <a:r>
              <a:rPr lang="ru-RU" i="1" dirty="0"/>
              <a:t> </a:t>
            </a:r>
            <a:r>
              <a:rPr lang="ru-RU" i="1" dirty="0" err="1"/>
              <a:t>фахову</a:t>
            </a:r>
            <a:r>
              <a:rPr lang="ru-RU" i="1" dirty="0"/>
              <a:t> проблему, </a:t>
            </a:r>
            <a:r>
              <a:rPr lang="ru-RU" i="1" dirty="0" err="1"/>
              <a:t>здійснюють</a:t>
            </a:r>
            <a:r>
              <a:rPr lang="ru-RU" i="1" dirty="0"/>
              <a:t> </a:t>
            </a:r>
            <a:r>
              <a:rPr lang="ru-RU" i="1" dirty="0" err="1"/>
              <a:t>наукові</a:t>
            </a:r>
            <a:r>
              <a:rPr lang="ru-RU" i="1" dirty="0"/>
              <a:t> </a:t>
            </a:r>
            <a:r>
              <a:rPr lang="ru-RU" i="1" dirty="0" err="1"/>
              <a:t>розвідки</a:t>
            </a:r>
            <a:r>
              <a:rPr lang="ru-RU" i="1" dirty="0"/>
              <a:t>, </a:t>
            </a:r>
            <a:r>
              <a:rPr lang="ru-RU" i="1" dirty="0" err="1"/>
              <a:t>готують</a:t>
            </a:r>
            <a:r>
              <a:rPr lang="ru-RU" i="1" dirty="0"/>
              <a:t> </a:t>
            </a:r>
            <a:r>
              <a:rPr lang="ru-RU" i="1" dirty="0" err="1"/>
              <a:t>доповіді</a:t>
            </a:r>
            <a:r>
              <a:rPr lang="ru-RU" i="1" dirty="0"/>
              <a:t> на </a:t>
            </a:r>
            <a:r>
              <a:rPr lang="ru-RU" i="1" dirty="0" err="1"/>
              <a:t>засідання</a:t>
            </a:r>
            <a:r>
              <a:rPr lang="ru-RU" i="1" dirty="0"/>
              <a:t> </a:t>
            </a:r>
            <a:r>
              <a:rPr lang="ru-RU" i="1" dirty="0" err="1"/>
              <a:t>проблемної</a:t>
            </a:r>
            <a:r>
              <a:rPr lang="ru-RU" i="1" dirty="0"/>
              <a:t> </a:t>
            </a:r>
            <a:r>
              <a:rPr lang="ru-RU" i="1" dirty="0" err="1"/>
              <a:t>групи</a:t>
            </a:r>
            <a:r>
              <a:rPr lang="ru-RU" i="1" dirty="0"/>
              <a:t>. </a:t>
            </a: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3505515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700" dirty="0" smtClean="0"/>
              <a:t>1. </a:t>
            </a:r>
            <a:r>
              <a:rPr lang="ru-RU" sz="3700" dirty="0" err="1" smtClean="0"/>
              <a:t>Організація</a:t>
            </a:r>
            <a:r>
              <a:rPr lang="ru-RU" sz="3700" dirty="0" smtClean="0"/>
              <a:t> </a:t>
            </a:r>
            <a:r>
              <a:rPr lang="ru-RU" sz="3700" dirty="0" err="1"/>
              <a:t>науково-дослідної</a:t>
            </a:r>
            <a:r>
              <a:rPr lang="ru-RU" sz="3700" dirty="0"/>
              <a:t> </a:t>
            </a:r>
            <a:r>
              <a:rPr lang="ru-RU" sz="3700" dirty="0" err="1"/>
              <a:t>роботи</a:t>
            </a:r>
            <a:r>
              <a:rPr lang="ru-RU" sz="3700" dirty="0"/>
              <a:t> </a:t>
            </a:r>
            <a:r>
              <a:rPr lang="ru-RU" sz="3700" dirty="0" err="1" smtClean="0"/>
              <a:t>студентів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err="1"/>
              <a:t>Позанавчальна</a:t>
            </a:r>
            <a:r>
              <a:rPr lang="ru-RU" i="1" dirty="0"/>
              <a:t> </a:t>
            </a:r>
            <a:r>
              <a:rPr lang="ru-RU" i="1" dirty="0" err="1"/>
              <a:t>науково-дослідна</a:t>
            </a:r>
            <a:r>
              <a:rPr lang="ru-RU" i="1" dirty="0"/>
              <a:t> форма </a:t>
            </a:r>
            <a:r>
              <a:rPr lang="ru-RU" i="1" dirty="0" err="1"/>
              <a:t>проведення</a:t>
            </a:r>
            <a:r>
              <a:rPr lang="ru-RU" i="1" dirty="0"/>
              <a:t> </a:t>
            </a:r>
            <a:r>
              <a:rPr lang="ru-RU" i="1" dirty="0" err="1"/>
              <a:t>роботи</a:t>
            </a:r>
            <a:r>
              <a:rPr lang="ru-RU" i="1" dirty="0"/>
              <a:t> </a:t>
            </a:r>
            <a:r>
              <a:rPr lang="ru-RU" i="1" dirty="0" err="1"/>
              <a:t>зі</a:t>
            </a:r>
            <a:r>
              <a:rPr lang="ru-RU" i="1" dirty="0"/>
              <a:t> студентами є </a:t>
            </a:r>
            <a:r>
              <a:rPr lang="ru-RU" i="1" dirty="0" err="1"/>
              <a:t>об’єктивним</a:t>
            </a:r>
            <a:r>
              <a:rPr lang="ru-RU" i="1" dirty="0"/>
              <a:t> </a:t>
            </a:r>
            <a:r>
              <a:rPr lang="ru-RU" i="1" dirty="0" err="1"/>
              <a:t>засобом</a:t>
            </a:r>
            <a:r>
              <a:rPr lang="ru-RU" i="1" dirty="0"/>
              <a:t> </a:t>
            </a:r>
            <a:r>
              <a:rPr lang="ru-RU" i="1" dirty="0" err="1"/>
              <a:t>виявлення</a:t>
            </a:r>
            <a:r>
              <a:rPr lang="ru-RU" i="1" dirty="0"/>
              <a:t> та </a:t>
            </a:r>
            <a:r>
              <a:rPr lang="ru-RU" i="1" dirty="0" err="1"/>
              <a:t>відбору</a:t>
            </a:r>
            <a:r>
              <a:rPr lang="ru-RU" i="1" dirty="0"/>
              <a:t> </a:t>
            </a:r>
            <a:r>
              <a:rPr lang="ru-RU" b="1" i="1" dirty="0" err="1"/>
              <a:t>обдарованої</a:t>
            </a:r>
            <a:r>
              <a:rPr lang="ru-RU" b="1" i="1" dirty="0"/>
              <a:t> </a:t>
            </a:r>
            <a:r>
              <a:rPr lang="ru-RU" b="1" i="1" dirty="0" err="1"/>
              <a:t>студентської</a:t>
            </a:r>
            <a:r>
              <a:rPr lang="ru-RU" b="1" i="1" dirty="0"/>
              <a:t> </a:t>
            </a:r>
            <a:r>
              <a:rPr lang="ru-RU" b="1" i="1" dirty="0" err="1"/>
              <a:t>молоді</a:t>
            </a:r>
            <a:r>
              <a:rPr lang="ru-RU" i="1" dirty="0"/>
              <a:t>, </a:t>
            </a:r>
            <a:r>
              <a:rPr lang="ru-RU" i="1" dirty="0" err="1"/>
              <a:t>реалізації</a:t>
            </a:r>
            <a:r>
              <a:rPr lang="ru-RU" i="1" dirty="0"/>
              <a:t> </a:t>
            </a:r>
            <a:r>
              <a:rPr lang="ru-RU" i="1" dirty="0" err="1"/>
              <a:t>творчих</a:t>
            </a:r>
            <a:r>
              <a:rPr lang="ru-RU" i="1" dirty="0"/>
              <a:t> </a:t>
            </a:r>
            <a:r>
              <a:rPr lang="ru-RU" i="1" dirty="0" err="1"/>
              <a:t>здібностей</a:t>
            </a:r>
            <a:r>
              <a:rPr lang="ru-RU" i="1" dirty="0"/>
              <a:t> </a:t>
            </a:r>
            <a:r>
              <a:rPr lang="ru-RU" i="1" dirty="0" err="1"/>
              <a:t>майбутніх</a:t>
            </a:r>
            <a:r>
              <a:rPr lang="ru-RU" i="1" dirty="0"/>
              <a:t> корекційних </a:t>
            </a:r>
            <a:r>
              <a:rPr lang="ru-RU" i="1" dirty="0" err="1"/>
              <a:t>педагогів</a:t>
            </a: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1961565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700" dirty="0" smtClean="0"/>
              <a:t>1. </a:t>
            </a:r>
            <a:r>
              <a:rPr lang="ru-RU" sz="3700" dirty="0" err="1" smtClean="0"/>
              <a:t>Організація</a:t>
            </a:r>
            <a:r>
              <a:rPr lang="ru-RU" sz="3700" dirty="0" smtClean="0"/>
              <a:t> </a:t>
            </a:r>
            <a:r>
              <a:rPr lang="ru-RU" sz="3700" dirty="0" err="1"/>
              <a:t>науково-дослідної</a:t>
            </a:r>
            <a:r>
              <a:rPr lang="ru-RU" sz="3700" dirty="0"/>
              <a:t> </a:t>
            </a:r>
            <a:r>
              <a:rPr lang="ru-RU" sz="3700" dirty="0" err="1"/>
              <a:t>роботи</a:t>
            </a:r>
            <a:r>
              <a:rPr lang="ru-RU" sz="3700" dirty="0"/>
              <a:t> </a:t>
            </a:r>
            <a:r>
              <a:rPr lang="ru-RU" sz="3700" dirty="0" err="1" smtClean="0"/>
              <a:t>студентів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b="1" i="1" dirty="0" smtClean="0"/>
              <a:t>Система заохочень студентів-науковців: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урочисті нагородження грамотами, відзнаками, тощо;</a:t>
            </a:r>
          </a:p>
          <a:p>
            <a:pPr>
              <a:buFont typeface="Wingdings" pitchFamily="2" charset="2"/>
              <a:buChar char="Ø"/>
            </a:pPr>
            <a:r>
              <a:rPr lang="uk-UA" i="1" dirty="0"/>
              <a:t>в</a:t>
            </a:r>
            <a:r>
              <a:rPr lang="uk-UA" i="1" dirty="0" smtClean="0"/>
              <a:t>ідображення в індивідуальному рейтингу;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публікації результатів досліджень;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підвищені стипендії;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пропозиції (аспірантура, гідне місце роботи, тощо)</a:t>
            </a:r>
          </a:p>
          <a:p>
            <a:pPr marL="0" indent="0">
              <a:buNone/>
            </a:pPr>
            <a:endParaRPr lang="uk-UA" i="1" dirty="0" smtClean="0"/>
          </a:p>
          <a:p>
            <a:pPr marL="0" indent="0">
              <a:buNone/>
            </a:pP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4042708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i="1" dirty="0"/>
              <a:t>2. </a:t>
            </a:r>
            <a:r>
              <a:rPr lang="ru-RU" sz="4000" i="1" dirty="0" err="1"/>
              <a:t>Курсова</a:t>
            </a:r>
            <a:r>
              <a:rPr lang="ru-RU" sz="4000" i="1" dirty="0"/>
              <a:t> </a:t>
            </a:r>
            <a:r>
              <a:rPr lang="ru-RU" sz="4000" i="1" dirty="0" smtClean="0"/>
              <a:t>робота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/>
              <a:t>- вид </a:t>
            </a:r>
            <a:r>
              <a:rPr lang="ru-RU" i="1" dirty="0" err="1"/>
              <a:t>навчальної</a:t>
            </a:r>
            <a:r>
              <a:rPr lang="ru-RU" i="1" dirty="0"/>
              <a:t> </a:t>
            </a:r>
            <a:r>
              <a:rPr lang="ru-RU" i="1" dirty="0" err="1" smtClean="0"/>
              <a:t>роботи</a:t>
            </a:r>
            <a:r>
              <a:rPr lang="ru-RU" i="1" dirty="0" smtClean="0"/>
              <a:t>, </a:t>
            </a:r>
            <a:r>
              <a:rPr lang="ru-RU" i="1" dirty="0" err="1" smtClean="0"/>
              <a:t>який</a:t>
            </a:r>
            <a:r>
              <a:rPr lang="ru-RU" i="1" dirty="0" smtClean="0"/>
              <a:t> </a:t>
            </a:r>
            <a:r>
              <a:rPr lang="ru-RU" i="1" dirty="0" err="1" smtClean="0"/>
              <a:t>дає</a:t>
            </a:r>
            <a:r>
              <a:rPr lang="ru-RU" i="1" dirty="0" smtClean="0"/>
              <a:t> </a:t>
            </a:r>
            <a:r>
              <a:rPr lang="ru-RU" i="1" dirty="0" err="1" smtClean="0"/>
              <a:t>можливість</a:t>
            </a:r>
            <a:r>
              <a:rPr lang="ru-RU" i="1" dirty="0" smtClean="0"/>
              <a:t> </a:t>
            </a:r>
            <a:r>
              <a:rPr lang="ru-RU" i="1" dirty="0" err="1"/>
              <a:t>простежити</a:t>
            </a:r>
            <a:r>
              <a:rPr lang="ru-RU" i="1" dirty="0"/>
              <a:t> </a:t>
            </a:r>
            <a:r>
              <a:rPr lang="ru-RU" i="1" dirty="0" err="1"/>
              <a:t>рівень</a:t>
            </a:r>
            <a:r>
              <a:rPr lang="ru-RU" i="1" dirty="0"/>
              <a:t> </a:t>
            </a:r>
            <a:r>
              <a:rPr lang="ru-RU" i="1" dirty="0" err="1"/>
              <a:t>розвитку</a:t>
            </a:r>
            <a:r>
              <a:rPr lang="ru-RU" i="1" dirty="0"/>
              <a:t> у </a:t>
            </a:r>
            <a:r>
              <a:rPr lang="ru-RU" i="1" dirty="0" err="1"/>
              <a:t>студентів</a:t>
            </a:r>
            <a:r>
              <a:rPr lang="ru-RU" i="1" dirty="0"/>
              <a:t> </a:t>
            </a:r>
            <a:r>
              <a:rPr lang="ru-RU" i="1" dirty="0" err="1"/>
              <a:t>професійно-спрямованих</a:t>
            </a:r>
            <a:r>
              <a:rPr lang="ru-RU" i="1" dirty="0"/>
              <a:t> </a:t>
            </a:r>
            <a:r>
              <a:rPr lang="ru-RU" i="1" dirty="0" err="1"/>
              <a:t>знань</a:t>
            </a:r>
            <a:r>
              <a:rPr lang="ru-RU" i="1" dirty="0"/>
              <a:t>, </a:t>
            </a:r>
            <a:r>
              <a:rPr lang="ru-RU" i="1" dirty="0" err="1"/>
              <a:t>наявність</a:t>
            </a:r>
            <a:r>
              <a:rPr lang="ru-RU" i="1" dirty="0"/>
              <a:t> </a:t>
            </a:r>
            <a:r>
              <a:rPr lang="ru-RU" i="1" dirty="0" err="1"/>
              <a:t>схильностей</a:t>
            </a:r>
            <a:r>
              <a:rPr lang="ru-RU" i="1" dirty="0"/>
              <a:t> до </a:t>
            </a:r>
            <a:r>
              <a:rPr lang="ru-RU" i="1" dirty="0" err="1"/>
              <a:t>наукової</a:t>
            </a:r>
            <a:r>
              <a:rPr lang="ru-RU" i="1" dirty="0"/>
              <a:t> </a:t>
            </a:r>
            <a:r>
              <a:rPr lang="ru-RU" i="1" dirty="0" err="1"/>
              <a:t>роботи</a:t>
            </a:r>
            <a:r>
              <a:rPr lang="ru-RU" i="1" dirty="0"/>
              <a:t> та </a:t>
            </a:r>
            <a:r>
              <a:rPr lang="ru-RU" i="1" dirty="0" err="1"/>
              <a:t>спрямованість</a:t>
            </a:r>
            <a:r>
              <a:rPr lang="ru-RU" i="1" dirty="0"/>
              <a:t> на </a:t>
            </a:r>
            <a:r>
              <a:rPr lang="ru-RU" i="1" dirty="0" err="1"/>
              <a:t>майбутню</a:t>
            </a:r>
            <a:r>
              <a:rPr lang="ru-RU" i="1" dirty="0"/>
              <a:t> </a:t>
            </a:r>
            <a:r>
              <a:rPr lang="ru-RU" i="1" dirty="0" err="1"/>
              <a:t>професійну</a:t>
            </a:r>
            <a:r>
              <a:rPr lang="ru-RU" i="1" dirty="0"/>
              <a:t> </a:t>
            </a:r>
            <a:r>
              <a:rPr lang="ru-RU" i="1" dirty="0" err="1"/>
              <a:t>діяльність</a:t>
            </a:r>
            <a:r>
              <a:rPr lang="ru-RU" i="1" dirty="0"/>
              <a:t>.  </a:t>
            </a:r>
            <a:endParaRPr lang="uk-UA" i="1" dirty="0" smtClean="0"/>
          </a:p>
          <a:p>
            <a:pPr marL="0" indent="0">
              <a:buNone/>
            </a:pP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2231377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i="1" dirty="0"/>
              <a:t>2. </a:t>
            </a:r>
            <a:r>
              <a:rPr lang="ru-RU" sz="4000" i="1" dirty="0" err="1"/>
              <a:t>Курсова</a:t>
            </a:r>
            <a:r>
              <a:rPr lang="ru-RU" sz="4000" i="1" dirty="0"/>
              <a:t> </a:t>
            </a:r>
            <a:r>
              <a:rPr lang="ru-RU" sz="4000" i="1" dirty="0" smtClean="0"/>
              <a:t>робота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b="1" i="1" dirty="0" smtClean="0"/>
              <a:t>Тематика курсових: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в межах конкретної дисципліни;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в межах кількох близьких дисциплін;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за вибором студента та погодженням з керівником.</a:t>
            </a: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2516425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i="1" dirty="0"/>
              <a:t>2. </a:t>
            </a:r>
            <a:r>
              <a:rPr lang="ru-RU" sz="4000" i="1" dirty="0" err="1"/>
              <a:t>Курсова</a:t>
            </a:r>
            <a:r>
              <a:rPr lang="ru-RU" sz="4000" i="1" dirty="0"/>
              <a:t> </a:t>
            </a:r>
            <a:r>
              <a:rPr lang="ru-RU" sz="4000" i="1" dirty="0" smtClean="0"/>
              <a:t>робота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i="1" dirty="0"/>
              <a:t>Тематика </a:t>
            </a:r>
            <a:r>
              <a:rPr lang="ru-RU" i="1" dirty="0" err="1"/>
              <a:t>курсових</a:t>
            </a:r>
            <a:r>
              <a:rPr lang="ru-RU" i="1" dirty="0"/>
              <a:t> </a:t>
            </a:r>
            <a:r>
              <a:rPr lang="ru-RU" i="1" dirty="0" err="1"/>
              <a:t>робіт</a:t>
            </a:r>
            <a:r>
              <a:rPr lang="ru-RU" i="1" dirty="0"/>
              <a:t> кожного року </a:t>
            </a:r>
            <a:r>
              <a:rPr lang="ru-RU" i="1" dirty="0" err="1"/>
              <a:t>має</a:t>
            </a:r>
            <a:r>
              <a:rPr lang="ru-RU" i="1" dirty="0"/>
              <a:t> </a:t>
            </a:r>
            <a:r>
              <a:rPr lang="ru-RU" i="1" dirty="0" err="1"/>
              <a:t>переглядатися</a:t>
            </a:r>
            <a:r>
              <a:rPr lang="ru-RU" i="1" dirty="0"/>
              <a:t> і </a:t>
            </a:r>
            <a:r>
              <a:rPr lang="ru-RU" i="1" dirty="0" err="1"/>
              <a:t>затверджуватися</a:t>
            </a:r>
            <a:r>
              <a:rPr lang="ru-RU" i="1" dirty="0"/>
              <a:t> </a:t>
            </a:r>
            <a:r>
              <a:rPr lang="ru-RU" i="1" dirty="0" err="1"/>
              <a:t>випусковою</a:t>
            </a:r>
            <a:r>
              <a:rPr lang="ru-RU" i="1" dirty="0"/>
              <a:t> кафедрою з </a:t>
            </a:r>
            <a:r>
              <a:rPr lang="ru-RU" i="1" dirty="0" err="1"/>
              <a:t>одночасним</a:t>
            </a:r>
            <a:r>
              <a:rPr lang="ru-RU" i="1" dirty="0"/>
              <a:t> </a:t>
            </a:r>
            <a:r>
              <a:rPr lang="ru-RU" i="1" dirty="0" err="1"/>
              <a:t>затвердженням</a:t>
            </a:r>
            <a:r>
              <a:rPr lang="ru-RU" i="1" dirty="0"/>
              <a:t> </a:t>
            </a:r>
            <a:r>
              <a:rPr lang="ru-RU" i="1" dirty="0" err="1"/>
              <a:t>графіка</a:t>
            </a:r>
            <a:r>
              <a:rPr lang="ru-RU" i="1" dirty="0"/>
              <a:t> </a:t>
            </a:r>
            <a:r>
              <a:rPr lang="ru-RU" i="1" dirty="0" err="1"/>
              <a:t>її</a:t>
            </a:r>
            <a:r>
              <a:rPr lang="ru-RU" i="1" dirty="0"/>
              <a:t> </a:t>
            </a:r>
            <a:r>
              <a:rPr lang="ru-RU" i="1" dirty="0" err="1"/>
              <a:t>написання</a:t>
            </a:r>
            <a:r>
              <a:rPr lang="ru-RU" i="1" dirty="0"/>
              <a:t>.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На </a:t>
            </a:r>
            <a:r>
              <a:rPr lang="ru-RU" i="1" dirty="0" err="1"/>
              <a:t>якість</a:t>
            </a:r>
            <a:r>
              <a:rPr lang="ru-RU" i="1" dirty="0"/>
              <a:t> </a:t>
            </a:r>
            <a:r>
              <a:rPr lang="ru-RU" i="1" dirty="0" err="1"/>
              <a:t>курсової</a:t>
            </a:r>
            <a:r>
              <a:rPr lang="ru-RU" i="1" dirty="0"/>
              <a:t> </a:t>
            </a:r>
            <a:r>
              <a:rPr lang="ru-RU" i="1" dirty="0" err="1"/>
              <a:t>роботи</a:t>
            </a:r>
            <a:r>
              <a:rPr lang="ru-RU" i="1" dirty="0"/>
              <a:t> </a:t>
            </a:r>
            <a:r>
              <a:rPr lang="ru-RU" i="1" dirty="0" err="1"/>
              <a:t>суттєво</a:t>
            </a:r>
            <a:r>
              <a:rPr lang="ru-RU" i="1" dirty="0"/>
              <a:t> </a:t>
            </a:r>
            <a:r>
              <a:rPr lang="ru-RU" i="1" dirty="0" err="1"/>
              <a:t>впливає</a:t>
            </a:r>
            <a:r>
              <a:rPr lang="ru-RU" i="1" dirty="0"/>
              <a:t> </a:t>
            </a:r>
            <a:r>
              <a:rPr lang="ru-RU" i="1" dirty="0" err="1"/>
              <a:t>вміле</a:t>
            </a:r>
            <a:r>
              <a:rPr lang="ru-RU" i="1" dirty="0"/>
              <a:t> </a:t>
            </a:r>
            <a:r>
              <a:rPr lang="ru-RU" i="1" dirty="0" err="1"/>
              <a:t>використовування</a:t>
            </a:r>
            <a:r>
              <a:rPr lang="ru-RU" i="1" dirty="0"/>
              <a:t> практичного </a:t>
            </a:r>
            <a:r>
              <a:rPr lang="ru-RU" i="1" dirty="0" err="1"/>
              <a:t>матеріалу</a:t>
            </a:r>
            <a:r>
              <a:rPr lang="ru-RU" i="1" dirty="0"/>
              <a:t>, тому </a:t>
            </a:r>
            <a:r>
              <a:rPr lang="ru-RU" i="1" dirty="0" err="1"/>
              <a:t>добір</a:t>
            </a:r>
            <a:r>
              <a:rPr lang="ru-RU" i="1" dirty="0"/>
              <a:t> тематики </a:t>
            </a:r>
            <a:r>
              <a:rPr lang="ru-RU" i="1" dirty="0" err="1"/>
              <a:t>курсової</a:t>
            </a:r>
            <a:r>
              <a:rPr lang="ru-RU" i="1" dirty="0"/>
              <a:t> </a:t>
            </a:r>
            <a:r>
              <a:rPr lang="ru-RU" i="1" dirty="0" err="1"/>
              <a:t>роботи</a:t>
            </a:r>
            <a:r>
              <a:rPr lang="ru-RU" i="1" dirty="0"/>
              <a:t> </a:t>
            </a:r>
            <a:r>
              <a:rPr lang="ru-RU" i="1" dirty="0" err="1"/>
              <a:t>має</a:t>
            </a:r>
            <a:r>
              <a:rPr lang="ru-RU" i="1" dirty="0"/>
              <a:t> </a:t>
            </a:r>
            <a:r>
              <a:rPr lang="ru-RU" i="1" dirty="0" err="1"/>
              <a:t>вирішуватися</a:t>
            </a:r>
            <a:r>
              <a:rPr lang="ru-RU" i="1" dirty="0"/>
              <a:t> у </a:t>
            </a:r>
            <a:r>
              <a:rPr lang="ru-RU" i="1" dirty="0" err="1"/>
              <a:t>комплексі</a:t>
            </a:r>
            <a:r>
              <a:rPr lang="ru-RU" i="1" dirty="0"/>
              <a:t> з проблемою </a:t>
            </a:r>
            <a:r>
              <a:rPr lang="ru-RU" b="1" i="1" dirty="0"/>
              <a:t>практичного </a:t>
            </a:r>
            <a:r>
              <a:rPr lang="ru-RU" b="1" i="1" dirty="0" err="1"/>
              <a:t>навчання</a:t>
            </a:r>
            <a:r>
              <a:rPr lang="ru-RU" b="1" i="1" dirty="0"/>
              <a:t> студента</a:t>
            </a:r>
            <a:r>
              <a:rPr lang="ru-RU" i="1" dirty="0"/>
              <a:t>, </a:t>
            </a:r>
            <a:r>
              <a:rPr lang="ru-RU" i="1" dirty="0" err="1"/>
              <a:t>тобто</a:t>
            </a:r>
            <a:r>
              <a:rPr lang="ru-RU" i="1" dirty="0"/>
              <a:t> </a:t>
            </a:r>
            <a:r>
              <a:rPr lang="ru-RU" i="1" dirty="0" err="1"/>
              <a:t>практичне</a:t>
            </a:r>
            <a:r>
              <a:rPr lang="ru-RU" i="1" dirty="0"/>
              <a:t> </a:t>
            </a:r>
            <a:r>
              <a:rPr lang="ru-RU" i="1" dirty="0" err="1"/>
              <a:t>навчання</a:t>
            </a:r>
            <a:r>
              <a:rPr lang="ru-RU" i="1" dirty="0"/>
              <a:t> </a:t>
            </a:r>
            <a:r>
              <a:rPr lang="ru-RU" i="1" dirty="0" err="1"/>
              <a:t>майбутнього</a:t>
            </a:r>
            <a:r>
              <a:rPr lang="ru-RU" i="1" dirty="0"/>
              <a:t> </a:t>
            </a:r>
            <a:r>
              <a:rPr lang="ru-RU" i="1" dirty="0" smtClean="0"/>
              <a:t>педагога </a:t>
            </a:r>
            <a:r>
              <a:rPr lang="ru-RU" i="1" dirty="0" err="1"/>
              <a:t>має</a:t>
            </a:r>
            <a:r>
              <a:rPr lang="ru-RU" i="1" dirty="0"/>
              <a:t> </a:t>
            </a:r>
            <a:r>
              <a:rPr lang="ru-RU" i="1" dirty="0" err="1"/>
              <a:t>відповідати</a:t>
            </a:r>
            <a:r>
              <a:rPr lang="ru-RU" i="1" dirty="0"/>
              <a:t> </a:t>
            </a:r>
            <a:r>
              <a:rPr lang="ru-RU" i="1" dirty="0" err="1"/>
              <a:t>напряму</a:t>
            </a:r>
            <a:r>
              <a:rPr lang="ru-RU" i="1" dirty="0"/>
              <a:t> </a:t>
            </a:r>
            <a:r>
              <a:rPr lang="ru-RU" i="1" dirty="0" err="1"/>
              <a:t>наукових</a:t>
            </a:r>
            <a:r>
              <a:rPr lang="ru-RU" i="1" dirty="0"/>
              <a:t> </a:t>
            </a:r>
            <a:r>
              <a:rPr lang="ru-RU" i="1" dirty="0" err="1"/>
              <a:t>інтересів</a:t>
            </a:r>
            <a:r>
              <a:rPr lang="ru-RU" i="1" dirty="0"/>
              <a:t>. </a:t>
            </a: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2233178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45" y="0"/>
            <a:ext cx="7485363" cy="672061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972530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500" i="1" dirty="0"/>
              <a:t>3. Алгоритм </a:t>
            </a:r>
            <a:r>
              <a:rPr lang="ru-RU" sz="3500" i="1" dirty="0" err="1"/>
              <a:t>виконання</a:t>
            </a:r>
            <a:r>
              <a:rPr lang="ru-RU" sz="3500" i="1" dirty="0"/>
              <a:t> </a:t>
            </a:r>
            <a:r>
              <a:rPr lang="ru-RU" sz="3500" i="1" dirty="0" err="1"/>
              <a:t>курсової</a:t>
            </a:r>
            <a:r>
              <a:rPr lang="ru-RU" sz="3500" i="1" dirty="0"/>
              <a:t> </a:t>
            </a:r>
            <a:r>
              <a:rPr lang="ru-RU" sz="3500" i="1" dirty="0" err="1"/>
              <a:t>роботи</a:t>
            </a:r>
            <a:r>
              <a:rPr lang="ru-RU" sz="3500" i="1" dirty="0"/>
              <a:t> </a:t>
            </a:r>
            <a:endParaRPr lang="ru-RU" sz="3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err="1"/>
              <a:t>Головними</a:t>
            </a:r>
            <a:r>
              <a:rPr lang="ru-RU" b="1" i="1" dirty="0"/>
              <a:t> </a:t>
            </a:r>
            <a:r>
              <a:rPr lang="ru-RU" b="1" i="1" dirty="0" err="1"/>
              <a:t>етапами</a:t>
            </a:r>
            <a:r>
              <a:rPr lang="ru-RU" b="1" i="1" dirty="0"/>
              <a:t> </a:t>
            </a:r>
            <a:r>
              <a:rPr lang="ru-RU" b="1" i="1" dirty="0" err="1"/>
              <a:t>наукового</a:t>
            </a:r>
            <a:r>
              <a:rPr lang="ru-RU" b="1" i="1" dirty="0"/>
              <a:t> </a:t>
            </a:r>
            <a:r>
              <a:rPr lang="ru-RU" b="1" i="1" dirty="0" err="1"/>
              <a:t>дослідження</a:t>
            </a:r>
            <a:r>
              <a:rPr lang="ru-RU" b="1" i="1" dirty="0"/>
              <a:t> на </a:t>
            </a:r>
            <a:r>
              <a:rPr lang="ru-RU" b="1" i="1" dirty="0" err="1"/>
              <a:t>рівні</a:t>
            </a:r>
            <a:r>
              <a:rPr lang="ru-RU" b="1" i="1" dirty="0"/>
              <a:t> </a:t>
            </a:r>
            <a:r>
              <a:rPr lang="ru-RU" b="1" i="1" dirty="0" err="1"/>
              <a:t>курсової</a:t>
            </a:r>
            <a:r>
              <a:rPr lang="ru-RU" b="1" i="1" dirty="0"/>
              <a:t>  </a:t>
            </a:r>
            <a:r>
              <a:rPr lang="ru-RU" b="1" i="1" dirty="0" err="1"/>
              <a:t>роботи</a:t>
            </a:r>
            <a:r>
              <a:rPr lang="ru-RU" b="1" i="1" dirty="0"/>
              <a:t> є:</a:t>
            </a:r>
          </a:p>
          <a:p>
            <a:pPr marL="0" indent="0">
              <a:buNone/>
            </a:pPr>
            <a:r>
              <a:rPr lang="ru-RU" i="1" dirty="0"/>
              <a:t>1.	</a:t>
            </a:r>
            <a:r>
              <a:rPr lang="ru-RU" i="1" dirty="0" err="1"/>
              <a:t>Обґрунтування</a:t>
            </a:r>
            <a:r>
              <a:rPr lang="ru-RU" i="1" dirty="0"/>
              <a:t> теми, </a:t>
            </a:r>
            <a:r>
              <a:rPr lang="ru-RU" i="1" dirty="0" err="1"/>
              <a:t>вибір</a:t>
            </a:r>
            <a:r>
              <a:rPr lang="ru-RU" i="1" dirty="0"/>
              <a:t> </a:t>
            </a:r>
            <a:r>
              <a:rPr lang="ru-RU" i="1" dirty="0" err="1"/>
              <a:t>об'єкта</a:t>
            </a:r>
            <a:r>
              <a:rPr lang="ru-RU" i="1" dirty="0"/>
              <a:t>, предмета та </a:t>
            </a:r>
            <a:r>
              <a:rPr lang="ru-RU" i="1" dirty="0" err="1"/>
              <a:t>визначення</a:t>
            </a:r>
            <a:r>
              <a:rPr lang="ru-RU" i="1" dirty="0"/>
              <a:t> мети та </a:t>
            </a:r>
            <a:r>
              <a:rPr lang="ru-RU" i="1" dirty="0" err="1"/>
              <a:t>завдань</a:t>
            </a:r>
            <a:r>
              <a:rPr lang="ru-RU" i="1" dirty="0"/>
              <a:t> </a:t>
            </a:r>
            <a:r>
              <a:rPr lang="ru-RU" i="1" dirty="0" err="1"/>
              <a:t>дослідження</a:t>
            </a:r>
            <a:r>
              <a:rPr lang="ru-RU" i="1" dirty="0"/>
              <a:t>. </a:t>
            </a:r>
          </a:p>
          <a:p>
            <a:pPr marL="0" indent="0">
              <a:buNone/>
            </a:pPr>
            <a:r>
              <a:rPr lang="ru-RU" i="1" dirty="0"/>
              <a:t>2.	</a:t>
            </a:r>
            <a:r>
              <a:rPr lang="ru-RU" i="1" dirty="0" err="1"/>
              <a:t>Теоретичний</a:t>
            </a:r>
            <a:r>
              <a:rPr lang="ru-RU" i="1" dirty="0"/>
              <a:t> </a:t>
            </a:r>
            <a:r>
              <a:rPr lang="ru-RU" i="1" dirty="0" err="1"/>
              <a:t>аналіз</a:t>
            </a:r>
            <a:r>
              <a:rPr lang="ru-RU" i="1" dirty="0"/>
              <a:t> </a:t>
            </a:r>
            <a:r>
              <a:rPr lang="ru-RU" i="1" dirty="0" err="1"/>
              <a:t>соціально-педагогічної</a:t>
            </a:r>
            <a:r>
              <a:rPr lang="ru-RU" i="1" dirty="0"/>
              <a:t>, </a:t>
            </a:r>
            <a:r>
              <a:rPr lang="ru-RU" i="1" dirty="0" err="1"/>
              <a:t>психологічної</a:t>
            </a:r>
            <a:r>
              <a:rPr lang="ru-RU" i="1" dirty="0"/>
              <a:t> </a:t>
            </a:r>
            <a:r>
              <a:rPr lang="ru-RU" i="1" dirty="0" err="1"/>
              <a:t>літератури</a:t>
            </a:r>
            <a:r>
              <a:rPr lang="ru-RU" i="1" dirty="0"/>
              <a:t>, </a:t>
            </a:r>
            <a:r>
              <a:rPr lang="ru-RU" i="1" dirty="0" err="1"/>
              <a:t>педагогічного</a:t>
            </a:r>
            <a:r>
              <a:rPr lang="ru-RU" i="1" dirty="0"/>
              <a:t> </a:t>
            </a:r>
            <a:r>
              <a:rPr lang="ru-RU" i="1" dirty="0" err="1"/>
              <a:t>досвіду</a:t>
            </a:r>
            <a:r>
              <a:rPr lang="ru-RU" i="1" dirty="0"/>
              <a:t> з </a:t>
            </a:r>
            <a:r>
              <a:rPr lang="ru-RU" i="1" dirty="0" err="1"/>
              <a:t>проблеми</a:t>
            </a:r>
            <a:r>
              <a:rPr lang="ru-RU" i="1" dirty="0"/>
              <a:t> </a:t>
            </a:r>
            <a:r>
              <a:rPr lang="ru-RU" i="1" dirty="0" err="1"/>
              <a:t>дослідження</a:t>
            </a:r>
            <a:r>
              <a:rPr lang="ru-RU" i="1" dirty="0"/>
              <a:t>.</a:t>
            </a:r>
          </a:p>
          <a:p>
            <a:pPr marL="0" indent="0">
              <a:buNone/>
            </a:pP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4014004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500" i="1" dirty="0"/>
              <a:t>3. Алгоритм </a:t>
            </a:r>
            <a:r>
              <a:rPr lang="ru-RU" sz="3500" i="1" dirty="0" err="1"/>
              <a:t>виконання</a:t>
            </a:r>
            <a:r>
              <a:rPr lang="ru-RU" sz="3500" i="1" dirty="0"/>
              <a:t> </a:t>
            </a:r>
            <a:r>
              <a:rPr lang="ru-RU" sz="3500" i="1" dirty="0" err="1"/>
              <a:t>курсової</a:t>
            </a:r>
            <a:r>
              <a:rPr lang="ru-RU" sz="3500" i="1" dirty="0"/>
              <a:t> </a:t>
            </a:r>
            <a:r>
              <a:rPr lang="ru-RU" sz="3500" i="1" dirty="0" err="1"/>
              <a:t>роботи</a:t>
            </a:r>
            <a:r>
              <a:rPr lang="ru-RU" sz="3500" i="1" dirty="0"/>
              <a:t> </a:t>
            </a:r>
            <a:endParaRPr lang="ru-RU" sz="3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ru-RU" i="1" dirty="0" err="1" smtClean="0"/>
              <a:t>Експериментальне</a:t>
            </a:r>
            <a:r>
              <a:rPr lang="ru-RU" i="1" dirty="0" smtClean="0"/>
              <a:t> </a:t>
            </a:r>
            <a:r>
              <a:rPr lang="ru-RU" i="1" dirty="0" err="1"/>
              <a:t>дослідження</a:t>
            </a:r>
            <a:r>
              <a:rPr lang="ru-RU" i="1" dirty="0" smtClean="0"/>
              <a:t>:</a:t>
            </a:r>
          </a:p>
          <a:p>
            <a:pPr marL="0" indent="0">
              <a:buNone/>
            </a:pPr>
            <a:endParaRPr lang="ru-RU" i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187481"/>
              </p:ext>
            </p:extLst>
          </p:nvPr>
        </p:nvGraphicFramePr>
        <p:xfrm>
          <a:off x="755576" y="2348880"/>
          <a:ext cx="7632848" cy="3312368"/>
        </p:xfrm>
        <a:graphic>
          <a:graphicData uri="http://schemas.openxmlformats.org/drawingml/2006/table">
            <a:tbl>
              <a:tblPr firstRow="1" firstCol="1" bandRow="1"/>
              <a:tblGrid>
                <a:gridCol w="3979392"/>
                <a:gridCol w="3653456"/>
              </a:tblGrid>
              <a:tr h="473196">
                <a:tc>
                  <a:txBody>
                    <a:bodyPr/>
                    <a:lstStyle/>
                    <a:p>
                      <a:pPr marR="2540" indent="450215" algn="ctr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 курс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" indent="450215" algn="ctr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 курс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9172">
                <a:tc>
                  <a:txBody>
                    <a:bodyPr/>
                    <a:lstStyle/>
                    <a:p>
                      <a:pPr marR="2540" indent="443230" algn="just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Розробка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методики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дослідження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вивчення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реального стану та практики 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вирішення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даної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проблеми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констатуючий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етап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експерименту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),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встановлення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типових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недоліків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і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труднощів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їх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причин.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" indent="443230" algn="just">
                        <a:lnSpc>
                          <a:spcPct val="111000"/>
                        </a:lnSpc>
                        <a:spcAft>
                          <a:spcPts val="0"/>
                        </a:spcAft>
                        <a:tabLst>
                          <a:tab pos="34734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Обґрунтування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значення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педагогічного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впливу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на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досліджуване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явище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та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визначення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його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ефективності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розробка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формувального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етапу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експерименту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),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узагальнення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наукових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фактів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і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результатів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484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500" i="1" dirty="0"/>
              <a:t>3. Алгоритм </a:t>
            </a:r>
            <a:r>
              <a:rPr lang="ru-RU" sz="3500" i="1" dirty="0" err="1"/>
              <a:t>виконання</a:t>
            </a:r>
            <a:r>
              <a:rPr lang="ru-RU" sz="3500" i="1" dirty="0"/>
              <a:t> </a:t>
            </a:r>
            <a:r>
              <a:rPr lang="ru-RU" sz="3500" i="1" dirty="0" err="1"/>
              <a:t>курсової</a:t>
            </a:r>
            <a:r>
              <a:rPr lang="ru-RU" sz="3500" i="1" dirty="0"/>
              <a:t> </a:t>
            </a:r>
            <a:r>
              <a:rPr lang="ru-RU" sz="3500" i="1" dirty="0" err="1"/>
              <a:t>роботи</a:t>
            </a:r>
            <a:r>
              <a:rPr lang="ru-RU" sz="3500" i="1" dirty="0"/>
              <a:t> </a:t>
            </a:r>
            <a:endParaRPr lang="ru-RU" sz="3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i="1" dirty="0" smtClean="0"/>
              <a:t>4. </a:t>
            </a:r>
            <a:r>
              <a:rPr lang="ru-RU" i="1" dirty="0" err="1" smtClean="0"/>
              <a:t>Аналіз</a:t>
            </a:r>
            <a:r>
              <a:rPr lang="ru-RU" i="1" dirty="0" smtClean="0"/>
              <a:t> </a:t>
            </a:r>
            <a:r>
              <a:rPr lang="ru-RU" i="1" dirty="0"/>
              <a:t>та </a:t>
            </a:r>
            <a:r>
              <a:rPr lang="ru-RU" i="1" dirty="0" err="1"/>
              <a:t>оформлення</a:t>
            </a:r>
            <a:r>
              <a:rPr lang="ru-RU" i="1" dirty="0"/>
              <a:t> </a:t>
            </a:r>
            <a:r>
              <a:rPr lang="ru-RU" i="1" dirty="0" err="1"/>
              <a:t>наукового</a:t>
            </a:r>
            <a:r>
              <a:rPr lang="ru-RU" i="1" dirty="0"/>
              <a:t> </a:t>
            </a:r>
            <a:r>
              <a:rPr lang="ru-RU" i="1" dirty="0" err="1" smtClean="0"/>
              <a:t>дослідження</a:t>
            </a:r>
            <a:endParaRPr lang="ru-RU" i="1" dirty="0"/>
          </a:p>
          <a:p>
            <a:pPr marL="0" indent="0">
              <a:buNone/>
            </a:pPr>
            <a:endParaRPr lang="uk-UA" i="1" dirty="0" smtClean="0"/>
          </a:p>
          <a:p>
            <a:pPr marL="0" indent="0">
              <a:buNone/>
            </a:pPr>
            <a:r>
              <a:rPr lang="uk-UA" i="1" dirty="0" smtClean="0"/>
              <a:t>Вимоги до оформлення подано у методичних рекомендаціях до написання курсових робіт конкретної кафедри.</a:t>
            </a: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2792201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ПЛАН: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/>
              <a:t>науково-дослідної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Підготовчий</a:t>
            </a:r>
            <a:r>
              <a:rPr lang="ru-RU" dirty="0" smtClean="0"/>
              <a:t>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написання</a:t>
            </a:r>
            <a:r>
              <a:rPr lang="ru-RU" dirty="0"/>
              <a:t> </a:t>
            </a:r>
            <a:r>
              <a:rPr lang="ru-RU" dirty="0" err="1"/>
              <a:t>курсової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Алгоритм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курсової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Обов’язки</a:t>
            </a:r>
            <a:r>
              <a:rPr lang="ru-RU" dirty="0" smtClean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</a:t>
            </a:r>
            <a:r>
              <a:rPr lang="ru-RU" dirty="0" err="1"/>
              <a:t>курсової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/>
              <a:t>теми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090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500" dirty="0" smtClean="0"/>
              <a:t>4. </a:t>
            </a:r>
            <a:r>
              <a:rPr lang="ru-RU" sz="3500" dirty="0" err="1"/>
              <a:t>Обов’язки</a:t>
            </a:r>
            <a:r>
              <a:rPr lang="ru-RU" sz="3500" dirty="0"/>
              <a:t> </a:t>
            </a:r>
            <a:r>
              <a:rPr lang="ru-RU" sz="3500" dirty="0" err="1"/>
              <a:t>наукового</a:t>
            </a:r>
            <a:r>
              <a:rPr lang="ru-RU" sz="3500" dirty="0"/>
              <a:t> </a:t>
            </a:r>
            <a:r>
              <a:rPr lang="ru-RU" sz="3500" dirty="0" err="1"/>
              <a:t>керівника</a:t>
            </a:r>
            <a:r>
              <a:rPr lang="ru-RU" sz="3500" dirty="0"/>
              <a:t> </a:t>
            </a:r>
            <a:r>
              <a:rPr lang="ru-RU" sz="3500" dirty="0" err="1" smtClean="0"/>
              <a:t>курсової</a:t>
            </a:r>
            <a:r>
              <a:rPr lang="ru-RU" sz="3500" dirty="0" smtClean="0"/>
              <a:t> </a:t>
            </a:r>
            <a:r>
              <a:rPr lang="ru-RU" sz="3500" dirty="0" err="1" smtClean="0"/>
              <a:t>роботи</a:t>
            </a:r>
            <a:endParaRPr lang="ru-RU" sz="3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err="1"/>
              <a:t>Науковий</a:t>
            </a:r>
            <a:r>
              <a:rPr lang="ru-RU" i="1" dirty="0"/>
              <a:t> </a:t>
            </a:r>
            <a:r>
              <a:rPr lang="ru-RU" i="1" dirty="0" err="1"/>
              <a:t>керівник</a:t>
            </a:r>
            <a:r>
              <a:rPr lang="ru-RU" i="1" dirty="0"/>
              <a:t> </a:t>
            </a:r>
            <a:r>
              <a:rPr lang="ru-RU" i="1" dirty="0" err="1"/>
              <a:t>спрямовує</a:t>
            </a:r>
            <a:r>
              <a:rPr lang="ru-RU" i="1" dirty="0"/>
              <a:t> роботу студента, </a:t>
            </a:r>
            <a:r>
              <a:rPr lang="ru-RU" i="1" dirty="0" err="1"/>
              <a:t>допомагаючи</a:t>
            </a:r>
            <a:r>
              <a:rPr lang="ru-RU" i="1" dirty="0"/>
              <a:t> </a:t>
            </a:r>
            <a:r>
              <a:rPr lang="ru-RU" i="1" dirty="0" err="1"/>
              <a:t>йому</a:t>
            </a:r>
            <a:r>
              <a:rPr lang="ru-RU" i="1" dirty="0"/>
              <a:t> </a:t>
            </a:r>
            <a:r>
              <a:rPr lang="ru-RU" i="1" dirty="0" err="1"/>
              <a:t>оцінити</a:t>
            </a:r>
            <a:r>
              <a:rPr lang="ru-RU" i="1" dirty="0"/>
              <a:t> </a:t>
            </a:r>
            <a:r>
              <a:rPr lang="ru-RU" i="1" dirty="0" err="1"/>
              <a:t>можливі</a:t>
            </a:r>
            <a:r>
              <a:rPr lang="ru-RU" i="1" dirty="0"/>
              <a:t> </a:t>
            </a:r>
            <a:r>
              <a:rPr lang="ru-RU" i="1" dirty="0" err="1"/>
              <a:t>рішення</a:t>
            </a:r>
            <a:r>
              <a:rPr lang="ru-RU" i="1" dirty="0"/>
              <a:t>, </a:t>
            </a:r>
            <a:r>
              <a:rPr lang="ru-RU" b="1" i="1" dirty="0"/>
              <a:t>та разом з </a:t>
            </a:r>
            <a:r>
              <a:rPr lang="ru-RU" b="1" i="1" dirty="0" err="1"/>
              <a:t>виконавцем</a:t>
            </a:r>
            <a:r>
              <a:rPr lang="ru-RU" b="1" i="1" dirty="0"/>
              <a:t> </a:t>
            </a:r>
            <a:r>
              <a:rPr lang="ru-RU" b="1" i="1" dirty="0" err="1"/>
              <a:t>несе</a:t>
            </a:r>
            <a:r>
              <a:rPr lang="ru-RU" b="1" i="1" dirty="0"/>
              <a:t> </a:t>
            </a:r>
            <a:r>
              <a:rPr lang="ru-RU" b="1" i="1" dirty="0" err="1"/>
              <a:t>певну</a:t>
            </a:r>
            <a:r>
              <a:rPr lang="ru-RU" b="1" i="1" dirty="0"/>
              <a:t> </a:t>
            </a:r>
            <a:r>
              <a:rPr lang="ru-RU" b="1" i="1" dirty="0" err="1"/>
              <a:t>відповідальність</a:t>
            </a:r>
            <a:r>
              <a:rPr lang="ru-RU" b="1" i="1" dirty="0"/>
              <a:t> </a:t>
            </a:r>
            <a:r>
              <a:rPr lang="ru-RU" i="1" dirty="0"/>
              <a:t>за </a:t>
            </a:r>
            <a:r>
              <a:rPr lang="ru-RU" i="1" dirty="0" err="1"/>
              <a:t>правильність</a:t>
            </a:r>
            <a:r>
              <a:rPr lang="ru-RU" i="1" dirty="0"/>
              <a:t> </a:t>
            </a:r>
            <a:r>
              <a:rPr lang="ru-RU" i="1" dirty="0" err="1"/>
              <a:t>отриманих</a:t>
            </a:r>
            <a:r>
              <a:rPr lang="ru-RU" i="1" dirty="0"/>
              <a:t> </a:t>
            </a:r>
            <a:r>
              <a:rPr lang="ru-RU" i="1" dirty="0" err="1"/>
              <a:t>результатів</a:t>
            </a:r>
            <a:r>
              <a:rPr lang="ru-RU" i="1" dirty="0"/>
              <a:t> та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фактичну</a:t>
            </a:r>
            <a:r>
              <a:rPr lang="ru-RU" i="1" dirty="0"/>
              <a:t> </a:t>
            </a:r>
            <a:r>
              <a:rPr lang="ru-RU" i="1" dirty="0" err="1"/>
              <a:t>точність</a:t>
            </a:r>
            <a:r>
              <a:rPr lang="ru-RU" i="1" dirty="0"/>
              <a:t>. </a:t>
            </a: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955202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500" dirty="0" smtClean="0"/>
              <a:t>4. </a:t>
            </a:r>
            <a:r>
              <a:rPr lang="ru-RU" sz="3500" dirty="0" err="1"/>
              <a:t>Обов’язки</a:t>
            </a:r>
            <a:r>
              <a:rPr lang="ru-RU" sz="3500" dirty="0"/>
              <a:t> </a:t>
            </a:r>
            <a:r>
              <a:rPr lang="ru-RU" sz="3500" dirty="0" err="1"/>
              <a:t>наукового</a:t>
            </a:r>
            <a:r>
              <a:rPr lang="ru-RU" sz="3500" dirty="0"/>
              <a:t> </a:t>
            </a:r>
            <a:r>
              <a:rPr lang="ru-RU" sz="3500" dirty="0" err="1"/>
              <a:t>керівника</a:t>
            </a:r>
            <a:r>
              <a:rPr lang="ru-RU" sz="3500" dirty="0"/>
              <a:t> </a:t>
            </a:r>
            <a:r>
              <a:rPr lang="ru-RU" sz="3500" dirty="0" err="1" smtClean="0"/>
              <a:t>курсової</a:t>
            </a:r>
            <a:r>
              <a:rPr lang="ru-RU" sz="3500" dirty="0" smtClean="0"/>
              <a:t> </a:t>
            </a:r>
            <a:r>
              <a:rPr lang="ru-RU" sz="3500" dirty="0" err="1" smtClean="0"/>
              <a:t>роботи</a:t>
            </a:r>
            <a:endParaRPr lang="ru-RU" sz="3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i="1" dirty="0" smtClean="0"/>
              <a:t>практична </a:t>
            </a:r>
            <a:r>
              <a:rPr lang="ru-RU" i="1" dirty="0" err="1"/>
              <a:t>допомога</a:t>
            </a:r>
            <a:r>
              <a:rPr lang="ru-RU" i="1" dirty="0"/>
              <a:t> </a:t>
            </a:r>
            <a:r>
              <a:rPr lang="ru-RU" i="1" dirty="0" err="1"/>
              <a:t>студентові</a:t>
            </a:r>
            <a:r>
              <a:rPr lang="ru-RU" i="1" dirty="0"/>
              <a:t> у </a:t>
            </a:r>
            <a:r>
              <a:rPr lang="ru-RU" i="1" dirty="0" err="1"/>
              <a:t>виборі</a:t>
            </a:r>
            <a:r>
              <a:rPr lang="ru-RU" i="1" dirty="0"/>
              <a:t> теми </a:t>
            </a:r>
            <a:r>
              <a:rPr lang="ru-RU" i="1" dirty="0" err="1"/>
              <a:t>роботи</a:t>
            </a:r>
            <a:r>
              <a:rPr lang="ru-RU" i="1" dirty="0"/>
              <a:t> і </a:t>
            </a:r>
            <a:r>
              <a:rPr lang="ru-RU" i="1" dirty="0" err="1"/>
              <a:t>розробці</a:t>
            </a:r>
            <a:r>
              <a:rPr lang="ru-RU" i="1" dirty="0"/>
              <a:t> плану </a:t>
            </a:r>
            <a:r>
              <a:rPr lang="ru-RU" i="1" dirty="0" err="1"/>
              <a:t>її</a:t>
            </a:r>
            <a:r>
              <a:rPr lang="ru-RU" i="1" dirty="0"/>
              <a:t> </a:t>
            </a:r>
            <a:r>
              <a:rPr lang="ru-RU" i="1" dirty="0" err="1"/>
              <a:t>виконання</a:t>
            </a:r>
            <a:r>
              <a:rPr lang="ru-RU" i="1" dirty="0"/>
              <a:t>; 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надання</a:t>
            </a:r>
            <a:r>
              <a:rPr lang="ru-RU" i="1" dirty="0" smtClean="0"/>
              <a:t> </a:t>
            </a:r>
            <a:r>
              <a:rPr lang="ru-RU" i="1" dirty="0" err="1"/>
              <a:t>допомоги</a:t>
            </a:r>
            <a:r>
              <a:rPr lang="ru-RU" i="1" dirty="0"/>
              <a:t> у </a:t>
            </a:r>
            <a:r>
              <a:rPr lang="ru-RU" i="1" dirty="0" err="1"/>
              <a:t>виборі</a:t>
            </a:r>
            <a:r>
              <a:rPr lang="ru-RU" i="1" dirty="0"/>
              <a:t> методики </a:t>
            </a:r>
            <a:r>
              <a:rPr lang="ru-RU" i="1" dirty="0" err="1"/>
              <a:t>проведення</a:t>
            </a:r>
            <a:r>
              <a:rPr lang="ru-RU" i="1" dirty="0"/>
              <a:t> </a:t>
            </a:r>
            <a:r>
              <a:rPr lang="ru-RU" i="1" dirty="0" err="1"/>
              <a:t>дослідження</a:t>
            </a:r>
            <a:r>
              <a:rPr lang="ru-RU" i="1" dirty="0"/>
              <a:t>; 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консультування</a:t>
            </a:r>
            <a:r>
              <a:rPr lang="ru-RU" i="1" dirty="0" smtClean="0"/>
              <a:t> </a:t>
            </a:r>
            <a:r>
              <a:rPr lang="ru-RU" i="1" dirty="0"/>
              <a:t>з </a:t>
            </a:r>
            <a:r>
              <a:rPr lang="ru-RU" i="1" dirty="0" err="1"/>
              <a:t>підбору</a:t>
            </a:r>
            <a:r>
              <a:rPr lang="ru-RU" i="1" dirty="0"/>
              <a:t> </a:t>
            </a:r>
            <a:r>
              <a:rPr lang="ru-RU" i="1" dirty="0" err="1"/>
              <a:t>літератури</a:t>
            </a:r>
            <a:r>
              <a:rPr lang="ru-RU" i="1" dirty="0"/>
              <a:t> і фактичного </a:t>
            </a:r>
            <a:r>
              <a:rPr lang="ru-RU" i="1" dirty="0" err="1"/>
              <a:t>матеріалу</a:t>
            </a:r>
            <a:r>
              <a:rPr lang="ru-RU" i="1" dirty="0"/>
              <a:t>; 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систематичний</a:t>
            </a:r>
            <a:r>
              <a:rPr lang="ru-RU" i="1" dirty="0" smtClean="0"/>
              <a:t> </a:t>
            </a:r>
            <a:r>
              <a:rPr lang="ru-RU" i="1" dirty="0"/>
              <a:t>контроль ходу </a:t>
            </a:r>
            <a:r>
              <a:rPr lang="ru-RU" i="1" dirty="0" err="1"/>
              <a:t>виконання</a:t>
            </a:r>
            <a:r>
              <a:rPr lang="ru-RU" i="1" dirty="0"/>
              <a:t> </a:t>
            </a:r>
            <a:r>
              <a:rPr lang="ru-RU" i="1" dirty="0" err="1"/>
              <a:t>роботи</a:t>
            </a:r>
            <a:r>
              <a:rPr lang="ru-RU" i="1" dirty="0"/>
              <a:t> </a:t>
            </a:r>
            <a:r>
              <a:rPr lang="ru-RU" i="1" dirty="0" err="1"/>
              <a:t>відповідно</a:t>
            </a:r>
            <a:r>
              <a:rPr lang="ru-RU" i="1" dirty="0"/>
              <a:t> до </a:t>
            </a:r>
            <a:r>
              <a:rPr lang="ru-RU" i="1" dirty="0" err="1"/>
              <a:t>розробленого</a:t>
            </a:r>
            <a:r>
              <a:rPr lang="ru-RU" i="1" dirty="0"/>
              <a:t> </a:t>
            </a:r>
            <a:r>
              <a:rPr lang="ru-RU" i="1" dirty="0" err="1"/>
              <a:t>графіка</a:t>
            </a:r>
            <a:r>
              <a:rPr lang="ru-RU" i="1" dirty="0"/>
              <a:t>; 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визначення</a:t>
            </a:r>
            <a:r>
              <a:rPr lang="ru-RU" i="1" dirty="0" smtClean="0"/>
              <a:t> </a:t>
            </a:r>
            <a:r>
              <a:rPr lang="ru-RU" i="1" dirty="0"/>
              <a:t>кола </a:t>
            </a:r>
            <a:r>
              <a:rPr lang="ru-RU" i="1" dirty="0" err="1"/>
              <a:t>питань</a:t>
            </a:r>
            <a:r>
              <a:rPr lang="ru-RU" i="1" dirty="0"/>
              <a:t> та </a:t>
            </a:r>
            <a:r>
              <a:rPr lang="ru-RU" i="1" dirty="0" err="1"/>
              <a:t>обсягу</a:t>
            </a:r>
            <a:r>
              <a:rPr lang="ru-RU" i="1" dirty="0"/>
              <a:t> </a:t>
            </a:r>
            <a:r>
              <a:rPr lang="ru-RU" i="1" dirty="0" err="1"/>
              <a:t>визначення</a:t>
            </a:r>
            <a:r>
              <a:rPr lang="ru-RU" i="1" dirty="0"/>
              <a:t> й </a:t>
            </a:r>
            <a:r>
              <a:rPr lang="ru-RU" i="1" dirty="0" err="1"/>
              <a:t>обробки</a:t>
            </a:r>
            <a:r>
              <a:rPr lang="ru-RU" i="1" dirty="0"/>
              <a:t> </a:t>
            </a:r>
            <a:r>
              <a:rPr lang="ru-RU" i="1" dirty="0" err="1"/>
              <a:t>матеріалу</a:t>
            </a:r>
            <a:r>
              <a:rPr lang="ru-RU" i="1" dirty="0"/>
              <a:t> </a:t>
            </a:r>
            <a:r>
              <a:rPr lang="ru-RU" i="1" dirty="0" err="1"/>
              <a:t>необхідного</a:t>
            </a:r>
            <a:r>
              <a:rPr lang="ru-RU" i="1" dirty="0"/>
              <a:t> для </a:t>
            </a:r>
            <a:r>
              <a:rPr lang="ru-RU" i="1" dirty="0" err="1"/>
              <a:t>написання</a:t>
            </a:r>
            <a:r>
              <a:rPr lang="ru-RU" i="1" dirty="0"/>
              <a:t> </a:t>
            </a:r>
            <a:r>
              <a:rPr lang="ru-RU" i="1" dirty="0" err="1"/>
              <a:t>роботи</a:t>
            </a:r>
            <a:r>
              <a:rPr lang="ru-RU" i="1" dirty="0"/>
              <a:t>; 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консультування</a:t>
            </a:r>
            <a:r>
              <a:rPr lang="ru-RU" i="1" dirty="0" smtClean="0"/>
              <a:t> </a:t>
            </a:r>
            <a:r>
              <a:rPr lang="ru-RU" i="1" dirty="0"/>
              <a:t>студента з </a:t>
            </a:r>
            <a:r>
              <a:rPr lang="ru-RU" i="1" dirty="0" err="1"/>
              <a:t>питань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виникають</a:t>
            </a:r>
            <a:r>
              <a:rPr lang="ru-RU" i="1" dirty="0"/>
              <a:t> при </a:t>
            </a:r>
            <a:r>
              <a:rPr lang="ru-RU" i="1" dirty="0" err="1"/>
              <a:t>написанні</a:t>
            </a:r>
            <a:r>
              <a:rPr lang="ru-RU" i="1" dirty="0"/>
              <a:t> </a:t>
            </a:r>
            <a:r>
              <a:rPr lang="ru-RU" i="1" dirty="0" err="1"/>
              <a:t>роботи</a:t>
            </a:r>
            <a:r>
              <a:rPr lang="ru-RU" i="1" dirty="0"/>
              <a:t>; 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контроль </a:t>
            </a:r>
            <a:r>
              <a:rPr lang="ru-RU" i="1" dirty="0"/>
              <a:t>за </a:t>
            </a:r>
            <a:r>
              <a:rPr lang="ru-RU" i="1" dirty="0" err="1"/>
              <a:t>виконанням</a:t>
            </a:r>
            <a:r>
              <a:rPr lang="ru-RU" i="1" dirty="0"/>
              <a:t> календарного </a:t>
            </a:r>
            <a:r>
              <a:rPr lang="ru-RU" i="1" dirty="0" err="1"/>
              <a:t>графіку</a:t>
            </a:r>
            <a:r>
              <a:rPr lang="ru-RU" i="1" dirty="0"/>
              <a:t> </a:t>
            </a:r>
            <a:r>
              <a:rPr lang="ru-RU" i="1" dirty="0" err="1"/>
              <a:t>написання</a:t>
            </a:r>
            <a:r>
              <a:rPr lang="ru-RU" i="1" dirty="0"/>
              <a:t> </a:t>
            </a:r>
            <a:r>
              <a:rPr lang="ru-RU" i="1" dirty="0" err="1"/>
              <a:t>курсової</a:t>
            </a:r>
            <a:r>
              <a:rPr lang="ru-RU" i="1" dirty="0"/>
              <a:t> </a:t>
            </a:r>
            <a:r>
              <a:rPr lang="ru-RU" i="1" dirty="0" err="1"/>
              <a:t>роботи</a:t>
            </a:r>
            <a:r>
              <a:rPr lang="ru-RU" i="1" dirty="0"/>
              <a:t>. </a:t>
            </a:r>
          </a:p>
          <a:p>
            <a:pPr marL="0" indent="0">
              <a:buNone/>
            </a:pP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2810319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uk-UA" i="1" dirty="0" smtClean="0"/>
          </a:p>
          <a:p>
            <a:pPr marL="0" indent="0">
              <a:buNone/>
            </a:pPr>
            <a:endParaRPr lang="uk-UA" i="1" dirty="0"/>
          </a:p>
          <a:p>
            <a:pPr marL="0" indent="0">
              <a:buNone/>
            </a:pPr>
            <a:endParaRPr lang="uk-UA" i="1" dirty="0" smtClean="0"/>
          </a:p>
          <a:p>
            <a:pPr marL="0" indent="0" algn="ctr">
              <a:buNone/>
            </a:pPr>
            <a:r>
              <a:rPr lang="uk-UA" sz="5400" b="1" i="1" dirty="0" smtClean="0"/>
              <a:t>Дякую за увагу!</a:t>
            </a:r>
            <a:endParaRPr lang="ru-RU" sz="5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928426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700" dirty="0" smtClean="0"/>
              <a:t>1. </a:t>
            </a:r>
            <a:r>
              <a:rPr lang="ru-RU" sz="3700" dirty="0" err="1" smtClean="0"/>
              <a:t>Організація</a:t>
            </a:r>
            <a:r>
              <a:rPr lang="ru-RU" sz="3700" dirty="0" smtClean="0"/>
              <a:t> </a:t>
            </a:r>
            <a:r>
              <a:rPr lang="ru-RU" sz="3700" dirty="0" err="1"/>
              <a:t>науково-дослідної</a:t>
            </a:r>
            <a:r>
              <a:rPr lang="ru-RU" sz="3700" dirty="0"/>
              <a:t> </a:t>
            </a:r>
            <a:r>
              <a:rPr lang="ru-RU" sz="3700" dirty="0" err="1"/>
              <a:t>роботи</a:t>
            </a:r>
            <a:r>
              <a:rPr lang="ru-RU" sz="3700" dirty="0"/>
              <a:t> </a:t>
            </a:r>
            <a:r>
              <a:rPr lang="ru-RU" sz="3700" dirty="0" err="1" smtClean="0"/>
              <a:t>студентів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uk-UA" b="1" i="1" dirty="0" smtClean="0"/>
              <a:t>Експрес-запитання</a:t>
            </a:r>
          </a:p>
          <a:p>
            <a:pPr marL="0" indent="0" algn="ctr">
              <a:buNone/>
            </a:pPr>
            <a:endParaRPr lang="uk-UA" i="1" dirty="0" smtClean="0"/>
          </a:p>
          <a:p>
            <a:pPr marL="0" indent="0" algn="ctr">
              <a:buNone/>
            </a:pPr>
            <a:r>
              <a:rPr lang="uk-UA" i="1" dirty="0" smtClean="0"/>
              <a:t>Для чого студентам науково-дослідна робота?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450810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700" dirty="0" smtClean="0"/>
              <a:t>1. </a:t>
            </a:r>
            <a:r>
              <a:rPr lang="ru-RU" sz="3700" dirty="0" err="1" smtClean="0"/>
              <a:t>Організація</a:t>
            </a:r>
            <a:r>
              <a:rPr lang="ru-RU" sz="3700" dirty="0" smtClean="0"/>
              <a:t> </a:t>
            </a:r>
            <a:r>
              <a:rPr lang="ru-RU" sz="3700" dirty="0" err="1"/>
              <a:t>науково-дослідної</a:t>
            </a:r>
            <a:r>
              <a:rPr lang="ru-RU" sz="3700" dirty="0"/>
              <a:t> </a:t>
            </a:r>
            <a:r>
              <a:rPr lang="ru-RU" sz="3700" dirty="0" err="1"/>
              <a:t>роботи</a:t>
            </a:r>
            <a:r>
              <a:rPr lang="ru-RU" sz="3700" dirty="0"/>
              <a:t> </a:t>
            </a:r>
            <a:r>
              <a:rPr lang="ru-RU" sz="3700" dirty="0" err="1" smtClean="0"/>
              <a:t>студентів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i="1" dirty="0" err="1"/>
              <a:t>Становлення</a:t>
            </a:r>
            <a:r>
              <a:rPr lang="ru-RU" i="1" dirty="0"/>
              <a:t> і </a:t>
            </a:r>
            <a:r>
              <a:rPr lang="ru-RU" i="1" dirty="0" err="1"/>
              <a:t>розвиток</a:t>
            </a:r>
            <a:r>
              <a:rPr lang="ru-RU" i="1" dirty="0"/>
              <a:t> </a:t>
            </a:r>
            <a:r>
              <a:rPr lang="ru-RU" i="1" dirty="0" err="1"/>
              <a:t>студентської</a:t>
            </a:r>
            <a:r>
              <a:rPr lang="ru-RU" i="1" dirty="0"/>
              <a:t> </a:t>
            </a:r>
            <a:r>
              <a:rPr lang="ru-RU" i="1" dirty="0" err="1"/>
              <a:t>науково-дослідної</a:t>
            </a:r>
            <a:r>
              <a:rPr lang="ru-RU" i="1" dirty="0"/>
              <a:t> </a:t>
            </a:r>
            <a:r>
              <a:rPr lang="ru-RU" i="1" dirty="0" err="1"/>
              <a:t>роботи</a:t>
            </a:r>
            <a:r>
              <a:rPr lang="ru-RU" i="1" dirty="0"/>
              <a:t> в </a:t>
            </a:r>
            <a:r>
              <a:rPr lang="ru-RU" i="1" dirty="0" err="1"/>
              <a:t>університеті</a:t>
            </a:r>
            <a:r>
              <a:rPr lang="ru-RU" i="1" dirty="0"/>
              <a:t> </a:t>
            </a:r>
            <a:r>
              <a:rPr lang="ru-RU" i="1" dirty="0" err="1"/>
              <a:t>має</a:t>
            </a:r>
            <a:r>
              <a:rPr lang="ru-RU" i="1" dirty="0"/>
              <a:t> </a:t>
            </a:r>
            <a:r>
              <a:rPr lang="ru-RU" i="1" dirty="0" err="1"/>
              <a:t>допомогти</a:t>
            </a:r>
            <a:r>
              <a:rPr lang="ru-RU" i="1" dirty="0"/>
              <a:t> молодим </a:t>
            </a:r>
            <a:r>
              <a:rPr lang="ru-RU" i="1" dirty="0" err="1"/>
              <a:t>дослідникам</a:t>
            </a:r>
            <a:r>
              <a:rPr lang="ru-RU" i="1" dirty="0"/>
              <a:t> </a:t>
            </a:r>
            <a:r>
              <a:rPr lang="ru-RU" i="1" dirty="0" err="1"/>
              <a:t>оволодіти</a:t>
            </a:r>
            <a:r>
              <a:rPr lang="ru-RU" i="1" dirty="0"/>
              <a:t> </a:t>
            </a:r>
            <a:r>
              <a:rPr lang="ru-RU" b="1" i="1" dirty="0"/>
              <a:t>методикою </a:t>
            </a:r>
            <a:r>
              <a:rPr lang="ru-RU" b="1" i="1" dirty="0" err="1"/>
              <a:t>наукових</a:t>
            </a:r>
            <a:r>
              <a:rPr lang="ru-RU" b="1" i="1" dirty="0"/>
              <a:t> </a:t>
            </a:r>
            <a:r>
              <a:rPr lang="ru-RU" b="1" i="1" dirty="0" err="1"/>
              <a:t>досліджень</a:t>
            </a:r>
            <a:r>
              <a:rPr lang="ru-RU" i="1" dirty="0"/>
              <a:t>, </a:t>
            </a:r>
            <a:r>
              <a:rPr lang="ru-RU" i="1" dirty="0" err="1"/>
              <a:t>розвинути</a:t>
            </a:r>
            <a:r>
              <a:rPr lang="ru-RU" i="1" dirty="0"/>
              <a:t> </a:t>
            </a:r>
            <a:r>
              <a:rPr lang="ru-RU" b="1" i="1" dirty="0" err="1"/>
              <a:t>навички</a:t>
            </a:r>
            <a:r>
              <a:rPr lang="ru-RU" b="1" i="1" dirty="0"/>
              <a:t> </a:t>
            </a:r>
            <a:r>
              <a:rPr lang="ru-RU" b="1" i="1" dirty="0" err="1"/>
              <a:t>самостійної</a:t>
            </a:r>
            <a:r>
              <a:rPr lang="ru-RU" b="1" i="1" dirty="0"/>
              <a:t> </a:t>
            </a:r>
            <a:r>
              <a:rPr lang="ru-RU" b="1" i="1" dirty="0" err="1"/>
              <a:t>пошукової</a:t>
            </a:r>
            <a:r>
              <a:rPr lang="ru-RU" b="1" i="1" dirty="0"/>
              <a:t> </a:t>
            </a:r>
            <a:r>
              <a:rPr lang="ru-RU" b="1" i="1" dirty="0" err="1"/>
              <a:t>роботи</a:t>
            </a:r>
            <a:r>
              <a:rPr lang="ru-RU" i="1" dirty="0"/>
              <a:t>, </a:t>
            </a:r>
            <a:r>
              <a:rPr lang="ru-RU" i="1" dirty="0" err="1"/>
              <a:t>розвинути</a:t>
            </a:r>
            <a:r>
              <a:rPr lang="ru-RU" i="1" dirty="0"/>
              <a:t> </a:t>
            </a:r>
            <a:r>
              <a:rPr lang="ru-RU" b="1" i="1" dirty="0" err="1"/>
              <a:t>творчу</a:t>
            </a:r>
            <a:r>
              <a:rPr lang="ru-RU" b="1" i="1" dirty="0"/>
              <a:t> </a:t>
            </a:r>
            <a:r>
              <a:rPr lang="ru-RU" b="1" i="1" dirty="0" err="1"/>
              <a:t>ініціативу</a:t>
            </a:r>
            <a:r>
              <a:rPr lang="ru-RU" b="1" i="1" dirty="0"/>
              <a:t> та </a:t>
            </a:r>
            <a:r>
              <a:rPr lang="ru-RU" b="1" i="1" dirty="0" err="1"/>
              <a:t>здібності</a:t>
            </a:r>
            <a:r>
              <a:rPr lang="ru-RU" b="1" i="1" dirty="0"/>
              <a:t> до теоретичного </a:t>
            </a:r>
            <a:r>
              <a:rPr lang="ru-RU" b="1" i="1" dirty="0" err="1"/>
              <a:t>аналізу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909642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700" dirty="0" smtClean="0"/>
              <a:t>1. </a:t>
            </a:r>
            <a:r>
              <a:rPr lang="ru-RU" sz="3700" dirty="0" err="1" smtClean="0"/>
              <a:t>Організація</a:t>
            </a:r>
            <a:r>
              <a:rPr lang="ru-RU" sz="3700" dirty="0" smtClean="0"/>
              <a:t> </a:t>
            </a:r>
            <a:r>
              <a:rPr lang="ru-RU" sz="3700" dirty="0" err="1"/>
              <a:t>науково-дослідної</a:t>
            </a:r>
            <a:r>
              <a:rPr lang="ru-RU" sz="3700" dirty="0"/>
              <a:t> </a:t>
            </a:r>
            <a:r>
              <a:rPr lang="ru-RU" sz="3700" dirty="0" err="1"/>
              <a:t>роботи</a:t>
            </a:r>
            <a:r>
              <a:rPr lang="ru-RU" sz="3700" dirty="0"/>
              <a:t> </a:t>
            </a:r>
            <a:r>
              <a:rPr lang="ru-RU" sz="3700" dirty="0" err="1" smtClean="0"/>
              <a:t>студентів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i="1" dirty="0" err="1"/>
              <a:t>Основні</a:t>
            </a:r>
            <a:r>
              <a:rPr lang="ru-RU" b="1" i="1" dirty="0"/>
              <a:t> </a:t>
            </a:r>
            <a:r>
              <a:rPr lang="ru-RU" b="1" i="1" dirty="0" err="1"/>
              <a:t>завдання</a:t>
            </a:r>
            <a:r>
              <a:rPr lang="ru-RU" b="1" i="1" dirty="0"/>
              <a:t> </a:t>
            </a:r>
            <a:r>
              <a:rPr lang="ru-RU" b="1" i="1" dirty="0" err="1"/>
              <a:t>науково-дослідної</a:t>
            </a:r>
            <a:r>
              <a:rPr lang="ru-RU" b="1" i="1" dirty="0"/>
              <a:t> </a:t>
            </a:r>
            <a:r>
              <a:rPr lang="ru-RU" b="1" i="1" dirty="0" err="1"/>
              <a:t>діяльності</a:t>
            </a:r>
            <a:r>
              <a:rPr lang="ru-RU" b="1" i="1" dirty="0"/>
              <a:t> </a:t>
            </a:r>
            <a:r>
              <a:rPr lang="ru-RU" b="1" i="1" dirty="0" err="1"/>
              <a:t>студентів</a:t>
            </a:r>
            <a:r>
              <a:rPr lang="ru-RU" b="1" i="1" dirty="0"/>
              <a:t>: </a:t>
            </a:r>
            <a:endParaRPr lang="ru-RU" b="1" i="1" dirty="0" smtClean="0"/>
          </a:p>
          <a:p>
            <a:pPr>
              <a:buFont typeface="Wingdings" pitchFamily="2" charset="2"/>
              <a:buChar char="Ø"/>
            </a:pPr>
            <a:r>
              <a:rPr lang="ru-RU" sz="3500" i="1" dirty="0" err="1"/>
              <a:t>формування</a:t>
            </a:r>
            <a:r>
              <a:rPr lang="ru-RU" sz="3500" i="1" dirty="0"/>
              <a:t> </a:t>
            </a:r>
            <a:r>
              <a:rPr lang="ru-RU" sz="3500" i="1" dirty="0" err="1"/>
              <a:t>наукового</a:t>
            </a:r>
            <a:r>
              <a:rPr lang="ru-RU" sz="3500" i="1" dirty="0"/>
              <a:t> </a:t>
            </a:r>
            <a:r>
              <a:rPr lang="ru-RU" sz="3500" i="1" dirty="0" err="1"/>
              <a:t>світогляду</a:t>
            </a:r>
            <a:r>
              <a:rPr lang="ru-RU" sz="3500" i="1" dirty="0"/>
              <a:t>, </a:t>
            </a:r>
            <a:r>
              <a:rPr lang="ru-RU" sz="3500" i="1" dirty="0" err="1"/>
              <a:t>оволодіння</a:t>
            </a:r>
            <a:r>
              <a:rPr lang="ru-RU" sz="3500" i="1" dirty="0"/>
              <a:t> </a:t>
            </a:r>
            <a:r>
              <a:rPr lang="ru-RU" sz="3500" i="1" dirty="0" err="1"/>
              <a:t>методологією</a:t>
            </a:r>
            <a:r>
              <a:rPr lang="ru-RU" sz="3500" i="1" dirty="0"/>
              <a:t> і методами </a:t>
            </a:r>
            <a:r>
              <a:rPr lang="ru-RU" sz="3500" i="1" dirty="0" err="1"/>
              <a:t>наукового</a:t>
            </a:r>
            <a:r>
              <a:rPr lang="ru-RU" sz="3500" i="1" dirty="0"/>
              <a:t> </a:t>
            </a:r>
            <a:r>
              <a:rPr lang="ru-RU" sz="3500" i="1" dirty="0" err="1"/>
              <a:t>дослідження</a:t>
            </a:r>
            <a:r>
              <a:rPr lang="ru-RU" sz="3500" i="1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3500" i="1" dirty="0" err="1" smtClean="0"/>
              <a:t>розвиток</a:t>
            </a:r>
            <a:r>
              <a:rPr lang="ru-RU" sz="3500" i="1" dirty="0" smtClean="0"/>
              <a:t> </a:t>
            </a:r>
            <a:r>
              <a:rPr lang="ru-RU" sz="3500" i="1" dirty="0" err="1"/>
              <a:t>творчого</a:t>
            </a:r>
            <a:r>
              <a:rPr lang="ru-RU" sz="3500" i="1" dirty="0"/>
              <a:t> </a:t>
            </a:r>
            <a:r>
              <a:rPr lang="ru-RU" sz="3500" i="1" dirty="0" err="1"/>
              <a:t>мислення</a:t>
            </a:r>
            <a:r>
              <a:rPr lang="ru-RU" sz="3500" i="1" dirty="0"/>
              <a:t> та </a:t>
            </a:r>
            <a:r>
              <a:rPr lang="ru-RU" sz="3500" i="1" dirty="0" err="1"/>
              <a:t>індивідуальних</a:t>
            </a:r>
            <a:r>
              <a:rPr lang="ru-RU" sz="3500" i="1" dirty="0"/>
              <a:t> </a:t>
            </a:r>
            <a:r>
              <a:rPr lang="ru-RU" sz="3500" i="1" dirty="0" err="1"/>
              <a:t>здібностей</a:t>
            </a:r>
            <a:r>
              <a:rPr lang="ru-RU" sz="3500" i="1" dirty="0"/>
              <a:t> </a:t>
            </a:r>
            <a:r>
              <a:rPr lang="ru-RU" sz="3500" i="1" dirty="0" err="1"/>
              <a:t>студентів</a:t>
            </a:r>
            <a:r>
              <a:rPr lang="ru-RU" sz="3500" i="1" dirty="0"/>
              <a:t> у </a:t>
            </a:r>
            <a:r>
              <a:rPr lang="ru-RU" sz="3500" i="1" dirty="0" err="1"/>
              <a:t>вирішенні</a:t>
            </a:r>
            <a:r>
              <a:rPr lang="ru-RU" sz="3500" i="1" dirty="0"/>
              <a:t> </a:t>
            </a:r>
            <a:r>
              <a:rPr lang="ru-RU" sz="3500" i="1" dirty="0" err="1"/>
              <a:t>практичних</a:t>
            </a:r>
            <a:r>
              <a:rPr lang="ru-RU" sz="3500" i="1" dirty="0"/>
              <a:t> </a:t>
            </a:r>
            <a:r>
              <a:rPr lang="ru-RU" sz="3500" i="1" dirty="0" err="1"/>
              <a:t>завдань</a:t>
            </a:r>
            <a:r>
              <a:rPr lang="ru-RU" sz="3500" i="1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3500" i="1" dirty="0" err="1"/>
              <a:t>прищеплення</a:t>
            </a:r>
            <a:r>
              <a:rPr lang="ru-RU" sz="3500" i="1" dirty="0"/>
              <a:t> студентам </a:t>
            </a:r>
            <a:r>
              <a:rPr lang="ru-RU" sz="3500" i="1" dirty="0" err="1"/>
              <a:t>навичок</a:t>
            </a:r>
            <a:r>
              <a:rPr lang="ru-RU" sz="3500" i="1" dirty="0"/>
              <a:t> </a:t>
            </a:r>
            <a:r>
              <a:rPr lang="ru-RU" sz="3500" i="1" dirty="0" err="1"/>
              <a:t>самостійної</a:t>
            </a:r>
            <a:r>
              <a:rPr lang="ru-RU" sz="3500" i="1" dirty="0"/>
              <a:t> </a:t>
            </a:r>
            <a:r>
              <a:rPr lang="ru-RU" sz="3500" i="1" dirty="0" err="1"/>
              <a:t>науково-дослідницької</a:t>
            </a:r>
            <a:r>
              <a:rPr lang="ru-RU" sz="3500" i="1" dirty="0"/>
              <a:t> </a:t>
            </a:r>
            <a:r>
              <a:rPr lang="ru-RU" sz="3500" i="1" dirty="0" err="1"/>
              <a:t>діяльності</a:t>
            </a:r>
            <a:r>
              <a:rPr lang="ru-RU" sz="3500" i="1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3500" i="1" dirty="0" err="1"/>
              <a:t>розвиток</a:t>
            </a:r>
            <a:r>
              <a:rPr lang="ru-RU" sz="3500" i="1" dirty="0"/>
              <a:t> </a:t>
            </a:r>
            <a:r>
              <a:rPr lang="ru-RU" sz="3500" i="1" dirty="0" err="1"/>
              <a:t>ініціативи</a:t>
            </a:r>
            <a:r>
              <a:rPr lang="ru-RU" sz="3500" i="1" dirty="0"/>
              <a:t>, </a:t>
            </a:r>
            <a:r>
              <a:rPr lang="ru-RU" sz="3500" i="1" dirty="0" err="1"/>
              <a:t>здатності</a:t>
            </a:r>
            <a:r>
              <a:rPr lang="ru-RU" sz="3500" i="1" dirty="0"/>
              <a:t> </a:t>
            </a:r>
            <a:r>
              <a:rPr lang="ru-RU" sz="3500" i="1" dirty="0" err="1"/>
              <a:t>застосувати</a:t>
            </a:r>
            <a:r>
              <a:rPr lang="ru-RU" sz="3500" i="1" dirty="0"/>
              <a:t> </a:t>
            </a:r>
            <a:r>
              <a:rPr lang="ru-RU" sz="3500" i="1" dirty="0" err="1"/>
              <a:t>теоретичні</a:t>
            </a:r>
            <a:r>
              <a:rPr lang="ru-RU" sz="3500" i="1" dirty="0"/>
              <a:t> </a:t>
            </a:r>
            <a:r>
              <a:rPr lang="ru-RU" sz="3500" i="1" dirty="0" err="1"/>
              <a:t>знання</a:t>
            </a:r>
            <a:r>
              <a:rPr lang="ru-RU" sz="3500" i="1" dirty="0"/>
              <a:t> у </a:t>
            </a:r>
            <a:r>
              <a:rPr lang="ru-RU" sz="3500" i="1" dirty="0" err="1"/>
              <a:t>своїй</a:t>
            </a:r>
            <a:r>
              <a:rPr lang="ru-RU" sz="3500" i="1" dirty="0"/>
              <a:t> </a:t>
            </a:r>
            <a:r>
              <a:rPr lang="ru-RU" sz="3500" i="1" dirty="0" err="1"/>
              <a:t>практичній</a:t>
            </a:r>
            <a:r>
              <a:rPr lang="ru-RU" sz="3500" i="1" dirty="0"/>
              <a:t> </a:t>
            </a:r>
            <a:r>
              <a:rPr lang="ru-RU" sz="3500" i="1" dirty="0" err="1"/>
              <a:t>роботі</a:t>
            </a:r>
            <a:r>
              <a:rPr lang="ru-RU" sz="3500" i="1" dirty="0"/>
              <a:t>, </a:t>
            </a:r>
            <a:r>
              <a:rPr lang="ru-RU" sz="3500" i="1" dirty="0" err="1"/>
              <a:t>залучення</a:t>
            </a:r>
            <a:r>
              <a:rPr lang="ru-RU" sz="3500" i="1" dirty="0"/>
              <a:t> </a:t>
            </a:r>
            <a:r>
              <a:rPr lang="ru-RU" sz="3500" i="1" dirty="0" err="1"/>
              <a:t>найздібніших</a:t>
            </a:r>
            <a:r>
              <a:rPr lang="ru-RU" sz="3500" i="1" dirty="0"/>
              <a:t> </a:t>
            </a:r>
            <a:r>
              <a:rPr lang="ru-RU" sz="3500" i="1" dirty="0" err="1"/>
              <a:t>студентів</a:t>
            </a:r>
            <a:r>
              <a:rPr lang="ru-RU" sz="3500" i="1" dirty="0"/>
              <a:t> до </a:t>
            </a:r>
            <a:r>
              <a:rPr lang="ru-RU" sz="3500" i="1" dirty="0" err="1"/>
              <a:t>розв'язання</a:t>
            </a:r>
            <a:r>
              <a:rPr lang="ru-RU" sz="3500" i="1" dirty="0"/>
              <a:t> </a:t>
            </a:r>
            <a:r>
              <a:rPr lang="ru-RU" sz="3500" i="1" dirty="0" err="1"/>
              <a:t>наукових</a:t>
            </a:r>
            <a:r>
              <a:rPr lang="ru-RU" sz="3500" i="1" dirty="0"/>
              <a:t> проблем, </a:t>
            </a:r>
            <a:r>
              <a:rPr lang="ru-RU" sz="3500" i="1" dirty="0" err="1"/>
              <a:t>що</a:t>
            </a:r>
            <a:r>
              <a:rPr lang="ru-RU" sz="3500" i="1" dirty="0"/>
              <a:t> </a:t>
            </a:r>
            <a:r>
              <a:rPr lang="ru-RU" sz="3500" i="1" dirty="0" err="1"/>
              <a:t>мають</a:t>
            </a:r>
            <a:r>
              <a:rPr lang="ru-RU" sz="3500" i="1" dirty="0"/>
              <a:t> </a:t>
            </a:r>
            <a:r>
              <a:rPr lang="ru-RU" sz="3500" i="1" dirty="0" err="1"/>
              <a:t>суттєве</a:t>
            </a:r>
            <a:r>
              <a:rPr lang="ru-RU" sz="3500" i="1" dirty="0"/>
              <a:t> </a:t>
            </a:r>
            <a:r>
              <a:rPr lang="ru-RU" sz="3500" i="1" dirty="0" err="1"/>
              <a:t>значення</a:t>
            </a:r>
            <a:r>
              <a:rPr lang="ru-RU" sz="3500" i="1" dirty="0"/>
              <a:t> для науки і практики;</a:t>
            </a:r>
          </a:p>
          <a:p>
            <a:pPr>
              <a:buFont typeface="Wingdings" pitchFamily="2" charset="2"/>
              <a:buChar char="Ø"/>
            </a:pPr>
            <a:r>
              <a:rPr lang="ru-RU" sz="3500" i="1" dirty="0" err="1"/>
              <a:t>необхідність</a:t>
            </a:r>
            <a:r>
              <a:rPr lang="ru-RU" sz="3500" i="1" dirty="0"/>
              <a:t> </a:t>
            </a:r>
            <a:r>
              <a:rPr lang="ru-RU" sz="3500" i="1" dirty="0" err="1"/>
              <a:t>постійного</a:t>
            </a:r>
            <a:r>
              <a:rPr lang="ru-RU" sz="3500" i="1" dirty="0"/>
              <a:t> </a:t>
            </a:r>
            <a:r>
              <a:rPr lang="ru-RU" sz="3500" i="1" dirty="0" err="1"/>
              <a:t>оновлення</a:t>
            </a:r>
            <a:r>
              <a:rPr lang="ru-RU" sz="3500" i="1" dirty="0"/>
              <a:t> і </a:t>
            </a:r>
            <a:r>
              <a:rPr lang="ru-RU" sz="3500" i="1" dirty="0" err="1"/>
              <a:t>вдосконалення</a:t>
            </a:r>
            <a:r>
              <a:rPr lang="ru-RU" sz="3500" i="1" dirty="0"/>
              <a:t> </a:t>
            </a:r>
            <a:r>
              <a:rPr lang="ru-RU" sz="3500" i="1" dirty="0" err="1"/>
              <a:t>своїх</a:t>
            </a:r>
            <a:r>
              <a:rPr lang="ru-RU" sz="3500" i="1" dirty="0"/>
              <a:t> </a:t>
            </a:r>
            <a:r>
              <a:rPr lang="ru-RU" sz="3500" i="1" dirty="0" err="1"/>
              <a:t>знань</a:t>
            </a:r>
            <a:r>
              <a:rPr lang="ru-RU" sz="3500" i="1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3500" i="1" dirty="0" err="1"/>
              <a:t>розширення</a:t>
            </a:r>
            <a:r>
              <a:rPr lang="ru-RU" sz="3500" i="1" dirty="0"/>
              <a:t> теоретичного кругозору і </a:t>
            </a:r>
            <a:r>
              <a:rPr lang="ru-RU" sz="3500" i="1" dirty="0" err="1"/>
              <a:t>наукової</a:t>
            </a:r>
            <a:r>
              <a:rPr lang="ru-RU" sz="3500" i="1" dirty="0"/>
              <a:t> </a:t>
            </a:r>
            <a:r>
              <a:rPr lang="ru-RU" sz="3500" i="1" dirty="0" err="1"/>
              <a:t>ерудиції</a:t>
            </a:r>
            <a:r>
              <a:rPr lang="ru-RU" sz="3500" i="1" dirty="0"/>
              <a:t> </a:t>
            </a:r>
            <a:r>
              <a:rPr lang="ru-RU" sz="3500" i="1" dirty="0" err="1"/>
              <a:t>майбутнього</a:t>
            </a:r>
            <a:r>
              <a:rPr lang="ru-RU" sz="3500" i="1" dirty="0"/>
              <a:t> </a:t>
            </a:r>
            <a:r>
              <a:rPr lang="ru-RU" sz="3500" i="1" dirty="0" err="1"/>
              <a:t>фахівця</a:t>
            </a:r>
            <a:r>
              <a:rPr lang="ru-RU" sz="3500" i="1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3500" i="1" dirty="0" err="1"/>
              <a:t>створення</a:t>
            </a:r>
            <a:r>
              <a:rPr lang="ru-RU" sz="3500" i="1" dirty="0"/>
              <a:t> та </a:t>
            </a:r>
            <a:r>
              <a:rPr lang="ru-RU" sz="3500" i="1" dirty="0" err="1"/>
              <a:t>розвиток</a:t>
            </a:r>
            <a:r>
              <a:rPr lang="ru-RU" sz="3500" i="1" dirty="0"/>
              <a:t> </a:t>
            </a:r>
            <a:r>
              <a:rPr lang="ru-RU" sz="3500" i="1" dirty="0" err="1"/>
              <a:t>наукових</a:t>
            </a:r>
            <a:r>
              <a:rPr lang="ru-RU" sz="3500" i="1" dirty="0"/>
              <a:t> </a:t>
            </a:r>
            <a:r>
              <a:rPr lang="ru-RU" sz="3500" i="1" dirty="0" err="1"/>
              <a:t>шкіл</a:t>
            </a:r>
            <a:r>
              <a:rPr lang="ru-RU" sz="3500" i="1" dirty="0"/>
              <a:t>, </a:t>
            </a:r>
            <a:r>
              <a:rPr lang="ru-RU" sz="3500" i="1" dirty="0" err="1"/>
              <a:t>творчих</a:t>
            </a:r>
            <a:r>
              <a:rPr lang="ru-RU" sz="3500" i="1" dirty="0"/>
              <a:t> </a:t>
            </a:r>
            <a:r>
              <a:rPr lang="ru-RU" sz="3500" i="1" dirty="0" err="1"/>
              <a:t>колективів</a:t>
            </a:r>
            <a:r>
              <a:rPr lang="ru-RU" sz="3500" i="1" dirty="0"/>
              <a:t>, </a:t>
            </a:r>
            <a:r>
              <a:rPr lang="ru-RU" sz="3500" i="1" dirty="0" err="1"/>
              <a:t>виховання</a:t>
            </a:r>
            <a:r>
              <a:rPr lang="ru-RU" sz="3500" i="1" dirty="0"/>
              <a:t> у </a:t>
            </a:r>
            <a:r>
              <a:rPr lang="ru-RU" sz="3500" i="1" dirty="0" err="1"/>
              <a:t>стінах</a:t>
            </a:r>
            <a:r>
              <a:rPr lang="ru-RU" sz="3500" i="1" dirty="0"/>
              <a:t> </a:t>
            </a:r>
            <a:r>
              <a:rPr lang="ru-RU" sz="3500" i="1" dirty="0" err="1"/>
              <a:t>вищого</a:t>
            </a:r>
            <a:r>
              <a:rPr lang="ru-RU" sz="3500" i="1" dirty="0"/>
              <a:t> </a:t>
            </a:r>
            <a:r>
              <a:rPr lang="ru-RU" sz="3500" i="1" dirty="0" err="1"/>
              <a:t>навчального</a:t>
            </a:r>
            <a:r>
              <a:rPr lang="ru-RU" sz="3500" i="1" dirty="0"/>
              <a:t> закладу резерву </a:t>
            </a:r>
            <a:r>
              <a:rPr lang="ru-RU" sz="3500" i="1" dirty="0" err="1"/>
              <a:t>вчених</a:t>
            </a:r>
            <a:r>
              <a:rPr lang="ru-RU" sz="3500" i="1" dirty="0"/>
              <a:t>, </a:t>
            </a:r>
            <a:r>
              <a:rPr lang="ru-RU" sz="3500" i="1" dirty="0" err="1"/>
              <a:t>дослідників</a:t>
            </a:r>
            <a:r>
              <a:rPr lang="ru-RU" sz="3500" i="1" dirty="0"/>
              <a:t>, </a:t>
            </a:r>
            <a:r>
              <a:rPr lang="ru-RU" sz="3500" i="1" dirty="0" err="1"/>
              <a:t>викладачів</a:t>
            </a:r>
            <a:r>
              <a:rPr lang="ru-RU" sz="3500" i="1" dirty="0"/>
              <a:t>.</a:t>
            </a:r>
          </a:p>
          <a:p>
            <a:pPr marL="0" indent="0">
              <a:buNone/>
            </a:pP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784762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700" dirty="0" smtClean="0"/>
              <a:t>1. </a:t>
            </a:r>
            <a:r>
              <a:rPr lang="ru-RU" sz="3700" dirty="0" err="1" smtClean="0"/>
              <a:t>Організація</a:t>
            </a:r>
            <a:r>
              <a:rPr lang="ru-RU" sz="3700" dirty="0" smtClean="0"/>
              <a:t> </a:t>
            </a:r>
            <a:r>
              <a:rPr lang="ru-RU" sz="3700" dirty="0" err="1"/>
              <a:t>науково-дослідної</a:t>
            </a:r>
            <a:r>
              <a:rPr lang="ru-RU" sz="3700" dirty="0"/>
              <a:t> </a:t>
            </a:r>
            <a:r>
              <a:rPr lang="ru-RU" sz="3700" dirty="0" err="1"/>
              <a:t>роботи</a:t>
            </a:r>
            <a:r>
              <a:rPr lang="ru-RU" sz="3700" dirty="0"/>
              <a:t> </a:t>
            </a:r>
            <a:r>
              <a:rPr lang="ru-RU" sz="3700" dirty="0" err="1" smtClean="0"/>
              <a:t>студентів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i="1" dirty="0" err="1"/>
              <a:t>навчання</a:t>
            </a:r>
            <a:r>
              <a:rPr lang="ru-RU" b="1" i="1" dirty="0"/>
              <a:t> </a:t>
            </a:r>
            <a:r>
              <a:rPr lang="ru-RU" b="1" i="1" dirty="0" err="1"/>
              <a:t>студентів</a:t>
            </a:r>
            <a:r>
              <a:rPr lang="ru-RU" b="1" i="1" dirty="0"/>
              <a:t> </a:t>
            </a:r>
            <a:r>
              <a:rPr lang="ru-RU" b="1" i="1" dirty="0" err="1"/>
              <a:t>елементам</a:t>
            </a:r>
            <a:r>
              <a:rPr lang="ru-RU" b="1" i="1" dirty="0"/>
              <a:t> </a:t>
            </a:r>
            <a:r>
              <a:rPr lang="ru-RU" b="1" i="1" dirty="0" err="1"/>
              <a:t>дослідницької</a:t>
            </a:r>
            <a:r>
              <a:rPr lang="ru-RU" b="1" i="1" dirty="0"/>
              <a:t> </a:t>
            </a:r>
            <a:r>
              <a:rPr lang="ru-RU" b="1" i="1" dirty="0" err="1"/>
              <a:t>діяльності</a:t>
            </a:r>
            <a:r>
              <a:rPr lang="ru-RU" b="1" i="1" dirty="0"/>
              <a:t>, </a:t>
            </a:r>
            <a:r>
              <a:rPr lang="ru-RU" b="1" i="1" dirty="0" err="1"/>
              <a:t>організації</a:t>
            </a:r>
            <a:r>
              <a:rPr lang="ru-RU" b="1" i="1" dirty="0"/>
              <a:t> та методики </a:t>
            </a:r>
            <a:r>
              <a:rPr lang="ru-RU" b="1" i="1" dirty="0" err="1"/>
              <a:t>наукової</a:t>
            </a:r>
            <a:r>
              <a:rPr lang="ru-RU" b="1" i="1" dirty="0"/>
              <a:t> </a:t>
            </a:r>
            <a:r>
              <a:rPr lang="ru-RU" b="1" i="1" dirty="0" err="1"/>
              <a:t>творчості</a:t>
            </a:r>
            <a:r>
              <a:rPr lang="ru-RU" b="1" i="1" dirty="0"/>
              <a:t>;</a:t>
            </a:r>
          </a:p>
          <a:p>
            <a:pPr>
              <a:buFont typeface="Wingdings" pitchFamily="2" charset="2"/>
              <a:buChar char="Ø"/>
            </a:pPr>
            <a:endParaRPr lang="ru-RU" b="1" i="1" dirty="0"/>
          </a:p>
          <a:p>
            <a:pPr>
              <a:buFont typeface="Wingdings" pitchFamily="2" charset="2"/>
              <a:buChar char="Ø"/>
            </a:pPr>
            <a:r>
              <a:rPr lang="ru-RU" b="1" i="1" dirty="0" err="1"/>
              <a:t>наукові</a:t>
            </a:r>
            <a:r>
              <a:rPr lang="ru-RU" b="1" i="1" dirty="0"/>
              <a:t> </a:t>
            </a:r>
            <a:r>
              <a:rPr lang="ru-RU" b="1" i="1" dirty="0" err="1"/>
              <a:t>дослідження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здійснюють</a:t>
            </a:r>
            <a:r>
              <a:rPr lang="ru-RU" b="1" i="1" dirty="0"/>
              <a:t> </a:t>
            </a:r>
            <a:r>
              <a:rPr lang="ru-RU" b="1" i="1" dirty="0" err="1"/>
              <a:t>студенти</a:t>
            </a:r>
            <a:r>
              <a:rPr lang="ru-RU" b="1" i="1" dirty="0"/>
              <a:t> </a:t>
            </a:r>
            <a:r>
              <a:rPr lang="ru-RU" b="1" i="1" dirty="0" err="1"/>
              <a:t>під</a:t>
            </a:r>
            <a:r>
              <a:rPr lang="ru-RU" b="1" i="1" dirty="0"/>
              <a:t> </a:t>
            </a:r>
            <a:r>
              <a:rPr lang="ru-RU" b="1" i="1" dirty="0" err="1"/>
              <a:t>керівництвом</a:t>
            </a:r>
            <a:r>
              <a:rPr lang="ru-RU" b="1" i="1" dirty="0"/>
              <a:t> </a:t>
            </a:r>
            <a:r>
              <a:rPr lang="ru-RU" b="1" i="1" dirty="0" err="1"/>
              <a:t>професорів</a:t>
            </a:r>
            <a:r>
              <a:rPr lang="ru-RU" b="1" i="1" dirty="0"/>
              <a:t> і </a:t>
            </a:r>
            <a:r>
              <a:rPr lang="ru-RU" b="1" i="1" dirty="0" err="1"/>
              <a:t>викладачів</a:t>
            </a:r>
            <a:r>
              <a:rPr lang="ru-RU" b="1" i="1" dirty="0"/>
              <a:t>.</a:t>
            </a:r>
          </a:p>
          <a:p>
            <a:pPr marL="0" indent="0">
              <a:buNone/>
            </a:pP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974770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700" dirty="0" smtClean="0"/>
              <a:t>1. </a:t>
            </a:r>
            <a:r>
              <a:rPr lang="ru-RU" sz="3700" dirty="0" err="1" smtClean="0"/>
              <a:t>Організація</a:t>
            </a:r>
            <a:r>
              <a:rPr lang="ru-RU" sz="3700" dirty="0" smtClean="0"/>
              <a:t> </a:t>
            </a:r>
            <a:r>
              <a:rPr lang="ru-RU" sz="3700" dirty="0" err="1"/>
              <a:t>науково-дослідної</a:t>
            </a:r>
            <a:r>
              <a:rPr lang="ru-RU" sz="3700" dirty="0"/>
              <a:t> </a:t>
            </a:r>
            <a:r>
              <a:rPr lang="ru-RU" sz="3700" dirty="0" err="1"/>
              <a:t>роботи</a:t>
            </a:r>
            <a:r>
              <a:rPr lang="ru-RU" sz="3700" dirty="0"/>
              <a:t> </a:t>
            </a:r>
            <a:r>
              <a:rPr lang="ru-RU" sz="3700" dirty="0" err="1" smtClean="0"/>
              <a:t>студентів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b="1" i="1" dirty="0" err="1" smtClean="0"/>
              <a:t>Навчально-дослідницька</a:t>
            </a:r>
            <a:r>
              <a:rPr lang="ru-RU" b="1" i="1" dirty="0" smtClean="0"/>
              <a:t> </a:t>
            </a:r>
            <a:r>
              <a:rPr lang="ru-RU" b="1" i="1" dirty="0"/>
              <a:t>робота </a:t>
            </a:r>
            <a:r>
              <a:rPr lang="ru-RU" b="1" i="1" dirty="0" err="1"/>
              <a:t>студентів</a:t>
            </a:r>
            <a:r>
              <a:rPr lang="ru-RU" b="1" i="1" dirty="0"/>
              <a:t>  </a:t>
            </a:r>
            <a:r>
              <a:rPr lang="ru-RU" i="1" dirty="0"/>
              <a:t>–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обов’язковий</a:t>
            </a:r>
            <a:r>
              <a:rPr lang="ru-RU" i="1" dirty="0"/>
              <a:t> </a:t>
            </a:r>
            <a:r>
              <a:rPr lang="ru-RU" i="1" dirty="0" err="1"/>
              <a:t>етап</a:t>
            </a:r>
            <a:r>
              <a:rPr lang="ru-RU" i="1" dirty="0"/>
              <a:t> </a:t>
            </a:r>
            <a:r>
              <a:rPr lang="ru-RU" i="1" dirty="0" err="1"/>
              <a:t>підготовки</a:t>
            </a:r>
            <a:r>
              <a:rPr lang="ru-RU" i="1" dirty="0"/>
              <a:t> </a:t>
            </a:r>
            <a:r>
              <a:rPr lang="ru-RU" i="1" dirty="0" err="1"/>
              <a:t>фахівця</a:t>
            </a:r>
            <a:r>
              <a:rPr lang="ru-RU" i="1" dirty="0"/>
              <a:t>, </a:t>
            </a:r>
            <a:r>
              <a:rPr lang="ru-RU" i="1" dirty="0" err="1"/>
              <a:t>який</a:t>
            </a:r>
            <a:r>
              <a:rPr lang="ru-RU" i="1" dirty="0"/>
              <a:t> </a:t>
            </a:r>
            <a:r>
              <a:rPr lang="ru-RU" i="1" dirty="0" err="1"/>
              <a:t>передбачений</a:t>
            </a:r>
            <a:r>
              <a:rPr lang="ru-RU" i="1" dirty="0"/>
              <a:t> </a:t>
            </a:r>
            <a:r>
              <a:rPr lang="ru-RU" i="1" dirty="0" err="1"/>
              <a:t>навчальним</a:t>
            </a:r>
            <a:r>
              <a:rPr lang="ru-RU" i="1" dirty="0"/>
              <a:t> планом </a:t>
            </a:r>
            <a:r>
              <a:rPr lang="ru-RU" i="1" dirty="0" err="1"/>
              <a:t>спеціальності</a:t>
            </a:r>
            <a:r>
              <a:rPr lang="ru-RU" i="1" dirty="0"/>
              <a:t>. </a:t>
            </a:r>
            <a:endParaRPr lang="ru-RU" i="1" dirty="0" smtClean="0"/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442286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700" dirty="0" smtClean="0"/>
              <a:t>1. </a:t>
            </a:r>
            <a:r>
              <a:rPr lang="ru-RU" sz="3700" dirty="0" err="1" smtClean="0"/>
              <a:t>Організація</a:t>
            </a:r>
            <a:r>
              <a:rPr lang="ru-RU" sz="3700" dirty="0" smtClean="0"/>
              <a:t> </a:t>
            </a:r>
            <a:r>
              <a:rPr lang="ru-RU" sz="3700" dirty="0" err="1"/>
              <a:t>науково-дослідної</a:t>
            </a:r>
            <a:r>
              <a:rPr lang="ru-RU" sz="3700" dirty="0"/>
              <a:t> </a:t>
            </a:r>
            <a:r>
              <a:rPr lang="ru-RU" sz="3700" dirty="0" err="1"/>
              <a:t>роботи</a:t>
            </a:r>
            <a:r>
              <a:rPr lang="ru-RU" sz="3700" dirty="0"/>
              <a:t> </a:t>
            </a:r>
            <a:r>
              <a:rPr lang="ru-RU" sz="3700" dirty="0" err="1" smtClean="0"/>
              <a:t>студентів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i="1" u="sng" dirty="0" err="1" smtClean="0"/>
              <a:t>Змістове</a:t>
            </a:r>
            <a:r>
              <a:rPr lang="ru-RU" i="1" u="sng" dirty="0" smtClean="0"/>
              <a:t> </a:t>
            </a:r>
            <a:r>
              <a:rPr lang="ru-RU" i="1" u="sng" dirty="0" err="1"/>
              <a:t>наповнення</a:t>
            </a:r>
            <a:r>
              <a:rPr lang="ru-RU" i="1" u="sng" dirty="0"/>
              <a:t> </a:t>
            </a:r>
            <a:r>
              <a:rPr lang="ru-RU" i="1" u="sng" dirty="0" err="1"/>
              <a:t>науково-дослідної</a:t>
            </a:r>
            <a:r>
              <a:rPr lang="ru-RU" i="1" u="sng" dirty="0"/>
              <a:t> </a:t>
            </a:r>
            <a:r>
              <a:rPr lang="ru-RU" i="1" u="sng" dirty="0" err="1"/>
              <a:t>роботи</a:t>
            </a:r>
            <a:r>
              <a:rPr lang="ru-RU" i="1" u="sng" dirty="0"/>
              <a:t> </a:t>
            </a:r>
            <a:r>
              <a:rPr lang="ru-RU" i="1" u="sng" dirty="0" err="1"/>
              <a:t>студентів</a:t>
            </a:r>
            <a:r>
              <a:rPr lang="ru-RU" i="1" u="sng" dirty="0"/>
              <a:t> на </a:t>
            </a:r>
            <a:r>
              <a:rPr lang="ru-RU" i="1" u="sng" dirty="0" err="1" smtClean="0"/>
              <a:t>етапах</a:t>
            </a:r>
            <a:r>
              <a:rPr lang="ru-RU" i="1" u="sng" dirty="0" smtClean="0"/>
              <a:t> </a:t>
            </a:r>
            <a:r>
              <a:rPr lang="ru-RU" i="1" u="sng" dirty="0" err="1"/>
              <a:t>професійної</a:t>
            </a:r>
            <a:r>
              <a:rPr lang="ru-RU" i="1" u="sng" dirty="0"/>
              <a:t> </a:t>
            </a:r>
            <a:r>
              <a:rPr lang="ru-RU" i="1" u="sng" dirty="0" err="1" smtClean="0"/>
              <a:t>підготовки</a:t>
            </a:r>
            <a:r>
              <a:rPr lang="ru-RU" i="1" u="sng" dirty="0" smtClean="0"/>
              <a:t>: </a:t>
            </a:r>
          </a:p>
          <a:p>
            <a:pPr marL="0" indent="0">
              <a:buNone/>
            </a:pPr>
            <a:r>
              <a:rPr lang="uk-UA" b="1" i="1" dirty="0" smtClean="0"/>
              <a:t>1 курс – «</a:t>
            </a:r>
            <a:r>
              <a:rPr lang="ru-RU" i="1" dirty="0" smtClean="0"/>
              <a:t>школа основ» </a:t>
            </a:r>
            <a:r>
              <a:rPr lang="ru-RU" i="1" dirty="0" err="1"/>
              <a:t>наукової</a:t>
            </a:r>
            <a:r>
              <a:rPr lang="ru-RU" i="1" dirty="0"/>
              <a:t> </a:t>
            </a:r>
            <a:r>
              <a:rPr lang="ru-RU" i="1" dirty="0" err="1"/>
              <a:t>культури</a:t>
            </a:r>
            <a:r>
              <a:rPr lang="ru-RU" i="1" dirty="0"/>
              <a:t>, </a:t>
            </a:r>
            <a:r>
              <a:rPr lang="ru-RU" i="1" dirty="0" err="1"/>
              <a:t>самопізнання</a:t>
            </a:r>
            <a:r>
              <a:rPr lang="ru-RU" i="1" dirty="0"/>
              <a:t>, </a:t>
            </a:r>
            <a:r>
              <a:rPr lang="ru-RU" i="1" dirty="0" err="1"/>
              <a:t>саморегуляції</a:t>
            </a:r>
            <a:r>
              <a:rPr lang="ru-RU" i="1" dirty="0"/>
              <a:t> </a:t>
            </a:r>
            <a:r>
              <a:rPr lang="ru-RU" i="1" dirty="0" err="1"/>
              <a:t>майбутнього</a:t>
            </a:r>
            <a:r>
              <a:rPr lang="ru-RU" i="1" dirty="0"/>
              <a:t> </a:t>
            </a:r>
            <a:r>
              <a:rPr lang="ru-RU" i="1" dirty="0" smtClean="0"/>
              <a:t>педагога-</a:t>
            </a:r>
            <a:r>
              <a:rPr lang="ru-RU" i="1" dirty="0" err="1" smtClean="0"/>
              <a:t>дослідника</a:t>
            </a:r>
            <a:r>
              <a:rPr lang="ru-RU" i="1" dirty="0" smtClean="0"/>
              <a:t>;</a:t>
            </a:r>
          </a:p>
          <a:p>
            <a:pPr marL="0" indent="0">
              <a:buNone/>
            </a:pPr>
            <a:r>
              <a:rPr lang="uk-UA" b="1" i="1" dirty="0" smtClean="0"/>
              <a:t>2 курс </a:t>
            </a:r>
            <a:r>
              <a:rPr lang="uk-UA" i="1" dirty="0" smtClean="0"/>
              <a:t>– поглиблення </a:t>
            </a:r>
            <a:r>
              <a:rPr lang="ru-RU" i="1" dirty="0" err="1"/>
              <a:t>поглиблення</a:t>
            </a:r>
            <a:r>
              <a:rPr lang="ru-RU" i="1" dirty="0"/>
              <a:t> </a:t>
            </a:r>
            <a:r>
              <a:rPr lang="ru-RU" i="1" dirty="0" err="1"/>
              <a:t>знань</a:t>
            </a:r>
            <a:r>
              <a:rPr lang="ru-RU" i="1" dirty="0"/>
              <a:t>, </a:t>
            </a:r>
            <a:r>
              <a:rPr lang="ru-RU" i="1" dirty="0" err="1"/>
              <a:t>умінь</a:t>
            </a:r>
            <a:r>
              <a:rPr lang="ru-RU" i="1" dirty="0"/>
              <a:t> та </a:t>
            </a:r>
            <a:r>
              <a:rPr lang="ru-RU" i="1" dirty="0" err="1"/>
              <a:t>навичок</a:t>
            </a:r>
            <a:r>
              <a:rPr lang="ru-RU" i="1" dirty="0"/>
              <a:t> </a:t>
            </a:r>
            <a:r>
              <a:rPr lang="ru-RU" i="1" dirty="0" err="1"/>
              <a:t>майбутніх</a:t>
            </a:r>
            <a:r>
              <a:rPr lang="ru-RU" i="1" dirty="0"/>
              <a:t> </a:t>
            </a:r>
            <a:r>
              <a:rPr lang="ru-RU" i="1" dirty="0" err="1"/>
              <a:t>педагогів</a:t>
            </a:r>
            <a:r>
              <a:rPr lang="ru-RU" i="1" dirty="0"/>
              <a:t> </a:t>
            </a:r>
            <a:r>
              <a:rPr lang="ru-RU" i="1" dirty="0" err="1"/>
              <a:t>щодо</a:t>
            </a:r>
            <a:r>
              <a:rPr lang="ru-RU" i="1" dirty="0"/>
              <a:t> </a:t>
            </a:r>
            <a:r>
              <a:rPr lang="ru-RU" i="1" dirty="0" err="1"/>
              <a:t>науково-дослідної</a:t>
            </a:r>
            <a:r>
              <a:rPr lang="ru-RU" i="1" dirty="0"/>
              <a:t> </a:t>
            </a:r>
            <a:r>
              <a:rPr lang="ru-RU" i="1" dirty="0" err="1" smtClean="0"/>
              <a:t>роботи</a:t>
            </a:r>
            <a:r>
              <a:rPr lang="ru-RU" i="1" dirty="0" smtClean="0"/>
              <a:t>;</a:t>
            </a:r>
          </a:p>
          <a:p>
            <a:pPr marL="0" indent="0">
              <a:buNone/>
            </a:pPr>
            <a:r>
              <a:rPr lang="uk-UA" b="1" i="1" dirty="0" smtClean="0"/>
              <a:t>3 курс </a:t>
            </a:r>
            <a:r>
              <a:rPr lang="uk-UA" i="1" dirty="0" smtClean="0"/>
              <a:t>– поєднання наукових розробок з практикою; проведення «реальної» діагностики;</a:t>
            </a:r>
          </a:p>
          <a:p>
            <a:pPr marL="0" indent="0">
              <a:buNone/>
            </a:pPr>
            <a:r>
              <a:rPr lang="uk-UA" b="1" i="1" dirty="0" smtClean="0"/>
              <a:t>4 курс </a:t>
            </a:r>
            <a:r>
              <a:rPr lang="uk-UA" i="1" dirty="0" smtClean="0"/>
              <a:t>– наукове підґрунтя + діагностика + програма (методика, тощо)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561670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700" dirty="0" smtClean="0"/>
              <a:t>1. </a:t>
            </a:r>
            <a:r>
              <a:rPr lang="ru-RU" sz="3700" dirty="0" err="1" smtClean="0"/>
              <a:t>Організація</a:t>
            </a:r>
            <a:r>
              <a:rPr lang="ru-RU" sz="3700" dirty="0" smtClean="0"/>
              <a:t> </a:t>
            </a:r>
            <a:r>
              <a:rPr lang="ru-RU" sz="3700" dirty="0" err="1"/>
              <a:t>науково-дослідної</a:t>
            </a:r>
            <a:r>
              <a:rPr lang="ru-RU" sz="3700" dirty="0"/>
              <a:t> </a:t>
            </a:r>
            <a:r>
              <a:rPr lang="ru-RU" sz="3700" dirty="0" err="1"/>
              <a:t>роботи</a:t>
            </a:r>
            <a:r>
              <a:rPr lang="ru-RU" sz="3700" dirty="0"/>
              <a:t> </a:t>
            </a:r>
            <a:r>
              <a:rPr lang="ru-RU" sz="3700" dirty="0" err="1" smtClean="0"/>
              <a:t>студентів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i="1" u="sng" dirty="0" err="1"/>
              <a:t>Дослідницька</a:t>
            </a:r>
            <a:r>
              <a:rPr lang="ru-RU" i="1" u="sng" dirty="0"/>
              <a:t> робота </a:t>
            </a:r>
            <a:r>
              <a:rPr lang="ru-RU" i="1" u="sng" dirty="0" err="1"/>
              <a:t>студентів</a:t>
            </a:r>
            <a:r>
              <a:rPr lang="ru-RU" i="1" u="sng" dirty="0"/>
              <a:t> у </a:t>
            </a:r>
            <a:r>
              <a:rPr lang="ru-RU" i="1" u="sng" dirty="0" err="1"/>
              <a:t>позанавчальний</a:t>
            </a:r>
            <a:r>
              <a:rPr lang="ru-RU" i="1" u="sng" dirty="0"/>
              <a:t> </a:t>
            </a:r>
            <a:r>
              <a:rPr lang="ru-RU" i="1" u="sng" dirty="0" smtClean="0"/>
              <a:t>час</a:t>
            </a:r>
            <a:r>
              <a:rPr lang="ru-RU" i="1" u="sng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i="1" dirty="0" err="1" smtClean="0"/>
              <a:t>гуртки</a:t>
            </a:r>
            <a:r>
              <a:rPr lang="ru-RU" i="1" dirty="0"/>
              <a:t>, </a:t>
            </a:r>
            <a:endParaRPr lang="ru-RU" i="1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err="1" smtClean="0"/>
              <a:t>проблемні</a:t>
            </a:r>
            <a:r>
              <a:rPr lang="ru-RU" i="1" dirty="0" smtClean="0"/>
              <a:t> </a:t>
            </a:r>
            <a:r>
              <a:rPr lang="ru-RU" i="1" dirty="0" err="1"/>
              <a:t>групи</a:t>
            </a:r>
            <a:r>
              <a:rPr lang="ru-RU" i="1" dirty="0"/>
              <a:t>, </a:t>
            </a:r>
            <a:endParaRPr lang="ru-RU" i="1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err="1" smtClean="0"/>
              <a:t>конкурси</a:t>
            </a:r>
            <a:r>
              <a:rPr lang="ru-RU" i="1" dirty="0"/>
              <a:t>, </a:t>
            </a:r>
            <a:endParaRPr lang="ru-RU" i="1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err="1" smtClean="0"/>
              <a:t>конференції</a:t>
            </a:r>
            <a:r>
              <a:rPr lang="ru-RU" i="1" dirty="0"/>
              <a:t>, </a:t>
            </a:r>
            <a:endParaRPr lang="ru-RU" i="1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err="1" smtClean="0"/>
              <a:t>олімпіади</a:t>
            </a:r>
            <a:r>
              <a:rPr lang="ru-RU" i="1" dirty="0" smtClean="0"/>
              <a:t> </a:t>
            </a:r>
            <a:r>
              <a:rPr lang="ru-RU" i="1" dirty="0" err="1"/>
              <a:t>тощо</a:t>
            </a:r>
            <a:r>
              <a:rPr lang="ru-RU" i="1" dirty="0"/>
              <a:t>. 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8001478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800</Words>
  <Application>Microsoft Office PowerPoint</Application>
  <PresentationFormat>Экран (4:3)</PresentationFormat>
  <Paragraphs>93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Науково-дослідна робота студентів</vt:lpstr>
      <vt:lpstr>ПЛАН:</vt:lpstr>
      <vt:lpstr>1. Організація науково-дослідної роботи студентів</vt:lpstr>
      <vt:lpstr>1. Організація науково-дослідної роботи студентів</vt:lpstr>
      <vt:lpstr>1. Організація науково-дослідної роботи студентів</vt:lpstr>
      <vt:lpstr>1. Організація науково-дослідної роботи студентів</vt:lpstr>
      <vt:lpstr>1. Організація науково-дослідної роботи студентів</vt:lpstr>
      <vt:lpstr>1. Організація науково-дослідної роботи студентів</vt:lpstr>
      <vt:lpstr>1. Організація науково-дослідної роботи студентів</vt:lpstr>
      <vt:lpstr>1. Організація науково-дослідної роботи студентів</vt:lpstr>
      <vt:lpstr>1. Організація науково-дослідної роботи студентів</vt:lpstr>
      <vt:lpstr>1. Організація науково-дослідної роботи студентів</vt:lpstr>
      <vt:lpstr>2. Курсова робота</vt:lpstr>
      <vt:lpstr>2. Курсова робота</vt:lpstr>
      <vt:lpstr>2. Курсова робота</vt:lpstr>
      <vt:lpstr>Презентация PowerPoint</vt:lpstr>
      <vt:lpstr>3. Алгоритм виконання курсової роботи </vt:lpstr>
      <vt:lpstr>3. Алгоритм виконання курсової роботи </vt:lpstr>
      <vt:lpstr>3. Алгоритм виконання курсової роботи </vt:lpstr>
      <vt:lpstr>4. Обов’язки наукового керівника курсової роботи</vt:lpstr>
      <vt:lpstr>4. Обов’язки наукового керівника курсової роботи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Науково-дослідна робота студентів</dc:title>
  <dc:creator>user</dc:creator>
  <cp:lastModifiedBy>user</cp:lastModifiedBy>
  <cp:revision>9</cp:revision>
  <dcterms:created xsi:type="dcterms:W3CDTF">2021-03-18T14:35:08Z</dcterms:created>
  <dcterms:modified xsi:type="dcterms:W3CDTF">2021-03-18T15:38:30Z</dcterms:modified>
</cp:coreProperties>
</file>