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315" r:id="rId2"/>
    <p:sldId id="256" r:id="rId3"/>
    <p:sldId id="306" r:id="rId4"/>
    <p:sldId id="298" r:id="rId5"/>
    <p:sldId id="295" r:id="rId6"/>
    <p:sldId id="297" r:id="rId7"/>
    <p:sldId id="308" r:id="rId8"/>
    <p:sldId id="309" r:id="rId9"/>
    <p:sldId id="300" r:id="rId10"/>
    <p:sldId id="296" r:id="rId11"/>
    <p:sldId id="29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DAD3C-CBD7-4FCF-80CA-097716077719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AAEEA-BB86-4CE1-8E76-7385DCB4CD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3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63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48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125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4736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470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5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59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2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01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3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96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61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9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69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E7BC-A92F-4D22-8FFD-BD821FB507F1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5D517B-E53E-4F5B-8D14-BAE6053A4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0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5" y="1556792"/>
            <a:ext cx="7776863" cy="24929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Політичні конфлікти та система національної та міжнародної безпеки</a:t>
            </a:r>
          </a:p>
          <a:p>
            <a:pPr algn="just"/>
            <a:endParaRPr lang="uk-UA" sz="2800" dirty="0"/>
          </a:p>
          <a:p>
            <a:pPr algn="just"/>
            <a:r>
              <a:rPr lang="uk-UA" sz="2000" dirty="0" smtClean="0"/>
              <a:t>Викладач: </a:t>
            </a:r>
            <a:r>
              <a:rPr lang="uk-UA" sz="2000" dirty="0" err="1" smtClean="0"/>
              <a:t>д.політ.н</a:t>
            </a:r>
            <a:r>
              <a:rPr lang="uk-UA" sz="2000" dirty="0" smtClean="0"/>
              <a:t>., проф. кафедри політології Олена Миколаївна </a:t>
            </a:r>
            <a:r>
              <a:rPr lang="uk-UA" sz="2000" dirty="0" err="1" smtClean="0"/>
              <a:t>Кіндратець</a:t>
            </a:r>
            <a:endParaRPr lang="uk-UA" sz="2000" dirty="0" smtClean="0"/>
          </a:p>
          <a:p>
            <a:pPr algn="just"/>
            <a:endParaRPr lang="en-US" sz="1600" dirty="0" smtClean="0"/>
          </a:p>
          <a:p>
            <a:pPr algn="r"/>
            <a:r>
              <a:rPr lang="en-US" sz="1600" dirty="0" smtClean="0"/>
              <a:t>e-mail</a:t>
            </a:r>
            <a:r>
              <a:rPr lang="uk-UA" sz="1600" dirty="0" smtClean="0"/>
              <a:t>:</a:t>
            </a:r>
            <a:r>
              <a:rPr lang="en-US" sz="1600" dirty="0" smtClean="0"/>
              <a:t> kin-el@ukr.net 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49404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9546" y="983961"/>
            <a:ext cx="7969828" cy="52629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Cambria" panose="02040503050406030204" pitchFamily="18" charset="0"/>
              </a:rPr>
              <a:t>Національна безпека є складним багатоаспектним поняттям і включає такі види безпеки: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політичну;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економічну;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військову;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державну;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інформаційну;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науково-технологічну;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Cambria" panose="02040503050406030204" pitchFamily="18" charset="0"/>
              </a:rPr>
              <a:t>екологічну; </a:t>
            </a:r>
            <a:endParaRPr lang="uk-UA" sz="2400" dirty="0">
              <a:latin typeface="Cambria" panose="02040503050406030204" pitchFamily="18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епідемічну;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фінансову,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пожежну;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продовольчу;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Cambria" panose="02040503050406030204" pitchFamily="18" charset="0"/>
              </a:rPr>
              <a:t>безпека культурного розвитку нації.</a:t>
            </a:r>
          </a:p>
        </p:txBody>
      </p:sp>
    </p:spTree>
    <p:extLst>
      <p:ext uri="{BB962C8B-B14F-4D97-AF65-F5344CB8AC3E}">
        <p14:creationId xmlns:p14="http://schemas.microsoft.com/office/powerpoint/2010/main" val="321927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89420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Cambria" panose="02040503050406030204" pitchFamily="18" charset="0"/>
              </a:rPr>
              <a:t>Система забезпечення національної безпеки </a:t>
            </a:r>
            <a:r>
              <a:rPr lang="uk-UA" sz="2000" dirty="0">
                <a:latin typeface="Cambria" panose="02040503050406030204" pitchFamily="18" charset="0"/>
              </a:rPr>
              <a:t>– це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 широкий спектр державних і недержавних інститутів, що здійснюють свою діяльність в інтересах досягнення необхідного рівня управління забезпечення національної </a:t>
            </a:r>
            <a:r>
              <a:rPr lang="uk-UA" sz="2000" dirty="0" smtClean="0">
                <a:latin typeface="Cambria" panose="02040503050406030204" pitchFamily="18" charset="0"/>
              </a:rPr>
              <a:t>безпеки. 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 smtClean="0">
                <a:latin typeface="Cambria" panose="02040503050406030204" pitchFamily="18" charset="0"/>
              </a:rPr>
              <a:t>Її мета - </a:t>
            </a:r>
            <a:r>
              <a:rPr lang="uk-UA" sz="2000" dirty="0">
                <a:latin typeface="Cambria" panose="02040503050406030204" pitchFamily="18" charset="0"/>
              </a:rPr>
              <a:t>організація процесу управління загрозами та </a:t>
            </a:r>
            <a:r>
              <a:rPr lang="uk-UA" sz="2000" dirty="0" smtClean="0">
                <a:latin typeface="Cambria" panose="02040503050406030204" pitchFamily="18" charset="0"/>
              </a:rPr>
              <a:t>небезпеками. </a:t>
            </a:r>
            <a:endParaRPr lang="uk-UA" sz="2000" dirty="0">
              <a:latin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280" y="2708920"/>
            <a:ext cx="850767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Cambria" panose="02040503050406030204" pitchFamily="18" charset="0"/>
              </a:rPr>
              <a:t>Основи стратегічного планування забезпечення національної безпеки. Стратегії національної безпеки</a:t>
            </a:r>
            <a:r>
              <a:rPr lang="uk-UA" sz="2000" dirty="0">
                <a:latin typeface="Cambria" panose="02040503050406030204" pitchFamily="18" charset="0"/>
              </a:rPr>
              <a:t>.</a:t>
            </a: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Діяльність сектору безпеки, спрямована на захист інтересів держави від зовнішніх та внутрішніх загроз, для кожної з країн має свої специфічні риси й не може бути жорстко регламентована міжнародним правом. 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000" dirty="0">
                <a:latin typeface="Cambria" panose="02040503050406030204" pitchFamily="18" charset="0"/>
              </a:rPr>
              <a:t>Сектор безпеки у кожній країні має свою структуру, історію становлення та притаманні йому форми діяльності. Тому міжнародна спільнота формулює лише загальні принципи та цілі, які мають бути досягнуті, а саме: прозорість, підзвітність та демократичний громадський контроль за сектором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5897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04856" cy="549476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 smtClean="0">
                <a:latin typeface="Cambria" panose="02040503050406030204" pitchFamily="18" charset="0"/>
              </a:rPr>
              <a:t>Тема: </a:t>
            </a:r>
            <a:r>
              <a:rPr lang="ru-RU" sz="3100" dirty="0" err="1" smtClean="0">
                <a:latin typeface="Cambria" panose="02040503050406030204" pitchFamily="18" charset="0"/>
              </a:rPr>
              <a:t>Національні</a:t>
            </a:r>
            <a:r>
              <a:rPr lang="ru-RU" sz="3100" dirty="0" smtClean="0">
                <a:latin typeface="Cambria" panose="02040503050406030204" pitchFamily="18" charset="0"/>
              </a:rPr>
              <a:t> </a:t>
            </a:r>
            <a:r>
              <a:rPr lang="ru-RU" sz="3100" dirty="0" err="1" smtClean="0">
                <a:latin typeface="Cambria" panose="02040503050406030204" pitchFamily="18" charset="0"/>
              </a:rPr>
              <a:t>інтереси</a:t>
            </a:r>
            <a:r>
              <a:rPr lang="ru-RU" sz="3100" dirty="0" smtClean="0">
                <a:latin typeface="Cambria" panose="02040503050406030204" pitchFamily="18" charset="0"/>
              </a:rPr>
              <a:t> та </a:t>
            </a:r>
            <a:r>
              <a:rPr lang="ru-RU" sz="3100" dirty="0" err="1" smtClean="0">
                <a:latin typeface="Cambria" panose="02040503050406030204" pitchFamily="18" charset="0"/>
              </a:rPr>
              <a:t>національна</a:t>
            </a:r>
            <a:r>
              <a:rPr lang="ru-RU" sz="3100" dirty="0" smtClean="0">
                <a:latin typeface="Cambria" panose="02040503050406030204" pitchFamily="18" charset="0"/>
              </a:rPr>
              <a:t/>
            </a:r>
            <a:br>
              <a:rPr lang="ru-RU" sz="3100" dirty="0" smtClean="0">
                <a:latin typeface="Cambria" panose="02040503050406030204" pitchFamily="18" charset="0"/>
              </a:rPr>
            </a:br>
            <a:r>
              <a:rPr lang="ru-RU" sz="3100" dirty="0" smtClean="0">
                <a:latin typeface="Cambria" panose="02040503050406030204" pitchFamily="18" charset="0"/>
              </a:rPr>
              <a:t> </a:t>
            </a:r>
            <a:r>
              <a:rPr lang="ru-RU" sz="3100" dirty="0" err="1" smtClean="0">
                <a:latin typeface="Cambria" panose="02040503050406030204" pitchFamily="18" charset="0"/>
              </a:rPr>
              <a:t>безпека</a:t>
            </a:r>
            <a:r>
              <a:rPr lang="ru-RU" sz="3100" dirty="0" smtClean="0">
                <a:latin typeface="Cambria" panose="02040503050406030204" pitchFamily="18" charset="0"/>
              </a:rPr>
              <a:t>.</a:t>
            </a:r>
            <a:br>
              <a:rPr lang="ru-RU" sz="3100" dirty="0" smtClean="0">
                <a:latin typeface="Cambria" panose="02040503050406030204" pitchFamily="18" charset="0"/>
              </a:rPr>
            </a:br>
            <a:r>
              <a:rPr lang="ru-RU" sz="3100" dirty="0">
                <a:latin typeface="Cambria" panose="02040503050406030204" pitchFamily="18" charset="0"/>
              </a:rPr>
              <a:t/>
            </a:r>
            <a:br>
              <a:rPr lang="ru-RU" sz="3100" dirty="0">
                <a:latin typeface="Cambria" panose="02040503050406030204" pitchFamily="18" charset="0"/>
              </a:rPr>
            </a:br>
            <a:r>
              <a:rPr lang="ru-RU" sz="2200" dirty="0" smtClean="0">
                <a:latin typeface="Cambria" panose="02040503050406030204" pitchFamily="18" charset="0"/>
              </a:rPr>
              <a:t/>
            </a:r>
            <a:br>
              <a:rPr lang="ru-RU" sz="2200" dirty="0" smtClean="0">
                <a:latin typeface="Cambria" panose="02040503050406030204" pitchFamily="18" charset="0"/>
              </a:rPr>
            </a:br>
            <a:r>
              <a:rPr lang="ru-RU" sz="2200" dirty="0" smtClean="0">
                <a:latin typeface="Cambria" panose="02040503050406030204" pitchFamily="18" charset="0"/>
              </a:rPr>
              <a:t>1.Поняття «</a:t>
            </a:r>
            <a:r>
              <a:rPr lang="ru-RU" sz="2200" dirty="0" err="1" smtClean="0">
                <a:latin typeface="Cambria" panose="02040503050406030204" pitchFamily="18" charset="0"/>
              </a:rPr>
              <a:t>національний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інтерес</a:t>
            </a:r>
            <a:r>
              <a:rPr lang="ru-RU" sz="2200" dirty="0" smtClean="0">
                <a:latin typeface="Cambria" panose="02040503050406030204" pitchFamily="18" charset="0"/>
              </a:rPr>
              <a:t>»</a:t>
            </a:r>
            <a:br>
              <a:rPr lang="ru-RU" sz="2200" dirty="0" smtClean="0">
                <a:latin typeface="Cambria" panose="02040503050406030204" pitchFamily="18" charset="0"/>
              </a:rPr>
            </a:br>
            <a:r>
              <a:rPr lang="ru-RU" sz="2200" dirty="0" smtClean="0">
                <a:latin typeface="Cambria" panose="02040503050406030204" pitchFamily="18" charset="0"/>
              </a:rPr>
              <a:t>2. </a:t>
            </a:r>
            <a:r>
              <a:rPr lang="ru-RU" sz="2200" dirty="0" err="1" smtClean="0">
                <a:latin typeface="Cambria" panose="02040503050406030204" pitchFamily="18" charset="0"/>
              </a:rPr>
              <a:t>Пріоритетні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національні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інтереси</a:t>
            </a:r>
            <a:r>
              <a:rPr lang="ru-RU" sz="2200" dirty="0" smtClean="0">
                <a:latin typeface="Cambria" panose="02040503050406030204" pitchFamily="18" charset="0"/>
              </a:rPr>
              <a:t>.</a:t>
            </a:r>
            <a:br>
              <a:rPr lang="ru-RU" sz="2200" dirty="0" smtClean="0">
                <a:latin typeface="Cambria" panose="02040503050406030204" pitchFamily="18" charset="0"/>
              </a:rPr>
            </a:br>
            <a:r>
              <a:rPr lang="ru-RU" sz="2200" dirty="0" smtClean="0">
                <a:latin typeface="Cambria" panose="02040503050406030204" pitchFamily="18" charset="0"/>
              </a:rPr>
              <a:t>3. </a:t>
            </a:r>
            <a:r>
              <a:rPr lang="ru-RU" sz="2200" dirty="0" err="1" smtClean="0">
                <a:latin typeface="Cambria" panose="02040503050406030204" pitchFamily="18" charset="0"/>
              </a:rPr>
              <a:t>Національна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безпека</a:t>
            </a:r>
            <a:r>
              <a:rPr lang="ru-RU" sz="2200" dirty="0">
                <a:latin typeface="Cambria" panose="02040503050406030204" pitchFamily="18" charset="0"/>
              </a:rPr>
              <a:t>. </a:t>
            </a:r>
            <a:r>
              <a:rPr lang="ru-RU" sz="2200" dirty="0" err="1" smtClean="0">
                <a:latin typeface="Cambria" panose="02040503050406030204" pitchFamily="18" charset="0"/>
              </a:rPr>
              <a:t>Об'єкти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>
                <a:latin typeface="Cambria" panose="02040503050406030204" pitchFamily="18" charset="0"/>
              </a:rPr>
              <a:t>та </a:t>
            </a:r>
            <a:r>
              <a:rPr lang="ru-RU" sz="2200" dirty="0" err="1" smtClean="0">
                <a:latin typeface="Cambria" panose="02040503050406030204" pitchFamily="18" charset="0"/>
              </a:rPr>
              <a:t>суб’єкти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національної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безпеки</a:t>
            </a:r>
            <a:r>
              <a:rPr lang="ru-RU" sz="2200" dirty="0" smtClean="0">
                <a:latin typeface="Cambria" panose="02040503050406030204" pitchFamily="18" charset="0"/>
              </a:rPr>
              <a:t>.</a:t>
            </a:r>
            <a:br>
              <a:rPr lang="ru-RU" sz="2200" dirty="0" smtClean="0">
                <a:latin typeface="Cambria" panose="02040503050406030204" pitchFamily="18" charset="0"/>
              </a:rPr>
            </a:br>
            <a:r>
              <a:rPr lang="ru-RU" sz="2200" dirty="0" smtClean="0">
                <a:latin typeface="Cambria" panose="02040503050406030204" pitchFamily="18" charset="0"/>
              </a:rPr>
              <a:t>4. </a:t>
            </a:r>
            <a:r>
              <a:rPr lang="ru-RU" sz="2200" dirty="0" err="1" smtClean="0">
                <a:latin typeface="Cambria" panose="02040503050406030204" pitchFamily="18" charset="0"/>
              </a:rPr>
              <a:t>Види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національної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безпеки</a:t>
            </a:r>
            <a:r>
              <a:rPr lang="ru-RU" sz="2200" dirty="0" smtClean="0">
                <a:latin typeface="Cambria" panose="02040503050406030204" pitchFamily="18" charset="0"/>
              </a:rPr>
              <a:t>.</a:t>
            </a:r>
            <a:br>
              <a:rPr lang="ru-RU" sz="2200" dirty="0" smtClean="0">
                <a:latin typeface="Cambria" panose="02040503050406030204" pitchFamily="18" charset="0"/>
              </a:rPr>
            </a:br>
            <a:r>
              <a:rPr lang="ru-RU" sz="2200" dirty="0" smtClean="0">
                <a:latin typeface="Cambria" panose="02040503050406030204" pitchFamily="18" charset="0"/>
              </a:rPr>
              <a:t/>
            </a:r>
            <a:br>
              <a:rPr lang="ru-RU" sz="2200" dirty="0" smtClean="0">
                <a:latin typeface="Cambria" panose="02040503050406030204" pitchFamily="18" charset="0"/>
              </a:rPr>
            </a:br>
            <a:r>
              <a:rPr lang="ru-RU" sz="2200" dirty="0" smtClean="0">
                <a:latin typeface="Cambria" panose="02040503050406030204" pitchFamily="18" charset="0"/>
              </a:rPr>
              <a:t/>
            </a:r>
            <a:br>
              <a:rPr lang="ru-RU" sz="2200" dirty="0" smtClean="0">
                <a:latin typeface="Cambria" panose="02040503050406030204" pitchFamily="18" charset="0"/>
              </a:rPr>
            </a:br>
            <a:r>
              <a:rPr lang="ru-RU" sz="2200" dirty="0" smtClean="0"/>
              <a:t>   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uk-UA" sz="2700" dirty="0" smtClean="0"/>
              <a:t/>
            </a:r>
            <a:br>
              <a:rPr lang="uk-UA" sz="2700" dirty="0" smtClean="0"/>
            </a:br>
            <a:endParaRPr lang="ru-RU" sz="2700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404664"/>
            <a:ext cx="40639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національні</a:t>
            </a:r>
            <a:r>
              <a:rPr lang="uk-UA" sz="2400" dirty="0" smtClean="0"/>
              <a:t> </a:t>
            </a:r>
            <a:r>
              <a:rPr lang="uk-UA" sz="2800" dirty="0" smtClean="0"/>
              <a:t>інтереси</a:t>
            </a:r>
            <a:r>
              <a:rPr lang="uk-UA" sz="2400" dirty="0" smtClean="0"/>
              <a:t> 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7632848" cy="20928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/>
              <a:t>Поняття «національний інтерес»  вперше був включений в Оксфордську енциклопедію соціальних наук у 1935 році.</a:t>
            </a:r>
          </a:p>
          <a:p>
            <a:pPr algn="just"/>
            <a:r>
              <a:rPr lang="uk-UA" sz="1600" dirty="0" smtClean="0"/>
              <a:t>У англомовній літературі це поняття вживається у значенні «державний інтерес».</a:t>
            </a:r>
          </a:p>
          <a:p>
            <a:pPr algn="just"/>
            <a:endParaRPr lang="uk-UA" sz="1600" dirty="0"/>
          </a:p>
          <a:p>
            <a:pPr algn="just"/>
            <a:r>
              <a:rPr lang="uk-UA" sz="1600" dirty="0" smtClean="0"/>
              <a:t>В українській науковій літературі  національний інтерес визначається як </a:t>
            </a:r>
            <a:r>
              <a:rPr lang="uk-UA" sz="1600" b="1" i="1" dirty="0" smtClean="0"/>
              <a:t>інтегральний вираз інтересів всіх членів суспільства</a:t>
            </a:r>
            <a:r>
              <a:rPr lang="uk-UA" sz="1600" dirty="0" smtClean="0"/>
              <a:t>, що реалізується через політичну систему держави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762276"/>
            <a:ext cx="7632848" cy="25853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uk-UA" dirty="0" smtClean="0"/>
          </a:p>
          <a:p>
            <a:pPr algn="just"/>
            <a:r>
              <a:rPr lang="uk-UA" sz="1600" dirty="0" smtClean="0"/>
              <a:t>Офіційне </a:t>
            </a:r>
            <a:r>
              <a:rPr lang="uk-UA" sz="1600" dirty="0"/>
              <a:t>визначення терміну «національні інтереси» викладено в Законі України «Про основи </a:t>
            </a:r>
            <a:r>
              <a:rPr lang="uk-UA" sz="1600" dirty="0" smtClean="0"/>
              <a:t>національної безпеки </a:t>
            </a:r>
            <a:r>
              <a:rPr lang="uk-UA" sz="1600" dirty="0"/>
              <a:t>України». Там зазначено, що національними інтересами є </a:t>
            </a:r>
            <a:r>
              <a:rPr lang="uk-UA" sz="1600" b="1" i="1" dirty="0"/>
              <a:t>«</a:t>
            </a:r>
            <a:r>
              <a:rPr lang="uk-UA" sz="1600" b="1" i="1" dirty="0" err="1"/>
              <a:t>життєво</a:t>
            </a:r>
            <a:r>
              <a:rPr lang="uk-UA" sz="1600" b="1" i="1" dirty="0"/>
              <a:t> важливі матеріальні, інтелектуальні </a:t>
            </a:r>
            <a:r>
              <a:rPr lang="uk-UA" sz="1600" b="1" i="1" dirty="0" smtClean="0"/>
              <a:t>і духовні </a:t>
            </a:r>
            <a:r>
              <a:rPr lang="uk-UA" sz="1600" b="1" i="1" dirty="0"/>
              <a:t>цінності Українського народу як носія суверенітету і єдиного джерела влади в Україні, визначальні </a:t>
            </a:r>
            <a:r>
              <a:rPr lang="uk-UA" sz="1600" b="1" i="1" dirty="0" smtClean="0"/>
              <a:t>потреби суспільства </a:t>
            </a:r>
            <a:r>
              <a:rPr lang="uk-UA" sz="1600" b="1" i="1" dirty="0"/>
              <a:t>і держави, реалізація яких гарантує державний суверенітет України та її прогресивний розвиток</a:t>
            </a:r>
            <a:r>
              <a:rPr lang="uk-UA" sz="1600" b="1" i="1" dirty="0" smtClean="0"/>
              <a:t>» </a:t>
            </a:r>
            <a:r>
              <a:rPr lang="uk-UA" sz="1600" dirty="0" smtClean="0"/>
              <a:t>(</a:t>
            </a:r>
            <a:r>
              <a:rPr lang="ru-RU" sz="1600" dirty="0" smtClean="0"/>
              <a:t>Закон </a:t>
            </a:r>
            <a:r>
              <a:rPr lang="ru-RU" sz="1600" dirty="0" err="1"/>
              <a:t>України</a:t>
            </a:r>
            <a:r>
              <a:rPr lang="ru-RU" sz="1600" dirty="0"/>
              <a:t> про </a:t>
            </a:r>
            <a:r>
              <a:rPr lang="ru-RU" sz="1600" dirty="0" err="1"/>
              <a:t>основи</a:t>
            </a:r>
            <a:r>
              <a:rPr lang="ru-RU" sz="1600" dirty="0"/>
              <a:t> </a:t>
            </a:r>
            <a:r>
              <a:rPr lang="ru-RU" sz="1600" dirty="0" err="1"/>
              <a:t>національної</a:t>
            </a:r>
            <a:r>
              <a:rPr lang="ru-RU" sz="1600" dirty="0"/>
              <a:t> </a:t>
            </a:r>
            <a:r>
              <a:rPr lang="ru-RU" sz="1600" dirty="0" err="1"/>
              <a:t>безпеки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. </a:t>
            </a:r>
            <a:r>
              <a:rPr lang="en-US" sz="1600" dirty="0" smtClean="0"/>
              <a:t>URL</a:t>
            </a:r>
            <a:r>
              <a:rPr lang="ru-RU" sz="1600" dirty="0" smtClean="0"/>
              <a:t>:</a:t>
            </a:r>
            <a:endParaRPr lang="ru-RU" sz="1600" dirty="0"/>
          </a:p>
          <a:p>
            <a:pPr algn="just"/>
            <a:r>
              <a:rPr lang="ru-RU" sz="1600" dirty="0"/>
              <a:t>http://zakon2.rada.gov.ua/laws/show/964-15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63328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820472" cy="60324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b="1" i="1" dirty="0"/>
              <a:t>Пріоритетними національними інтересами є:</a:t>
            </a:r>
          </a:p>
          <a:p>
            <a:pPr algn="just"/>
            <a:endParaRPr lang="uk-UA" sz="1400" b="1" i="1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sz="1600" dirty="0"/>
              <a:t>Забезпечення державного суверенітету, територіальної цілісності і недоторканності </a:t>
            </a:r>
            <a:r>
              <a:rPr lang="uk-UA" sz="1600" dirty="0" smtClean="0"/>
              <a:t>кордонів, недопущення втручання у внутрішні справи України;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sz="16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sz="1600" dirty="0" smtClean="0"/>
              <a:t>Підвищення </a:t>
            </a:r>
            <a:r>
              <a:rPr lang="uk-UA" sz="1600" dirty="0"/>
              <a:t>ефективності діяльності органів державної влади та місцевого самоврядування, розвиток демократичних інститутів для забезпечення прав і свобод людини, </a:t>
            </a:r>
            <a:r>
              <a:rPr lang="uk-UA" sz="1600" dirty="0" smtClean="0"/>
              <a:t>творення </a:t>
            </a:r>
            <a:r>
              <a:rPr lang="uk-UA" sz="1600" dirty="0"/>
              <a:t>громадянського </a:t>
            </a:r>
            <a:r>
              <a:rPr lang="uk-UA" sz="1600" dirty="0" smtClean="0"/>
              <a:t>суспільства;</a:t>
            </a:r>
            <a:endParaRPr lang="uk-UA" sz="16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sz="16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sz="1600" dirty="0"/>
              <a:t>Створення самодостатньої соціально орієнтованої ринкової економіки;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sz="16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ru-RU" sz="1600" dirty="0" err="1"/>
              <a:t>Збереження</a:t>
            </a:r>
            <a:r>
              <a:rPr lang="ru-RU" sz="1600" dirty="0"/>
              <a:t> та </a:t>
            </a:r>
            <a:r>
              <a:rPr lang="ru-RU" sz="1600" dirty="0" err="1"/>
              <a:t>підвищення</a:t>
            </a:r>
            <a:r>
              <a:rPr lang="ru-RU" sz="1600" dirty="0"/>
              <a:t> </a:t>
            </a:r>
            <a:r>
              <a:rPr lang="ru-RU" sz="1600" dirty="0" err="1"/>
              <a:t>науково-технічного</a:t>
            </a:r>
            <a:r>
              <a:rPr lang="ru-RU" sz="1600" dirty="0"/>
              <a:t> </a:t>
            </a:r>
            <a:r>
              <a:rPr lang="ru-RU" sz="1600" dirty="0" err="1"/>
              <a:t>потенціалу</a:t>
            </a:r>
            <a:r>
              <a:rPr lang="ru-RU" sz="1600" dirty="0"/>
              <a:t>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sz="1600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sz="1600" dirty="0" smtClean="0"/>
              <a:t>Забезпечення </a:t>
            </a:r>
            <a:r>
              <a:rPr lang="uk-UA" sz="1600" dirty="0"/>
              <a:t>екологічно та технологічно безпечних умов життєдіяльності суспільства;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sz="16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sz="1600" dirty="0" smtClean="0"/>
              <a:t>Зміцнення </a:t>
            </a:r>
            <a:r>
              <a:rPr lang="uk-UA" sz="1600" dirty="0"/>
              <a:t>генофонду Українського народу, його фізичного і морального здоров'я та інтелектуального потенціалу;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sz="16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sz="1600" dirty="0"/>
              <a:t> Досягнення національної злагоди, політичної і соціальної стабільності, гарантування прав української нації та національних меншин України;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uk-UA" sz="16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uk-UA" sz="1600" dirty="0"/>
              <a:t>Налагодження рівноправних і взаємовигідних відносин з усіма державами, інтегрування в європейську та світову спільноту</a:t>
            </a:r>
            <a:r>
              <a:rPr lang="uk-UA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442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047593"/>
            <a:ext cx="4572000" cy="25237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uk-UA" sz="2000" dirty="0"/>
              <a:t>НАЦІОНАЛЬНА  БЕЗПЕКА— захищеність </a:t>
            </a:r>
            <a:r>
              <a:rPr lang="uk-UA" sz="2000" dirty="0" err="1"/>
              <a:t>життєво</a:t>
            </a:r>
            <a:r>
              <a:rPr lang="uk-UA" sz="2000" dirty="0"/>
              <a:t> важливих національних інтересів, за якої </a:t>
            </a:r>
            <a:r>
              <a:rPr lang="uk-UA" dirty="0"/>
              <a:t>забезпечуються своєчасне виявлення,</a:t>
            </a:r>
          </a:p>
          <a:p>
            <a:pPr algn="just"/>
            <a:r>
              <a:rPr lang="uk-UA" sz="2000" dirty="0"/>
              <a:t>запобігання і нейтралізація загроз вказаним інтересам у різних сферах життєдіяльності людини, суспільства та держави.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56464" y="1025524"/>
            <a:ext cx="3969327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БЕЗПЕКА ДЕРЖАВИ — захищеність конституційного ладу</a:t>
            </a:r>
            <a:r>
              <a:rPr lang="uk-UA" sz="2000" dirty="0" smtClean="0"/>
              <a:t>, суверенітету</a:t>
            </a:r>
            <a:r>
              <a:rPr lang="uk-UA" sz="2000" dirty="0"/>
              <a:t>, територіальної цілісності від зовнішніх та внутрішніх загроз.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188640"/>
            <a:ext cx="7422225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uk-UA" dirty="0" smtClean="0"/>
              <a:t>Національні інтереси неможливо захистити без забезпечення </a:t>
            </a:r>
          </a:p>
          <a:p>
            <a:r>
              <a:rPr lang="uk-UA" dirty="0"/>
              <a:t>б</a:t>
            </a:r>
            <a:r>
              <a:rPr lang="uk-UA" dirty="0" smtClean="0"/>
              <a:t>езпеки України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9812" y="3718679"/>
            <a:ext cx="8934188" cy="31393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Розуміння того, від чого в першу чергу залежить національна безпека змінюється.</a:t>
            </a:r>
          </a:p>
          <a:p>
            <a:pPr algn="just"/>
            <a:r>
              <a:rPr lang="uk-UA" dirty="0" smtClean="0"/>
              <a:t>За час незалежності України безпеку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язували</a:t>
            </a:r>
            <a:r>
              <a:rPr lang="uk-UA" dirty="0" smtClean="0"/>
              <a:t> перш за все і з економічним, фінансовим становищем країни, розвитком інформаційних, комунікаційних систем, з протидією транскордонній злочинності, міжнародному тероризму, нелегальній міграції тощо.</a:t>
            </a:r>
          </a:p>
          <a:p>
            <a:pPr algn="just"/>
            <a:r>
              <a:rPr lang="uk-UA" dirty="0" smtClean="0"/>
              <a:t>Нині</a:t>
            </a:r>
            <a:r>
              <a:rPr lang="en-US" dirty="0" smtClean="0"/>
              <a:t>  </a:t>
            </a:r>
            <a:r>
              <a:rPr lang="uk-UA" dirty="0" smtClean="0"/>
              <a:t>безпеку розглядають як захист від агресії, інформаційної війни, диверсійних груп тощо.</a:t>
            </a:r>
          </a:p>
          <a:p>
            <a:pPr algn="just"/>
            <a:r>
              <a:rPr lang="uk-UA" dirty="0" smtClean="0"/>
              <a:t>Концепція національної безпеки включає воєнні доктрини. Воєнна безпека – стан воєнної захищеності в умовах реальної та потенційної воєнної загрози.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510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690" y="332656"/>
            <a:ext cx="8863447" cy="58015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000" b="1" i="1" dirty="0" smtClean="0"/>
              <a:t>об'єкти та </a:t>
            </a:r>
            <a:r>
              <a:rPr lang="uk-UA" sz="2000" b="1" i="1" dirty="0" err="1" smtClean="0"/>
              <a:t>суб</a:t>
            </a:r>
            <a:r>
              <a:rPr lang="en-US" sz="2000" b="1" i="1" dirty="0" smtClean="0"/>
              <a:t>’</a:t>
            </a:r>
            <a:r>
              <a:rPr lang="uk-UA" sz="2000" b="1" i="1" dirty="0" err="1" smtClean="0"/>
              <a:t>єкти</a:t>
            </a:r>
            <a:r>
              <a:rPr lang="uk-UA" sz="2000" b="1" i="1" dirty="0" smtClean="0"/>
              <a:t> </a:t>
            </a:r>
            <a:r>
              <a:rPr lang="uk-UA" sz="2000" b="1" i="1" dirty="0"/>
              <a:t>національної безпеки </a:t>
            </a:r>
            <a:endParaRPr lang="uk-UA" sz="2000" b="1" i="1" dirty="0" smtClean="0"/>
          </a:p>
          <a:p>
            <a:pPr algn="just"/>
            <a:r>
              <a:rPr lang="uk-UA" sz="1500" dirty="0" smtClean="0"/>
              <a:t>. </a:t>
            </a:r>
            <a:endParaRPr lang="uk-UA" sz="1500" dirty="0"/>
          </a:p>
          <a:p>
            <a:pPr algn="just"/>
            <a:endParaRPr lang="uk-UA" sz="1500" dirty="0"/>
          </a:p>
          <a:p>
            <a:pPr algn="just"/>
            <a:r>
              <a:rPr lang="uk-UA" b="1" i="1" dirty="0" smtClean="0"/>
              <a:t>Виділяються </a:t>
            </a:r>
            <a:r>
              <a:rPr lang="uk-UA" b="1" i="1" dirty="0"/>
              <a:t>три рівня основних об'єктів безпеки:</a:t>
            </a:r>
          </a:p>
          <a:p>
            <a:pPr algn="just"/>
            <a:r>
              <a:rPr lang="uk-UA" dirty="0"/>
              <a:t>- громадянина (</a:t>
            </a:r>
            <a:r>
              <a:rPr lang="uk-UA" dirty="0" smtClean="0"/>
              <a:t>людину) </a:t>
            </a:r>
            <a:r>
              <a:rPr lang="uk-UA" dirty="0"/>
              <a:t>- його права і свободи;</a:t>
            </a:r>
          </a:p>
          <a:p>
            <a:pPr algn="just"/>
            <a:r>
              <a:rPr lang="uk-UA" dirty="0"/>
              <a:t>- суспільства - його духовні та матеріальні цінності;</a:t>
            </a:r>
          </a:p>
          <a:p>
            <a:pPr algn="just"/>
            <a:r>
              <a:rPr lang="uk-UA" dirty="0"/>
              <a:t>- </a:t>
            </a:r>
            <a:r>
              <a:rPr lang="uk-UA" dirty="0" smtClean="0"/>
              <a:t>державу – її суверенітет</a:t>
            </a:r>
            <a:r>
              <a:rPr lang="uk-UA" dirty="0"/>
              <a:t>, конституційний порядок, територіальну цілісність і недоторканність кордонів.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До </a:t>
            </a:r>
            <a:r>
              <a:rPr lang="uk-UA" b="1" i="1" dirty="0"/>
              <a:t>суб'єктів національної безпеки </a:t>
            </a:r>
            <a:r>
              <a:rPr lang="uk-UA" dirty="0"/>
              <a:t>треба віднести носіїв властивостей, що забезпечують захист об'єктів безпеки</a:t>
            </a:r>
            <a:r>
              <a:rPr lang="uk-UA" dirty="0" smtClean="0"/>
              <a:t>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b="1" i="1" dirty="0"/>
              <a:t>Основним суб'єктом національної безпеки є держава</a:t>
            </a:r>
            <a:r>
              <a:rPr lang="uk-UA" dirty="0"/>
              <a:t>, яка, згідно з Конституцією України (ст. 3, 27, 28, 29), забезпечує безпеку кожної людини і громадянина, їхнє життя, здоров'я, честь, гідність, особисту недоторканність на території України, а також своїм громадянам та за її межами.</a:t>
            </a:r>
          </a:p>
          <a:p>
            <a:pPr algn="just"/>
            <a:endParaRPr lang="uk-UA" dirty="0"/>
          </a:p>
          <a:p>
            <a:pPr algn="just"/>
            <a:r>
              <a:rPr lang="ru-RU" i="1" dirty="0"/>
              <a:t>Держава </a:t>
            </a:r>
            <a:r>
              <a:rPr lang="ru-RU" i="1" dirty="0" err="1"/>
              <a:t>виконує</a:t>
            </a:r>
            <a:r>
              <a:rPr lang="ru-RU" i="1" dirty="0"/>
              <a:t> </a:t>
            </a:r>
            <a:r>
              <a:rPr lang="ru-RU" i="1" dirty="0" err="1"/>
              <a:t>свої</a:t>
            </a:r>
            <a:r>
              <a:rPr lang="ru-RU" i="1" dirty="0"/>
              <a:t> </a:t>
            </a:r>
            <a:r>
              <a:rPr lang="ru-RU" i="1" dirty="0" err="1"/>
              <a:t>функції</a:t>
            </a:r>
            <a:r>
              <a:rPr lang="ru-RU" i="1" dirty="0"/>
              <a:t> у </a:t>
            </a:r>
            <a:r>
              <a:rPr lang="ru-RU" i="1" dirty="0" err="1"/>
              <a:t>сфері</a:t>
            </a:r>
            <a:r>
              <a:rPr lang="ru-RU" i="1" dirty="0"/>
              <a:t> </a:t>
            </a:r>
            <a:r>
              <a:rPr lang="ru-RU" i="1" dirty="0" err="1"/>
              <a:t>національної</a:t>
            </a:r>
            <a:r>
              <a:rPr lang="ru-RU" i="1" dirty="0"/>
              <a:t> </a:t>
            </a:r>
            <a:r>
              <a:rPr lang="ru-RU" i="1" dirty="0" err="1"/>
              <a:t>безпеки</a:t>
            </a:r>
            <a:r>
              <a:rPr lang="ru-RU" i="1" dirty="0"/>
              <a:t> через </a:t>
            </a:r>
            <a:r>
              <a:rPr lang="ru-RU" i="1" dirty="0" err="1"/>
              <a:t>органи</a:t>
            </a:r>
            <a:r>
              <a:rPr lang="ru-RU" i="1" dirty="0"/>
              <a:t> </a:t>
            </a:r>
            <a:r>
              <a:rPr lang="ru-RU" i="1" dirty="0" err="1"/>
              <a:t>законодавчої</a:t>
            </a:r>
            <a:r>
              <a:rPr lang="ru-RU" i="1" dirty="0"/>
              <a:t>, </a:t>
            </a:r>
            <a:r>
              <a:rPr lang="ru-RU" i="1" dirty="0" err="1"/>
              <a:t>виконавчої</a:t>
            </a:r>
            <a:r>
              <a:rPr lang="ru-RU" i="1" dirty="0"/>
              <a:t> та </a:t>
            </a:r>
            <a:r>
              <a:rPr lang="ru-RU" i="1" dirty="0" err="1"/>
              <a:t>судової</a:t>
            </a:r>
            <a:r>
              <a:rPr lang="ru-RU" i="1" dirty="0"/>
              <a:t> </a:t>
            </a:r>
            <a:r>
              <a:rPr lang="ru-RU" i="1" dirty="0" err="1"/>
              <a:t>влади</a:t>
            </a:r>
            <a:r>
              <a:rPr lang="ru-RU" i="1" dirty="0"/>
              <a:t>, </a:t>
            </a:r>
            <a:r>
              <a:rPr lang="ru-RU" i="1" dirty="0" err="1"/>
              <a:t>недержавні</a:t>
            </a:r>
            <a:r>
              <a:rPr lang="ru-RU" i="1" dirty="0"/>
              <a:t> </a:t>
            </a:r>
            <a:r>
              <a:rPr lang="ru-RU" i="1" dirty="0" err="1"/>
              <a:t>організації</a:t>
            </a:r>
            <a:r>
              <a:rPr lang="ru-RU" i="1" dirty="0"/>
              <a:t> та </a:t>
            </a:r>
            <a:r>
              <a:rPr lang="ru-RU" i="1" dirty="0" err="1"/>
              <a:t>громадян</a:t>
            </a:r>
            <a:r>
              <a:rPr lang="ru-RU" i="1" dirty="0"/>
              <a:t>. </a:t>
            </a:r>
          </a:p>
          <a:p>
            <a:pPr algn="just"/>
            <a:endParaRPr lang="uk-UA" sz="1500" dirty="0"/>
          </a:p>
        </p:txBody>
      </p:sp>
    </p:spTree>
    <p:extLst>
      <p:ext uri="{BB962C8B-B14F-4D97-AF65-F5344CB8AC3E}">
        <p14:creationId xmlns:p14="http://schemas.microsoft.com/office/powerpoint/2010/main" val="95272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6954" y="0"/>
            <a:ext cx="8333509" cy="3416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350" dirty="0"/>
              <a:t>Кабінет Міністрів України забезпечує державний суверенітет і економічну самостійність України, вживає заходів щодо забезпечення прав і </a:t>
            </a:r>
            <a:r>
              <a:rPr lang="uk-UA" sz="1350" dirty="0" smtClean="0"/>
              <a:t>свобод </a:t>
            </a:r>
            <a:r>
              <a:rPr lang="uk-UA" sz="1350" dirty="0"/>
              <a:t>людини і громадянина, обороноздатності, національної безпеки України, громадського порядку і боротьби із злочинністю</a:t>
            </a:r>
            <a:r>
              <a:rPr lang="uk-UA" sz="1350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sz="13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350" dirty="0"/>
              <a:t>Національний банк України відповідно до основних засад грошово-кредитної політики визначає та проводить грошово-кредитну політику в інтересах національної безпеки </a:t>
            </a:r>
            <a:r>
              <a:rPr lang="uk-UA" sz="1350" dirty="0" smtClean="0"/>
              <a:t>України</a:t>
            </a:r>
            <a:r>
              <a:rPr lang="uk-UA" sz="1350" dirty="0"/>
              <a:t>;</a:t>
            </a:r>
            <a:endParaRPr lang="uk-UA" sz="13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sz="13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350" dirty="0"/>
              <a:t>Міністерства, інші центральні органи виконавчої </a:t>
            </a:r>
            <a:r>
              <a:rPr lang="uk-UA" sz="1350" dirty="0" smtClean="0"/>
              <a:t>влади;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sz="13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350" dirty="0" smtClean="0"/>
              <a:t>Служба </a:t>
            </a:r>
            <a:r>
              <a:rPr lang="uk-UA" sz="1350" dirty="0"/>
              <a:t>безпеки України та Служба зовнішньої розвідки України в межах своїх повноважень забезпечують виконання передбачених Конституцією і законами України, актами Президента України, Кабінету Міністрів України завдань, здійснюють реалізацію концепцій, програм у сфері національної безпеки, підтримують у стані готовності до застосування сили та засоби забезпечення національної безпеки;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6954" y="3416320"/>
            <a:ext cx="8333509" cy="362406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50" dirty="0"/>
              <a:t>Місцеві державні адміністрації та органи місцевого самоврядування забезпечують вирішення питань у сфері національної безпеки, віднесених законодавством до їхньої компетенції</a:t>
            </a:r>
            <a:r>
              <a:rPr lang="uk-UA" sz="135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13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50" dirty="0"/>
              <a:t>Збройні Сили України та Державна прикордонна служба України забезпечують оборону України, захист її суверенітету, територіальної цілісності і недоторканності кордонів; протидіють зовнішнім загрозам воєнного характеру</a:t>
            </a:r>
            <a:r>
              <a:rPr lang="uk-UA" sz="135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13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50" dirty="0"/>
              <a:t>Правоохоронні органи ведуть боротьбу із злочинністю і протидіють тероризму, забезпечують захист і врятування населення в разі виникнення надзвичайних ситуацій техногенного і природного характерів; </a:t>
            </a:r>
            <a:endParaRPr lang="uk-UA" sz="13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13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50" dirty="0"/>
              <a:t>Суди загальної юрисдикції здійснюють судочинство у справах про злочини, що завдають шкоди національній безпеці України</a:t>
            </a:r>
            <a:r>
              <a:rPr lang="uk-UA" sz="135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13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50" dirty="0"/>
              <a:t>Прокуратура України здійснює повноваження у сфері національної безпеки України відповідно до Конституції України та Закону України "Про прокуратуру </a:t>
            </a:r>
            <a:r>
              <a:rPr lang="uk-UA" sz="1350" dirty="0" smtClean="0"/>
              <a:t>України».</a:t>
            </a:r>
            <a:endParaRPr lang="uk-UA" sz="1350" dirty="0"/>
          </a:p>
        </p:txBody>
      </p:sp>
    </p:spTree>
    <p:extLst>
      <p:ext uri="{BB962C8B-B14F-4D97-AF65-F5344CB8AC3E}">
        <p14:creationId xmlns:p14="http://schemas.microsoft.com/office/powerpoint/2010/main" val="308051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582891" cy="58400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uk-UA" sz="1350" b="1" i="1" dirty="0"/>
          </a:p>
          <a:p>
            <a:pPr algn="just"/>
            <a:r>
              <a:rPr lang="uk-UA" sz="2000" b="1" i="1" dirty="0"/>
              <a:t>Громадяни України </a:t>
            </a:r>
            <a:r>
              <a:rPr lang="uk-UA" sz="2000" b="1" i="1" dirty="0" smtClean="0"/>
              <a:t>як </a:t>
            </a:r>
            <a:r>
              <a:rPr lang="uk-UA" sz="2000" b="1" i="1" dirty="0" err="1" smtClean="0"/>
              <a:t>суб</a:t>
            </a:r>
            <a:r>
              <a:rPr lang="en-US" sz="2000" b="1" i="1" dirty="0" smtClean="0"/>
              <a:t>’</a:t>
            </a:r>
            <a:r>
              <a:rPr lang="uk-UA" sz="2000" b="1" i="1" dirty="0" err="1" smtClean="0"/>
              <a:t>єкти</a:t>
            </a:r>
            <a:r>
              <a:rPr lang="uk-UA" sz="2000" b="1" i="1" dirty="0" smtClean="0"/>
              <a:t> національної безпеки </a:t>
            </a:r>
            <a:r>
              <a:rPr lang="uk-UA" sz="2000" dirty="0" smtClean="0"/>
              <a:t>через </a:t>
            </a:r>
            <a:r>
              <a:rPr lang="uk-UA" sz="2000" dirty="0"/>
              <a:t>участь у виборах, референдумах та через інші форми безпосередньої демократії, а також через органи державної влади та органи місцевого самоврядування, які вони обирають, реалізують національні інтереси, добровільно і в порядку виконання конституційних обов'язків здійснюють заходи, визначені законодавством України щодо забезпечення її національної безпеки;  </a:t>
            </a:r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як </a:t>
            </a:r>
            <a:r>
              <a:rPr lang="uk-UA" sz="2000" dirty="0"/>
              <a:t>безпосередньо, так і через об'єднання громадян привертають увагу суспільних і державних інститутів до небезпечних явищ </a:t>
            </a:r>
            <a:r>
              <a:rPr lang="uk-UA" sz="2000" dirty="0" smtClean="0"/>
              <a:t>і процесів </a:t>
            </a:r>
            <a:r>
              <a:rPr lang="uk-UA" sz="2000" dirty="0"/>
              <a:t>у різних сферах життєдіяльності країни; </a:t>
            </a:r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у </a:t>
            </a:r>
            <a:r>
              <a:rPr lang="uk-UA" sz="2000" dirty="0"/>
              <a:t>законний спосіб і законними засобами захищають власні права та інтереси, а також власну безпеку. </a:t>
            </a:r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1600" dirty="0" smtClean="0"/>
              <a:t>Діяльність </a:t>
            </a:r>
            <a:r>
              <a:rPr lang="uk-UA" sz="1600" dirty="0"/>
              <a:t>інших суб’єктів головним чином спрямована на </a:t>
            </a:r>
            <a:r>
              <a:rPr lang="uk-UA" sz="1600" dirty="0" smtClean="0"/>
              <a:t>реалізацію державної </a:t>
            </a:r>
            <a:r>
              <a:rPr lang="uk-UA" sz="1600" dirty="0"/>
              <a:t>політики національної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35464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" y="-13347"/>
            <a:ext cx="9143998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/>
              <a:t>Сфера </a:t>
            </a:r>
            <a:r>
              <a:rPr lang="uk-UA" sz="1400" dirty="0"/>
              <a:t>забезпечення національної безпеки є важливою ланкою в </a:t>
            </a:r>
            <a:r>
              <a:rPr lang="uk-UA" sz="1400" dirty="0" smtClean="0"/>
              <a:t>системі взаємодії </a:t>
            </a:r>
            <a:r>
              <a:rPr lang="uk-UA" sz="1400" dirty="0"/>
              <a:t>суспільства та держави. Тому у демократичних країнах </a:t>
            </a:r>
            <a:r>
              <a:rPr lang="uk-UA" sz="1400" dirty="0" smtClean="0"/>
              <a:t>ключовою складовою </a:t>
            </a:r>
            <a:r>
              <a:rPr lang="uk-UA" sz="1400" dirty="0"/>
              <a:t>державної політики національної безпеки є громадський контроль за діяльністю органів державної влади у сфері безпеки та оборони, а ефективність діяльності інститутів громадянського суспільства за процесом формування та реалізації державної політики безпеки є важливим індикатором демократичного розвитку держави.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" y="1587400"/>
            <a:ext cx="9144000" cy="5266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77330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864</TotalTime>
  <Words>1120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Century Gothic</vt:lpstr>
      <vt:lpstr>Wingdings 3</vt:lpstr>
      <vt:lpstr>Легкий дым</vt:lpstr>
      <vt:lpstr>Презентация PowerPoint</vt:lpstr>
      <vt:lpstr>          Тема: Національні інтереси та національна  безпека.   1.Поняття «національний інтерес» 2. Пріоритетні національні інтереси. 3. Національна безпека. Об'єкти та суб’єкти національної безпеки. 4. Види національної безпеки.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 політичних конфліктів</dc:title>
  <dc:creator>Яночка</dc:creator>
  <cp:lastModifiedBy>user</cp:lastModifiedBy>
  <cp:revision>59</cp:revision>
  <dcterms:created xsi:type="dcterms:W3CDTF">2020-10-19T15:07:13Z</dcterms:created>
  <dcterms:modified xsi:type="dcterms:W3CDTF">2021-10-19T09:37:10Z</dcterms:modified>
</cp:coreProperties>
</file>