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DDDD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48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Droplets-HD-Title-R1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/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F90D4C-999A-4454-90CA-072A1D2AB09D}" type="datetimeFigureOut">
              <a:rPr lang="ru-RU"/>
              <a:pPr>
                <a:defRPr/>
              </a:pPr>
              <a:t>20.01.2020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C8269-236A-4EAE-AB88-31F40CD3EB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Droplets-HD-Content-R1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4A4B6-5D8E-4713-B696-6A395A1D5F7F}" type="datetimeFigureOut">
              <a:rPr lang="ru-RU"/>
              <a:pPr>
                <a:defRPr/>
              </a:pPr>
              <a:t>20.01.2020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5AE303-A40A-44C7-9C58-274974D76E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Droplets-HD-Content-R1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B3CDCF-5419-4219-9764-17F1056699F9}" type="datetimeFigureOut">
              <a:rPr lang="ru-RU"/>
              <a:pPr>
                <a:defRPr/>
              </a:pPr>
              <a:t>20.01.2020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FE5068-7E7B-4318-B478-3CBE1479C5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Droplets-HD-Content-R1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12"/>
          <p:cNvSpPr txBox="1"/>
          <p:nvPr/>
        </p:nvSpPr>
        <p:spPr>
          <a:xfrm>
            <a:off x="1001713" y="754063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  <a:cs typeface="+mn-cs"/>
              </a:rPr>
              <a:t>“</a:t>
            </a:r>
          </a:p>
        </p:txBody>
      </p:sp>
      <p:sp>
        <p:nvSpPr>
          <p:cNvPr id="7" name="TextBox 13"/>
          <p:cNvSpPr txBox="1"/>
          <p:nvPr/>
        </p:nvSpPr>
        <p:spPr>
          <a:xfrm>
            <a:off x="10556875" y="2994025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  <a:cs typeface="+mn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/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E9304-FF3E-4842-818C-72500BFEEE35}" type="datetimeFigureOut">
              <a:rPr lang="ru-RU"/>
              <a:pPr>
                <a:defRPr/>
              </a:pPr>
              <a:t>20.01.2020</a:t>
            </a:fld>
            <a:endParaRPr lang="ru-RU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6D7EE4-2CE6-417C-BF96-1117B64B99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Droplets-HD-Content-R1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A44D2A-152A-47DD-B6F0-8A79D1B4A656}" type="datetimeFigureOut">
              <a:rPr lang="ru-RU"/>
              <a:pPr>
                <a:defRPr/>
              </a:pPr>
              <a:t>20.01.2020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D6FA91-E2CC-42B7-90CF-5CDD8A21D6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Date Placeholder 2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970FD0-3B56-4238-80E2-7F54B604EB2C}" type="datetimeFigureOut">
              <a:rPr lang="ru-RU"/>
              <a:pPr>
                <a:defRPr/>
              </a:pPr>
              <a:t>20.01.2020</a:t>
            </a:fld>
            <a:endParaRPr lang="ru-RU"/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F12C6C-40F6-4AC0-B459-9D3B4B1540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5" descr="Droplets-HD-Content-R1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Date Placeholder 2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E0FA90-34FC-41DC-9E88-237CEFE85FAC}" type="datetimeFigureOut">
              <a:rPr lang="ru-RU"/>
              <a:pPr>
                <a:defRPr/>
              </a:pPr>
              <a:t>20.01.2020</a:t>
            </a:fld>
            <a:endParaRPr lang="ru-RU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376EED-3704-4C62-8628-A5C8BC16DD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Droplets-HD-Content-R1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DA6720-7D87-45DC-A42E-816074926F16}" type="datetimeFigureOut">
              <a:rPr lang="ru-RU"/>
              <a:pPr>
                <a:defRPr/>
              </a:pPr>
              <a:t>20.01.2020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14B7B5-424F-45BC-B071-D09BFB9119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Droplets-HD-Content-R1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F6E0A-7A03-468A-940B-B280BBDFEF58}" type="datetimeFigureOut">
              <a:rPr lang="ru-RU"/>
              <a:pPr>
                <a:defRPr/>
              </a:pPr>
              <a:t>20.01.2020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B08795-1F74-4E2D-A155-2D19E0B3E1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roplets-HD-Content-R1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F557D4-DBFE-4585-8405-2244EFF7FBDC}" type="datetimeFigureOut">
              <a:rPr lang="ru-RU"/>
              <a:pPr>
                <a:defRPr/>
              </a:pPr>
              <a:t>20.01.2020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6C15A9-CF0B-4BC5-BA0F-FF51299BEC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Droplets-HD-Content-R1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B449B0-A28F-477D-8D91-F6DFE3CBAE42}" type="datetimeFigureOut">
              <a:rPr lang="ru-RU"/>
              <a:pPr>
                <a:defRPr/>
              </a:pPr>
              <a:t>20.01.2020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72221F-05BB-40B9-BE81-93A86E7EB3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Droplets-HD-Content-R1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42E949-7DB9-4C1F-81D1-37ED7D8579AA}" type="datetimeFigureOut">
              <a:rPr lang="ru-RU"/>
              <a:pPr>
                <a:defRPr/>
              </a:pPr>
              <a:t>20.01.2020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3D538B-801E-490E-8FDF-0DFBF2E387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4" descr="Droplets-HD-Content-R1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057254-264F-410F-9729-7582A759ACBC}" type="datetimeFigureOut">
              <a:rPr lang="ru-RU"/>
              <a:pPr>
                <a:defRPr/>
              </a:pPr>
              <a:t>20.01.2020</a:t>
            </a:fld>
            <a:endParaRPr lang="ru-R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4E5197-306A-4CB8-81D4-602ADA69F5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Droplets-HD-Content-R1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3188B0-C274-47AF-BF40-52A69E0BD9DC}" type="datetimeFigureOut">
              <a:rPr lang="ru-RU"/>
              <a:pPr>
                <a:defRPr/>
              </a:pPr>
              <a:t>20.01.2020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144B86-4C5F-4314-8723-0F267E3CD5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Droplets-HD-Content-R1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275348-6ACD-43E7-A8BE-B2DEEC71C947}" type="datetimeFigureOut">
              <a:rPr lang="ru-RU"/>
              <a:pPr>
                <a:defRPr/>
              </a:pPr>
              <a:t>20.01.2020</a:t>
            </a:fld>
            <a:endParaRPr lang="ru-RU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2B335F-721D-4F13-8769-EBF37B774B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Droplets-HD-Content-R1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FBCD8C-DAF4-4AA3-ADB5-A76D76939DE8}" type="datetimeFigureOut">
              <a:rPr lang="ru-RU"/>
              <a:pPr>
                <a:defRPr/>
              </a:pPr>
              <a:t>20.01.2020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D77EC3-8C1D-4CA0-A305-8F74CADAD2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Droplets-HD-Content-R1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1A51E-734E-4AA2-8A9D-12EA93E8C032}" type="datetimeFigureOut">
              <a:rPr lang="ru-RU"/>
              <a:pPr>
                <a:defRPr/>
              </a:pPr>
              <a:t>20.01.2020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3C07F6-BB73-42FC-AE87-2B1A4BFA7A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619125"/>
            <a:ext cx="10363200" cy="1595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366963"/>
            <a:ext cx="10363200" cy="34242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8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72118CE-EDAD-4AD4-8591-39E69AD6C84D}" type="datetimeFigureOut">
              <a:rPr lang="ru-RU"/>
              <a:pPr>
                <a:defRPr/>
              </a:pPr>
              <a:t>20.01.2020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83275"/>
            <a:ext cx="66722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3" y="5883275"/>
            <a:ext cx="7635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3680743-30FC-471F-93AC-2042BAF87A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</p:sldLayoutIdLst>
  <p:transition spd="med">
    <p:cover dir="ld"/>
  </p:transition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0"/>
        </a:defRPr>
      </a:lvl9pPr>
    </p:titleStyle>
    <p:bodyStyle>
      <a:lvl1pPr marL="228600" indent="-228600" algn="l" rtl="0" eaLnBrk="0" fontAlgn="base" hangingPunct="0">
        <a:lnSpc>
          <a:spcPct val="120000"/>
        </a:lnSpc>
        <a:spcBef>
          <a:spcPts val="1000"/>
        </a:spcBef>
        <a:spcAft>
          <a:spcPct val="0"/>
        </a:spcAft>
        <a:buClr>
          <a:schemeClr val="tx1"/>
        </a:buClr>
        <a:buFont typeface="Arial" charset="0"/>
        <a:buChar char="•"/>
        <a:defRPr sz="2000" kern="1200" cap="all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chemeClr val="tx1"/>
        </a:buClr>
        <a:buFont typeface="Arial" charset="0"/>
        <a:buChar char="•"/>
        <a:defRPr kern="1200" cap="all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chemeClr val="tx1"/>
        </a:buClr>
        <a:buFont typeface="Arial" charset="0"/>
        <a:buChar char="•"/>
        <a:defRPr sz="1600" kern="1200" cap="all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chemeClr val="tx1"/>
        </a:buClr>
        <a:buFont typeface="Arial" charset="0"/>
        <a:buChar char="•"/>
        <a:defRPr sz="1400" kern="1200" cap="all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chemeClr val="tx1"/>
        </a:buClr>
        <a:buFont typeface="Arial" charset="0"/>
        <a:buChar char="•"/>
        <a:defRPr sz="1400" kern="1200" cap="all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4" descr="13149639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WordArt 6"/>
          <p:cNvSpPr>
            <a:spLocks noChangeArrowheads="1" noChangeShapeType="1" noTextEdit="1"/>
          </p:cNvSpPr>
          <p:nvPr/>
        </p:nvSpPr>
        <p:spPr bwMode="auto">
          <a:xfrm>
            <a:off x="322263" y="277813"/>
            <a:ext cx="11579225" cy="20970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Конкуренція в системі </a:t>
            </a:r>
          </a:p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ринкової економіки</a:t>
            </a:r>
          </a:p>
        </p:txBody>
      </p:sp>
    </p:spTree>
  </p:cSld>
  <p:clrMapOvr>
    <a:masterClrMapping/>
  </p:clrMapOvr>
  <p:transition spd="med">
    <p:cover dir="l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Grp="1"/>
          </p:cNvSpPr>
          <p:nvPr>
            <p:ph type="body" idx="4294967295"/>
          </p:nvPr>
        </p:nvSpPr>
        <p:spPr bwMode="auto">
          <a:xfrm>
            <a:off x="1528763" y="609600"/>
            <a:ext cx="10210800" cy="6056313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z="2400" b="1" cap="none" smtClean="0">
                <a:latin typeface="Arial" charset="0"/>
              </a:rPr>
              <a:t>Марксистському трактуванні</a:t>
            </a:r>
            <a:r>
              <a:rPr lang="ru-RU" sz="2400" cap="none" smtClean="0">
                <a:latin typeface="Arial" charset="0"/>
              </a:rPr>
              <a:t> - це антагоністична боротьба між приватними виробниками за найбільш вигідні умови виробництва та збуту товарів.</a:t>
            </a:r>
          </a:p>
          <a:p>
            <a:r>
              <a:rPr lang="ru-RU" sz="2400" cap="none" smtClean="0">
                <a:latin typeface="Arial" charset="0"/>
              </a:rPr>
              <a:t>В </a:t>
            </a:r>
            <a:r>
              <a:rPr lang="ru-RU" sz="2400" b="1" cap="none" smtClean="0">
                <a:latin typeface="Arial" charset="0"/>
              </a:rPr>
              <a:t>неокласичному варіанті</a:t>
            </a:r>
            <a:r>
              <a:rPr lang="ru-RU" sz="2400" cap="none" smtClean="0">
                <a:latin typeface="Arial" charset="0"/>
              </a:rPr>
              <a:t> спирається на ресурсні джерела економічної діяльності - обмеженість фактично любого ресурсу по відношенню до потреб суспільства. </a:t>
            </a:r>
          </a:p>
          <a:p>
            <a:r>
              <a:rPr lang="ru-RU" sz="2400" cap="none" smtClean="0">
                <a:latin typeface="Arial" charset="0"/>
              </a:rPr>
              <a:t>На думку </a:t>
            </a:r>
            <a:r>
              <a:rPr lang="ru-RU" sz="2400" b="1" cap="none" smtClean="0">
                <a:latin typeface="Arial" charset="0"/>
              </a:rPr>
              <a:t>П.Хейне</a:t>
            </a:r>
            <a:r>
              <a:rPr lang="ru-RU" sz="2400" cap="none" smtClean="0">
                <a:latin typeface="Arial" charset="0"/>
              </a:rPr>
              <a:t> «конкуренція є намагання як можна краще задовольнити критерії доступу до рідкісних благ». </a:t>
            </a:r>
          </a:p>
          <a:p>
            <a:r>
              <a:rPr lang="ru-RU" sz="2400" b="1" cap="none" smtClean="0">
                <a:latin typeface="Arial" charset="0"/>
              </a:rPr>
              <a:t>М. Портера</a:t>
            </a:r>
            <a:r>
              <a:rPr lang="ru-RU" sz="2400" cap="none" smtClean="0">
                <a:latin typeface="Arial" charset="0"/>
              </a:rPr>
              <a:t> відзначає, що конкуренція – динамічний процес, що розвивається, ландшафт, що безупинно змінюється, на якому з'являються нові товари, нові шляхи маркетингу, нові виробничі процеси й нові ринкові сегменти.</a:t>
            </a:r>
          </a:p>
        </p:txBody>
      </p:sp>
      <p:pic>
        <p:nvPicPr>
          <p:cNvPr id="46084" name="Picture 4" descr="glossy-red-circle-icon-with-2-m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514475" cy="151447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WordArt 4"/>
          <p:cNvSpPr>
            <a:spLocks noChangeArrowheads="1" noChangeShapeType="1" noTextEdit="1"/>
          </p:cNvSpPr>
          <p:nvPr/>
        </p:nvSpPr>
        <p:spPr bwMode="auto">
          <a:xfrm>
            <a:off x="2520950" y="455613"/>
            <a:ext cx="7272338" cy="11001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Структурний підхід</a:t>
            </a:r>
          </a:p>
        </p:txBody>
      </p:sp>
      <p:sp>
        <p:nvSpPr>
          <p:cNvPr id="47110" name="Rectangle 6"/>
          <p:cNvSpPr>
            <a:spLocks noChangeArrowheads="1"/>
          </p:cNvSpPr>
          <p:nvPr/>
        </p:nvSpPr>
        <p:spPr bwMode="auto">
          <a:xfrm>
            <a:off x="307975" y="1768475"/>
            <a:ext cx="7993063" cy="100647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uk-UA" sz="2000" b="1"/>
              <a:t>Розглядає конкуренцію через аналіз структури галузі/ринку і зосереджується на умовах, які на цей час панують в певному економічному просторі.</a:t>
            </a:r>
          </a:p>
        </p:txBody>
      </p:sp>
      <p:sp>
        <p:nvSpPr>
          <p:cNvPr id="47111" name="Rectangle 7"/>
          <p:cNvSpPr>
            <a:spLocks noChangeArrowheads="1"/>
          </p:cNvSpPr>
          <p:nvPr/>
        </p:nvSpPr>
        <p:spPr bwMode="auto">
          <a:xfrm>
            <a:off x="292100" y="3257550"/>
            <a:ext cx="5721350" cy="253047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uk-UA" sz="2000" b="1"/>
              <a:t>Джерела структурного підходу до визначення конкуренції заклали фундамент сучасної західної теорії чотирьох основних типів ринків: </a:t>
            </a:r>
          </a:p>
          <a:p>
            <a:pPr>
              <a:buFont typeface="Wingdings" pitchFamily="2" charset="2"/>
              <a:buChar char="Ø"/>
            </a:pPr>
            <a:r>
              <a:rPr lang="uk-UA" sz="2000" b="1"/>
              <a:t>досконалої конкуренції,</a:t>
            </a:r>
          </a:p>
          <a:p>
            <a:pPr>
              <a:buFont typeface="Wingdings" pitchFamily="2" charset="2"/>
              <a:buChar char="Ø"/>
            </a:pPr>
            <a:r>
              <a:rPr lang="uk-UA" sz="2000" b="1"/>
              <a:t>монополістичної конкуренції, </a:t>
            </a:r>
          </a:p>
          <a:p>
            <a:pPr>
              <a:buFont typeface="Wingdings" pitchFamily="2" charset="2"/>
              <a:buChar char="Ø"/>
            </a:pPr>
            <a:r>
              <a:rPr lang="uk-UA" sz="2000" b="1"/>
              <a:t>олігополії  </a:t>
            </a:r>
          </a:p>
          <a:p>
            <a:pPr>
              <a:buFont typeface="Wingdings" pitchFamily="2" charset="2"/>
              <a:buChar char="Ø"/>
            </a:pPr>
            <a:r>
              <a:rPr lang="uk-UA" sz="2000" b="1"/>
              <a:t>монополії </a:t>
            </a:r>
          </a:p>
        </p:txBody>
      </p:sp>
      <p:pic>
        <p:nvPicPr>
          <p:cNvPr id="47113" name="Picture 9" descr="Картинки по запросу Конкуренція в системі ринкової економік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07138" y="2936875"/>
            <a:ext cx="5884862" cy="3921125"/>
          </a:xfrm>
          <a:prstGeom prst="rect">
            <a:avLst/>
          </a:prstGeom>
          <a:noFill/>
        </p:spPr>
      </p:pic>
      <p:pic>
        <p:nvPicPr>
          <p:cNvPr id="47114" name="Picture 10" descr="glossy-red-circle-icon-with-2-m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5425" y="0"/>
            <a:ext cx="1781175" cy="178117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 dir="l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WordArt 4"/>
          <p:cNvSpPr>
            <a:spLocks noChangeArrowheads="1" noChangeShapeType="1" noTextEdit="1"/>
          </p:cNvSpPr>
          <p:nvPr/>
        </p:nvSpPr>
        <p:spPr bwMode="auto">
          <a:xfrm>
            <a:off x="1339850" y="466725"/>
            <a:ext cx="9680575" cy="1314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Функціональний підхід</a:t>
            </a:r>
          </a:p>
        </p:txBody>
      </p:sp>
      <p:sp>
        <p:nvSpPr>
          <p:cNvPr id="48134" name="Rectangle 6"/>
          <p:cNvSpPr>
            <a:spLocks noChangeArrowheads="1"/>
          </p:cNvSpPr>
          <p:nvPr/>
        </p:nvSpPr>
        <p:spPr bwMode="auto">
          <a:xfrm>
            <a:off x="2398713" y="2032000"/>
            <a:ext cx="73104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uk-UA" sz="2800" b="1"/>
              <a:t>Розглядає роль конкуренції в економіці</a:t>
            </a:r>
            <a:r>
              <a:rPr lang="ru-RU"/>
              <a:t> </a:t>
            </a:r>
          </a:p>
        </p:txBody>
      </p:sp>
      <p:sp>
        <p:nvSpPr>
          <p:cNvPr id="48135" name="Rectangle 7"/>
          <p:cNvSpPr>
            <a:spLocks noChangeArrowheads="1"/>
          </p:cNvSpPr>
          <p:nvPr/>
        </p:nvSpPr>
        <p:spPr bwMode="auto">
          <a:xfrm>
            <a:off x="2544763" y="3133725"/>
            <a:ext cx="715962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uk-UA" sz="2800" b="1"/>
              <a:t>Звертає увагу на інноваційну складову конкуренції</a:t>
            </a:r>
            <a:r>
              <a:rPr lang="ru-RU"/>
              <a:t> </a:t>
            </a:r>
          </a:p>
        </p:txBody>
      </p:sp>
      <p:sp>
        <p:nvSpPr>
          <p:cNvPr id="48136" name="Rectangle 8"/>
          <p:cNvSpPr>
            <a:spLocks noChangeArrowheads="1"/>
          </p:cNvSpPr>
          <p:nvPr/>
        </p:nvSpPr>
        <p:spPr bwMode="auto">
          <a:xfrm>
            <a:off x="2582863" y="4659313"/>
            <a:ext cx="7056437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uk-UA" sz="2400" b="1"/>
              <a:t>Конкуренція збільшує кількість процедур відкриттів</a:t>
            </a:r>
            <a:r>
              <a:rPr lang="ru-RU" sz="2400" b="1"/>
              <a:t> , </a:t>
            </a:r>
            <a:r>
              <a:rPr lang="uk-UA" sz="2400" b="1"/>
              <a:t>ринок потроху витісняє підприємства, які використовують застарілі методи і технології.</a:t>
            </a:r>
            <a:endParaRPr lang="ru-RU" sz="2400" b="1"/>
          </a:p>
        </p:txBody>
      </p:sp>
      <p:sp>
        <p:nvSpPr>
          <p:cNvPr id="48137" name="Rectangle 9"/>
          <p:cNvSpPr>
            <a:spLocks noChangeArrowheads="1"/>
          </p:cNvSpPr>
          <p:nvPr/>
        </p:nvSpPr>
        <p:spPr bwMode="auto">
          <a:xfrm>
            <a:off x="2362200" y="1920875"/>
            <a:ext cx="7397750" cy="9048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8138" name="Rectangle 10"/>
          <p:cNvSpPr>
            <a:spLocks noChangeArrowheads="1"/>
          </p:cNvSpPr>
          <p:nvPr/>
        </p:nvSpPr>
        <p:spPr bwMode="auto">
          <a:xfrm>
            <a:off x="2393950" y="3143250"/>
            <a:ext cx="7356475" cy="10287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8139" name="Rectangle 11"/>
          <p:cNvSpPr>
            <a:spLocks noChangeArrowheads="1"/>
          </p:cNvSpPr>
          <p:nvPr/>
        </p:nvSpPr>
        <p:spPr bwMode="auto">
          <a:xfrm>
            <a:off x="2435225" y="4530725"/>
            <a:ext cx="7345363" cy="193198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48140" name="Picture 12" descr="glossy-red-circle-icon-with-2-m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328738" cy="132873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 dir="l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6" name="Picture 4" descr="number-1650467_960_7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066925" cy="1570038"/>
          </a:xfrm>
          <a:prstGeom prst="rect">
            <a:avLst/>
          </a:prstGeom>
          <a:noFill/>
        </p:spPr>
      </p:pic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2676525" y="611188"/>
            <a:ext cx="8550275" cy="64135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uk-UA" b="1"/>
              <a:t>Конкурентоспроможність</a:t>
            </a:r>
            <a:r>
              <a:rPr lang="uk-UA"/>
              <a:t> – це показник, рівень який можна обчислити для себе і для конкурента, а потім перемогти. </a:t>
            </a:r>
          </a:p>
        </p:txBody>
      </p:sp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2668588" y="1582738"/>
            <a:ext cx="8745537" cy="1190625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uk-UA" b="1"/>
              <a:t>Основними складовими</a:t>
            </a:r>
            <a:r>
              <a:rPr lang="uk-UA"/>
              <a:t> які характеризують конкурентоспроможність на рівні світового господарства як середовища конкурентної боротьби, є наступні: товар – підприємство – галузь (як сукупність підприємств) – регіон – національна економіка. </a:t>
            </a:r>
          </a:p>
        </p:txBody>
      </p:sp>
      <p:sp>
        <p:nvSpPr>
          <p:cNvPr id="49159" name="Rectangle 7"/>
          <p:cNvSpPr>
            <a:spLocks noChangeArrowheads="1"/>
          </p:cNvSpPr>
          <p:nvPr/>
        </p:nvSpPr>
        <p:spPr bwMode="auto">
          <a:xfrm>
            <a:off x="2687638" y="3098800"/>
            <a:ext cx="8810625" cy="915988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Low"/>
            <a:r>
              <a:rPr lang="uk-UA" b="1"/>
              <a:t>Конкурентоспроможність товару</a:t>
            </a:r>
            <a:r>
              <a:rPr lang="uk-UA"/>
              <a:t> — це сукупність якісних і вартісних характеристик товару, яка забезпечує задоволен­ня конкретної потреби споживача. </a:t>
            </a:r>
          </a:p>
        </p:txBody>
      </p:sp>
      <p:pic>
        <p:nvPicPr>
          <p:cNvPr id="49161" name="Picture 9" descr="Картинки по запросу Конкуренція в системі ринкової економік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0413" y="4024313"/>
            <a:ext cx="4706937" cy="2833687"/>
          </a:xfrm>
          <a:prstGeom prst="rect">
            <a:avLst/>
          </a:prstGeom>
          <a:noFill/>
        </p:spPr>
      </p:pic>
      <p:pic>
        <p:nvPicPr>
          <p:cNvPr id="49163" name="Picture 11" descr="Похожее изображени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40600" y="3973513"/>
            <a:ext cx="3554413" cy="288448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 dir="l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Grp="1"/>
          </p:cNvSpPr>
          <p:nvPr>
            <p:ph type="body" idx="4294967295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r>
              <a:rPr lang="uk-UA" sz="2400" b="1" cap="none" smtClean="0">
                <a:latin typeface="Arial" charset="0"/>
              </a:rPr>
              <a:t>Конкурентна перевага випливає в основі своїй з поліпшувань, нововведень та перемін</a:t>
            </a:r>
          </a:p>
          <a:p>
            <a:r>
              <a:rPr lang="uk-UA" sz="2400" b="1" cap="none" smtClean="0">
                <a:latin typeface="Arial" charset="0"/>
              </a:rPr>
              <a:t>Конкурентна перевага стосується всієї системи створення цінностей</a:t>
            </a:r>
            <a:r>
              <a:rPr lang="ru-RU" sz="2400" cap="none" smtClean="0"/>
              <a:t> </a:t>
            </a:r>
            <a:endParaRPr lang="ru-RU" sz="2400" cap="none" smtClean="0">
              <a:latin typeface="Arial" charset="0"/>
            </a:endParaRPr>
          </a:p>
          <a:p>
            <a:r>
              <a:rPr lang="uk-UA" sz="2400" b="1" cap="none" smtClean="0">
                <a:latin typeface="Arial" charset="0"/>
              </a:rPr>
              <a:t>Конкурентна перевага підтримується тільки завдяки безпе­рервним поліпшенням</a:t>
            </a:r>
            <a:r>
              <a:rPr lang="ru-RU" sz="2400" cap="none" smtClean="0"/>
              <a:t> </a:t>
            </a:r>
            <a:endParaRPr lang="ru-RU" sz="2400" cap="none" smtClean="0">
              <a:latin typeface="Arial" charset="0"/>
            </a:endParaRPr>
          </a:p>
          <a:p>
            <a:r>
              <a:rPr lang="uk-UA" sz="2400" b="1" cap="none" smtClean="0">
                <a:latin typeface="Arial" charset="0"/>
              </a:rPr>
              <a:t>Підтримка переваги потребує вдосконалення її джерел</a:t>
            </a:r>
            <a:r>
              <a:rPr lang="ru-RU" sz="2400" cap="none" smtClean="0"/>
              <a:t> </a:t>
            </a:r>
          </a:p>
        </p:txBody>
      </p:sp>
      <p:pic>
        <p:nvPicPr>
          <p:cNvPr id="50180" name="Picture 4" descr="number-1650467_960_7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979613" cy="1503363"/>
          </a:xfrm>
          <a:prstGeom prst="rect">
            <a:avLst/>
          </a:prstGeom>
          <a:noFill/>
        </p:spPr>
      </p:pic>
      <p:sp>
        <p:nvSpPr>
          <p:cNvPr id="50181" name="WordArt 5"/>
          <p:cNvSpPr>
            <a:spLocks noChangeArrowheads="1" noChangeShapeType="1" noTextEdit="1"/>
          </p:cNvSpPr>
          <p:nvPr/>
        </p:nvSpPr>
        <p:spPr bwMode="auto">
          <a:xfrm>
            <a:off x="2176463" y="234950"/>
            <a:ext cx="9844087" cy="17446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Основні принципи конкурентних</a:t>
            </a:r>
          </a:p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 переваг у міжнародному суперництві </a:t>
            </a:r>
          </a:p>
        </p:txBody>
      </p:sp>
    </p:spTree>
  </p:cSld>
  <p:clrMapOvr>
    <a:masterClrMapping/>
  </p:clrMapOvr>
  <p:transition spd="med">
    <p:cover dir="l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3"/>
          <p:cNvSpPr>
            <a:spLocks noGrp="1"/>
          </p:cNvSpPr>
          <p:nvPr>
            <p:ph type="body" idx="4294967295"/>
          </p:nvPr>
        </p:nvSpPr>
        <p:spPr bwMode="auto">
          <a:xfrm>
            <a:off x="276225" y="1482725"/>
            <a:ext cx="11750675" cy="4687888"/>
          </a:xfrm>
          <a:noFill/>
        </p:spPr>
        <p:txBody>
          <a:bodyPr wrap="square" numCol="1" anchor="t" anchorCtr="0" compatLnSpc="1">
            <a:prstTxWarp prst="textNoShape">
              <a:avLst/>
            </a:prstTxWarp>
            <a:normAutofit fontScale="92500"/>
          </a:bodyPr>
          <a:lstStyle/>
          <a:p>
            <a:pPr>
              <a:buFont typeface="Arial" charset="0"/>
              <a:buNone/>
            </a:pPr>
            <a:r>
              <a:rPr lang="uk-UA" sz="4000" b="1" cap="none" smtClean="0">
                <a:latin typeface="Arial" charset="0"/>
              </a:rPr>
              <a:t>1. Конкуренція та її роль у ринковій економіці, функції та класифікація видів конкуренції. </a:t>
            </a:r>
          </a:p>
          <a:p>
            <a:pPr>
              <a:buFont typeface="Arial" charset="0"/>
              <a:buNone/>
            </a:pPr>
            <a:r>
              <a:rPr lang="uk-UA" sz="4000" b="1" cap="none" smtClean="0">
                <a:latin typeface="Arial" charset="0"/>
              </a:rPr>
              <a:t>2. Еволюція теоретичних поглядів на конкуренцію. </a:t>
            </a:r>
          </a:p>
          <a:p>
            <a:pPr>
              <a:buFont typeface="Arial" charset="0"/>
              <a:buNone/>
            </a:pPr>
            <a:r>
              <a:rPr lang="uk-UA" sz="4000" b="1" cap="none" smtClean="0">
                <a:latin typeface="Arial" charset="0"/>
              </a:rPr>
              <a:t>3. Міжнародна конкурентоспроможність: основні категорії та поняття.</a:t>
            </a:r>
            <a:r>
              <a:rPr lang="uk-UA" sz="4000" b="1" cap="none" smtClean="0"/>
              <a:t> </a:t>
            </a:r>
            <a:endParaRPr lang="ru-RU" sz="4000" b="1" cap="none" smtClean="0"/>
          </a:p>
        </p:txBody>
      </p:sp>
      <p:sp>
        <p:nvSpPr>
          <p:cNvPr id="20482" name="WordArt 4"/>
          <p:cNvSpPr>
            <a:spLocks noChangeArrowheads="1" noChangeShapeType="1" noTextEdit="1"/>
          </p:cNvSpPr>
          <p:nvPr/>
        </p:nvSpPr>
        <p:spPr bwMode="auto">
          <a:xfrm>
            <a:off x="3979863" y="188913"/>
            <a:ext cx="4422775" cy="1231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 План </a:t>
            </a:r>
          </a:p>
        </p:txBody>
      </p:sp>
    </p:spTree>
  </p:cSld>
  <p:clrMapOvr>
    <a:masterClrMapping/>
  </p:clrMapOvr>
  <p:transition spd="med">
    <p:cover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6" descr="0_d1e4a_d5e08381_XX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6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Rectangle 7"/>
          <p:cNvSpPr>
            <a:spLocks noChangeArrowheads="1"/>
          </p:cNvSpPr>
          <p:nvPr/>
        </p:nvSpPr>
        <p:spPr bwMode="auto">
          <a:xfrm>
            <a:off x="3636963" y="255588"/>
            <a:ext cx="5559425" cy="8509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507" name="Text Box 8"/>
          <p:cNvSpPr txBox="1">
            <a:spLocks noChangeArrowheads="1"/>
          </p:cNvSpPr>
          <p:nvPr/>
        </p:nvSpPr>
        <p:spPr bwMode="auto">
          <a:xfrm>
            <a:off x="3625850" y="452438"/>
            <a:ext cx="56086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400" b="1"/>
              <a:t>Поняття конкуренції - багатогранне</a:t>
            </a:r>
            <a:endParaRPr lang="ru-RU" sz="2400" b="1"/>
          </a:p>
        </p:txBody>
      </p:sp>
      <p:sp>
        <p:nvSpPr>
          <p:cNvPr id="21508" name="Rectangle 9"/>
          <p:cNvSpPr>
            <a:spLocks noChangeArrowheads="1"/>
          </p:cNvSpPr>
          <p:nvPr/>
        </p:nvSpPr>
        <p:spPr bwMode="auto">
          <a:xfrm>
            <a:off x="3933825" y="2170113"/>
            <a:ext cx="4602163" cy="863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509" name="Rectangle 10"/>
          <p:cNvSpPr>
            <a:spLocks noChangeArrowheads="1"/>
          </p:cNvSpPr>
          <p:nvPr/>
        </p:nvSpPr>
        <p:spPr bwMode="auto">
          <a:xfrm>
            <a:off x="3944938" y="3286125"/>
            <a:ext cx="4532312" cy="914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510" name="Rectangle 11"/>
          <p:cNvSpPr>
            <a:spLocks noChangeArrowheads="1"/>
          </p:cNvSpPr>
          <p:nvPr/>
        </p:nvSpPr>
        <p:spPr bwMode="auto">
          <a:xfrm>
            <a:off x="3963988" y="4510088"/>
            <a:ext cx="4532312" cy="914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511" name="Rectangle 12"/>
          <p:cNvSpPr>
            <a:spLocks noChangeArrowheads="1"/>
          </p:cNvSpPr>
          <p:nvPr/>
        </p:nvSpPr>
        <p:spPr bwMode="auto">
          <a:xfrm>
            <a:off x="3986213" y="5672138"/>
            <a:ext cx="4551362" cy="9556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512" name="AutoShape 14"/>
          <p:cNvSpPr>
            <a:spLocks noChangeArrowheads="1"/>
          </p:cNvSpPr>
          <p:nvPr/>
        </p:nvSpPr>
        <p:spPr bwMode="auto">
          <a:xfrm>
            <a:off x="5640388" y="1150938"/>
            <a:ext cx="1512887" cy="976312"/>
          </a:xfrm>
          <a:prstGeom prst="downArrow">
            <a:avLst>
              <a:gd name="adj1" fmla="val 50000"/>
              <a:gd name="adj2" fmla="val 25000"/>
            </a:avLst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513" name="Text Box 15"/>
          <p:cNvSpPr txBox="1">
            <a:spLocks noChangeArrowheads="1"/>
          </p:cNvSpPr>
          <p:nvPr/>
        </p:nvSpPr>
        <p:spPr bwMode="auto">
          <a:xfrm>
            <a:off x="5969000" y="1314450"/>
            <a:ext cx="9667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3200"/>
              <a:t>ЦЕ</a:t>
            </a:r>
            <a:r>
              <a:rPr lang="uk-UA"/>
              <a:t>:</a:t>
            </a:r>
            <a:endParaRPr lang="ru-RU"/>
          </a:p>
        </p:txBody>
      </p:sp>
      <p:sp>
        <p:nvSpPr>
          <p:cNvPr id="21514" name="Text Box 16"/>
          <p:cNvSpPr txBox="1">
            <a:spLocks noChangeArrowheads="1"/>
          </p:cNvSpPr>
          <p:nvPr/>
        </p:nvSpPr>
        <p:spPr bwMode="auto">
          <a:xfrm>
            <a:off x="3965575" y="2159000"/>
            <a:ext cx="46355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400" b="1"/>
              <a:t>Засіб здійснення підприємницької діяльності</a:t>
            </a:r>
            <a:endParaRPr lang="ru-RU" sz="2400" b="1"/>
          </a:p>
        </p:txBody>
      </p:sp>
      <p:sp>
        <p:nvSpPr>
          <p:cNvPr id="21515" name="Text Box 17"/>
          <p:cNvSpPr txBox="1">
            <a:spLocks noChangeArrowheads="1"/>
          </p:cNvSpPr>
          <p:nvPr/>
        </p:nvSpPr>
        <p:spPr bwMode="auto">
          <a:xfrm>
            <a:off x="4089400" y="3533775"/>
            <a:ext cx="4089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400" b="1"/>
              <a:t>Засіб існування капіталу</a:t>
            </a:r>
            <a:endParaRPr lang="ru-RU" sz="2400" b="1"/>
          </a:p>
        </p:txBody>
      </p:sp>
      <p:sp>
        <p:nvSpPr>
          <p:cNvPr id="21516" name="Text Box 20"/>
          <p:cNvSpPr txBox="1">
            <a:spLocks noChangeArrowheads="1"/>
          </p:cNvSpPr>
          <p:nvPr/>
        </p:nvSpPr>
        <p:spPr bwMode="auto">
          <a:xfrm>
            <a:off x="4211638" y="4530725"/>
            <a:ext cx="48291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400" b="1"/>
              <a:t>Стихійний регулятор суспільного виробництва</a:t>
            </a:r>
            <a:endParaRPr lang="ru-RU" sz="2400" b="1"/>
          </a:p>
        </p:txBody>
      </p:sp>
      <p:sp>
        <p:nvSpPr>
          <p:cNvPr id="21517" name="Text Box 21"/>
          <p:cNvSpPr txBox="1">
            <a:spLocks noChangeArrowheads="1"/>
          </p:cNvSpPr>
          <p:nvPr/>
        </p:nvSpPr>
        <p:spPr bwMode="auto">
          <a:xfrm>
            <a:off x="4614863" y="5845175"/>
            <a:ext cx="26908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21518" name="Text Box 22"/>
          <p:cNvSpPr txBox="1">
            <a:spLocks noChangeArrowheads="1"/>
          </p:cNvSpPr>
          <p:nvPr/>
        </p:nvSpPr>
        <p:spPr bwMode="auto">
          <a:xfrm>
            <a:off x="3995738" y="5937250"/>
            <a:ext cx="48402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400" b="1"/>
              <a:t>Селективний механізм ринку</a:t>
            </a:r>
            <a:endParaRPr lang="ru-RU" sz="2400" b="1"/>
          </a:p>
        </p:txBody>
      </p:sp>
      <p:pic>
        <p:nvPicPr>
          <p:cNvPr id="21519" name="Picture 24" descr="Cifra-odin-v-chernom-kru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938" y="0"/>
            <a:ext cx="1997075" cy="199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over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4" descr="90245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36788"/>
            <a:ext cx="5880100" cy="438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5" descr="Cifra-odin-v-chernom-kru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7850" y="134938"/>
            <a:ext cx="223202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Rectangle 6"/>
          <p:cNvSpPr>
            <a:spLocks noChangeArrowheads="1"/>
          </p:cNvSpPr>
          <p:nvPr/>
        </p:nvSpPr>
        <p:spPr bwMode="auto">
          <a:xfrm>
            <a:off x="6132513" y="674688"/>
            <a:ext cx="5699125" cy="52165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uk-UA" sz="2800" b="1">
                <a:solidFill>
                  <a:srgbClr val="009900"/>
                </a:solidFill>
              </a:rPr>
              <a:t>Конкуренція</a:t>
            </a:r>
            <a:r>
              <a:rPr lang="uk-UA" sz="2800" b="1"/>
              <a:t> – боротьба незалежних економічних суб’єктів за обмежені економічні ресурси. Це економічний процес взаємодії, взаємозв’язку і боротьби між виступаючими на ринку підприємствами з метою забезпечення кращих можливостей збуту своєї продукції, задовольняючи різноманітні потреби покупців.</a:t>
            </a:r>
            <a:r>
              <a:rPr lang="uk-UA" sz="2800"/>
              <a:t> </a:t>
            </a:r>
          </a:p>
        </p:txBody>
      </p:sp>
      <p:sp>
        <p:nvSpPr>
          <p:cNvPr id="22532" name="Rectangle 7"/>
          <p:cNvSpPr>
            <a:spLocks noChangeArrowheads="1"/>
          </p:cNvSpPr>
          <p:nvPr/>
        </p:nvSpPr>
        <p:spPr bwMode="auto">
          <a:xfrm>
            <a:off x="5948363" y="503238"/>
            <a:ext cx="6083300" cy="568166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22533" name="Picture 8" descr="Cifra-odin-v-chernom-kru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7850" y="134938"/>
            <a:ext cx="223202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over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5" descr="Картинки по запросу Конкуренція в системі ринкової економік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3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Rectangle 7"/>
          <p:cNvSpPr>
            <a:spLocks noChangeArrowheads="1"/>
          </p:cNvSpPr>
          <p:nvPr/>
        </p:nvSpPr>
        <p:spPr bwMode="auto">
          <a:xfrm>
            <a:off x="3895725" y="411163"/>
            <a:ext cx="4294188" cy="145891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555" name="Text Box 8"/>
          <p:cNvSpPr txBox="1">
            <a:spLocks noChangeArrowheads="1"/>
          </p:cNvSpPr>
          <p:nvPr/>
        </p:nvSpPr>
        <p:spPr bwMode="auto">
          <a:xfrm>
            <a:off x="4344988" y="430213"/>
            <a:ext cx="3338512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4000" b="1"/>
              <a:t>Функції конкуренції</a:t>
            </a:r>
            <a:endParaRPr lang="ru-RU" sz="4000" b="1"/>
          </a:p>
        </p:txBody>
      </p:sp>
      <p:sp>
        <p:nvSpPr>
          <p:cNvPr id="23556" name="Rectangle 10"/>
          <p:cNvSpPr>
            <a:spLocks noChangeArrowheads="1"/>
          </p:cNvSpPr>
          <p:nvPr/>
        </p:nvSpPr>
        <p:spPr bwMode="auto">
          <a:xfrm>
            <a:off x="862013" y="2384425"/>
            <a:ext cx="2865437" cy="9239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557" name="Text Box 11"/>
          <p:cNvSpPr txBox="1">
            <a:spLocks noChangeArrowheads="1"/>
          </p:cNvSpPr>
          <p:nvPr/>
        </p:nvSpPr>
        <p:spPr bwMode="auto">
          <a:xfrm>
            <a:off x="860425" y="2557463"/>
            <a:ext cx="31083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3200" b="1"/>
              <a:t>РЕГУЛЮЮЧА</a:t>
            </a:r>
            <a:endParaRPr lang="ru-RU" sz="3200" b="1"/>
          </a:p>
        </p:txBody>
      </p:sp>
      <p:sp>
        <p:nvSpPr>
          <p:cNvPr id="23558" name="Rectangle 15"/>
          <p:cNvSpPr>
            <a:spLocks noChangeArrowheads="1"/>
          </p:cNvSpPr>
          <p:nvPr/>
        </p:nvSpPr>
        <p:spPr bwMode="auto">
          <a:xfrm>
            <a:off x="2608263" y="4130675"/>
            <a:ext cx="3265487" cy="13652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3200" b="1"/>
              <a:t>РОЗПОДІЛЬЧА </a:t>
            </a:r>
          </a:p>
          <a:p>
            <a:pPr algn="ctr"/>
            <a:r>
              <a:rPr lang="uk-UA" sz="3200" b="1"/>
              <a:t>(алокаційна)</a:t>
            </a:r>
            <a:endParaRPr lang="ru-RU" sz="3200" b="1"/>
          </a:p>
        </p:txBody>
      </p:sp>
      <p:sp>
        <p:nvSpPr>
          <p:cNvPr id="23559" name="Rectangle 16"/>
          <p:cNvSpPr>
            <a:spLocks noChangeArrowheads="1"/>
          </p:cNvSpPr>
          <p:nvPr/>
        </p:nvSpPr>
        <p:spPr bwMode="auto">
          <a:xfrm>
            <a:off x="6275388" y="3998913"/>
            <a:ext cx="3359150" cy="1633537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560" name="Text Box 18"/>
          <p:cNvSpPr txBox="1">
            <a:spLocks noChangeArrowheads="1"/>
          </p:cNvSpPr>
          <p:nvPr/>
        </p:nvSpPr>
        <p:spPr bwMode="auto">
          <a:xfrm>
            <a:off x="6256338" y="4049713"/>
            <a:ext cx="3227387" cy="15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3200" b="1"/>
              <a:t>АДАПТАЦІЙНА (стимулююча, інноваційна)</a:t>
            </a:r>
            <a:endParaRPr lang="ru-RU" sz="3200" b="1"/>
          </a:p>
        </p:txBody>
      </p:sp>
      <p:sp>
        <p:nvSpPr>
          <p:cNvPr id="23561" name="Rectangle 19"/>
          <p:cNvSpPr>
            <a:spLocks noChangeArrowheads="1"/>
          </p:cNvSpPr>
          <p:nvPr/>
        </p:nvSpPr>
        <p:spPr bwMode="auto">
          <a:xfrm>
            <a:off x="7848600" y="2420938"/>
            <a:ext cx="3582988" cy="102711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562" name="Text Box 20"/>
          <p:cNvSpPr txBox="1">
            <a:spLocks noChangeArrowheads="1"/>
          </p:cNvSpPr>
          <p:nvPr/>
        </p:nvSpPr>
        <p:spPr bwMode="auto">
          <a:xfrm>
            <a:off x="7778750" y="2692400"/>
            <a:ext cx="37290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3200" b="1"/>
              <a:t>КОНТРОЛЮЮЧА</a:t>
            </a:r>
            <a:endParaRPr lang="ru-RU" sz="3200" b="1"/>
          </a:p>
        </p:txBody>
      </p:sp>
      <p:sp>
        <p:nvSpPr>
          <p:cNvPr id="23563" name="AutoShape 21"/>
          <p:cNvSpPr>
            <a:spLocks noChangeArrowheads="1"/>
          </p:cNvSpPr>
          <p:nvPr/>
        </p:nvSpPr>
        <p:spPr bwMode="auto">
          <a:xfrm>
            <a:off x="4592638" y="1993900"/>
            <a:ext cx="709612" cy="1828800"/>
          </a:xfrm>
          <a:prstGeom prst="downArrow">
            <a:avLst>
              <a:gd name="adj1" fmla="val 50000"/>
              <a:gd name="adj2" fmla="val 64430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564" name="AutoShape 22"/>
          <p:cNvSpPr>
            <a:spLocks noChangeArrowheads="1"/>
          </p:cNvSpPr>
          <p:nvPr/>
        </p:nvSpPr>
        <p:spPr bwMode="auto">
          <a:xfrm>
            <a:off x="6616700" y="1962150"/>
            <a:ext cx="677863" cy="1860550"/>
          </a:xfrm>
          <a:prstGeom prst="downArrow">
            <a:avLst>
              <a:gd name="adj1" fmla="val 50000"/>
              <a:gd name="adj2" fmla="val 68618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565" name="AutoShape 25"/>
          <p:cNvSpPr>
            <a:spLocks noChangeArrowheads="1"/>
          </p:cNvSpPr>
          <p:nvPr/>
        </p:nvSpPr>
        <p:spPr bwMode="auto">
          <a:xfrm rot="2183770">
            <a:off x="2641600" y="719138"/>
            <a:ext cx="882650" cy="1509712"/>
          </a:xfrm>
          <a:prstGeom prst="downArrow">
            <a:avLst>
              <a:gd name="adj1" fmla="val 50000"/>
              <a:gd name="adj2" fmla="val 42761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566" name="AutoShape 26"/>
          <p:cNvSpPr>
            <a:spLocks noChangeArrowheads="1"/>
          </p:cNvSpPr>
          <p:nvPr/>
        </p:nvSpPr>
        <p:spPr bwMode="auto">
          <a:xfrm rot="-2404954">
            <a:off x="8620125" y="708025"/>
            <a:ext cx="822325" cy="1592263"/>
          </a:xfrm>
          <a:prstGeom prst="downArrow">
            <a:avLst>
              <a:gd name="adj1" fmla="val 50000"/>
              <a:gd name="adj2" fmla="val 48407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23567" name="Picture 27" descr="Cifra-odin-v-chernom-kru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927225" cy="192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over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3"/>
          <p:cNvSpPr>
            <a:spLocks noGrp="1"/>
          </p:cNvSpPr>
          <p:nvPr>
            <p:ph type="body" idx="4294967295"/>
          </p:nvPr>
        </p:nvSpPr>
        <p:spPr bwMode="auto">
          <a:xfrm>
            <a:off x="492125" y="1474788"/>
            <a:ext cx="11504613" cy="48514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r>
              <a:rPr lang="uk-UA" sz="2800" b="1" u="sng" cap="none" smtClean="0">
                <a:latin typeface="Times New Roman" pitchFamily="18" charset="0"/>
                <a:cs typeface="Times New Roman" pitchFamily="18" charset="0"/>
              </a:rPr>
              <a:t>За рівнем походження</a:t>
            </a:r>
            <a:r>
              <a:rPr lang="uk-UA" sz="2800" b="1" cap="none" smtClean="0">
                <a:latin typeface="Times New Roman" pitchFamily="18" charset="0"/>
                <a:cs typeface="Times New Roman" pitchFamily="18" charset="0"/>
              </a:rPr>
              <a:t>: внутрішня та міжнародна</a:t>
            </a:r>
          </a:p>
          <a:p>
            <a:r>
              <a:rPr lang="uk-UA" sz="2800" b="1" u="sng" cap="none" smtClean="0">
                <a:latin typeface="Times New Roman" pitchFamily="18" charset="0"/>
                <a:cs typeface="Times New Roman" pitchFamily="18" charset="0"/>
              </a:rPr>
              <a:t>За методами конкурентного суперництва</a:t>
            </a:r>
            <a:r>
              <a:rPr lang="uk-UA" sz="2800" b="1" cap="none" smtClean="0">
                <a:latin typeface="Times New Roman" pitchFamily="18" charset="0"/>
                <a:cs typeface="Times New Roman" pitchFamily="18" charset="0"/>
              </a:rPr>
              <a:t> : Цінова</a:t>
            </a:r>
            <a:r>
              <a:rPr lang="ru-RU" sz="2800" b="1" cap="none" smtClean="0">
                <a:latin typeface="Times New Roman" pitchFamily="18" charset="0"/>
                <a:cs typeface="Times New Roman" pitchFamily="18" charset="0"/>
              </a:rPr>
              <a:t> та нецінова</a:t>
            </a:r>
          </a:p>
          <a:p>
            <a:r>
              <a:rPr lang="uk-UA" sz="2800" b="1" u="sng" cap="none" smtClean="0">
                <a:latin typeface="Times New Roman" pitchFamily="18" charset="0"/>
                <a:cs typeface="Times New Roman" pitchFamily="18" charset="0"/>
              </a:rPr>
              <a:t>За характером задоволення потреб</a:t>
            </a:r>
            <a:r>
              <a:rPr lang="ru-RU" sz="2800" b="1" cap="none" smtClean="0">
                <a:latin typeface="Times New Roman" pitchFamily="18" charset="0"/>
                <a:cs typeface="Times New Roman" pitchFamily="18" charset="0"/>
              </a:rPr>
              <a:t> :</a:t>
            </a:r>
            <a:r>
              <a:rPr lang="uk-UA" sz="2800" b="1" cap="none" smtClean="0">
                <a:latin typeface="Times New Roman" pitchFamily="18" charset="0"/>
                <a:cs typeface="Times New Roman" pitchFamily="18" charset="0"/>
              </a:rPr>
              <a:t>Функціональна</a:t>
            </a:r>
            <a:r>
              <a:rPr lang="ru-RU" sz="2800" b="1" cap="none" smtClean="0">
                <a:latin typeface="Times New Roman" pitchFamily="18" charset="0"/>
                <a:cs typeface="Times New Roman" pitchFamily="18" charset="0"/>
              </a:rPr>
              <a:t>, видова, предметна</a:t>
            </a:r>
          </a:p>
          <a:p>
            <a:r>
              <a:rPr lang="uk-UA" sz="2800" b="1" u="sng" cap="none" smtClean="0">
                <a:latin typeface="Times New Roman" pitchFamily="18" charset="0"/>
                <a:cs typeface="Times New Roman" pitchFamily="18" charset="0"/>
              </a:rPr>
              <a:t>У відповідності з поведінкою учасників (суб’єктів) ринкових відносин</a:t>
            </a:r>
            <a:r>
              <a:rPr lang="uk-UA" sz="2800" b="1" cap="none" smtClean="0">
                <a:latin typeface="Times New Roman" pitchFamily="18" charset="0"/>
                <a:cs typeface="Times New Roman" pitchFamily="18" charset="0"/>
              </a:rPr>
              <a:t>: "товаровиробник – товаровиробник"; "споживач – споживач"; "споживач -товаровиробник". </a:t>
            </a:r>
          </a:p>
          <a:p>
            <a:r>
              <a:rPr lang="uk-UA" sz="2800" b="1" u="sng" cap="none" smtClean="0">
                <a:latin typeface="Times New Roman" pitchFamily="18" charset="0"/>
                <a:cs typeface="Times New Roman" pitchFamily="18" charset="0"/>
              </a:rPr>
              <a:t>В залежності від кількості продавців та особливості їх поведінки</a:t>
            </a:r>
            <a:r>
              <a:rPr lang="uk-UA" sz="2800" b="1" cap="none" smtClean="0">
                <a:latin typeface="Times New Roman" pitchFamily="18" charset="0"/>
                <a:cs typeface="Times New Roman" pitchFamily="18" charset="0"/>
              </a:rPr>
              <a:t> : Досконала і недосконала</a:t>
            </a:r>
          </a:p>
          <a:p>
            <a:endParaRPr lang="ru-RU" sz="2800" b="1" cap="none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78" name="WordArt 4"/>
          <p:cNvSpPr>
            <a:spLocks noChangeArrowheads="1" noChangeShapeType="1" noTextEdit="1"/>
          </p:cNvSpPr>
          <p:nvPr/>
        </p:nvSpPr>
        <p:spPr bwMode="auto">
          <a:xfrm>
            <a:off x="1704975" y="271463"/>
            <a:ext cx="9297988" cy="1231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КЛАСИФІКАЦІЯ КОНКУРЕНЦІЇ </a:t>
            </a:r>
          </a:p>
        </p:txBody>
      </p:sp>
      <p:pic>
        <p:nvPicPr>
          <p:cNvPr id="24579" name="Picture 6" descr="Cifra-odin-v-chernom-kru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565275" cy="156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over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801688" y="217488"/>
            <a:ext cx="10363200" cy="731837"/>
          </a:xfrm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uk-UA" b="1" u="sng" cap="none" smtClean="0">
                <a:latin typeface="Arial" charset="0"/>
              </a:rPr>
              <a:t>Класифікація монополій</a:t>
            </a:r>
            <a:r>
              <a:rPr lang="ru-RU" cap="none" smtClean="0"/>
              <a:t> </a:t>
            </a:r>
          </a:p>
        </p:txBody>
      </p:sp>
      <p:sp>
        <p:nvSpPr>
          <p:cNvPr id="25602" name="Rectangle 4"/>
          <p:cNvSpPr>
            <a:spLocks noChangeArrowheads="1"/>
          </p:cNvSpPr>
          <p:nvPr/>
        </p:nvSpPr>
        <p:spPr bwMode="auto">
          <a:xfrm>
            <a:off x="2049463" y="1025525"/>
            <a:ext cx="8010525" cy="4572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uk-UA" sz="2400" b="1" i="1"/>
              <a:t>З урахуванням охоплення економіки виділяються</a:t>
            </a:r>
            <a:r>
              <a:rPr lang="ru-RU"/>
              <a:t> </a:t>
            </a:r>
          </a:p>
        </p:txBody>
      </p:sp>
      <p:sp>
        <p:nvSpPr>
          <p:cNvPr id="25603" name="Rectangle 5"/>
          <p:cNvSpPr>
            <a:spLocks noChangeArrowheads="1"/>
          </p:cNvSpPr>
          <p:nvPr/>
        </p:nvSpPr>
        <p:spPr bwMode="auto">
          <a:xfrm>
            <a:off x="401638" y="1819275"/>
            <a:ext cx="2185987" cy="366713"/>
          </a:xfrm>
          <a:prstGeom prst="rect">
            <a:avLst/>
          </a:prstGeom>
          <a:solidFill>
            <a:srgbClr val="FF99CC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uk-UA" b="1"/>
              <a:t>Чиста монополія</a:t>
            </a:r>
            <a:r>
              <a:rPr lang="uk-UA"/>
              <a:t> </a:t>
            </a:r>
          </a:p>
        </p:txBody>
      </p:sp>
      <p:sp>
        <p:nvSpPr>
          <p:cNvPr id="25604" name="Rectangle 6"/>
          <p:cNvSpPr>
            <a:spLocks noChangeArrowheads="1"/>
          </p:cNvSpPr>
          <p:nvPr/>
        </p:nvSpPr>
        <p:spPr bwMode="auto">
          <a:xfrm>
            <a:off x="3286125" y="1828800"/>
            <a:ext cx="2808288" cy="366713"/>
          </a:xfrm>
          <a:prstGeom prst="rect">
            <a:avLst/>
          </a:prstGeom>
          <a:solidFill>
            <a:srgbClr val="FF99CC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uk-UA" b="1"/>
              <a:t>Абсолютна монополія</a:t>
            </a:r>
            <a:r>
              <a:rPr lang="uk-UA"/>
              <a:t> </a:t>
            </a:r>
          </a:p>
        </p:txBody>
      </p:sp>
      <p:sp>
        <p:nvSpPr>
          <p:cNvPr id="25605" name="Rectangle 7"/>
          <p:cNvSpPr>
            <a:spLocks noChangeArrowheads="1"/>
          </p:cNvSpPr>
          <p:nvPr/>
        </p:nvSpPr>
        <p:spPr bwMode="auto">
          <a:xfrm>
            <a:off x="6656388" y="1787525"/>
            <a:ext cx="1595437" cy="366713"/>
          </a:xfrm>
          <a:prstGeom prst="rect">
            <a:avLst/>
          </a:prstGeom>
          <a:solidFill>
            <a:srgbClr val="FF99CC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uk-UA" b="1"/>
              <a:t>Монопсонія</a:t>
            </a:r>
            <a:r>
              <a:rPr lang="ru-RU"/>
              <a:t> </a:t>
            </a:r>
          </a:p>
        </p:txBody>
      </p:sp>
      <p:sp>
        <p:nvSpPr>
          <p:cNvPr id="25606" name="Rectangle 8"/>
          <p:cNvSpPr>
            <a:spLocks noChangeArrowheads="1"/>
          </p:cNvSpPr>
          <p:nvPr/>
        </p:nvSpPr>
        <p:spPr bwMode="auto">
          <a:xfrm>
            <a:off x="9001125" y="1766888"/>
            <a:ext cx="1608138" cy="366712"/>
          </a:xfrm>
          <a:prstGeom prst="rect">
            <a:avLst/>
          </a:prstGeom>
          <a:solidFill>
            <a:srgbClr val="FF99CC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uk-UA" b="1"/>
              <a:t>Олігопсонія</a:t>
            </a:r>
            <a:r>
              <a:rPr lang="uk-UA"/>
              <a:t> </a:t>
            </a:r>
          </a:p>
        </p:txBody>
      </p:sp>
      <p:sp>
        <p:nvSpPr>
          <p:cNvPr id="25607" name="Rectangle 9"/>
          <p:cNvSpPr>
            <a:spLocks noChangeArrowheads="1"/>
          </p:cNvSpPr>
          <p:nvPr/>
        </p:nvSpPr>
        <p:spPr bwMode="auto">
          <a:xfrm>
            <a:off x="2333625" y="2538413"/>
            <a:ext cx="1487488" cy="366712"/>
          </a:xfrm>
          <a:prstGeom prst="rect">
            <a:avLst/>
          </a:prstGeom>
          <a:solidFill>
            <a:srgbClr val="FF99CC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uk-UA" b="1"/>
              <a:t>Олігополія</a:t>
            </a:r>
            <a:r>
              <a:rPr lang="ru-RU"/>
              <a:t> </a:t>
            </a:r>
          </a:p>
        </p:txBody>
      </p:sp>
      <p:sp>
        <p:nvSpPr>
          <p:cNvPr id="25608" name="Rectangle 10"/>
          <p:cNvSpPr>
            <a:spLocks noChangeArrowheads="1"/>
          </p:cNvSpPr>
          <p:nvPr/>
        </p:nvSpPr>
        <p:spPr bwMode="auto">
          <a:xfrm>
            <a:off x="5427663" y="2589213"/>
            <a:ext cx="1296987" cy="366712"/>
          </a:xfrm>
          <a:prstGeom prst="rect">
            <a:avLst/>
          </a:prstGeom>
          <a:solidFill>
            <a:srgbClr val="FF99CC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uk-UA" b="1"/>
              <a:t>Дуополія</a:t>
            </a:r>
            <a:r>
              <a:rPr lang="ru-RU"/>
              <a:t> </a:t>
            </a:r>
          </a:p>
        </p:txBody>
      </p:sp>
      <p:sp>
        <p:nvSpPr>
          <p:cNvPr id="25609" name="Rectangle 11"/>
          <p:cNvSpPr>
            <a:spLocks noChangeArrowheads="1"/>
          </p:cNvSpPr>
          <p:nvPr/>
        </p:nvSpPr>
        <p:spPr bwMode="auto">
          <a:xfrm>
            <a:off x="7580313" y="2590800"/>
            <a:ext cx="3074987" cy="366713"/>
          </a:xfrm>
          <a:prstGeom prst="rect">
            <a:avLst/>
          </a:prstGeom>
          <a:solidFill>
            <a:srgbClr val="FF99CC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uk-UA" b="1"/>
              <a:t>Білатеральна монополія</a:t>
            </a:r>
            <a:r>
              <a:rPr lang="uk-UA"/>
              <a:t> </a:t>
            </a:r>
          </a:p>
        </p:txBody>
      </p:sp>
      <p:sp>
        <p:nvSpPr>
          <p:cNvPr id="25610" name="Line 12"/>
          <p:cNvSpPr>
            <a:spLocks noChangeShapeType="1"/>
          </p:cNvSpPr>
          <p:nvPr/>
        </p:nvSpPr>
        <p:spPr bwMode="auto">
          <a:xfrm flipH="1">
            <a:off x="1725613" y="1212850"/>
            <a:ext cx="268287" cy="554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5611" name="Line 13"/>
          <p:cNvSpPr>
            <a:spLocks noChangeShapeType="1"/>
          </p:cNvSpPr>
          <p:nvPr/>
        </p:nvSpPr>
        <p:spPr bwMode="auto">
          <a:xfrm flipH="1">
            <a:off x="2897188" y="1530350"/>
            <a:ext cx="11112" cy="976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5612" name="Line 14"/>
          <p:cNvSpPr>
            <a:spLocks noChangeShapeType="1"/>
          </p:cNvSpPr>
          <p:nvPr/>
        </p:nvSpPr>
        <p:spPr bwMode="auto">
          <a:xfrm>
            <a:off x="4684713" y="1509713"/>
            <a:ext cx="11112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5613" name="Line 15"/>
          <p:cNvSpPr>
            <a:spLocks noChangeShapeType="1"/>
          </p:cNvSpPr>
          <p:nvPr/>
        </p:nvSpPr>
        <p:spPr bwMode="auto">
          <a:xfrm flipH="1">
            <a:off x="6338888" y="1509713"/>
            <a:ext cx="20637" cy="1068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5614" name="Line 16"/>
          <p:cNvSpPr>
            <a:spLocks noChangeShapeType="1"/>
          </p:cNvSpPr>
          <p:nvPr/>
        </p:nvSpPr>
        <p:spPr bwMode="auto">
          <a:xfrm>
            <a:off x="7540625" y="1468438"/>
            <a:ext cx="11113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5615" name="Line 17"/>
          <p:cNvSpPr>
            <a:spLocks noChangeShapeType="1"/>
          </p:cNvSpPr>
          <p:nvPr/>
        </p:nvSpPr>
        <p:spPr bwMode="auto">
          <a:xfrm>
            <a:off x="9667875" y="1468438"/>
            <a:ext cx="11113" cy="2778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5616" name="Line 18"/>
          <p:cNvSpPr>
            <a:spLocks noChangeShapeType="1"/>
          </p:cNvSpPr>
          <p:nvPr/>
        </p:nvSpPr>
        <p:spPr bwMode="auto">
          <a:xfrm>
            <a:off x="8599488" y="1479550"/>
            <a:ext cx="20637" cy="1160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pic>
        <p:nvPicPr>
          <p:cNvPr id="25617" name="Picture 19" descr="Cifra-odin-v-chernom-kru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608138" cy="160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18" name="Rectangle 20"/>
          <p:cNvSpPr>
            <a:spLocks noChangeArrowheads="1"/>
          </p:cNvSpPr>
          <p:nvPr/>
        </p:nvSpPr>
        <p:spPr bwMode="auto">
          <a:xfrm>
            <a:off x="1295400" y="3222625"/>
            <a:ext cx="9412288" cy="519113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uk-UA" sz="2800" b="1" i="1"/>
              <a:t>У залежності від причин виникнення розрізняють</a:t>
            </a:r>
            <a:r>
              <a:rPr lang="ru-RU" sz="2800"/>
              <a:t> </a:t>
            </a:r>
          </a:p>
        </p:txBody>
      </p:sp>
      <p:sp>
        <p:nvSpPr>
          <p:cNvPr id="25619" name="Rectangle 21"/>
          <p:cNvSpPr>
            <a:spLocks noChangeArrowheads="1"/>
          </p:cNvSpPr>
          <p:nvPr/>
        </p:nvSpPr>
        <p:spPr bwMode="auto">
          <a:xfrm>
            <a:off x="455613" y="4140200"/>
            <a:ext cx="2652712" cy="366713"/>
          </a:xfrm>
          <a:prstGeom prst="rect">
            <a:avLst/>
          </a:prstGeom>
          <a:solidFill>
            <a:srgbClr val="FF99CC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uk-UA" b="1"/>
              <a:t>Природна монополія</a:t>
            </a:r>
            <a:r>
              <a:rPr lang="uk-UA"/>
              <a:t> </a:t>
            </a:r>
          </a:p>
        </p:txBody>
      </p:sp>
      <p:sp>
        <p:nvSpPr>
          <p:cNvPr id="25620" name="Rectangle 22"/>
          <p:cNvSpPr>
            <a:spLocks noChangeArrowheads="1"/>
          </p:cNvSpPr>
          <p:nvPr/>
        </p:nvSpPr>
        <p:spPr bwMode="auto">
          <a:xfrm>
            <a:off x="3611563" y="4129088"/>
            <a:ext cx="2446337" cy="366712"/>
          </a:xfrm>
          <a:prstGeom prst="rect">
            <a:avLst/>
          </a:prstGeom>
          <a:solidFill>
            <a:srgbClr val="FF99CC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uk-UA" b="1"/>
              <a:t>Легальні монополії</a:t>
            </a:r>
            <a:r>
              <a:rPr lang="ru-RU"/>
              <a:t> </a:t>
            </a:r>
          </a:p>
        </p:txBody>
      </p:sp>
      <p:sp>
        <p:nvSpPr>
          <p:cNvPr id="25621" name="Rectangle 23"/>
          <p:cNvSpPr>
            <a:spLocks noChangeArrowheads="1"/>
          </p:cNvSpPr>
          <p:nvPr/>
        </p:nvSpPr>
        <p:spPr bwMode="auto">
          <a:xfrm>
            <a:off x="7034213" y="4160838"/>
            <a:ext cx="2254250" cy="366712"/>
          </a:xfrm>
          <a:prstGeom prst="rect">
            <a:avLst/>
          </a:prstGeom>
          <a:solidFill>
            <a:srgbClr val="FF99CC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uk-UA" b="1"/>
              <a:t>Штучні монополії</a:t>
            </a:r>
            <a:r>
              <a:rPr lang="ru-RU"/>
              <a:t> </a:t>
            </a:r>
          </a:p>
        </p:txBody>
      </p:sp>
      <p:sp>
        <p:nvSpPr>
          <p:cNvPr id="25622" name="Rectangle 24"/>
          <p:cNvSpPr>
            <a:spLocks noChangeArrowheads="1"/>
          </p:cNvSpPr>
          <p:nvPr/>
        </p:nvSpPr>
        <p:spPr bwMode="auto">
          <a:xfrm>
            <a:off x="9717088" y="4140200"/>
            <a:ext cx="1265237" cy="366713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uk-UA" b="1" i="1"/>
              <a:t>Картель</a:t>
            </a:r>
            <a:r>
              <a:rPr lang="ru-RU"/>
              <a:t> </a:t>
            </a:r>
          </a:p>
        </p:txBody>
      </p:sp>
      <p:sp>
        <p:nvSpPr>
          <p:cNvPr id="25623" name="Rectangle 25"/>
          <p:cNvSpPr>
            <a:spLocks noChangeArrowheads="1"/>
          </p:cNvSpPr>
          <p:nvPr/>
        </p:nvSpPr>
        <p:spPr bwMode="auto">
          <a:xfrm>
            <a:off x="9663113" y="5116513"/>
            <a:ext cx="1417637" cy="366712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uk-UA" b="1" i="1"/>
              <a:t>Синдикат</a:t>
            </a:r>
            <a:r>
              <a:rPr lang="ru-RU"/>
              <a:t> </a:t>
            </a:r>
          </a:p>
        </p:txBody>
      </p:sp>
      <p:sp>
        <p:nvSpPr>
          <p:cNvPr id="25624" name="Rectangle 26"/>
          <p:cNvSpPr>
            <a:spLocks noChangeArrowheads="1"/>
          </p:cNvSpPr>
          <p:nvPr/>
        </p:nvSpPr>
        <p:spPr bwMode="auto">
          <a:xfrm>
            <a:off x="7926388" y="5238750"/>
            <a:ext cx="984250" cy="366713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uk-UA" b="1" i="1"/>
              <a:t>Трест</a:t>
            </a:r>
            <a:r>
              <a:rPr lang="uk-UA"/>
              <a:t> </a:t>
            </a:r>
          </a:p>
        </p:txBody>
      </p:sp>
      <p:sp>
        <p:nvSpPr>
          <p:cNvPr id="25625" name="Rectangle 27"/>
          <p:cNvSpPr>
            <a:spLocks noChangeArrowheads="1"/>
          </p:cNvSpPr>
          <p:nvPr/>
        </p:nvSpPr>
        <p:spPr bwMode="auto">
          <a:xfrm>
            <a:off x="6143625" y="4921250"/>
            <a:ext cx="1219200" cy="366713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uk-UA" b="1" i="1"/>
              <a:t>Концерн</a:t>
            </a:r>
            <a:r>
              <a:rPr lang="ru-RU"/>
              <a:t> </a:t>
            </a:r>
          </a:p>
        </p:txBody>
      </p:sp>
      <p:sp>
        <p:nvSpPr>
          <p:cNvPr id="25626" name="Line 28"/>
          <p:cNvSpPr>
            <a:spLocks noChangeShapeType="1"/>
          </p:cNvSpPr>
          <p:nvPr/>
        </p:nvSpPr>
        <p:spPr bwMode="auto">
          <a:xfrm flipH="1">
            <a:off x="1900238" y="3749675"/>
            <a:ext cx="534987" cy="369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5627" name="Line 29"/>
          <p:cNvSpPr>
            <a:spLocks noChangeShapeType="1"/>
          </p:cNvSpPr>
          <p:nvPr/>
        </p:nvSpPr>
        <p:spPr bwMode="auto">
          <a:xfrm>
            <a:off x="4818063" y="3770313"/>
            <a:ext cx="0" cy="369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5628" name="Line 30"/>
          <p:cNvSpPr>
            <a:spLocks noChangeShapeType="1"/>
          </p:cNvSpPr>
          <p:nvPr/>
        </p:nvSpPr>
        <p:spPr bwMode="auto">
          <a:xfrm>
            <a:off x="7869238" y="3719513"/>
            <a:ext cx="350837" cy="369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5629" name="Line 31"/>
          <p:cNvSpPr>
            <a:spLocks noChangeShapeType="1"/>
          </p:cNvSpPr>
          <p:nvPr/>
        </p:nvSpPr>
        <p:spPr bwMode="auto">
          <a:xfrm flipV="1">
            <a:off x="9369425" y="4314825"/>
            <a:ext cx="309563" cy="206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5630" name="Line 32"/>
          <p:cNvSpPr>
            <a:spLocks noChangeShapeType="1"/>
          </p:cNvSpPr>
          <p:nvPr/>
        </p:nvSpPr>
        <p:spPr bwMode="auto">
          <a:xfrm>
            <a:off x="9164638" y="4581525"/>
            <a:ext cx="769937" cy="473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5631" name="Line 33"/>
          <p:cNvSpPr>
            <a:spLocks noChangeShapeType="1"/>
          </p:cNvSpPr>
          <p:nvPr/>
        </p:nvSpPr>
        <p:spPr bwMode="auto">
          <a:xfrm>
            <a:off x="8353425" y="4602163"/>
            <a:ext cx="30163" cy="6175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5632" name="Line 34"/>
          <p:cNvSpPr>
            <a:spLocks noChangeShapeType="1"/>
          </p:cNvSpPr>
          <p:nvPr/>
        </p:nvSpPr>
        <p:spPr bwMode="auto">
          <a:xfrm flipH="1">
            <a:off x="6862763" y="4581525"/>
            <a:ext cx="24765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cover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585b73b26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8763" y="0"/>
            <a:ext cx="12192000" cy="6848475"/>
          </a:xfrm>
          <a:prstGeom prst="rect">
            <a:avLst/>
          </a:prstGeom>
          <a:noFill/>
        </p:spPr>
      </p:pic>
      <p:pic>
        <p:nvPicPr>
          <p:cNvPr id="26629" name="Picture 5" descr="glossy-red-circle-icon-with-2-m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674813" cy="1674813"/>
          </a:xfrm>
          <a:prstGeom prst="rect">
            <a:avLst/>
          </a:prstGeom>
          <a:noFill/>
        </p:spPr>
      </p:pic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5334000" y="465138"/>
            <a:ext cx="4365625" cy="915987"/>
          </a:xfrm>
          <a:prstGeom prst="rect">
            <a:avLst/>
          </a:prstGeom>
          <a:solidFill>
            <a:srgbClr val="FFFF99"/>
          </a:solidFill>
          <a:ln w="222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5341938" y="447675"/>
            <a:ext cx="4525962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800" b="1"/>
              <a:t>Три головні підходи до розуміння конкуренції</a:t>
            </a:r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5764213" y="1774825"/>
            <a:ext cx="2393950" cy="555625"/>
          </a:xfrm>
          <a:prstGeom prst="rect">
            <a:avLst/>
          </a:prstGeom>
          <a:solidFill>
            <a:srgbClr val="FFFFFF"/>
          </a:solidFill>
          <a:ln w="222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6633" name="Text Box 9"/>
          <p:cNvSpPr txBox="1">
            <a:spLocks noChangeArrowheads="1"/>
          </p:cNvSpPr>
          <p:nvPr/>
        </p:nvSpPr>
        <p:spPr bwMode="auto">
          <a:xfrm>
            <a:off x="5756275" y="1830388"/>
            <a:ext cx="24399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400" b="1"/>
              <a:t>Поведінковий</a:t>
            </a:r>
            <a:endParaRPr lang="ru-RU" sz="2400" b="1"/>
          </a:p>
        </p:txBody>
      </p:sp>
      <p:sp>
        <p:nvSpPr>
          <p:cNvPr id="26634" name="Rectangle 10"/>
          <p:cNvSpPr>
            <a:spLocks noChangeArrowheads="1"/>
          </p:cNvSpPr>
          <p:nvPr/>
        </p:nvSpPr>
        <p:spPr bwMode="auto">
          <a:xfrm>
            <a:off x="5783263" y="2840038"/>
            <a:ext cx="2366962" cy="67310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6635" name="Text Box 11"/>
          <p:cNvSpPr txBox="1">
            <a:spLocks noChangeArrowheads="1"/>
          </p:cNvSpPr>
          <p:nvPr/>
        </p:nvSpPr>
        <p:spPr bwMode="auto">
          <a:xfrm>
            <a:off x="5854700" y="2968625"/>
            <a:ext cx="2222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400" b="1"/>
              <a:t>Структурний</a:t>
            </a:r>
            <a:endParaRPr lang="ru-RU" sz="2400" b="1"/>
          </a:p>
        </p:txBody>
      </p:sp>
      <p:sp>
        <p:nvSpPr>
          <p:cNvPr id="26636" name="Rectangle 12"/>
          <p:cNvSpPr>
            <a:spLocks noChangeArrowheads="1"/>
          </p:cNvSpPr>
          <p:nvPr/>
        </p:nvSpPr>
        <p:spPr bwMode="auto">
          <a:xfrm>
            <a:off x="5735638" y="4122738"/>
            <a:ext cx="2663825" cy="93345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6637" name="Text Box 13"/>
          <p:cNvSpPr txBox="1">
            <a:spLocks noChangeArrowheads="1"/>
          </p:cNvSpPr>
          <p:nvPr/>
        </p:nvSpPr>
        <p:spPr bwMode="auto">
          <a:xfrm>
            <a:off x="5737225" y="4384675"/>
            <a:ext cx="28400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400" b="1"/>
              <a:t>Функціональний</a:t>
            </a:r>
            <a:endParaRPr lang="ru-RU" sz="2400" b="1"/>
          </a:p>
        </p:txBody>
      </p:sp>
      <p:sp>
        <p:nvSpPr>
          <p:cNvPr id="26643" name="AutoShape 19"/>
          <p:cNvSpPr>
            <a:spLocks noChangeArrowheads="1"/>
          </p:cNvSpPr>
          <p:nvPr/>
        </p:nvSpPr>
        <p:spPr bwMode="auto">
          <a:xfrm>
            <a:off x="6777038" y="1398588"/>
            <a:ext cx="565150" cy="34925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6644" name="AutoShape 20"/>
          <p:cNvSpPr>
            <a:spLocks noChangeArrowheads="1"/>
          </p:cNvSpPr>
          <p:nvPr/>
        </p:nvSpPr>
        <p:spPr bwMode="auto">
          <a:xfrm>
            <a:off x="6669088" y="2330450"/>
            <a:ext cx="501650" cy="47625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6645" name="AutoShape 21"/>
          <p:cNvSpPr>
            <a:spLocks noChangeArrowheads="1"/>
          </p:cNvSpPr>
          <p:nvPr/>
        </p:nvSpPr>
        <p:spPr bwMode="auto">
          <a:xfrm>
            <a:off x="6373813" y="3522663"/>
            <a:ext cx="619125" cy="582612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>
    <p:cover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WordArt 4"/>
          <p:cNvSpPr>
            <a:spLocks noChangeArrowheads="1" noChangeShapeType="1" noTextEdit="1"/>
          </p:cNvSpPr>
          <p:nvPr/>
        </p:nvSpPr>
        <p:spPr bwMode="auto">
          <a:xfrm>
            <a:off x="1431925" y="280988"/>
            <a:ext cx="9699625" cy="12334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ПОВЕДІНКОВИЙ ПІДХІД</a:t>
            </a:r>
          </a:p>
        </p:txBody>
      </p:sp>
      <p:pic>
        <p:nvPicPr>
          <p:cNvPr id="45063" name="Picture 7" descr="Картинки по запросу а сми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363" y="1531938"/>
            <a:ext cx="3482975" cy="4249737"/>
          </a:xfrm>
          <a:prstGeom prst="rect">
            <a:avLst/>
          </a:prstGeom>
          <a:noFill/>
        </p:spPr>
      </p:pic>
      <p:sp>
        <p:nvSpPr>
          <p:cNvPr id="45064" name="Rectangle 8"/>
          <p:cNvSpPr>
            <a:spLocks noChangeArrowheads="1"/>
          </p:cNvSpPr>
          <p:nvPr/>
        </p:nvSpPr>
        <p:spPr bwMode="auto">
          <a:xfrm>
            <a:off x="1149350" y="5969000"/>
            <a:ext cx="1173163" cy="460375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5065" name="Text Box 9"/>
          <p:cNvSpPr txBox="1">
            <a:spLocks noChangeArrowheads="1"/>
          </p:cNvSpPr>
          <p:nvPr/>
        </p:nvSpPr>
        <p:spPr bwMode="auto">
          <a:xfrm>
            <a:off x="1181100" y="6040438"/>
            <a:ext cx="996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b="1"/>
              <a:t>А. Сміт</a:t>
            </a:r>
            <a:endParaRPr lang="ru-RU" b="1"/>
          </a:p>
        </p:txBody>
      </p:sp>
      <p:pic>
        <p:nvPicPr>
          <p:cNvPr id="45067" name="Picture 11" descr="Картинки по запросу невидима рука а. сміт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91563" y="2606675"/>
            <a:ext cx="3643312" cy="4251325"/>
          </a:xfrm>
          <a:prstGeom prst="rect">
            <a:avLst/>
          </a:prstGeom>
          <a:noFill/>
        </p:spPr>
      </p:pic>
      <p:sp>
        <p:nvSpPr>
          <p:cNvPr id="45068" name="Rectangle 12"/>
          <p:cNvSpPr>
            <a:spLocks noChangeArrowheads="1"/>
          </p:cNvSpPr>
          <p:nvPr/>
        </p:nvSpPr>
        <p:spPr bwMode="auto">
          <a:xfrm>
            <a:off x="4159250" y="1574800"/>
            <a:ext cx="6049963" cy="915988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uk-UA" b="1"/>
              <a:t>Вперше довів, що конкуренція, врівноважуючи норму прибутку, призводить до оптимального розподілу праці та капіталу. </a:t>
            </a:r>
          </a:p>
        </p:txBody>
      </p:sp>
      <p:sp>
        <p:nvSpPr>
          <p:cNvPr id="45069" name="Rectangle 13"/>
          <p:cNvSpPr>
            <a:spLocks noChangeArrowheads="1"/>
          </p:cNvSpPr>
          <p:nvPr/>
        </p:nvSpPr>
        <p:spPr bwMode="auto">
          <a:xfrm>
            <a:off x="4200525" y="2874963"/>
            <a:ext cx="4179888" cy="641350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uk-UA" b="1"/>
              <a:t>Ототожнював конкуренцію з “невидимою рукою” ринку </a:t>
            </a:r>
          </a:p>
        </p:txBody>
      </p:sp>
      <p:sp>
        <p:nvSpPr>
          <p:cNvPr id="45070" name="Rectangle 14"/>
          <p:cNvSpPr>
            <a:spLocks noChangeArrowheads="1"/>
          </p:cNvSpPr>
          <p:nvPr/>
        </p:nvSpPr>
        <p:spPr bwMode="auto">
          <a:xfrm>
            <a:off x="4262438" y="4033838"/>
            <a:ext cx="4060825" cy="146526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uk-UA" b="1"/>
              <a:t>Показав, що кожний бізнесмен прагне лише власної вигоди, та </a:t>
            </a:r>
            <a:r>
              <a:rPr lang="ru-RU" b="1"/>
              <a:t> </a:t>
            </a:r>
            <a:r>
              <a:rPr lang="uk-UA" b="1"/>
              <a:t>переслідуючи власний інтерес, він одночасно реалізує інтереси всього суспільства.</a:t>
            </a:r>
            <a:r>
              <a:rPr lang="ru-RU" b="1"/>
              <a:t> </a:t>
            </a:r>
          </a:p>
        </p:txBody>
      </p:sp>
      <p:sp>
        <p:nvSpPr>
          <p:cNvPr id="45071" name="Rectangle 15"/>
          <p:cNvSpPr>
            <a:spLocks noChangeArrowheads="1"/>
          </p:cNvSpPr>
          <p:nvPr/>
        </p:nvSpPr>
        <p:spPr bwMode="auto">
          <a:xfrm>
            <a:off x="2565400" y="5976938"/>
            <a:ext cx="6003925" cy="64135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uk-UA" b="1"/>
              <a:t>Визначав, що основним методом конкурентної боротьби була зміна ціни на товар. </a:t>
            </a:r>
          </a:p>
        </p:txBody>
      </p:sp>
      <p:pic>
        <p:nvPicPr>
          <p:cNvPr id="45073" name="Picture 17" descr="glossy-red-circle-icon-with-2-m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238250" cy="12382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 dir="l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Капля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Капля</Template>
  <TotalTime>672</TotalTime>
  <Words>568</Words>
  <Application>Microsoft Office PowerPoint</Application>
  <PresentationFormat>Произвольный</PresentationFormat>
  <Paragraphs>76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Капля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Класифікація монополій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Конкуренція в системі ринкової економіки</dc:title>
  <dc:creator>Виктория Бутко</dc:creator>
  <cp:lastModifiedBy>Наташа</cp:lastModifiedBy>
  <cp:revision>15</cp:revision>
  <dcterms:created xsi:type="dcterms:W3CDTF">2017-02-23T20:30:51Z</dcterms:created>
  <dcterms:modified xsi:type="dcterms:W3CDTF">2020-01-20T12:10:17Z</dcterms:modified>
</cp:coreProperties>
</file>