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6" r:id="rId26"/>
    <p:sldId id="285" r:id="rId27"/>
    <p:sldId id="280" r:id="rId28"/>
    <p:sldId id="281" r:id="rId29"/>
    <p:sldId id="282" r:id="rId30"/>
    <p:sldId id="283"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9" d="100"/>
          <a:sy n="89"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408165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25409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878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31066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96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3089865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26563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271949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372170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9AF2B5-A873-48DB-9770-7B62D51FB964}"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226780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19AF2B5-A873-48DB-9770-7B62D51FB964}"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145550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19AF2B5-A873-48DB-9770-7B62D51FB964}"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417226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19AF2B5-A873-48DB-9770-7B62D51FB964}"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108550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AF2B5-A873-48DB-9770-7B62D51FB964}"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348958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9AF2B5-A873-48DB-9770-7B62D51FB964}"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310908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9AF2B5-A873-48DB-9770-7B62D51FB964}"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36602-8E88-4D04-87ED-4F33A977B651}" type="slidenum">
              <a:rPr lang="en-US" smtClean="0"/>
              <a:t>‹#›</a:t>
            </a:fld>
            <a:endParaRPr lang="en-US"/>
          </a:p>
        </p:txBody>
      </p:sp>
    </p:spTree>
    <p:extLst>
      <p:ext uri="{BB962C8B-B14F-4D97-AF65-F5344CB8AC3E}">
        <p14:creationId xmlns:p14="http://schemas.microsoft.com/office/powerpoint/2010/main" val="352798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9AF2B5-A873-48DB-9770-7B62D51FB964}" type="datetimeFigureOut">
              <a:rPr lang="en-US" smtClean="0"/>
              <a:t>4/21/2024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F36602-8E88-4D04-87ED-4F33A977B651}" type="slidenum">
              <a:rPr lang="en-US" smtClean="0"/>
              <a:t>‹#›</a:t>
            </a:fld>
            <a:endParaRPr lang="en-US"/>
          </a:p>
        </p:txBody>
      </p:sp>
    </p:spTree>
    <p:extLst>
      <p:ext uri="{BB962C8B-B14F-4D97-AF65-F5344CB8AC3E}">
        <p14:creationId xmlns:p14="http://schemas.microsoft.com/office/powerpoint/2010/main" val="261659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Транспорт Экология Смог Выхлоп Город Иллюстрация вектора - иллюстрации  насчитывающей город, концепция: 161758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35429" y="-1"/>
            <a:ext cx="11342914" cy="2481943"/>
          </a:xfrm>
        </p:spPr>
        <p:txBody>
          <a:bodyPr>
            <a:normAutofit/>
          </a:bodyPr>
          <a:lstStyle/>
          <a:p>
            <a:r>
              <a:rPr lang="uk-UA" sz="6600" b="1" dirty="0" smtClean="0">
                <a:solidFill>
                  <a:schemeClr val="accent2">
                    <a:lumMod val="50000"/>
                  </a:schemeClr>
                </a:solidFill>
              </a:rPr>
              <a:t>Екологія людини і транспорт</a:t>
            </a:r>
            <a:endParaRPr lang="en-US" sz="6600" b="1" dirty="0">
              <a:solidFill>
                <a:schemeClr val="accent2">
                  <a:lumMod val="50000"/>
                </a:schemeClr>
              </a:solidFill>
            </a:endParaRPr>
          </a:p>
        </p:txBody>
      </p:sp>
      <p:sp>
        <p:nvSpPr>
          <p:cNvPr id="5" name="Прямоугольник 4"/>
          <p:cNvSpPr/>
          <p:nvPr/>
        </p:nvSpPr>
        <p:spPr>
          <a:xfrm>
            <a:off x="0" y="6422572"/>
            <a:ext cx="12192000" cy="435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712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115" y="652199"/>
            <a:ext cx="11386457" cy="5693866"/>
          </a:xfrm>
          <a:prstGeom prst="rect">
            <a:avLst/>
          </a:prstGeom>
        </p:spPr>
        <p:txBody>
          <a:bodyPr wrap="square">
            <a:spAutoFit/>
          </a:bodyPr>
          <a:lstStyle/>
          <a:p>
            <a:pPr algn="just"/>
            <a:r>
              <a:rPr lang="uk-UA" sz="2800" b="1" i="1" dirty="0">
                <a:solidFill>
                  <a:srgbClr val="000000"/>
                </a:solidFill>
                <a:latin typeface="Times New Roman" panose="02020603050405020304" pitchFamily="18" charset="0"/>
              </a:rPr>
              <a:t>Забрудненн</a:t>
            </a:r>
            <a:r>
              <a:rPr lang="uk-UA" sz="2800" i="1" dirty="0">
                <a:solidFill>
                  <a:srgbClr val="000000"/>
                </a:solidFill>
                <a:latin typeface="Times New Roman" panose="02020603050405020304" pitchFamily="18" charset="0"/>
              </a:rPr>
              <a:t>я </a:t>
            </a:r>
            <a:r>
              <a:rPr lang="uk-UA" sz="2800" dirty="0">
                <a:solidFill>
                  <a:srgbClr val="000000"/>
                </a:solidFill>
                <a:latin typeface="Times New Roman" panose="02020603050405020304" pitchFamily="18" charset="0"/>
              </a:rPr>
              <a:t>– будь-яка небажана для екосистем антропогенна зміна. Розрізняють кілька видів забруднень: </a:t>
            </a:r>
            <a:r>
              <a:rPr lang="uk-UA" sz="2800" dirty="0" err="1">
                <a:solidFill>
                  <a:srgbClr val="000000"/>
                </a:solidFill>
                <a:latin typeface="Times New Roman" panose="02020603050405020304" pitchFamily="18" charset="0"/>
              </a:rPr>
              <a:t>інгредієнтне</a:t>
            </a:r>
            <a:r>
              <a:rPr lang="uk-UA" sz="2800" dirty="0">
                <a:solidFill>
                  <a:srgbClr val="000000"/>
                </a:solidFill>
                <a:latin typeface="Times New Roman" panose="02020603050405020304" pitchFamily="18" charset="0"/>
              </a:rPr>
              <a:t>, параметричне, </a:t>
            </a:r>
            <a:r>
              <a:rPr lang="uk-UA" sz="2800" dirty="0" err="1">
                <a:solidFill>
                  <a:srgbClr val="000000"/>
                </a:solidFill>
                <a:latin typeface="Times New Roman" panose="02020603050405020304" pitchFamily="18" charset="0"/>
              </a:rPr>
              <a:t>біоценотичне</a:t>
            </a:r>
            <a:r>
              <a:rPr lang="uk-UA" sz="2800" dirty="0">
                <a:solidFill>
                  <a:srgbClr val="000000"/>
                </a:solidFill>
                <a:latin typeface="Times New Roman" panose="02020603050405020304" pitchFamily="18" charset="0"/>
              </a:rPr>
              <a:t>, ландшафтне. </a:t>
            </a:r>
          </a:p>
          <a:p>
            <a:pPr algn="just"/>
            <a:r>
              <a:rPr lang="uk-UA" sz="2800" b="1" i="1" dirty="0" err="1">
                <a:solidFill>
                  <a:srgbClr val="000000"/>
                </a:solidFill>
                <a:latin typeface="Times New Roman" panose="02020603050405020304" pitchFamily="18" charset="0"/>
              </a:rPr>
              <a:t>Інгредієнтне</a:t>
            </a:r>
            <a:r>
              <a:rPr lang="uk-UA" sz="2800" b="1" i="1" dirty="0">
                <a:solidFill>
                  <a:srgbClr val="000000"/>
                </a:solidFill>
                <a:latin typeface="Times New Roman" panose="02020603050405020304" pitchFamily="18" charset="0"/>
              </a:rPr>
              <a:t> забруднення </a:t>
            </a:r>
            <a:r>
              <a:rPr lang="uk-UA" sz="2800" dirty="0">
                <a:solidFill>
                  <a:srgbClr val="000000"/>
                </a:solidFill>
                <a:latin typeface="Times New Roman" panose="02020603050405020304" pitchFamily="18" charset="0"/>
              </a:rPr>
              <a:t>пов’язане з сукупністю хімічних речовин, кількісно чи якісно чужих природному біогеоценозу. </a:t>
            </a:r>
          </a:p>
          <a:p>
            <a:pPr algn="just"/>
            <a:r>
              <a:rPr lang="uk-UA" sz="2800" b="1" i="1" dirty="0">
                <a:solidFill>
                  <a:srgbClr val="000000"/>
                </a:solidFill>
                <a:latin typeface="Times New Roman" panose="02020603050405020304" pitchFamily="18" charset="0"/>
              </a:rPr>
              <a:t>Параметричне забруднення </a:t>
            </a:r>
            <a:r>
              <a:rPr lang="uk-UA" sz="2800" dirty="0">
                <a:solidFill>
                  <a:srgbClr val="000000"/>
                </a:solidFill>
                <a:latin typeface="Times New Roman" panose="02020603050405020304" pitchFamily="18" charset="0"/>
              </a:rPr>
              <a:t>являє собою зміну якісних параметрів навколишнього середовища (шум, вібрації, надлишкова теплота, електромагнітне випромінювання). </a:t>
            </a:r>
          </a:p>
          <a:p>
            <a:pPr algn="just"/>
            <a:r>
              <a:rPr lang="ru-RU" sz="2800" b="1" i="1" dirty="0" err="1">
                <a:solidFill>
                  <a:srgbClr val="000000"/>
                </a:solidFill>
                <a:latin typeface="Times New Roman" panose="02020603050405020304" pitchFamily="18" charset="0"/>
              </a:rPr>
              <a:t>Біоценотичне</a:t>
            </a:r>
            <a:r>
              <a:rPr lang="ru-RU" sz="2800" b="1" i="1" dirty="0">
                <a:solidFill>
                  <a:srgbClr val="000000"/>
                </a:solidFill>
                <a:latin typeface="Times New Roman" panose="02020603050405020304" pitchFamily="18" charset="0"/>
              </a:rPr>
              <a:t> </a:t>
            </a:r>
            <a:r>
              <a:rPr lang="ru-RU" sz="2800" b="1" i="1" dirty="0" err="1">
                <a:solidFill>
                  <a:srgbClr val="000000"/>
                </a:solidFill>
                <a:latin typeface="Times New Roman" panose="02020603050405020304" pitchFamily="18" charset="0"/>
              </a:rPr>
              <a:t>забруднення</a:t>
            </a:r>
            <a:r>
              <a:rPr lang="ru-RU" sz="2800" b="1" i="1"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пов’язане</a:t>
            </a:r>
            <a:r>
              <a:rPr lang="ru-RU" sz="2800" dirty="0">
                <a:solidFill>
                  <a:srgbClr val="000000"/>
                </a:solidFill>
                <a:latin typeface="Times New Roman" panose="02020603050405020304" pitchFamily="18" charset="0"/>
              </a:rPr>
              <a:t> з </a:t>
            </a:r>
            <a:r>
              <a:rPr lang="ru-RU" sz="2800" dirty="0" err="1">
                <a:solidFill>
                  <a:srgbClr val="000000"/>
                </a:solidFill>
                <a:latin typeface="Times New Roman" panose="02020603050405020304" pitchFamily="18" charset="0"/>
              </a:rPr>
              <a:t>негативним</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впливом</a:t>
            </a:r>
            <a:r>
              <a:rPr lang="ru-RU" sz="2800" dirty="0">
                <a:solidFill>
                  <a:srgbClr val="000000"/>
                </a:solidFill>
                <a:latin typeface="Times New Roman" panose="02020603050405020304" pitchFamily="18" charset="0"/>
              </a:rPr>
              <a:t> на склад і структуру </a:t>
            </a:r>
            <a:r>
              <a:rPr lang="ru-RU" sz="2800" dirty="0" err="1">
                <a:solidFill>
                  <a:srgbClr val="000000"/>
                </a:solidFill>
                <a:latin typeface="Times New Roman" panose="02020603050405020304" pitchFamily="18" charset="0"/>
              </a:rPr>
              <a:t>популяцій</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живих</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організмів</a:t>
            </a:r>
            <a:r>
              <a:rPr lang="ru-RU" sz="2800" dirty="0">
                <a:solidFill>
                  <a:srgbClr val="000000"/>
                </a:solidFill>
                <a:latin typeface="Times New Roman" panose="02020603050405020304" pitchFamily="18" charset="0"/>
              </a:rPr>
              <a:t>. </a:t>
            </a:r>
          </a:p>
          <a:p>
            <a:pPr algn="just"/>
            <a:r>
              <a:rPr lang="ru-RU" sz="2800" b="1" i="1" dirty="0" err="1">
                <a:solidFill>
                  <a:srgbClr val="000000"/>
                </a:solidFill>
                <a:latin typeface="Times New Roman" panose="02020603050405020304" pitchFamily="18" charset="0"/>
              </a:rPr>
              <a:t>Ландшафтне</a:t>
            </a:r>
            <a:r>
              <a:rPr lang="ru-RU" sz="2800" b="1" i="1" dirty="0">
                <a:solidFill>
                  <a:srgbClr val="000000"/>
                </a:solidFill>
                <a:latin typeface="Times New Roman" panose="02020603050405020304" pitchFamily="18" charset="0"/>
              </a:rPr>
              <a:t> </a:t>
            </a:r>
            <a:r>
              <a:rPr lang="ru-RU" sz="2800" b="1" i="1" dirty="0" err="1">
                <a:solidFill>
                  <a:srgbClr val="000000"/>
                </a:solidFill>
                <a:latin typeface="Times New Roman" panose="02020603050405020304" pitchFamily="18" charset="0"/>
              </a:rPr>
              <a:t>забруднення</a:t>
            </a:r>
            <a:r>
              <a:rPr lang="ru-RU" sz="2800" b="1" i="1"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полягає</a:t>
            </a:r>
            <a:r>
              <a:rPr lang="ru-RU" sz="2800" dirty="0">
                <a:solidFill>
                  <a:srgbClr val="000000"/>
                </a:solidFill>
                <a:latin typeface="Times New Roman" panose="02020603050405020304" pitchFamily="18" charset="0"/>
              </a:rPr>
              <a:t> у </a:t>
            </a:r>
            <a:r>
              <a:rPr lang="ru-RU" sz="2800" dirty="0" err="1">
                <a:solidFill>
                  <a:srgbClr val="000000"/>
                </a:solidFill>
                <a:latin typeface="Times New Roman" panose="02020603050405020304" pitchFamily="18" charset="0"/>
              </a:rPr>
              <a:t>руйнуванні</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природних</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ландшафтів</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що</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знищує</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місце</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проживання</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популяцій</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живих</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організмів</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чи</a:t>
            </a:r>
            <a:r>
              <a:rPr lang="ru-RU" sz="2800" dirty="0">
                <a:solidFill>
                  <a:srgbClr val="000000"/>
                </a:solidFill>
                <a:latin typeface="Times New Roman" panose="02020603050405020304" pitchFamily="18" charset="0"/>
              </a:rPr>
              <a:t> у </a:t>
            </a:r>
            <a:r>
              <a:rPr lang="ru-RU" sz="2800" dirty="0" err="1">
                <a:solidFill>
                  <a:srgbClr val="000000"/>
                </a:solidFill>
                <a:latin typeface="Times New Roman" panose="02020603050405020304" pitchFamily="18" charset="0"/>
              </a:rPr>
              <a:t>порушенні</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регенераційних</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властивостей</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природних</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ландшафтів</a:t>
            </a:r>
            <a:r>
              <a:rPr lang="ru-RU" sz="2800" dirty="0">
                <a:solidFill>
                  <a:srgbClr val="000000"/>
                </a:solidFill>
                <a:latin typeface="Times New Roman" panose="02020603050405020304" pitchFamily="18" charset="0"/>
              </a:rPr>
              <a:t>. </a:t>
            </a:r>
            <a:endParaRPr lang="en-US" sz="2800" dirty="0"/>
          </a:p>
        </p:txBody>
      </p:sp>
    </p:spTree>
    <p:extLst>
      <p:ext uri="{BB962C8B-B14F-4D97-AF65-F5344CB8AC3E}">
        <p14:creationId xmlns:p14="http://schemas.microsoft.com/office/powerpoint/2010/main" val="3879700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15638434"/>
              </p:ext>
            </p:extLst>
          </p:nvPr>
        </p:nvGraphicFramePr>
        <p:xfrm>
          <a:off x="884175" y="1528150"/>
          <a:ext cx="10014858" cy="4205676"/>
        </p:xfrm>
        <a:graphic>
          <a:graphicData uri="http://schemas.openxmlformats.org/drawingml/2006/table">
            <a:tbl>
              <a:tblPr firstRow="1" firstCol="1" bandRow="1">
                <a:tableStyleId>{5C22544A-7EE6-4342-B048-85BDC9FD1C3A}</a:tableStyleId>
              </a:tblPr>
              <a:tblGrid>
                <a:gridCol w="3337941">
                  <a:extLst>
                    <a:ext uri="{9D8B030D-6E8A-4147-A177-3AD203B41FA5}">
                      <a16:colId xmlns:a16="http://schemas.microsoft.com/office/drawing/2014/main" val="2782760429"/>
                    </a:ext>
                  </a:extLst>
                </a:gridCol>
                <a:gridCol w="3337941">
                  <a:extLst>
                    <a:ext uri="{9D8B030D-6E8A-4147-A177-3AD203B41FA5}">
                      <a16:colId xmlns:a16="http://schemas.microsoft.com/office/drawing/2014/main" val="3315613470"/>
                    </a:ext>
                  </a:extLst>
                </a:gridCol>
                <a:gridCol w="3338976">
                  <a:extLst>
                    <a:ext uri="{9D8B030D-6E8A-4147-A177-3AD203B41FA5}">
                      <a16:colId xmlns:a16="http://schemas.microsoft.com/office/drawing/2014/main" val="1061310714"/>
                    </a:ext>
                  </a:extLst>
                </a:gridCol>
              </a:tblGrid>
              <a:tr h="85779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dirty="0">
                          <a:solidFill>
                            <a:schemeClr val="tx1"/>
                          </a:solidFill>
                          <a:effectLst/>
                          <a:latin typeface="Times New Roman" panose="02020603050405020304" pitchFamily="18" charset="0"/>
                          <a:cs typeface="Times New Roman" panose="02020603050405020304" pitchFamily="18" charset="0"/>
                        </a:rPr>
                        <a:t> </a:t>
                      </a:r>
                      <a:r>
                        <a:rPr lang="uk-UA" sz="2400" dirty="0" smtClean="0">
                          <a:solidFill>
                            <a:schemeClr val="tx1"/>
                          </a:solidFill>
                          <a:effectLst/>
                          <a:latin typeface="Times New Roman" panose="02020603050405020304" pitchFamily="18" charset="0"/>
                          <a:cs typeface="Times New Roman" panose="02020603050405020304" pitchFamily="18" charset="0"/>
                        </a:rPr>
                        <a:t>  </a:t>
                      </a:r>
                      <a:r>
                        <a:rPr lang="uk-UA" sz="2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Концентрація</a:t>
                      </a:r>
                      <a:r>
                        <a:rPr lang="uk-UA" sz="2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млн</a:t>
                      </a:r>
                      <a:r>
                        <a:rPr lang="uk-UA" sz="2400" b="1" i="1" u="none" strike="noStrike" kern="1200" baseline="30000" dirty="0" smtClean="0">
                          <a:solidFill>
                            <a:schemeClr val="tx1"/>
                          </a:solidFill>
                          <a:latin typeface="Times New Roman" panose="02020603050405020304" pitchFamily="18" charset="0"/>
                          <a:ea typeface="+mn-ea"/>
                          <a:cs typeface="Times New Roman" panose="02020603050405020304" pitchFamily="18" charset="0"/>
                        </a:rPr>
                        <a:t>-</a:t>
                      </a:r>
                      <a:r>
                        <a:rPr lang="uk-UA" sz="2400" b="1" i="0" u="none" strike="noStrike" kern="1200" baseline="30000" dirty="0" smtClean="0">
                          <a:solidFill>
                            <a:schemeClr val="tx1"/>
                          </a:solidFill>
                          <a:latin typeface="Times New Roman" panose="02020603050405020304" pitchFamily="18" charset="0"/>
                          <a:ea typeface="+mn-ea"/>
                          <a:cs typeface="Times New Roman" panose="02020603050405020304" pitchFamily="18" charset="0"/>
                        </a:rPr>
                        <a:t>1 </a:t>
                      </a: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p>
                      <a:pPr algn="ctr">
                        <a:lnSpc>
                          <a:spcPct val="107000"/>
                        </a:lnSpc>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dirty="0">
                          <a:solidFill>
                            <a:schemeClr val="tx1"/>
                          </a:solidFill>
                          <a:effectLst/>
                          <a:latin typeface="Times New Roman" panose="02020603050405020304" pitchFamily="18" charset="0"/>
                          <a:cs typeface="Times New Roman" panose="02020603050405020304" pitchFamily="18" charset="0"/>
                        </a:rPr>
                        <a:t> </a:t>
                      </a:r>
                      <a:r>
                        <a:rPr lang="uk-UA" sz="2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Тривалість впливу, </a:t>
                      </a:r>
                      <a:r>
                        <a:rPr lang="uk-UA" sz="2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год </a:t>
                      </a: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p>
                      <a:pPr algn="ctr">
                        <a:lnSpc>
                          <a:spcPct val="107000"/>
                        </a:lnSpc>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dirty="0">
                          <a:solidFill>
                            <a:schemeClr val="tx1"/>
                          </a:solidFill>
                          <a:effectLst/>
                          <a:latin typeface="Times New Roman" panose="02020603050405020304" pitchFamily="18" charset="0"/>
                          <a:cs typeface="Times New Roman" panose="02020603050405020304" pitchFamily="18" charset="0"/>
                        </a:rPr>
                        <a:t> </a:t>
                      </a:r>
                      <a:r>
                        <a:rPr lang="uk-UA" sz="2400" dirty="0" smtClean="0">
                          <a:solidFill>
                            <a:schemeClr val="tx1"/>
                          </a:solidFill>
                          <a:effectLst/>
                          <a:latin typeface="Times New Roman" panose="02020603050405020304" pitchFamily="18" charset="0"/>
                          <a:cs typeface="Times New Roman" panose="02020603050405020304" pitchFamily="18" charset="0"/>
                        </a:rPr>
                        <a:t>       </a:t>
                      </a:r>
                      <a:r>
                        <a:rPr lang="uk-UA" sz="2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Наслідки </a:t>
                      </a: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p>
                      <a:pPr algn="ctr">
                        <a:lnSpc>
                          <a:spcPct val="107000"/>
                        </a:lnSpc>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946164"/>
                  </a:ext>
                </a:extLst>
              </a:tr>
              <a:tr h="857795">
                <a:tc>
                  <a:txBody>
                    <a:bodyPr/>
                    <a:lstStyle/>
                    <a:p>
                      <a:pPr algn="ctr">
                        <a:lnSpc>
                          <a:spcPct val="107000"/>
                        </a:lnSpc>
                        <a:spcAft>
                          <a:spcPts val="0"/>
                        </a:spcAft>
                      </a:pPr>
                      <a:r>
                        <a:rPr lang="uk-UA" sz="2400" b="0" dirty="0" smtClean="0">
                          <a:solidFill>
                            <a:schemeClr val="tx1"/>
                          </a:solidFill>
                          <a:effectLst/>
                          <a:latin typeface="Times New Roman" panose="02020603050405020304" pitchFamily="18" charset="0"/>
                          <a:cs typeface="Times New Roman" panose="02020603050405020304" pitchFamily="18" charset="0"/>
                        </a:rPr>
                        <a:t>0,02</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uk-UA" sz="2400" dirty="0" smtClean="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20725" rtl="0" eaLnBrk="1" fontAlgn="auto" latinLnBrk="0" hangingPunct="1">
                        <a:lnSpc>
                          <a:spcPct val="107000"/>
                        </a:lnSpc>
                        <a:spcBef>
                          <a:spcPts val="0"/>
                        </a:spcBef>
                        <a:spcAft>
                          <a:spcPts val="0"/>
                        </a:spcAft>
                        <a:buClrTx/>
                        <a:buSzTx/>
                        <a:buFontTx/>
                        <a:buNone/>
                        <a:tabLst/>
                        <a:defRPr/>
                      </a:pP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Розтріскування гумових </a:t>
                      </a: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виробів </a:t>
                      </a: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0988574"/>
                  </a:ext>
                </a:extLst>
              </a:tr>
              <a:tr h="857795">
                <a:tc>
                  <a:txBody>
                    <a:bodyPr/>
                    <a:lstStyle/>
                    <a:p>
                      <a:pPr algn="ctr">
                        <a:lnSpc>
                          <a:spcPct val="107000"/>
                        </a:lnSpc>
                        <a:spcAft>
                          <a:spcPts val="0"/>
                        </a:spcAft>
                      </a:pPr>
                      <a:r>
                        <a:rPr lang="uk-UA" sz="2400" b="0" dirty="0" smtClean="0">
                          <a:solidFill>
                            <a:schemeClr val="tx1"/>
                          </a:solidFill>
                          <a:effectLst/>
                          <a:latin typeface="Times New Roman" panose="02020603050405020304" pitchFamily="18" charset="0"/>
                          <a:cs typeface="Times New Roman" panose="02020603050405020304" pitchFamily="18" charset="0"/>
                        </a:rPr>
                        <a:t>0,03</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uk-UA" sz="2400" dirty="0" smtClean="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Пригнічення рослинності 	</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1801047"/>
                  </a:ext>
                </a:extLst>
              </a:tr>
              <a:tr h="857795">
                <a:tc>
                  <a:txBody>
                    <a:bodyPr/>
                    <a:lstStyle/>
                    <a:p>
                      <a:pPr algn="ctr">
                        <a:lnSpc>
                          <a:spcPct val="107000"/>
                        </a:lnSpc>
                        <a:spcAft>
                          <a:spcPts val="0"/>
                        </a:spcAft>
                      </a:pPr>
                      <a:r>
                        <a:rPr lang="uk-UA" sz="2400" b="0" dirty="0" smtClean="0">
                          <a:solidFill>
                            <a:schemeClr val="tx1"/>
                          </a:solidFill>
                          <a:effectLst/>
                          <a:latin typeface="Times New Roman" panose="02020603050405020304" pitchFamily="18" charset="0"/>
                          <a:cs typeface="Times New Roman" panose="02020603050405020304" pitchFamily="18" charset="0"/>
                        </a:rPr>
                        <a:t>0,1</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uk-UA" sz="2400" dirty="0" smtClean="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Спазми дихальних шляхів 	</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359391"/>
                  </a:ext>
                </a:extLst>
              </a:tr>
              <a:tr h="484592">
                <a:tc>
                  <a:txBody>
                    <a:bodyPr/>
                    <a:lstStyle/>
                    <a:p>
                      <a:pPr algn="ctr">
                        <a:lnSpc>
                          <a:spcPct val="107000"/>
                        </a:lnSpc>
                        <a:spcAft>
                          <a:spcPts val="0"/>
                        </a:spcAft>
                      </a:pPr>
                      <a:r>
                        <a:rPr lang="uk-UA" sz="2400" b="0" dirty="0" smtClean="0">
                          <a:solidFill>
                            <a:schemeClr val="tx1"/>
                          </a:solidFill>
                          <a:effectLst/>
                          <a:latin typeface="Times New Roman" panose="02020603050405020304" pitchFamily="18" charset="0"/>
                          <a:cs typeface="Times New Roman" panose="02020603050405020304" pitchFamily="18" charset="0"/>
                        </a:rPr>
                        <a:t>2,0</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uk-UA" sz="2400" dirty="0" smtClean="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uk-UA" sz="2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Сильний кашель </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3879211"/>
                  </a:ext>
                </a:extLst>
              </a:tr>
            </a:tbl>
          </a:graphicData>
        </a:graphic>
      </p:graphicFrame>
      <p:sp>
        <p:nvSpPr>
          <p:cNvPr id="4" name="Прямоугольник 3"/>
          <p:cNvSpPr/>
          <p:nvPr/>
        </p:nvSpPr>
        <p:spPr>
          <a:xfrm>
            <a:off x="991751" y="440755"/>
            <a:ext cx="10014858" cy="830997"/>
          </a:xfrm>
          <a:prstGeom prst="rect">
            <a:avLst/>
          </a:prstGeom>
        </p:spPr>
        <p:txBody>
          <a:bodyPr wrap="square">
            <a:spAutoFit/>
          </a:bodyPr>
          <a:lstStyle/>
          <a:p>
            <a:pPr algn="ctr"/>
            <a:r>
              <a:rPr lang="ru-RU" sz="2400" b="1" dirty="0" smtClean="0">
                <a:solidFill>
                  <a:srgbClr val="000000"/>
                </a:solidFill>
                <a:latin typeface="Times New Roman" panose="02020603050405020304" pitchFamily="18" charset="0"/>
              </a:rPr>
              <a:t>НАСЛІДКИ ВПЛИВУ РІЗНИХ КОНЦЕНТРАЦІЙ ОЗОНУ В ПОВІТРІ НА ЛЮДИНУ ТА НАВКОЛИШНЄ СЕРЕДОВИЩЕ </a:t>
            </a:r>
            <a:endParaRPr lang="en-US" sz="2400" dirty="0"/>
          </a:p>
        </p:txBody>
      </p:sp>
    </p:spTree>
    <p:extLst>
      <p:ext uri="{BB962C8B-B14F-4D97-AF65-F5344CB8AC3E}">
        <p14:creationId xmlns:p14="http://schemas.microsoft.com/office/powerpoint/2010/main" val="3414202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671" y="273868"/>
            <a:ext cx="11190514" cy="4278094"/>
          </a:xfrm>
          <a:prstGeom prst="rect">
            <a:avLst/>
          </a:prstGeom>
        </p:spPr>
        <p:txBody>
          <a:bodyPr wrap="square">
            <a:spAutoFit/>
          </a:bodyPr>
          <a:lstStyle/>
          <a:p>
            <a:pPr algn="ctr"/>
            <a:r>
              <a:rPr lang="uk-UA" sz="2400" b="1" dirty="0">
                <a:solidFill>
                  <a:srgbClr val="000000"/>
                </a:solidFill>
                <a:latin typeface="Times New Roman" panose="02020603050405020304" pitchFamily="18" charset="0"/>
              </a:rPr>
              <a:t>Шумовий вплив транспорту </a:t>
            </a:r>
            <a:endParaRPr lang="uk-UA" sz="2400" dirty="0">
              <a:solidFill>
                <a:srgbClr val="000000"/>
              </a:solidFill>
              <a:latin typeface="Times New Roman" panose="02020603050405020304" pitchFamily="18" charset="0"/>
            </a:endParaRPr>
          </a:p>
          <a:p>
            <a:pPr algn="just"/>
            <a:endParaRPr lang="ru-RU" sz="2800" i="1" dirty="0" smtClean="0">
              <a:solidFill>
                <a:srgbClr val="C00000"/>
              </a:solidFill>
              <a:latin typeface="Times New Roman" panose="02020603050405020304" pitchFamily="18" charset="0"/>
            </a:endParaRPr>
          </a:p>
          <a:p>
            <a:pPr algn="just"/>
            <a:r>
              <a:rPr lang="ru-RU" sz="2800" i="1" dirty="0">
                <a:solidFill>
                  <a:srgbClr val="C00000"/>
                </a:solidFill>
                <a:latin typeface="Times New Roman" panose="02020603050405020304" pitchFamily="18" charset="0"/>
              </a:rPr>
              <a:t>	</a:t>
            </a:r>
            <a:r>
              <a:rPr lang="ru-RU" sz="2800" i="1" dirty="0" smtClean="0">
                <a:solidFill>
                  <a:srgbClr val="C00000"/>
                </a:solidFill>
                <a:latin typeface="Times New Roman" panose="02020603050405020304" pitchFamily="18" charset="0"/>
              </a:rPr>
              <a:t>Шумом</a:t>
            </a:r>
            <a:r>
              <a:rPr lang="ru-RU" sz="2400" i="1" dirty="0" smtClean="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називаються</a:t>
            </a:r>
            <a:r>
              <a:rPr lang="ru-RU" sz="2400" dirty="0">
                <a:solidFill>
                  <a:srgbClr val="000000"/>
                </a:solidFill>
                <a:latin typeface="Times New Roman" panose="02020603050405020304" pitchFamily="18" charset="0"/>
              </a:rPr>
              <a:t> будь-</a:t>
            </a:r>
            <a:r>
              <a:rPr lang="ru-RU" sz="2400" dirty="0" err="1">
                <a:solidFill>
                  <a:srgbClr val="000000"/>
                </a:solidFill>
                <a:latin typeface="Times New Roman" panose="02020603050405020304" pitchFamily="18" charset="0"/>
              </a:rPr>
              <a:t>які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небажані</a:t>
            </a:r>
            <a:r>
              <a:rPr lang="ru-RU" sz="2400" dirty="0">
                <a:solidFill>
                  <a:srgbClr val="000000"/>
                </a:solidFill>
                <a:latin typeface="Times New Roman" panose="02020603050405020304" pitchFamily="18" charset="0"/>
              </a:rPr>
              <a:t> для </a:t>
            </a:r>
            <a:r>
              <a:rPr lang="ru-RU" sz="2400" dirty="0" err="1">
                <a:solidFill>
                  <a:srgbClr val="000000"/>
                </a:solidFill>
                <a:latin typeface="Times New Roman" panose="02020603050405020304" pitchFamily="18" charset="0"/>
              </a:rPr>
              <a:t>людини</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звукові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коливання</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що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заважають</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праці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або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відпочинку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створюють</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акустичний</a:t>
            </a:r>
            <a:r>
              <a:rPr lang="ru-RU" sz="2400" dirty="0">
                <a:solidFill>
                  <a:srgbClr val="000000"/>
                </a:solidFill>
                <a:latin typeface="Times New Roman" panose="02020603050405020304" pitchFamily="18" charset="0"/>
              </a:rPr>
              <a:t> дискомфорт. Будь-</a:t>
            </a:r>
            <a:r>
              <a:rPr lang="ru-RU" sz="2400" dirty="0" err="1">
                <a:solidFill>
                  <a:srgbClr val="000000"/>
                </a:solidFill>
                <a:latin typeface="Times New Roman" panose="02020603050405020304" pitchFamily="18" charset="0"/>
              </a:rPr>
              <a:t>який</a:t>
            </a:r>
            <a:r>
              <a:rPr lang="ru-RU" sz="2400" dirty="0">
                <a:solidFill>
                  <a:srgbClr val="000000"/>
                </a:solidFill>
                <a:latin typeface="Times New Roman" panose="02020603050405020304" pitchFamily="18" charset="0"/>
              </a:rPr>
              <a:t> шум </a:t>
            </a:r>
            <a:r>
              <a:rPr lang="ru-RU" sz="2400" dirty="0" err="1">
                <a:solidFill>
                  <a:srgbClr val="000000"/>
                </a:solidFill>
                <a:latin typeface="Times New Roman" panose="02020603050405020304" pitchFamily="18" charset="0"/>
              </a:rPr>
              <a:t>можна</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охарактеризувати</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кількома</a:t>
            </a:r>
            <a:r>
              <a:rPr lang="ru-RU" sz="2400" dirty="0">
                <a:solidFill>
                  <a:srgbClr val="000000"/>
                </a:solidFill>
                <a:latin typeface="Times New Roman" panose="02020603050405020304" pitchFamily="18" charset="0"/>
              </a:rPr>
              <a:t> параметрами: </a:t>
            </a:r>
          </a:p>
          <a:p>
            <a:r>
              <a:rPr lang="uk-UA" sz="2400" dirty="0">
                <a:solidFill>
                  <a:srgbClr val="000000"/>
                </a:solidFill>
                <a:latin typeface="Times New Roman" panose="02020603050405020304" pitchFamily="18" charset="0"/>
              </a:rPr>
              <a:t>- звуковий тиск; </a:t>
            </a:r>
          </a:p>
          <a:p>
            <a:r>
              <a:rPr lang="uk-UA" sz="2400" dirty="0">
                <a:solidFill>
                  <a:srgbClr val="000000"/>
                </a:solidFill>
                <a:latin typeface="Times New Roman" panose="02020603050405020304" pitchFamily="18" charset="0"/>
              </a:rPr>
              <a:t>- інтенсивність звуку; </a:t>
            </a:r>
          </a:p>
          <a:p>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звукова</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потужність</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потік</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звукової</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енергії</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джерела</a:t>
            </a:r>
            <a:r>
              <a:rPr lang="ru-RU" sz="2400" dirty="0">
                <a:solidFill>
                  <a:srgbClr val="000000"/>
                </a:solidFill>
                <a:latin typeface="Times New Roman" panose="02020603050405020304" pitchFamily="18" charset="0"/>
              </a:rPr>
              <a:t> шуму; </a:t>
            </a:r>
          </a:p>
          <a:p>
            <a:r>
              <a:rPr lang="uk-UA" sz="2400" dirty="0">
                <a:solidFill>
                  <a:srgbClr val="000000"/>
                </a:solidFill>
                <a:latin typeface="Times New Roman" panose="02020603050405020304" pitchFamily="18" charset="0"/>
              </a:rPr>
              <a:t>- рівень </a:t>
            </a:r>
            <a:r>
              <a:rPr lang="uk-UA" sz="2400" dirty="0" err="1">
                <a:solidFill>
                  <a:srgbClr val="000000"/>
                </a:solidFill>
                <a:latin typeface="Times New Roman" panose="02020603050405020304" pitchFamily="18" charset="0"/>
              </a:rPr>
              <a:t>звуквої</a:t>
            </a:r>
            <a:r>
              <a:rPr lang="uk-UA" sz="2400" dirty="0">
                <a:solidFill>
                  <a:srgbClr val="000000"/>
                </a:solidFill>
                <a:latin typeface="Times New Roman" panose="02020603050405020304" pitchFamily="18" charset="0"/>
              </a:rPr>
              <a:t> експозиції; </a:t>
            </a:r>
          </a:p>
          <a:p>
            <a:r>
              <a:rPr lang="uk-UA" sz="2400" dirty="0">
                <a:solidFill>
                  <a:srgbClr val="000000"/>
                </a:solidFill>
                <a:latin typeface="Times New Roman" panose="02020603050405020304" pitchFamily="18" charset="0"/>
              </a:rPr>
              <a:t>- частотний спектр; </a:t>
            </a:r>
          </a:p>
          <a:p>
            <a:r>
              <a:rPr lang="uk-UA" sz="2400" dirty="0">
                <a:solidFill>
                  <a:srgbClr val="000000"/>
                </a:solidFill>
                <a:latin typeface="Times New Roman" panose="02020603050405020304" pitchFamily="18" charset="0"/>
              </a:rPr>
              <a:t>- направленість. </a:t>
            </a:r>
          </a:p>
        </p:txBody>
      </p:sp>
      <p:pic>
        <p:nvPicPr>
          <p:cNvPr id="21508" name="Picture 4" descr="Шумомер: 100 фото и описание принципа работы устрйо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542" y="3361190"/>
            <a:ext cx="5573486" cy="349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44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199" y="540995"/>
            <a:ext cx="11299371" cy="1938992"/>
          </a:xfrm>
          <a:prstGeom prst="rect">
            <a:avLst/>
          </a:prstGeom>
        </p:spPr>
        <p:txBody>
          <a:bodyPr wrap="square">
            <a:spAutoFit/>
          </a:bodyPr>
          <a:lstStyle/>
          <a:p>
            <a:pPr algn="just"/>
            <a:r>
              <a:rPr lang="ru-RU" sz="2400" b="1" i="1" dirty="0" smtClean="0">
                <a:solidFill>
                  <a:srgbClr val="000000"/>
                </a:solidFill>
                <a:latin typeface="Times New Roman" panose="02020603050405020304" pitchFamily="18" charset="0"/>
              </a:rPr>
              <a:t>	</a:t>
            </a:r>
            <a:r>
              <a:rPr lang="ru-RU" sz="2400" b="1" i="1" dirty="0" err="1" smtClean="0">
                <a:solidFill>
                  <a:srgbClr val="000000"/>
                </a:solidFill>
                <a:latin typeface="Times New Roman" panose="02020603050405020304" pitchFamily="18" charset="0"/>
              </a:rPr>
              <a:t>Звуковий</a:t>
            </a:r>
            <a:r>
              <a:rPr lang="ru-RU" sz="2400" b="1" i="1" dirty="0" smtClean="0">
                <a:solidFill>
                  <a:srgbClr val="000000"/>
                </a:solidFill>
                <a:latin typeface="Times New Roman" panose="02020603050405020304" pitchFamily="18" charset="0"/>
              </a:rPr>
              <a:t> </a:t>
            </a:r>
            <a:r>
              <a:rPr lang="ru-RU" sz="2400" b="1" i="1" dirty="0" err="1">
                <a:solidFill>
                  <a:srgbClr val="000000"/>
                </a:solidFill>
                <a:latin typeface="Times New Roman" panose="02020603050405020304" pitchFamily="18" charset="0"/>
              </a:rPr>
              <a:t>тиск</a:t>
            </a:r>
            <a:r>
              <a:rPr lang="ru-RU" sz="2400" b="1" i="1" dirty="0">
                <a:solidFill>
                  <a:srgbClr val="000000"/>
                </a:solidFill>
                <a:latin typeface="Times New Roman" panose="02020603050405020304" pitchFamily="18" charset="0"/>
              </a:rPr>
              <a:t> </a:t>
            </a:r>
            <a:r>
              <a:rPr lang="ru-RU" sz="2400" dirty="0" smtClean="0">
                <a:solidFill>
                  <a:srgbClr val="000000"/>
                </a:solidFill>
                <a:latin typeface="Times New Roman" panose="02020603050405020304" pitchFamily="18" charset="0"/>
              </a:rPr>
              <a:t>– </a:t>
            </a:r>
            <a:r>
              <a:rPr lang="ru-RU" sz="2400" dirty="0" err="1" smtClean="0">
                <a:solidFill>
                  <a:srgbClr val="000000"/>
                </a:solidFill>
                <a:latin typeface="Times New Roman" panose="02020603050405020304" pitchFamily="18" charset="0"/>
              </a:rPr>
              <a:t>це</a:t>
            </a:r>
            <a:r>
              <a:rPr lang="ru-RU" sz="2400" dirty="0" smtClean="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надлишковий</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тиск</a:t>
            </a:r>
            <a:r>
              <a:rPr lang="ru-RU" sz="2400" dirty="0">
                <a:solidFill>
                  <a:srgbClr val="000000"/>
                </a:solidFill>
                <a:latin typeface="Times New Roman" panose="02020603050405020304" pitchFamily="18" charset="0"/>
              </a:rPr>
              <a:t> у </a:t>
            </a:r>
            <a:r>
              <a:rPr lang="ru-RU" sz="2400" dirty="0" err="1">
                <a:solidFill>
                  <a:srgbClr val="000000"/>
                </a:solidFill>
                <a:latin typeface="Times New Roman" panose="02020603050405020304" pitchFamily="18" charset="0"/>
              </a:rPr>
              <a:t>пружному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середовищі</a:t>
            </a:r>
            <a:r>
              <a:rPr lang="ru-RU" sz="2400" dirty="0">
                <a:solidFill>
                  <a:srgbClr val="000000"/>
                </a:solidFill>
                <a:latin typeface="Times New Roman" panose="02020603050405020304" pitchFamily="18" charset="0"/>
              </a:rPr>
              <a:t>, в </a:t>
            </a:r>
            <a:r>
              <a:rPr lang="ru-RU" sz="2400" dirty="0" err="1">
                <a:solidFill>
                  <a:srgbClr val="000000"/>
                </a:solidFill>
                <a:latin typeface="Times New Roman" panose="02020603050405020304" pitchFamily="18" charset="0"/>
              </a:rPr>
              <a:t>якому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поширюються</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звукові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коливання</a:t>
            </a:r>
            <a:r>
              <a:rPr lang="ru-RU" sz="2400" dirty="0">
                <a:solidFill>
                  <a:srgbClr val="000000"/>
                </a:solidFill>
                <a:latin typeface="Times New Roman" panose="02020603050405020304" pitchFamily="18" charset="0"/>
              </a:rPr>
              <a:t>, і </a:t>
            </a:r>
            <a:r>
              <a:rPr lang="ru-RU" sz="2400" dirty="0" err="1">
                <a:solidFill>
                  <a:srgbClr val="000000"/>
                </a:solidFill>
                <a:latin typeface="Times New Roman" panose="02020603050405020304" pitchFamily="18" charset="0"/>
              </a:rPr>
              <a:t>який</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спричинений</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цими</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коливаннями</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Іншими</a:t>
            </a:r>
            <a:r>
              <a:rPr lang="ru-RU" sz="2400" dirty="0">
                <a:solidFill>
                  <a:srgbClr val="000000"/>
                </a:solidFill>
                <a:latin typeface="Times New Roman" panose="02020603050405020304" pitchFamily="18" charset="0"/>
              </a:rPr>
              <a:t> словами, </a:t>
            </a:r>
            <a:r>
              <a:rPr lang="ru-RU" sz="2400" dirty="0" err="1">
                <a:solidFill>
                  <a:srgbClr val="000000"/>
                </a:solidFill>
                <a:latin typeface="Times New Roman" panose="02020603050405020304" pitchFamily="18" charset="0"/>
              </a:rPr>
              <a:t>звуковий</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тиск</a:t>
            </a:r>
            <a:r>
              <a:rPr lang="ru-RU" sz="2400" dirty="0">
                <a:solidFill>
                  <a:srgbClr val="000000"/>
                </a:solidFill>
                <a:latin typeface="Times New Roman" panose="02020603050405020304" pitchFamily="18" charset="0"/>
              </a:rPr>
              <a:t> </a:t>
            </a:r>
            <a:r>
              <a:rPr lang="ru-RU" sz="2400" dirty="0" smtClean="0">
                <a:solidFill>
                  <a:srgbClr val="000000"/>
                </a:solidFill>
                <a:latin typeface="Times New Roman" panose="02020603050405020304" pitchFamily="18" charset="0"/>
              </a:rPr>
              <a:t>– </a:t>
            </a:r>
            <a:r>
              <a:rPr lang="ru-RU" sz="2400" dirty="0" err="1" smtClean="0">
                <a:solidFill>
                  <a:srgbClr val="000000"/>
                </a:solidFill>
                <a:latin typeface="Times New Roman" panose="02020603050405020304" pitchFamily="18" charset="0"/>
              </a:rPr>
              <a:t>це</a:t>
            </a:r>
            <a:r>
              <a:rPr lang="ru-RU" sz="2400" dirty="0" smtClean="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різниця</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між</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миттєвим</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значенням</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тиску</a:t>
            </a:r>
            <a:r>
              <a:rPr lang="ru-RU" sz="2400" dirty="0">
                <a:solidFill>
                  <a:srgbClr val="000000"/>
                </a:solidFill>
                <a:latin typeface="Times New Roman" panose="02020603050405020304" pitchFamily="18" charset="0"/>
              </a:rPr>
              <a:t> у </a:t>
            </a:r>
            <a:r>
              <a:rPr lang="ru-RU" sz="2400" dirty="0" err="1">
                <a:solidFill>
                  <a:srgbClr val="000000"/>
                </a:solidFill>
                <a:latin typeface="Times New Roman" panose="02020603050405020304" pitchFamily="18" charset="0"/>
              </a:rPr>
              <a:t>збуреному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середовищі</a:t>
            </a:r>
            <a:r>
              <a:rPr lang="ru-RU" sz="2400" dirty="0">
                <a:solidFill>
                  <a:srgbClr val="000000"/>
                </a:solidFill>
                <a:latin typeface="Times New Roman" panose="02020603050405020304" pitchFamily="18" charset="0"/>
              </a:rPr>
              <a:t> у момент </a:t>
            </a:r>
            <a:r>
              <a:rPr lang="ru-RU" sz="2400" dirty="0" err="1">
                <a:solidFill>
                  <a:srgbClr val="000000"/>
                </a:solidFill>
                <a:latin typeface="Times New Roman" panose="02020603050405020304" pitchFamily="18" charset="0"/>
              </a:rPr>
              <a:t>проходження</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звукової</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хвилі</a:t>
            </a:r>
            <a:r>
              <a:rPr lang="ru-RU" sz="2400" dirty="0">
                <a:solidFill>
                  <a:srgbClr val="000000"/>
                </a:solidFill>
                <a:latin typeface="Times New Roman" panose="02020603050405020304" pitchFamily="18" charset="0"/>
              </a:rPr>
              <a:t> і </a:t>
            </a:r>
            <a:r>
              <a:rPr lang="ru-RU" sz="2400" dirty="0" err="1">
                <a:solidFill>
                  <a:srgbClr val="000000"/>
                </a:solidFill>
                <a:latin typeface="Times New Roman" panose="02020603050405020304" pitchFamily="18" charset="0"/>
              </a:rPr>
              <a:t>тиском</a:t>
            </a:r>
            <a:r>
              <a:rPr lang="ru-RU" sz="2400" dirty="0">
                <a:solidFill>
                  <a:srgbClr val="000000"/>
                </a:solidFill>
                <a:latin typeface="Times New Roman" panose="02020603050405020304" pitchFamily="18" charset="0"/>
              </a:rPr>
              <a:t> у </a:t>
            </a:r>
            <a:r>
              <a:rPr lang="ru-RU" sz="2400" dirty="0" err="1">
                <a:solidFill>
                  <a:srgbClr val="000000"/>
                </a:solidFill>
                <a:latin typeface="Times New Roman" panose="02020603050405020304" pitchFamily="18" charset="0"/>
              </a:rPr>
              <a:t>незбуреному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середовищі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Вимірюється</a:t>
            </a:r>
            <a:r>
              <a:rPr lang="ru-RU" sz="2400" dirty="0">
                <a:solidFill>
                  <a:srgbClr val="000000"/>
                </a:solidFill>
                <a:latin typeface="Times New Roman" panose="02020603050405020304" pitchFamily="18" charset="0"/>
              </a:rPr>
              <a:t> у паскалях (Па). </a:t>
            </a:r>
            <a:endParaRPr lang="en-US" sz="2400" dirty="0"/>
          </a:p>
        </p:txBody>
      </p:sp>
      <p:pic>
        <p:nvPicPr>
          <p:cNvPr id="9220" name="Picture 4" descr="Презентація &quot;Тиск. Сила тиску&quot;"/>
          <p:cNvPicPr>
            <a:picLocks noChangeAspect="1" noChangeArrowheads="1"/>
          </p:cNvPicPr>
          <p:nvPr/>
        </p:nvPicPr>
        <p:blipFill rotWithShape="1">
          <a:blip r:embed="rId2">
            <a:extLst>
              <a:ext uri="{28A0092B-C50C-407E-A947-70E740481C1C}">
                <a14:useLocalDpi xmlns:a14="http://schemas.microsoft.com/office/drawing/2010/main" val="0"/>
              </a:ext>
            </a:extLst>
          </a:blip>
          <a:srcRect l="8171" t="8699" r="2673" b="5781"/>
          <a:stretch/>
        </p:blipFill>
        <p:spPr bwMode="auto">
          <a:xfrm>
            <a:off x="2216074" y="2479987"/>
            <a:ext cx="7564847" cy="410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3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957" y="259807"/>
            <a:ext cx="10863943" cy="1200329"/>
          </a:xfrm>
          <a:prstGeom prst="rect">
            <a:avLst/>
          </a:prstGeom>
        </p:spPr>
        <p:txBody>
          <a:bodyPr wrap="square">
            <a:spAutoFit/>
          </a:bodyPr>
          <a:lstStyle/>
          <a:p>
            <a:pPr algn="just"/>
            <a:r>
              <a:rPr lang="ru-RU" sz="2400" b="1" i="1" dirty="0" smtClean="0">
                <a:solidFill>
                  <a:srgbClr val="000000"/>
                </a:solidFill>
                <a:latin typeface="Times New Roman" panose="02020603050405020304" pitchFamily="18" charset="0"/>
              </a:rPr>
              <a:t>	</a:t>
            </a:r>
            <a:r>
              <a:rPr lang="ru-RU" sz="2400" b="1" i="1" dirty="0" err="1" smtClean="0">
                <a:solidFill>
                  <a:srgbClr val="000000"/>
                </a:solidFill>
                <a:latin typeface="Times New Roman" panose="02020603050405020304" pitchFamily="18" charset="0"/>
              </a:rPr>
              <a:t>Інтенсивність</a:t>
            </a:r>
            <a:r>
              <a:rPr lang="ru-RU" sz="2400" b="1" i="1" dirty="0" smtClean="0">
                <a:solidFill>
                  <a:srgbClr val="000000"/>
                </a:solidFill>
                <a:latin typeface="Times New Roman" panose="02020603050405020304" pitchFamily="18" charset="0"/>
              </a:rPr>
              <a:t> </a:t>
            </a:r>
            <a:r>
              <a:rPr lang="ru-RU" sz="2400" b="1" i="1" dirty="0">
                <a:solidFill>
                  <a:srgbClr val="000000"/>
                </a:solidFill>
                <a:latin typeface="Times New Roman" panose="02020603050405020304" pitchFamily="18" charset="0"/>
              </a:rPr>
              <a:t>звуку </a:t>
            </a:r>
            <a:r>
              <a:rPr lang="ru-RU" sz="2400" b="1" dirty="0">
                <a:solidFill>
                  <a:srgbClr val="000000"/>
                </a:solidFill>
                <a:latin typeface="Times New Roman" panose="02020603050405020304" pitchFamily="18" charset="0"/>
              </a:rPr>
              <a:t>(</a:t>
            </a:r>
            <a:r>
              <a:rPr lang="ru-RU" sz="2400" b="1" i="1" dirty="0">
                <a:solidFill>
                  <a:srgbClr val="000000"/>
                </a:solidFill>
                <a:latin typeface="Times New Roman" panose="02020603050405020304" pitchFamily="18" charset="0"/>
              </a:rPr>
              <a:t>сила звуку</a:t>
            </a:r>
            <a:r>
              <a:rPr lang="ru-RU" sz="2400" b="1"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це</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середня</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енергія</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що</a:t>
            </a:r>
            <a:r>
              <a:rPr lang="ru-RU" sz="2400" dirty="0">
                <a:solidFill>
                  <a:srgbClr val="000000"/>
                </a:solidFill>
                <a:latin typeface="Times New Roman" panose="02020603050405020304" pitchFamily="18" charset="0"/>
              </a:rPr>
              <a:t> переноситься звуковою </a:t>
            </a:r>
            <a:r>
              <a:rPr lang="ru-RU" sz="2400" dirty="0" err="1">
                <a:solidFill>
                  <a:srgbClr val="000000"/>
                </a:solidFill>
                <a:latin typeface="Times New Roman" panose="02020603050405020304" pitchFamily="18" charset="0"/>
              </a:rPr>
              <a:t>хвилею</a:t>
            </a:r>
            <a:r>
              <a:rPr lang="ru-RU" sz="2400" dirty="0">
                <a:solidFill>
                  <a:srgbClr val="000000"/>
                </a:solidFill>
                <a:latin typeface="Times New Roman" panose="02020603050405020304" pitchFamily="18" charset="0"/>
              </a:rPr>
              <a:t> за </a:t>
            </a:r>
            <a:r>
              <a:rPr lang="ru-RU" sz="2400" dirty="0" err="1">
                <a:solidFill>
                  <a:srgbClr val="000000"/>
                </a:solidFill>
                <a:latin typeface="Times New Roman" panose="02020603050405020304" pitchFamily="18" charset="0"/>
              </a:rPr>
              <a:t>одиницю</a:t>
            </a:r>
            <a:r>
              <a:rPr lang="ru-RU" sz="2400" dirty="0">
                <a:solidFill>
                  <a:srgbClr val="000000"/>
                </a:solidFill>
                <a:latin typeface="Times New Roman" panose="02020603050405020304" pitchFamily="18" charset="0"/>
              </a:rPr>
              <a:t> часу через </a:t>
            </a:r>
            <a:r>
              <a:rPr lang="ru-RU" sz="2400" dirty="0" err="1">
                <a:solidFill>
                  <a:srgbClr val="000000"/>
                </a:solidFill>
                <a:latin typeface="Times New Roman" panose="02020603050405020304" pitchFamily="18" charset="0"/>
              </a:rPr>
              <a:t>одиницю</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площі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перпендикулярної</a:t>
            </a:r>
            <a:r>
              <a:rPr lang="ru-RU" sz="2400" dirty="0">
                <a:solidFill>
                  <a:srgbClr val="000000"/>
                </a:solidFill>
                <a:latin typeface="Times New Roman" panose="02020603050405020304" pitchFamily="18" charset="0"/>
              </a:rPr>
              <a:t> до </a:t>
            </a:r>
            <a:r>
              <a:rPr lang="ru-RU" sz="2400" dirty="0" err="1">
                <a:solidFill>
                  <a:srgbClr val="000000"/>
                </a:solidFill>
                <a:latin typeface="Times New Roman" panose="02020603050405020304" pitchFamily="18" charset="0"/>
              </a:rPr>
              <a:t>напрямку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поширення</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звукових</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коливань</a:t>
            </a:r>
            <a:r>
              <a:rPr lang="ru-RU" sz="2400" dirty="0">
                <a:solidFill>
                  <a:srgbClr val="000000"/>
                </a:solidFill>
                <a:latin typeface="Times New Roman" panose="02020603050405020304" pitchFamily="18" charset="0"/>
              </a:rPr>
              <a:t>: </a:t>
            </a:r>
            <a:endParaRPr lang="en-US" sz="2400" dirty="0"/>
          </a:p>
        </p:txBody>
      </p:sp>
      <p:pic>
        <p:nvPicPr>
          <p:cNvPr id="10242" name="Picture 2" descr="Корисні та шкідливі звуки - Aur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6" y="1460136"/>
            <a:ext cx="7688489" cy="522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7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214" y="351531"/>
            <a:ext cx="11495183" cy="1015663"/>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У таблиці  наведено рівні шуму, які створюють шини різного типу під час руху малолітражного легкового автомобіля з різною швидкістю. З таблиці видно, що вплив типу шин на збільшення рівня зовнішнього шуму автомобіля збільшується за зростання швидкості руху.</a:t>
            </a:r>
            <a:endParaRPr lang="en-US"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5531" y="1929582"/>
            <a:ext cx="10711543" cy="707886"/>
          </a:xfrm>
          <a:prstGeom prst="rect">
            <a:avLst/>
          </a:prstGeom>
        </p:spPr>
        <p:txBody>
          <a:bodyPr wrap="square">
            <a:spAutoFit/>
          </a:bodyPr>
          <a:lstStyle/>
          <a:p>
            <a:pPr algn="ctr"/>
            <a:r>
              <a:rPr lang="ru-RU" sz="2000" b="1" dirty="0" err="1" smtClean="0">
                <a:latin typeface="Times New Roman" panose="02020603050405020304" pitchFamily="18" charset="0"/>
                <a:cs typeface="Times New Roman" panose="02020603050405020304" pitchFamily="18" charset="0"/>
              </a:rPr>
              <a:t>Вплив</a:t>
            </a:r>
            <a:r>
              <a:rPr lang="ru-RU" sz="2000" b="1" dirty="0" smtClean="0">
                <a:latin typeface="Times New Roman" panose="02020603050405020304" pitchFamily="18" charset="0"/>
                <a:cs typeface="Times New Roman" panose="02020603050405020304" pitchFamily="18" charset="0"/>
              </a:rPr>
              <a:t> типу шин і </a:t>
            </a:r>
            <a:r>
              <a:rPr lang="ru-RU" sz="2000" b="1" dirty="0" err="1" smtClean="0">
                <a:latin typeface="Times New Roman" panose="02020603050405020304" pitchFamily="18" charset="0"/>
                <a:cs typeface="Times New Roman" panose="02020603050405020304" pitchFamily="18" charset="0"/>
              </a:rPr>
              <a:t>швидкості</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руху</a:t>
            </a:r>
            <a:r>
              <a:rPr lang="ru-RU" sz="2000" b="1" dirty="0" smtClean="0">
                <a:latin typeface="Times New Roman" panose="02020603050405020304" pitchFamily="18" charset="0"/>
                <a:cs typeface="Times New Roman" panose="02020603050405020304" pitchFamily="18" charset="0"/>
              </a:rPr>
              <a:t> на </a:t>
            </a:r>
            <a:r>
              <a:rPr lang="ru-RU" sz="2000" b="1" dirty="0" err="1" smtClean="0">
                <a:latin typeface="Times New Roman" panose="02020603050405020304" pitchFamily="18" charset="0"/>
                <a:cs typeface="Times New Roman" panose="02020603050405020304" pitchFamily="18" charset="0"/>
              </a:rPr>
              <a:t>рівень</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зовнішнього</a:t>
            </a:r>
            <a:r>
              <a:rPr lang="ru-RU" sz="2000" b="1" dirty="0" smtClean="0">
                <a:latin typeface="Times New Roman" panose="02020603050405020304" pitchFamily="18" charset="0"/>
                <a:cs typeface="Times New Roman" panose="02020603050405020304" pitchFamily="18" charset="0"/>
              </a:rPr>
              <a:t> шуму </a:t>
            </a:r>
            <a:r>
              <a:rPr lang="ru-RU" sz="2000" b="1" dirty="0" err="1" smtClean="0">
                <a:latin typeface="Times New Roman" panose="02020603050405020304" pitchFamily="18" charset="0"/>
                <a:cs typeface="Times New Roman" panose="02020603050405020304" pitchFamily="18" charset="0"/>
              </a:rPr>
              <a:t>малолітражного</a:t>
            </a:r>
            <a:r>
              <a:rPr lang="ru-RU" sz="2000" b="1" dirty="0" smtClean="0">
                <a:latin typeface="Times New Roman" panose="02020603050405020304" pitchFamily="18" charset="0"/>
                <a:cs typeface="Times New Roman" panose="02020603050405020304" pitchFamily="18" charset="0"/>
              </a:rPr>
              <a:t> легкового </a:t>
            </a:r>
            <a:r>
              <a:rPr lang="ru-RU" sz="2000" b="1" dirty="0" err="1" smtClean="0">
                <a:latin typeface="Times New Roman" panose="02020603050405020304" pitchFamily="18" charset="0"/>
                <a:cs typeface="Times New Roman" panose="02020603050405020304" pitchFamily="18" charset="0"/>
              </a:rPr>
              <a:t>автомобіля</a:t>
            </a:r>
            <a:r>
              <a:rPr lang="ru-RU" sz="2000" b="1" dirty="0" smtClean="0">
                <a:latin typeface="Times New Roman" panose="02020603050405020304" pitchFamily="18" charset="0"/>
                <a:cs typeface="Times New Roman" panose="02020603050405020304" pitchFamily="18" charset="0"/>
              </a:rPr>
              <a:t> на гладенькому асфальтобетонному </a:t>
            </a:r>
            <a:r>
              <a:rPr lang="ru-RU" sz="2000" b="1" dirty="0" err="1" smtClean="0">
                <a:latin typeface="Times New Roman" panose="02020603050405020304" pitchFamily="18" charset="0"/>
                <a:cs typeface="Times New Roman" panose="02020603050405020304" pitchFamily="18" charset="0"/>
              </a:rPr>
              <a:t>покритті</a:t>
            </a:r>
            <a:endParaRPr lang="en-US" sz="2000" b="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33676359"/>
              </p:ext>
            </p:extLst>
          </p:nvPr>
        </p:nvGraphicFramePr>
        <p:xfrm>
          <a:off x="740227" y="3124552"/>
          <a:ext cx="10276119" cy="3087833"/>
        </p:xfrm>
        <a:graphic>
          <a:graphicData uri="http://schemas.openxmlformats.org/drawingml/2006/table">
            <a:tbl>
              <a:tblPr firstRow="1" bandRow="1">
                <a:tableStyleId>{5C22544A-7EE6-4342-B048-85BDC9FD1C3A}</a:tableStyleId>
              </a:tblPr>
              <a:tblGrid>
                <a:gridCol w="4531020">
                  <a:extLst>
                    <a:ext uri="{9D8B030D-6E8A-4147-A177-3AD203B41FA5}">
                      <a16:colId xmlns:a16="http://schemas.microsoft.com/office/drawing/2014/main" val="2941546429"/>
                    </a:ext>
                  </a:extLst>
                </a:gridCol>
                <a:gridCol w="1925619">
                  <a:extLst>
                    <a:ext uri="{9D8B030D-6E8A-4147-A177-3AD203B41FA5}">
                      <a16:colId xmlns:a16="http://schemas.microsoft.com/office/drawing/2014/main" val="1091794188"/>
                    </a:ext>
                  </a:extLst>
                </a:gridCol>
                <a:gridCol w="1925619">
                  <a:extLst>
                    <a:ext uri="{9D8B030D-6E8A-4147-A177-3AD203B41FA5}">
                      <a16:colId xmlns:a16="http://schemas.microsoft.com/office/drawing/2014/main" val="3450474791"/>
                    </a:ext>
                  </a:extLst>
                </a:gridCol>
                <a:gridCol w="1893861">
                  <a:extLst>
                    <a:ext uri="{9D8B030D-6E8A-4147-A177-3AD203B41FA5}">
                      <a16:colId xmlns:a16="http://schemas.microsoft.com/office/drawing/2014/main" val="844280817"/>
                    </a:ext>
                  </a:extLst>
                </a:gridCol>
              </a:tblGrid>
              <a:tr h="64464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Тип </a:t>
                      </a:r>
                      <a:r>
                        <a:rPr lang="uk-UA" sz="20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шин </a:t>
                      </a: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Швидкість </a:t>
                      </a:r>
                      <a:r>
                        <a:rPr lang="uk-UA" sz="20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руху, км/год </a:t>
                      </a: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p>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45820886"/>
                  </a:ext>
                </a:extLst>
              </a:tr>
              <a:tr h="381043">
                <a:tc vMerge="1">
                  <a:txBody>
                    <a:bodyPr/>
                    <a:lstStyle/>
                    <a:p>
                      <a:endParaRPr lang="en-US"/>
                    </a:p>
                  </a:txBody>
                  <a:tcPr/>
                </a:tc>
                <a:tc>
                  <a:txBody>
                    <a:bodyPr/>
                    <a:lstStyle/>
                    <a:p>
                      <a:pPr algn="ctr"/>
                      <a:r>
                        <a:rPr lang="uk-UA" sz="2000" dirty="0" smtClean="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latin typeface="Times New Roman" panose="02020603050405020304" pitchFamily="18" charset="0"/>
                          <a:cs typeface="Times New Roman" panose="02020603050405020304" pitchFamily="18" charset="0"/>
                        </a:rPr>
                        <a:t>80</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latin typeface="Times New Roman" panose="02020603050405020304" pitchFamily="18" charset="0"/>
                          <a:cs typeface="Times New Roman" panose="02020603050405020304" pitchFamily="18" charset="0"/>
                        </a:rPr>
                        <a:t>100</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105853"/>
                  </a:ext>
                </a:extLst>
              </a:tr>
              <a:tr h="408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ІН-251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latin typeface="Times New Roman" panose="02020603050405020304" pitchFamily="18" charset="0"/>
                          <a:cs typeface="Times New Roman" panose="02020603050405020304" pitchFamily="18" charset="0"/>
                        </a:rPr>
                        <a:t>70,7 дБА</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71,4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77,4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7287128"/>
                  </a:ext>
                </a:extLst>
              </a:tr>
              <a:tr h="453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2x2-70 </a:t>
                      </a:r>
                      <a:r>
                        <a:rPr lang="uk-UA" sz="20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Мішлен</a:t>
                      </a:r>
                      <a:r>
                        <a:rPr lang="uk-UA"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70,5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74,0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76,6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519119"/>
                  </a:ext>
                </a:extLst>
              </a:tr>
              <a:tr h="713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Альфа 20-20п (з гладеньким протектором)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68,272,5 дБА</a:t>
                      </a: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70,9 дБА</a:t>
                      </a: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72,1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220901"/>
                  </a:ext>
                </a:extLst>
              </a:tr>
              <a:tr h="415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ЕХ-85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75,5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uk-UA" sz="2000" dirty="0" smtClean="0">
                          <a:latin typeface="Times New Roman" panose="02020603050405020304" pitchFamily="18" charset="0"/>
                          <a:cs typeface="Times New Roman" panose="02020603050405020304" pitchFamily="18" charset="0"/>
                        </a:rPr>
                        <a:t>77,3 дБА</a:t>
                      </a:r>
                      <a:endParaRPr lang="en-US" sz="20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577691"/>
                  </a:ext>
                </a:extLst>
              </a:tr>
            </a:tbl>
          </a:graphicData>
        </a:graphic>
      </p:graphicFrame>
    </p:spTree>
    <p:extLst>
      <p:ext uri="{BB962C8B-B14F-4D97-AF65-F5344CB8AC3E}">
        <p14:creationId xmlns:p14="http://schemas.microsoft.com/office/powerpoint/2010/main" val="2472846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367" y="210907"/>
            <a:ext cx="11560629" cy="2308324"/>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Вплив </a:t>
            </a:r>
            <a:r>
              <a:rPr lang="uk-UA" sz="2400" b="1" dirty="0" smtClean="0">
                <a:latin typeface="Times New Roman" panose="02020603050405020304" pitchFamily="18" charset="0"/>
                <a:cs typeface="Times New Roman" panose="02020603050405020304" pitchFamily="18" charset="0"/>
              </a:rPr>
              <a:t>шорсткості поверхні дорожніх покриттів </a:t>
            </a:r>
            <a:r>
              <a:rPr lang="uk-UA" sz="2400" dirty="0" smtClean="0">
                <a:latin typeface="Times New Roman" panose="02020603050405020304" pitchFamily="18" charset="0"/>
                <a:cs typeface="Times New Roman" panose="02020603050405020304" pitchFamily="18" charset="0"/>
              </a:rPr>
              <a:t>на зовнішній шум автотранспортних засобів вивчено досить докладно. Збільшення шорсткості сприяє збільшенню рівня звукового тиску, однак ступінь впливу цього чинника різна для різних типів транспортних засобів. Для вантажних автомобілів цей вплив незначний, адже основними джерелами шуму у них є двигун і трансмісія. Для легкових автомобілів цей вплив помітніший, особливо за високих швидкостей руху.</a:t>
            </a:r>
            <a:endParaRPr lang="en-US" sz="2400" dirty="0">
              <a:latin typeface="Times New Roman" panose="02020603050405020304" pitchFamily="18" charset="0"/>
              <a:cs typeface="Times New Roman" panose="02020603050405020304" pitchFamily="18" charset="0"/>
            </a:endParaRPr>
          </a:p>
        </p:txBody>
      </p:sp>
      <p:pic>
        <p:nvPicPr>
          <p:cNvPr id="11266" name="Picture 2" descr="Вимірювання шорсткості — Купити в Харкові, Києві, Україні. Безкоштовне  тесту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86" y="2519231"/>
            <a:ext cx="11862589" cy="414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057" y="1028343"/>
            <a:ext cx="11255829" cy="4647426"/>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КЛАСИФІКАЦІЯ ВІДПРАЦЬОВАНИХ ГАЗІВ АВТОМОБІЛЬНИХ ДВИГУНІВ ЗАЛЕЖНО ВІД ВПЛИВУ НА ЗДОРОВ'Я ЛЮДИНИ</a:t>
            </a:r>
          </a:p>
          <a:p>
            <a:pPr algn="ctr"/>
            <a:endParaRPr lang="ru-RU" sz="2400" b="1"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Залежно</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особливостей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впливу</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організм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людини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основні</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компоненти</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відпрацьованих</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газів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розділяються</a:t>
            </a:r>
            <a:r>
              <a:rPr lang="ru-RU" sz="2800" dirty="0">
                <a:latin typeface="Times New Roman" panose="02020603050405020304" pitchFamily="18" charset="0"/>
                <a:cs typeface="Times New Roman" panose="02020603050405020304" pitchFamily="18" charset="0"/>
              </a:rPr>
              <a:t> на 7 </a:t>
            </a:r>
            <a:r>
              <a:rPr lang="ru-RU" sz="2800" dirty="0" err="1">
                <a:latin typeface="Times New Roman" panose="02020603050405020304" pitchFamily="18" charset="0"/>
                <a:cs typeface="Times New Roman" panose="02020603050405020304" pitchFamily="18" charset="0"/>
              </a:rPr>
              <a:t>класів</a:t>
            </a:r>
            <a:r>
              <a:rPr lang="ru-RU" sz="2800" dirty="0">
                <a:latin typeface="Times New Roman" panose="02020603050405020304" pitchFamily="18" charset="0"/>
                <a:cs typeface="Times New Roman" panose="02020603050405020304" pitchFamily="18" charset="0"/>
              </a:rPr>
              <a:t>.</a:t>
            </a:r>
          </a:p>
          <a:p>
            <a:pPr algn="just"/>
            <a:r>
              <a:rPr lang="ru-RU" sz="2800" b="1" dirty="0" smtClean="0">
                <a:latin typeface="Times New Roman" panose="02020603050405020304" pitchFamily="18" charset="0"/>
                <a:cs typeface="Times New Roman" panose="02020603050405020304" pitchFamily="18" charset="0"/>
              </a:rPr>
              <a:t>	1 </a:t>
            </a:r>
            <a:r>
              <a:rPr lang="ru-RU" sz="2800" b="1" dirty="0" err="1">
                <a:latin typeface="Times New Roman" panose="02020603050405020304" pitchFamily="18" charset="0"/>
                <a:cs typeface="Times New Roman" panose="02020603050405020304" pitchFamily="18" charset="0"/>
              </a:rPr>
              <a:t>клас</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хімічні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сполуки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містяться</a:t>
            </a:r>
            <a:r>
              <a:rPr lang="ru-RU" sz="2800" dirty="0">
                <a:latin typeface="Times New Roman" panose="02020603050405020304" pitchFamily="18" charset="0"/>
                <a:cs typeface="Times New Roman" panose="02020603050405020304" pitchFamily="18" charset="0"/>
              </a:rPr>
              <a:t> в природному </a:t>
            </a:r>
            <a:r>
              <a:rPr lang="ru-RU" sz="2800" dirty="0" err="1">
                <a:latin typeface="Times New Roman" panose="02020603050405020304" pitchFamily="18" charset="0"/>
                <a:cs typeface="Times New Roman" panose="02020603050405020304" pitchFamily="18" charset="0"/>
              </a:rPr>
              <a:t>складі</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атмосферного </a:t>
            </a:r>
            <a:r>
              <a:rPr lang="ru-RU" sz="2800" dirty="0" err="1" smtClean="0">
                <a:latin typeface="Times New Roman" panose="02020603050405020304" pitchFamily="18" charset="0"/>
                <a:cs typeface="Times New Roman" panose="02020603050405020304" pitchFamily="18" charset="0"/>
              </a:rPr>
              <a:t>повітря</a:t>
            </a:r>
            <a:r>
              <a:rPr lang="ru-RU" sz="2800" dirty="0">
                <a:latin typeface="Times New Roman" panose="02020603050405020304" pitchFamily="18" charset="0"/>
                <a:cs typeface="Times New Roman" panose="02020603050405020304" pitchFamily="18" charset="0"/>
              </a:rPr>
              <a:t>: </a:t>
            </a:r>
            <a:r>
              <a:rPr lang="ru-RU" sz="2800" b="1" i="1" dirty="0" err="1">
                <a:solidFill>
                  <a:srgbClr val="C00000"/>
                </a:solidFill>
                <a:latin typeface="Times New Roman" panose="02020603050405020304" pitchFamily="18" charset="0"/>
                <a:cs typeface="Times New Roman" panose="02020603050405020304" pitchFamily="18" charset="0"/>
              </a:rPr>
              <a:t>водна</a:t>
            </a:r>
            <a:r>
              <a:rPr lang="ru-RU" sz="2800" b="1" i="1" dirty="0">
                <a:solidFill>
                  <a:srgbClr val="C00000"/>
                </a:solidFill>
                <a:latin typeface="Times New Roman" panose="02020603050405020304" pitchFamily="18" charset="0"/>
                <a:cs typeface="Times New Roman" panose="02020603050405020304" pitchFamily="18" charset="0"/>
              </a:rPr>
              <a:t> пара, </a:t>
            </a:r>
            <a:r>
              <a:rPr lang="ru-RU" sz="2800" b="1" i="1" dirty="0" err="1">
                <a:solidFill>
                  <a:srgbClr val="C00000"/>
                </a:solidFill>
                <a:latin typeface="Times New Roman" panose="02020603050405020304" pitchFamily="18" charset="0"/>
                <a:cs typeface="Times New Roman" panose="02020603050405020304" pitchFamily="18" charset="0"/>
              </a:rPr>
              <a:t>водень</a:t>
            </a:r>
            <a:r>
              <a:rPr lang="ru-RU" sz="2800" b="1" i="1" dirty="0">
                <a:solidFill>
                  <a:srgbClr val="C00000"/>
                </a:solidFill>
                <a:latin typeface="Times New Roman" panose="02020603050405020304" pitchFamily="18" charset="0"/>
                <a:cs typeface="Times New Roman" panose="02020603050405020304" pitchFamily="18" charset="0"/>
              </a:rPr>
              <a:t>, азот, </a:t>
            </a:r>
            <a:r>
              <a:rPr lang="ru-RU" sz="2800" b="1" i="1" dirty="0" err="1">
                <a:solidFill>
                  <a:srgbClr val="C00000"/>
                </a:solidFill>
                <a:latin typeface="Times New Roman" panose="02020603050405020304" pitchFamily="18" charset="0"/>
                <a:cs typeface="Times New Roman" panose="02020603050405020304" pitchFamily="18" charset="0"/>
              </a:rPr>
              <a:t>кисень</a:t>
            </a:r>
            <a:r>
              <a:rPr lang="ru-RU" sz="2800" b="1" i="1" dirty="0">
                <a:solidFill>
                  <a:srgbClr val="C00000"/>
                </a:solidFill>
                <a:latin typeface="Times New Roman" panose="02020603050405020304" pitchFamily="18" charset="0"/>
                <a:cs typeface="Times New Roman" panose="02020603050405020304" pitchFamily="18" charset="0"/>
              </a:rPr>
              <a:t> і </a:t>
            </a:r>
            <a:r>
              <a:rPr lang="ru-RU" sz="2800" b="1" i="1" dirty="0" err="1">
                <a:solidFill>
                  <a:srgbClr val="C00000"/>
                </a:solidFill>
                <a:latin typeface="Times New Roman" panose="02020603050405020304" pitchFamily="18" charset="0"/>
                <a:cs typeface="Times New Roman" panose="02020603050405020304" pitchFamily="18" charset="0"/>
              </a:rPr>
              <a:t>діоксид</a:t>
            </a:r>
            <a:r>
              <a:rPr lang="ru-RU" sz="2800" b="1" i="1" dirty="0">
                <a:solidFill>
                  <a:srgbClr val="C00000"/>
                </a:solidFill>
                <a:latin typeface="Times New Roman" panose="02020603050405020304" pitchFamily="18" charset="0"/>
                <a:cs typeface="Times New Roman" panose="02020603050405020304" pitchFamily="18" charset="0"/>
              </a:rPr>
              <a:t> </a:t>
            </a:r>
            <a:r>
              <a:rPr lang="ru-RU" sz="2800" b="1" i="1" dirty="0" err="1">
                <a:solidFill>
                  <a:srgbClr val="C00000"/>
                </a:solidFill>
                <a:latin typeface="Times New Roman" panose="02020603050405020304" pitchFamily="18" charset="0"/>
                <a:cs typeface="Times New Roman" panose="02020603050405020304" pitchFamily="18" charset="0"/>
              </a:rPr>
              <a:t>вуглецю</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Внаслідок</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викидів</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пари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автотранспорту </a:t>
            </a:r>
            <a:r>
              <a:rPr lang="ru-RU" sz="2800" dirty="0" err="1">
                <a:latin typeface="Times New Roman" panose="02020603050405020304" pitchFamily="18" charset="0"/>
                <a:cs typeface="Times New Roman" panose="02020603050405020304" pitchFamily="18" charset="0"/>
              </a:rPr>
              <a:t>підвищується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вологість</a:t>
            </a:r>
            <a:r>
              <a:rPr lang="ru-RU" sz="2800" dirty="0">
                <a:latin typeface="Times New Roman" panose="02020603050405020304" pitchFamily="18" charset="0"/>
                <a:cs typeface="Times New Roman" panose="02020603050405020304" pitchFamily="18" charset="0"/>
              </a:rPr>
              <a:t> атмосферного </a:t>
            </a:r>
            <a:r>
              <a:rPr lang="ru-RU" sz="2800" dirty="0" err="1">
                <a:latin typeface="Times New Roman" panose="02020603050405020304" pitchFamily="18" charset="0"/>
                <a:cs typeface="Times New Roman" panose="02020603050405020304" pitchFamily="18" charset="0"/>
              </a:rPr>
              <a:t>повітря</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росте </a:t>
            </a:r>
            <a:r>
              <a:rPr lang="ru-RU" sz="2800" dirty="0" err="1" smtClean="0">
                <a:latin typeface="Times New Roman" panose="02020603050405020304" pitchFamily="18" charset="0"/>
                <a:cs typeface="Times New Roman" panose="02020603050405020304" pitchFamily="18" charset="0"/>
              </a:rPr>
              <a:t>хмарність</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кількість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сонячних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днів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протягом</a:t>
            </a:r>
            <a:r>
              <a:rPr lang="ru-RU" sz="2800" dirty="0">
                <a:latin typeface="Times New Roman" panose="02020603050405020304" pitchFamily="18" charset="0"/>
                <a:cs typeface="Times New Roman" panose="02020603050405020304" pitchFamily="18" charset="0"/>
              </a:rPr>
              <a:t> року </a:t>
            </a:r>
            <a:r>
              <a:rPr lang="ru-RU" sz="2800" dirty="0" err="1">
                <a:latin typeface="Times New Roman" panose="02020603050405020304" pitchFamily="18" charset="0"/>
                <a:cs typeface="Times New Roman" panose="02020603050405020304" pitchFamily="18" charset="0"/>
              </a:rPr>
              <a:t>знижується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сприяє</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росту </a:t>
            </a:r>
            <a:r>
              <a:rPr lang="ru-RU" sz="2800" dirty="0" err="1">
                <a:latin typeface="Times New Roman" panose="02020603050405020304" pitchFamily="18" charset="0"/>
                <a:cs typeface="Times New Roman" panose="02020603050405020304" pitchFamily="18" charset="0"/>
              </a:rPr>
              <a:t>вірусних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захворювань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зниженню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врожайності</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сільськогосподарських</a:t>
            </a:r>
            <a:r>
              <a:rPr lang="ru-RU"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культур </a:t>
            </a:r>
            <a:r>
              <a:rPr lang="uk-UA" sz="2800" dirty="0">
                <a:latin typeface="Times New Roman" panose="02020603050405020304" pitchFamily="18" charset="0"/>
                <a:cs typeface="Times New Roman" panose="02020603050405020304" pitchFamily="18" charset="0"/>
              </a:rPr>
              <a:t>і </a:t>
            </a:r>
            <a:r>
              <a:rPr lang="uk-UA" sz="2800" dirty="0" err="1">
                <a:latin typeface="Times New Roman" panose="02020603050405020304" pitchFamily="18" charset="0"/>
                <a:cs typeface="Times New Roman" panose="02020603050405020304" pitchFamily="18" charset="0"/>
              </a:rPr>
              <a:t>т.д</a:t>
            </a:r>
            <a:r>
              <a:rPr lang="uk-UA"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139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450" y="261893"/>
            <a:ext cx="11404901" cy="4154984"/>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2 </a:t>
            </a:r>
            <a:r>
              <a:rPr lang="ru-RU" sz="2400" b="1" dirty="0" err="1">
                <a:latin typeface="Times New Roman" panose="02020603050405020304" pitchFamily="18" charset="0"/>
                <a:cs typeface="Times New Roman" panose="02020603050405020304" pitchFamily="18" charset="0"/>
              </a:rPr>
              <a:t>клас</a:t>
            </a:r>
            <a:r>
              <a:rPr lang="ru-RU" sz="2400" b="1" dirty="0">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 </a:t>
            </a:r>
            <a:r>
              <a:rPr lang="ru-RU" sz="2400" i="1" dirty="0">
                <a:solidFill>
                  <a:srgbClr val="C00000"/>
                </a:solidFill>
                <a:latin typeface="Times New Roman" panose="02020603050405020304" pitchFamily="18" charset="0"/>
                <a:cs typeface="Times New Roman" panose="02020603050405020304" pitchFamily="18" charset="0"/>
              </a:rPr>
              <a:t>оксид </a:t>
            </a:r>
            <a:r>
              <a:rPr lang="ru-RU" sz="2400" i="1" dirty="0" err="1">
                <a:solidFill>
                  <a:srgbClr val="C00000"/>
                </a:solidFill>
                <a:latin typeface="Times New Roman" panose="02020603050405020304" pitchFamily="18" charset="0"/>
                <a:cs typeface="Times New Roman" panose="02020603050405020304" pitchFamily="18" charset="0"/>
              </a:rPr>
              <a:t>вуглецю</a:t>
            </a:r>
            <a:r>
              <a:rPr lang="ru-RU" sz="2400" i="1" dirty="0">
                <a:solidFill>
                  <a:srgbClr val="C00000"/>
                </a:solidFill>
                <a:latin typeface="Times New Roman" panose="02020603050405020304" pitchFamily="18" charset="0"/>
                <a:cs typeface="Times New Roman" panose="02020603050405020304" pitchFamily="18" charset="0"/>
              </a:rPr>
              <a:t> </a:t>
            </a:r>
            <a:r>
              <a:rPr lang="ru-RU" sz="2400" i="1" dirty="0" err="1" smtClean="0">
                <a:solidFill>
                  <a:srgbClr val="C00000"/>
                </a:solidFill>
                <a:latin typeface="Times New Roman" panose="02020603050405020304" pitchFamily="18" charset="0"/>
                <a:cs typeface="Times New Roman" panose="02020603050405020304" pitchFamily="18" charset="0"/>
              </a:rPr>
              <a:t>або</a:t>
            </a:r>
            <a:r>
              <a:rPr lang="ru-RU" sz="2400" i="1" dirty="0" smtClean="0">
                <a:solidFill>
                  <a:srgbClr val="C00000"/>
                </a:solidFill>
                <a:latin typeface="Times New Roman" panose="02020603050405020304" pitchFamily="18" charset="0"/>
                <a:cs typeface="Times New Roman" panose="02020603050405020304" pitchFamily="18" charset="0"/>
              </a:rPr>
              <a:t> карбон (</a:t>
            </a:r>
            <a:r>
              <a:rPr lang="en-US" sz="2400" i="1" dirty="0" smtClean="0">
                <a:solidFill>
                  <a:srgbClr val="C00000"/>
                </a:solidFill>
                <a:latin typeface="Times New Roman" panose="02020603050405020304" pitchFamily="18" charset="0"/>
                <a:cs typeface="Times New Roman" panose="02020603050405020304" pitchFamily="18" charset="0"/>
              </a:rPr>
              <a:t>IV</a:t>
            </a:r>
            <a:r>
              <a:rPr lang="ru-RU" sz="2400" i="1" dirty="0" smtClean="0">
                <a:solidFill>
                  <a:srgbClr val="C00000"/>
                </a:solidFill>
                <a:latin typeface="Times New Roman" panose="02020603050405020304" pitchFamily="18" charset="0"/>
                <a:cs typeface="Times New Roman" panose="02020603050405020304" pitchFamily="18" charset="0"/>
              </a:rPr>
              <a:t>) оксид </a:t>
            </a:r>
            <a:r>
              <a:rPr lang="ru-RU" sz="2400" dirty="0" smtClean="0">
                <a:solidFill>
                  <a:srgbClr val="C00000"/>
                </a:solidFill>
                <a:latin typeface="Times New Roman" panose="02020603050405020304" pitchFamily="18" charset="0"/>
                <a:cs typeface="Times New Roman" panose="02020603050405020304" pitchFamily="18" charset="0"/>
              </a:rPr>
              <a:t>(СО</a:t>
            </a:r>
            <a:r>
              <a:rPr lang="ru-RU" sz="2400" dirty="0">
                <a:solidFill>
                  <a:srgbClr val="C0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Безбарвний</a:t>
            </a:r>
            <a:r>
              <a:rPr lang="ru-RU" sz="2400" dirty="0">
                <a:latin typeface="Times New Roman" panose="02020603050405020304" pitchFamily="18" charset="0"/>
                <a:cs typeface="Times New Roman" panose="02020603050405020304" pitchFamily="18" charset="0"/>
              </a:rPr>
              <a:t> газ без смаку і запаху, </a:t>
            </a:r>
            <a:r>
              <a:rPr lang="ru-RU" sz="2400" dirty="0" err="1" smtClean="0">
                <a:latin typeface="Times New Roman" panose="02020603050405020304" pitchFamily="18" charset="0"/>
                <a:cs typeface="Times New Roman" panose="02020603050405020304" pitchFamily="18" charset="0"/>
              </a:rPr>
              <a:t>слабко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розчинний</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воді</a:t>
            </a:r>
            <a:r>
              <a:rPr lang="ru-RU" sz="2400" dirty="0">
                <a:latin typeface="Times New Roman" panose="02020603050405020304" pitchFamily="18" charset="0"/>
                <a:cs typeface="Times New Roman" panose="02020603050405020304" pitchFamily="18" charset="0"/>
              </a:rPr>
              <a:t>. Причиною </a:t>
            </a:r>
            <a:r>
              <a:rPr lang="ru-RU" sz="2400" dirty="0" err="1">
                <a:latin typeface="Times New Roman" panose="02020603050405020304" pitchFamily="18" charset="0"/>
                <a:cs typeface="Times New Roman" panose="02020603050405020304" pitchFamily="18" charset="0"/>
              </a:rPr>
              <a:t>утворення</a:t>
            </a:r>
            <a:r>
              <a:rPr lang="ru-RU" sz="2400" dirty="0">
                <a:latin typeface="Times New Roman" panose="02020603050405020304" pitchFamily="18" charset="0"/>
                <a:cs typeface="Times New Roman" panose="02020603050405020304" pitchFamily="18" charset="0"/>
              </a:rPr>
              <a:t> оксиду </a:t>
            </a:r>
            <a:r>
              <a:rPr lang="ru-RU" sz="2400" dirty="0" err="1">
                <a:latin typeface="Times New Roman" panose="02020603050405020304" pitchFamily="18" charset="0"/>
                <a:cs typeface="Times New Roman" panose="02020603050405020304" pitchFamily="18" charset="0"/>
              </a:rPr>
              <a:t>вуглецю</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бензинових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двигунах</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є </a:t>
            </a:r>
            <a:r>
              <a:rPr lang="ru-RU" sz="2400" dirty="0" err="1">
                <a:latin typeface="Times New Roman" panose="02020603050405020304" pitchFamily="18" charset="0"/>
                <a:cs typeface="Times New Roman" panose="02020603050405020304" pitchFamily="18" charset="0"/>
              </a:rPr>
              <a:t>нестача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кисню</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повного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окиснення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вуглецю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який</a:t>
            </a:r>
            <a:r>
              <a:rPr lang="ru-RU" sz="2400" dirty="0">
                <a:latin typeface="Times New Roman" panose="02020603050405020304" pitchFamily="18" charset="0"/>
                <a:cs typeface="Times New Roman" panose="02020603050405020304" pitchFamily="18" charset="0"/>
              </a:rPr>
              <a:t> входить до </a:t>
            </a:r>
            <a:r>
              <a:rPr lang="ru-RU" sz="2400" dirty="0" smtClean="0">
                <a:latin typeface="Times New Roman" panose="02020603050405020304" pitchFamily="18" charset="0"/>
                <a:cs typeface="Times New Roman" panose="02020603050405020304" pitchFamily="18" charset="0"/>
              </a:rPr>
              <a:t>складу </a:t>
            </a:r>
            <a:r>
              <a:rPr lang="ru-RU" sz="2400" dirty="0" err="1" smtClean="0">
                <a:latin typeface="Times New Roman" panose="02020603050405020304" pitchFamily="18" charset="0"/>
                <a:cs typeface="Times New Roman" panose="02020603050405020304" pitchFamily="18" charset="0"/>
              </a:rPr>
              <a:t>палива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Оксид </a:t>
            </a:r>
            <a:r>
              <a:rPr lang="ru-RU" sz="2400" dirty="0" err="1">
                <a:latin typeface="Times New Roman" panose="02020603050405020304" pitchFamily="18" charset="0"/>
                <a:cs typeface="Times New Roman" panose="02020603050405020304" pitchFamily="18" charset="0"/>
              </a:rPr>
              <a:t>вуглецю</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високотоксична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сполука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інертний</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зберігається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a:t>
            </a:r>
            <a:r>
              <a:rPr lang="ru-RU" sz="2400" dirty="0" err="1" smtClean="0">
                <a:latin typeface="Times New Roman" panose="02020603050405020304" pitchFamily="18" charset="0"/>
                <a:cs typeface="Times New Roman" panose="02020603050405020304" pitchFamily="18" charset="0"/>
              </a:rPr>
              <a:t>повітрі</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1 – 5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Підвищення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концентрації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виникає</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тунелях</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гаражах, </a:t>
            </a:r>
            <a:r>
              <a:rPr lang="ru-RU" sz="2400" dirty="0" err="1" smtClean="0">
                <a:latin typeface="Times New Roman" panose="02020603050405020304" pitchFamily="18" charset="0"/>
                <a:cs typeface="Times New Roman" panose="02020603050405020304" pitchFamily="18" charset="0"/>
              </a:rPr>
              <a:t>інтенсивних</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транспортних</a:t>
            </a:r>
            <a:r>
              <a:rPr lang="ru-RU" sz="2400" dirty="0">
                <a:latin typeface="Times New Roman" panose="02020603050405020304" pitchFamily="18" charset="0"/>
                <a:cs typeface="Times New Roman" panose="02020603050405020304" pitchFamily="18" charset="0"/>
              </a:rPr>
              <a:t> потоках. Оксид </a:t>
            </a:r>
            <a:r>
              <a:rPr lang="ru-RU" sz="2400" dirty="0" err="1">
                <a:latin typeface="Times New Roman" panose="02020603050405020304" pitchFamily="18" charset="0"/>
                <a:cs typeface="Times New Roman" panose="02020603050405020304" pitchFamily="18" charset="0"/>
              </a:rPr>
              <a:t>вуглецю</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з’єднується</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 </a:t>
            </a:r>
            <a:r>
              <a:rPr lang="ru-RU" sz="2400" dirty="0" err="1" smtClean="0">
                <a:latin typeface="Times New Roman" panose="02020603050405020304" pitchFamily="18" charset="0"/>
                <a:cs typeface="Times New Roman" panose="02020603050405020304" pitchFamily="18" charset="0"/>
              </a:rPr>
              <a:t>гемоглобіном</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крові</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та </a:t>
            </a:r>
            <a:r>
              <a:rPr lang="ru-RU" sz="2400" dirty="0" err="1">
                <a:latin typeface="Times New Roman" panose="02020603050405020304" pitchFamily="18" charset="0"/>
                <a:cs typeface="Times New Roman" panose="02020603050405020304" pitchFamily="18" charset="0"/>
              </a:rPr>
              <a:t>пригнічує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здатність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постачати</a:t>
            </a:r>
            <a:r>
              <a:rPr lang="ru-RU" sz="2400" dirty="0">
                <a:latin typeface="Times New Roman" panose="02020603050405020304" pitchFamily="18" charset="0"/>
                <a:cs typeface="Times New Roman" panose="02020603050405020304" pitchFamily="18" charset="0"/>
              </a:rPr>
              <a:t> тканинам </a:t>
            </a:r>
            <a:r>
              <a:rPr lang="ru-RU" sz="2400" dirty="0" err="1">
                <a:latin typeface="Times New Roman" panose="02020603050405020304" pitchFamily="18" charset="0"/>
                <a:cs typeface="Times New Roman" panose="02020603050405020304" pitchFamily="18" charset="0"/>
              </a:rPr>
              <a:t>організму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кисень</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настає</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кисневе</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голодування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організму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виникають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порушення</a:t>
            </a:r>
            <a:r>
              <a:rPr lang="ru-RU" sz="2400" dirty="0">
                <a:latin typeface="Times New Roman" panose="02020603050405020304" pitchFamily="18" charset="0"/>
                <a:cs typeface="Times New Roman" panose="02020603050405020304" pitchFamily="18" charset="0"/>
              </a:rPr>
              <a:t> в </a:t>
            </a:r>
            <a:r>
              <a:rPr lang="ru-RU" sz="2400" dirty="0" err="1" smtClean="0">
                <a:latin typeface="Times New Roman" panose="02020603050405020304" pitchFamily="18" charset="0"/>
                <a:cs typeface="Times New Roman" panose="02020603050405020304" pitchFamily="18" charset="0"/>
              </a:rPr>
              <a:t>діяльності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центральної</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нервової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системи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Наслідки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залежать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концентрації</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оксиду </a:t>
            </a:r>
            <a:r>
              <a:rPr lang="ru-RU" sz="2400" dirty="0" err="1">
                <a:latin typeface="Times New Roman" panose="02020603050405020304" pitchFamily="18" charset="0"/>
                <a:cs typeface="Times New Roman" panose="02020603050405020304" pitchFamily="18" charset="0"/>
              </a:rPr>
              <a:t>вуглецю</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повітрі</a:t>
            </a:r>
            <a:r>
              <a:rPr lang="ru-RU" sz="2400" dirty="0">
                <a:latin typeface="Times New Roman" panose="02020603050405020304" pitchFamily="18" charset="0"/>
                <a:cs typeface="Times New Roman" panose="02020603050405020304" pitchFamily="18" charset="0"/>
              </a:rPr>
              <a:t>: так, при </a:t>
            </a:r>
            <a:r>
              <a:rPr lang="ru-RU" sz="2400" dirty="0" err="1">
                <a:latin typeface="Times New Roman" panose="02020603050405020304" pitchFamily="18" charset="0"/>
                <a:cs typeface="Times New Roman" panose="02020603050405020304" pitchFamily="18" charset="0"/>
              </a:rPr>
              <a:t>концентрації</a:t>
            </a:r>
            <a:r>
              <a:rPr lang="ru-RU" sz="2400" dirty="0">
                <a:latin typeface="Times New Roman" panose="02020603050405020304" pitchFamily="18" charset="0"/>
                <a:cs typeface="Times New Roman" panose="02020603050405020304" pitchFamily="18" charset="0"/>
              </a:rPr>
              <a:t> 0,05% </a:t>
            </a:r>
            <a:r>
              <a:rPr lang="ru-RU" sz="2400" dirty="0" err="1">
                <a:latin typeface="Times New Roman" panose="02020603050405020304" pitchFamily="18" charset="0"/>
                <a:cs typeface="Times New Roman" panose="02020603050405020304" pitchFamily="18" charset="0"/>
              </a:rPr>
              <a:t>ознаки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слабкого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отруєння</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виявляються</a:t>
            </a:r>
            <a:r>
              <a:rPr lang="ru-RU" sz="2400" dirty="0">
                <a:latin typeface="Times New Roman" panose="02020603050405020304" pitchFamily="18" charset="0"/>
                <a:cs typeface="Times New Roman" panose="02020603050405020304" pitchFamily="18" charset="0"/>
              </a:rPr>
              <a:t> через годину, а при 1%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декількох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подихів</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настає</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втрата </a:t>
            </a:r>
            <a:r>
              <a:rPr lang="uk-UA" sz="2400" dirty="0">
                <a:latin typeface="Times New Roman" panose="02020603050405020304" pitchFamily="18" charset="0"/>
                <a:cs typeface="Times New Roman" panose="02020603050405020304" pitchFamily="18" charset="0"/>
              </a:rPr>
              <a:t>свідомості.</a:t>
            </a:r>
            <a:endParaRPr lang="en-US" sz="2400" dirty="0">
              <a:latin typeface="Times New Roman" panose="02020603050405020304" pitchFamily="18" charset="0"/>
              <a:cs typeface="Times New Roman" panose="02020603050405020304" pitchFamily="18" charset="0"/>
            </a:endParaRPr>
          </a:p>
        </p:txBody>
      </p:sp>
      <p:pic>
        <p:nvPicPr>
          <p:cNvPr id="12290" name="Picture 2" descr="Оксид Вуглецю Модель Молекули Хімічна Формула Токсичний Газ Менш Щільний  Стоковий вектор ©Furian 21556225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14" t="-604" r="6602" b="23773"/>
          <a:stretch/>
        </p:blipFill>
        <p:spPr bwMode="auto">
          <a:xfrm>
            <a:off x="6174889" y="4255512"/>
            <a:ext cx="2151530" cy="22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13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941" y="499421"/>
            <a:ext cx="11292455" cy="2677656"/>
          </a:xfrm>
          <a:prstGeom prst="rect">
            <a:avLst/>
          </a:prstGeom>
        </p:spPr>
        <p:txBody>
          <a:bodyPr wrap="square">
            <a:spAutoFit/>
          </a:bodyPr>
          <a:lstStyle/>
          <a:p>
            <a:pPr algn="just"/>
            <a:r>
              <a:rPr lang="uk-UA" sz="2400" b="1" dirty="0" smtClean="0">
                <a:latin typeface="Times New Roman" panose="02020603050405020304" pitchFamily="18" charset="0"/>
                <a:cs typeface="Times New Roman" panose="02020603050405020304" pitchFamily="18" charset="0"/>
              </a:rPr>
              <a:t>	3 </a:t>
            </a:r>
            <a:r>
              <a:rPr lang="uk-UA" sz="2400" b="1" dirty="0">
                <a:latin typeface="Times New Roman" panose="02020603050405020304" pitchFamily="18" charset="0"/>
                <a:cs typeface="Times New Roman" panose="02020603050405020304" pitchFamily="18" charset="0"/>
              </a:rPr>
              <a:t>клас </a:t>
            </a:r>
            <a:r>
              <a:rPr lang="uk-UA" sz="2400" dirty="0">
                <a:latin typeface="Times New Roman" panose="02020603050405020304" pitchFamily="18" charset="0"/>
                <a:cs typeface="Times New Roman" panose="02020603050405020304" pitchFamily="18" charset="0"/>
              </a:rPr>
              <a:t>– </a:t>
            </a:r>
            <a:r>
              <a:rPr lang="uk-UA" sz="2400" i="1" dirty="0">
                <a:latin typeface="Times New Roman" panose="02020603050405020304" pitchFamily="18" charset="0"/>
                <a:cs typeface="Times New Roman" panose="02020603050405020304" pitchFamily="18" charset="0"/>
              </a:rPr>
              <a:t>оксид </a:t>
            </a:r>
            <a:r>
              <a:rPr lang="uk-UA" sz="2400" i="1" dirty="0" smtClean="0">
                <a:latin typeface="Times New Roman" panose="02020603050405020304" pitchFamily="18" charset="0"/>
                <a:cs typeface="Times New Roman" panose="02020603050405020304" pitchFamily="18" charset="0"/>
              </a:rPr>
              <a:t>азоту (нітроген (ІІ) оксид) </a:t>
            </a:r>
            <a:r>
              <a:rPr lang="uk-UA"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NO) </a:t>
            </a:r>
            <a:r>
              <a:rPr lang="uk-UA" sz="2400" dirty="0">
                <a:latin typeface="Times New Roman" panose="02020603050405020304" pitchFamily="18" charset="0"/>
                <a:cs typeface="Times New Roman" panose="02020603050405020304" pitchFamily="18" charset="0"/>
              </a:rPr>
              <a:t>і </a:t>
            </a:r>
            <a:r>
              <a:rPr lang="uk-UA" sz="2400" i="1" dirty="0">
                <a:latin typeface="Times New Roman" panose="02020603050405020304" pitchFamily="18" charset="0"/>
                <a:cs typeface="Times New Roman" panose="02020603050405020304" pitchFamily="18" charset="0"/>
              </a:rPr>
              <a:t>діоксид азоту </a:t>
            </a:r>
            <a:r>
              <a:rPr lang="uk-UA" sz="2400" i="1" dirty="0" smtClean="0">
                <a:latin typeface="Times New Roman" panose="02020603050405020304" pitchFamily="18" charset="0"/>
                <a:cs typeface="Times New Roman" panose="02020603050405020304" pitchFamily="18" charset="0"/>
              </a:rPr>
              <a:t>(нітроген (</a:t>
            </a:r>
            <a:r>
              <a:rPr lang="en-US" sz="2400" i="1" dirty="0" smtClean="0">
                <a:latin typeface="Times New Roman" panose="02020603050405020304" pitchFamily="18" charset="0"/>
                <a:cs typeface="Times New Roman" panose="02020603050405020304" pitchFamily="18" charset="0"/>
              </a:rPr>
              <a:t>IV</a:t>
            </a:r>
            <a:r>
              <a:rPr lang="uk-UA" sz="2400" i="1" dirty="0" smtClean="0">
                <a:latin typeface="Times New Roman" panose="02020603050405020304" pitchFamily="18" charset="0"/>
                <a:cs typeface="Times New Roman" panose="02020603050405020304" pitchFamily="18" charset="0"/>
              </a:rPr>
              <a:t>) оксид) </a:t>
            </a:r>
            <a:r>
              <a:rPr lang="uk-UA"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NO</a:t>
            </a:r>
            <a:r>
              <a:rPr lang="en-US" sz="2400" b="0" i="0" u="none" strike="noStrike" baseline="-250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загальна формула </a:t>
            </a:r>
            <a:r>
              <a:rPr lang="en-US" sz="2400" dirty="0">
                <a:latin typeface="Times New Roman" panose="02020603050405020304" pitchFamily="18" charset="0"/>
                <a:cs typeface="Times New Roman" panose="02020603050405020304" pitchFamily="18" charset="0"/>
              </a:rPr>
              <a:t>NO</a:t>
            </a:r>
            <a:r>
              <a:rPr lang="en-US" sz="2400" b="0" i="0" u="none" strike="noStrike" baseline="-25000" dirty="0" smtClean="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a:p>
            <a:pPr algn="just"/>
            <a:r>
              <a:rPr lang="ru-RU" sz="2400" dirty="0" err="1">
                <a:latin typeface="Times New Roman" panose="02020603050405020304" pitchFamily="18" charset="0"/>
                <a:cs typeface="Times New Roman" panose="02020603050405020304" pitchFamily="18" charset="0"/>
              </a:rPr>
              <a:t>Потрапляючи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організм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 вони, </a:t>
            </a:r>
            <a:r>
              <a:rPr lang="ru-RU" sz="2400" dirty="0" err="1">
                <a:latin typeface="Times New Roman" panose="02020603050405020304" pitchFamily="18" charset="0"/>
                <a:cs typeface="Times New Roman" panose="02020603050405020304" pitchFamily="18" charset="0"/>
              </a:rPr>
              <a:t>взаємодіючи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вологою</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утворюють</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азотисту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нітритну</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й </a:t>
            </a:r>
            <a:r>
              <a:rPr lang="ru-RU" sz="2400" dirty="0" err="1" smtClean="0">
                <a:latin typeface="Times New Roman" panose="02020603050405020304" pitchFamily="18" charset="0"/>
                <a:cs typeface="Times New Roman" panose="02020603050405020304" pitchFamily="18" charset="0"/>
              </a:rPr>
              <a:t>азотну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нітратну</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Наслідки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залежать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концентрації</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газів</a:t>
            </a:r>
            <a:r>
              <a:rPr lang="ru-RU" sz="2400" dirty="0" smtClean="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концентрації</a:t>
            </a:r>
            <a:r>
              <a:rPr lang="ru-RU" sz="2400" dirty="0">
                <a:latin typeface="Times New Roman" panose="02020603050405020304" pitchFamily="18" charset="0"/>
                <a:cs typeface="Times New Roman" panose="02020603050405020304" pitchFamily="18" charset="0"/>
              </a:rPr>
              <a:t> 0,0013% </a:t>
            </a:r>
            <a:r>
              <a:rPr lang="ru-RU" sz="2400" dirty="0" err="1">
                <a:latin typeface="Times New Roman" panose="02020603050405020304" pitchFamily="18" charset="0"/>
                <a:cs typeface="Times New Roman" panose="02020603050405020304" pitchFamily="18" charset="0"/>
              </a:rPr>
              <a:t>відбувається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слабке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подразнення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слизових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оболонок</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ока </a:t>
            </a:r>
            <a:r>
              <a:rPr lang="ru-RU" sz="2400" dirty="0">
                <a:latin typeface="Times New Roman" panose="02020603050405020304" pitchFamily="18" charset="0"/>
                <a:cs typeface="Times New Roman" panose="02020603050405020304" pitchFamily="18" charset="0"/>
              </a:rPr>
              <a:t>і носа, при 0,002% – набряк </a:t>
            </a:r>
            <a:r>
              <a:rPr lang="ru-RU" sz="2400" dirty="0" err="1">
                <a:latin typeface="Times New Roman" panose="02020603050405020304" pitchFamily="18" charset="0"/>
                <a:cs typeface="Times New Roman" panose="02020603050405020304" pitchFamily="18" charset="0"/>
              </a:rPr>
              <a:t>легенів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Зазначені</a:t>
            </a:r>
            <a:r>
              <a:rPr lang="ru-RU" sz="2400" dirty="0">
                <a:latin typeface="Times New Roman" panose="02020603050405020304" pitchFamily="18" charset="0"/>
                <a:cs typeface="Times New Roman" panose="02020603050405020304" pitchFamily="18" charset="0"/>
              </a:rPr>
              <a:t> гази є </a:t>
            </a:r>
            <a:r>
              <a:rPr lang="ru-RU" sz="2400" dirty="0" err="1">
                <a:latin typeface="Times New Roman" panose="02020603050405020304" pitchFamily="18" charset="0"/>
                <a:cs typeface="Times New Roman" panose="02020603050405020304" pitchFamily="18" charset="0"/>
              </a:rPr>
              <a:t>домішками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сприяють </a:t>
            </a:r>
            <a:r>
              <a:rPr lang="uk-UA" sz="2400" dirty="0">
                <a:latin typeface="Times New Roman" panose="02020603050405020304" pitchFamily="18" charset="0"/>
                <a:cs typeface="Times New Roman" panose="02020603050405020304" pitchFamily="18" charset="0"/>
              </a:rPr>
              <a:t>утворенню смогу.</a:t>
            </a:r>
            <a:endParaRPr lang="en-US" sz="2400" dirty="0">
              <a:latin typeface="Times New Roman" panose="02020603050405020304" pitchFamily="18" charset="0"/>
              <a:cs typeface="Times New Roman" panose="02020603050405020304" pitchFamily="18" charset="0"/>
            </a:endParaRPr>
          </a:p>
        </p:txBody>
      </p:sp>
      <p:pic>
        <p:nvPicPr>
          <p:cNvPr id="13314" name="Picture 2" descr="Оксид азоту, NO, модель молекули та хімічна формула Стоковий вектор ©Furian  33223584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9" r="4888" b="7380"/>
          <a:stretch/>
        </p:blipFill>
        <p:spPr bwMode="auto">
          <a:xfrm>
            <a:off x="4475182" y="2807745"/>
            <a:ext cx="3033656" cy="374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32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3029" y="164850"/>
            <a:ext cx="11669486" cy="1877437"/>
          </a:xfrm>
          <a:prstGeom prst="rect">
            <a:avLst/>
          </a:prstGeom>
        </p:spPr>
        <p:txBody>
          <a:bodyPr wrap="square">
            <a:spAutoFit/>
            <a:scene3d>
              <a:camera prst="orthographicFront"/>
              <a:lightRig rig="threePt" dir="t"/>
            </a:scene3d>
            <a:sp3d contourW="12700">
              <a:contourClr>
                <a:schemeClr val="tx1"/>
              </a:contourClr>
            </a:sp3d>
          </a:bodyPr>
          <a:lstStyle/>
          <a:p>
            <a:pPr algn="just"/>
            <a:r>
              <a:rPr lang="uk-UA" sz="3200" b="1" i="1" dirty="0">
                <a:solidFill>
                  <a:srgbClr val="C00000"/>
                </a:solidFill>
                <a:latin typeface="Times New Roman" panose="02020603050405020304" pitchFamily="18" charset="0"/>
              </a:rPr>
              <a:t>Транспортна екологія </a:t>
            </a:r>
            <a:r>
              <a:rPr lang="uk-UA" sz="2800" dirty="0">
                <a:solidFill>
                  <a:srgbClr val="FF0000"/>
                </a:solidFill>
                <a:latin typeface="Times New Roman" panose="02020603050405020304" pitchFamily="18" charset="0"/>
              </a:rPr>
              <a:t>– </a:t>
            </a:r>
            <a:r>
              <a:rPr lang="uk-UA" sz="2800" dirty="0">
                <a:latin typeface="Times New Roman" panose="02020603050405020304" pitchFamily="18" charset="0"/>
              </a:rPr>
              <a:t>галузь прикладної екології, що </a:t>
            </a:r>
            <a:r>
              <a:rPr lang="uk-UA" sz="2800" dirty="0" err="1">
                <a:latin typeface="Times New Roman" panose="02020603050405020304" pitchFamily="18" charset="0"/>
              </a:rPr>
              <a:t>інтенсивно</a:t>
            </a:r>
            <a:r>
              <a:rPr lang="uk-UA" sz="2800" dirty="0">
                <a:latin typeface="Times New Roman" panose="02020603050405020304" pitchFamily="18" charset="0"/>
              </a:rPr>
              <a:t> розвивається. Вона характеризується власними поняттями, термінологією, аксіоматикою, методами дослідження процесів взаємодії транспортних процесів з навколишнім середовищем</a:t>
            </a:r>
            <a:r>
              <a:rPr lang="uk-UA" sz="2400" dirty="0">
                <a:latin typeface="Times New Roman" panose="02020603050405020304" pitchFamily="18" charset="0"/>
              </a:rPr>
              <a:t>. </a:t>
            </a:r>
            <a:endParaRPr lang="en-US" sz="2400" dirty="0"/>
          </a:p>
        </p:txBody>
      </p:sp>
      <p:pic>
        <p:nvPicPr>
          <p:cNvPr id="3076" name="Picture 4" descr="Экологически чистый транспорт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29" y="2042287"/>
            <a:ext cx="7511142" cy="481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33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2622" y="288765"/>
            <a:ext cx="11131091" cy="3416320"/>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4 </a:t>
            </a:r>
            <a:r>
              <a:rPr lang="ru-RU" sz="2400" b="1" dirty="0" err="1">
                <a:latin typeface="Times New Roman" panose="02020603050405020304" pitchFamily="18" charset="0"/>
                <a:cs typeface="Times New Roman" panose="02020603050405020304" pitchFamily="18" charset="0"/>
              </a:rPr>
              <a:t>клас</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вуглеводні</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C</a:t>
            </a:r>
            <a:r>
              <a:rPr lang="ru-RU" sz="2400" b="0" i="0" u="none" strike="noStrike" baseline="-25000" dirty="0" err="1" smtClean="0">
                <a:latin typeface="Times New Roman" panose="02020603050405020304" pitchFamily="18" charset="0"/>
                <a:cs typeface="Times New Roman" panose="02020603050405020304" pitchFamily="18" charset="0"/>
              </a:rPr>
              <a:t>x</a:t>
            </a:r>
            <a:r>
              <a:rPr lang="ru-RU" sz="2400" dirty="0" err="1">
                <a:latin typeface="Times New Roman" panose="02020603050405020304" pitchFamily="18" charset="0"/>
                <a:cs typeface="Times New Roman" panose="02020603050405020304" pitchFamily="18" charset="0"/>
              </a:rPr>
              <a:t>H</a:t>
            </a:r>
            <a:r>
              <a:rPr lang="ru-RU" sz="2400" b="0" i="0" u="none" strike="noStrike" baseline="-25000" dirty="0" err="1" smtClean="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відпрацьованих</a:t>
            </a:r>
            <a:r>
              <a:rPr lang="ru-RU" sz="2400" dirty="0">
                <a:latin typeface="Times New Roman" panose="02020603050405020304" pitchFamily="18" charset="0"/>
                <a:cs typeface="Times New Roman" panose="02020603050405020304" pitchFamily="18" charset="0"/>
              </a:rPr>
              <a:t> газах </a:t>
            </a:r>
            <a:r>
              <a:rPr lang="ru-RU" sz="2400" dirty="0" err="1">
                <a:latin typeface="Times New Roman" panose="02020603050405020304" pitchFamily="18" charset="0"/>
                <a:cs typeface="Times New Roman" panose="02020603050405020304" pitchFamily="18" charset="0"/>
              </a:rPr>
              <a:t>міститься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десятків</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вуглеводнів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різняться</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токсичністю</a:t>
            </a:r>
            <a:r>
              <a:rPr lang="ru-RU" sz="2400" dirty="0">
                <a:latin typeface="Times New Roman" panose="02020603050405020304" pitchFamily="18" charset="0"/>
                <a:cs typeface="Times New Roman" panose="02020603050405020304" pitchFamily="18" charset="0"/>
              </a:rPr>
              <a:t>. До </a:t>
            </a:r>
            <a:r>
              <a:rPr lang="ru-RU" sz="2400" dirty="0" err="1" smtClean="0">
                <a:latin typeface="Times New Roman" panose="02020603050405020304" pitchFamily="18" charset="0"/>
                <a:cs typeface="Times New Roman" panose="02020603050405020304" pitchFamily="18" charset="0"/>
              </a:rPr>
              <a:t>найбільш</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небезпечних</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 них </a:t>
            </a:r>
            <a:r>
              <a:rPr lang="ru-RU" sz="2400" dirty="0" err="1">
                <a:latin typeface="Times New Roman" panose="02020603050405020304" pitchFamily="18" charset="0"/>
                <a:cs typeface="Times New Roman" panose="02020603050405020304" pitchFamily="18" charset="0"/>
              </a:rPr>
              <a:t>належить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бенз</a:t>
            </a:r>
            <a:r>
              <a:rPr lang="ru-RU" sz="2400" dirty="0">
                <a:latin typeface="Times New Roman" panose="02020603050405020304" pitchFamily="18" charset="0"/>
                <a:cs typeface="Times New Roman" panose="02020603050405020304" pitchFamily="18" charset="0"/>
              </a:rPr>
              <a:t>(а)</a:t>
            </a:r>
            <a:r>
              <a:rPr lang="ru-RU" sz="2400" dirty="0" err="1">
                <a:latin typeface="Times New Roman" panose="02020603050405020304" pitchFamily="18" charset="0"/>
                <a:cs typeface="Times New Roman" panose="02020603050405020304" pitchFamily="18" charset="0"/>
              </a:rPr>
              <a:t>пірен</a:t>
            </a:r>
            <a:r>
              <a:rPr lang="ru-RU" sz="2400" dirty="0">
                <a:latin typeface="Times New Roman" panose="02020603050405020304" pitchFamily="18" charset="0"/>
                <a:cs typeface="Times New Roman" panose="02020603050405020304" pitchFamily="18" charset="0"/>
              </a:rPr>
              <a:t> (C</a:t>
            </a:r>
            <a:r>
              <a:rPr lang="ru-RU" sz="2400" b="0" i="0" u="none" strike="noStrike" baseline="-25000" dirty="0" smtClean="0">
                <a:latin typeface="Times New Roman" panose="02020603050405020304" pitchFamily="18" charset="0"/>
                <a:cs typeface="Times New Roman" panose="02020603050405020304" pitchFamily="18" charset="0"/>
              </a:rPr>
              <a:t>20</a:t>
            </a:r>
            <a:r>
              <a:rPr lang="ru-RU" sz="2400" dirty="0">
                <a:latin typeface="Times New Roman" panose="02020603050405020304" pitchFamily="18" charset="0"/>
                <a:cs typeface="Times New Roman" panose="02020603050405020304" pitchFamily="18" charset="0"/>
              </a:rPr>
              <a:t>H</a:t>
            </a:r>
            <a:r>
              <a:rPr lang="ru-RU" sz="2400" b="0" i="0" u="none" strike="noStrike" baseline="-25000" dirty="0" smtClean="0">
                <a:latin typeface="Times New Roman" panose="02020603050405020304" pitchFamily="18" charset="0"/>
                <a:cs typeface="Times New Roman" panose="02020603050405020304" pitchFamily="18" charset="0"/>
              </a:rPr>
              <a:t>12</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сильний</a:t>
            </a:r>
            <a:r>
              <a:rPr lang="ru-RU" sz="2400" dirty="0">
                <a:latin typeface="Times New Roman" panose="02020603050405020304" pitchFamily="18" charset="0"/>
                <a:cs typeface="Times New Roman" panose="02020603050405020304" pitchFamily="18" charset="0"/>
              </a:rPr>
              <a:t> канцероген. </a:t>
            </a:r>
            <a:r>
              <a:rPr lang="ru-RU" sz="2400" dirty="0" smtClean="0">
                <a:latin typeface="Times New Roman" panose="02020603050405020304" pitchFamily="18" charset="0"/>
                <a:cs typeface="Times New Roman" panose="02020603050405020304" pitchFamily="18" charset="0"/>
              </a:rPr>
              <a:t>При </a:t>
            </a:r>
            <a:r>
              <a:rPr lang="ru-RU" sz="2400" dirty="0" err="1" smtClean="0">
                <a:latin typeface="Times New Roman" panose="02020603050405020304" pitchFamily="18" charset="0"/>
                <a:cs typeface="Times New Roman" panose="02020603050405020304" pitchFamily="18" charset="0"/>
              </a:rPr>
              <a:t>нормальних</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умовах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сполука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являє</a:t>
            </a:r>
            <a:r>
              <a:rPr lang="ru-RU" sz="2400" dirty="0">
                <a:latin typeface="Times New Roman" panose="02020603050405020304" pitchFamily="18" charset="0"/>
                <a:cs typeface="Times New Roman" panose="02020603050405020304" pitchFamily="18" charset="0"/>
              </a:rPr>
              <a:t> собою </a:t>
            </a:r>
            <a:r>
              <a:rPr lang="ru-RU" sz="2400" dirty="0" err="1">
                <a:latin typeface="Times New Roman" panose="02020603050405020304" pitchFamily="18" charset="0"/>
                <a:cs typeface="Times New Roman" panose="02020603050405020304" pitchFamily="18" charset="0"/>
              </a:rPr>
              <a:t>голкоподібні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кристали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жовтого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кольору</a:t>
            </a:r>
            <a:r>
              <a:rPr lang="ru-RU" sz="2400" dirty="0">
                <a:latin typeface="Times New Roman" panose="02020603050405020304" pitchFamily="18" charset="0"/>
                <a:cs typeface="Times New Roman" panose="02020603050405020304" pitchFamily="18" charset="0"/>
              </a:rPr>
              <a:t>, погано </a:t>
            </a:r>
            <a:r>
              <a:rPr lang="ru-RU" sz="2400" dirty="0" err="1">
                <a:latin typeface="Times New Roman" panose="02020603050405020304" pitchFamily="18" charset="0"/>
                <a:cs typeface="Times New Roman" panose="02020603050405020304" pitchFamily="18" charset="0"/>
              </a:rPr>
              <a:t>розчинні</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воді</a:t>
            </a:r>
            <a:r>
              <a:rPr lang="ru-RU" sz="2400" dirty="0">
                <a:latin typeface="Times New Roman" panose="02020603050405020304" pitchFamily="18" charset="0"/>
                <a:cs typeface="Times New Roman" panose="02020603050405020304" pitchFamily="18" charset="0"/>
              </a:rPr>
              <a:t> й добре – в </a:t>
            </a:r>
            <a:r>
              <a:rPr lang="ru-RU" sz="2400" dirty="0" err="1">
                <a:latin typeface="Times New Roman" panose="02020603050405020304" pitchFamily="18" charset="0"/>
                <a:cs typeface="Times New Roman" panose="02020603050405020304" pitchFamily="18" charset="0"/>
              </a:rPr>
              <a:t>органічних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розчинниках</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 </a:t>
            </a:r>
            <a:r>
              <a:rPr lang="ru-RU" sz="2400" dirty="0" err="1" smtClean="0">
                <a:latin typeface="Times New Roman" panose="02020603050405020304" pitchFamily="18" charset="0"/>
                <a:cs typeface="Times New Roman" panose="02020603050405020304" pitchFamily="18" charset="0"/>
              </a:rPr>
              <a:t>сироватці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розчинність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бенз</a:t>
            </a:r>
            <a:r>
              <a:rPr lang="ru-RU" sz="2400" dirty="0">
                <a:latin typeface="Times New Roman" panose="02020603050405020304" pitchFamily="18" charset="0"/>
                <a:cs typeface="Times New Roman" panose="02020603050405020304" pitchFamily="18" charset="0"/>
              </a:rPr>
              <a:t>(а)</a:t>
            </a:r>
            <a:r>
              <a:rPr lang="ru-RU" sz="2400" dirty="0" err="1">
                <a:latin typeface="Times New Roman" panose="02020603050405020304" pitchFamily="18" charset="0"/>
                <a:cs typeface="Times New Roman" panose="02020603050405020304" pitchFamily="18" charset="0"/>
              </a:rPr>
              <a:t>пірену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досягає</a:t>
            </a:r>
            <a:r>
              <a:rPr lang="ru-RU" sz="2400" dirty="0">
                <a:latin typeface="Times New Roman" panose="02020603050405020304" pitchFamily="18" charset="0"/>
                <a:cs typeface="Times New Roman" panose="02020603050405020304" pitchFamily="18" charset="0"/>
              </a:rPr>
              <a:t> 50 мкг/моль. </a:t>
            </a:r>
            <a:r>
              <a:rPr lang="ru-RU" sz="2400" dirty="0" err="1" smtClean="0">
                <a:latin typeface="Times New Roman" panose="02020603050405020304" pitchFamily="18" charset="0"/>
                <a:cs typeface="Times New Roman" panose="02020603050405020304" pitchFamily="18" charset="0"/>
              </a:rPr>
              <a:t>Джерелом</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вуглеводневих</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сполук</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шари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паливної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суміші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прилеглі</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стінок</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камери</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згоряння</a:t>
            </a:r>
            <a:r>
              <a:rPr lang="uk-UA" sz="2400" dirty="0">
                <a:latin typeface="Times New Roman" panose="02020603050405020304" pitchFamily="18" charset="0"/>
                <a:cs typeface="Times New Roman" panose="02020603050405020304" pitchFamily="18" charset="0"/>
              </a:rPr>
              <a:t>, де відбувається гасіння полум'я. Вуглеводневі сполуки, </a:t>
            </a:r>
            <a:r>
              <a:rPr lang="uk-UA" sz="2400" dirty="0" smtClean="0">
                <a:latin typeface="Times New Roman" panose="02020603050405020304" pitchFamily="18" charset="0"/>
                <a:cs typeface="Times New Roman" panose="02020603050405020304" pitchFamily="18" charset="0"/>
              </a:rPr>
              <a:t>які </a:t>
            </a:r>
            <a:r>
              <a:rPr lang="ru-RU" sz="2400" dirty="0" err="1" smtClean="0">
                <a:latin typeface="Times New Roman" panose="02020603050405020304" pitchFamily="18" charset="0"/>
                <a:cs typeface="Times New Roman" panose="02020603050405020304" pitchFamily="18" charset="0"/>
              </a:rPr>
              <a:t>потрапляють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атмосферу, є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складових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утворює</a:t>
            </a:r>
            <a:r>
              <a:rPr lang="ru-RU" sz="2400" dirty="0">
                <a:latin typeface="Times New Roman" panose="02020603050405020304" pitchFamily="18" charset="0"/>
                <a:cs typeface="Times New Roman" panose="02020603050405020304" pitchFamily="18" charset="0"/>
              </a:rPr>
              <a:t> смоги </a:t>
            </a:r>
            <a:r>
              <a:rPr lang="ru-RU" sz="2400" dirty="0" smtClean="0">
                <a:latin typeface="Times New Roman" panose="02020603050405020304" pitchFamily="18" charset="0"/>
                <a:cs typeface="Times New Roman" panose="02020603050405020304" pitchFamily="18" charset="0"/>
              </a:rPr>
              <a:t>у </a:t>
            </a:r>
            <a:r>
              <a:rPr lang="uk-UA" sz="2400" dirty="0" smtClean="0">
                <a:latin typeface="Times New Roman" panose="02020603050405020304" pitchFamily="18" charset="0"/>
                <a:cs typeface="Times New Roman" panose="02020603050405020304" pitchFamily="18" charset="0"/>
              </a:rPr>
              <a:t>великих </a:t>
            </a:r>
            <a:r>
              <a:rPr lang="uk-UA" sz="2400" dirty="0">
                <a:latin typeface="Times New Roman" panose="02020603050405020304" pitchFamily="18" charset="0"/>
                <a:cs typeface="Times New Roman" panose="02020603050405020304" pitchFamily="18" charset="0"/>
              </a:rPr>
              <a:t>містах.</a:t>
            </a:r>
            <a:endParaRPr lang="en-US" sz="2400" dirty="0">
              <a:latin typeface="Times New Roman" panose="02020603050405020304" pitchFamily="18" charset="0"/>
              <a:cs typeface="Times New Roman" panose="02020603050405020304" pitchFamily="18" charset="0"/>
            </a:endParaRPr>
          </a:p>
        </p:txBody>
      </p:sp>
      <p:pic>
        <p:nvPicPr>
          <p:cNvPr id="14338" name="Picture 2" descr="Насичені вуглеводні. Метан. | Тест на 17 запитань. Хім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212" y="3878900"/>
            <a:ext cx="5246913" cy="267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07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027" y="322388"/>
            <a:ext cx="11669485" cy="4154984"/>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5 </a:t>
            </a:r>
            <a:r>
              <a:rPr lang="ru-RU" sz="2400" b="1" dirty="0" err="1">
                <a:latin typeface="Times New Roman" panose="02020603050405020304" pitchFamily="18" charset="0"/>
                <a:cs typeface="Times New Roman" panose="02020603050405020304" pitchFamily="18" charset="0"/>
              </a:rPr>
              <a:t>клас</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альдегіди</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(R-CHO). </a:t>
            </a:r>
            <a:r>
              <a:rPr lang="ru-RU" sz="2400" dirty="0" err="1">
                <a:latin typeface="Times New Roman" panose="02020603050405020304" pitchFamily="18" charset="0"/>
                <a:cs typeface="Times New Roman" panose="02020603050405020304" pitchFamily="18" charset="0"/>
              </a:rPr>
              <a:t>Альдегідам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властива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висока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токсичність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неприємний</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запах та </a:t>
            </a:r>
            <a:r>
              <a:rPr lang="ru-RU" sz="2400" dirty="0" err="1">
                <a:latin typeface="Times New Roman" panose="02020603050405020304" pitchFamily="18" charset="0"/>
                <a:cs typeface="Times New Roman" panose="02020603050405020304" pitchFamily="18" charset="0"/>
              </a:rPr>
              <a:t>подразнююча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Найбільш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небезпечними</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є </a:t>
            </a:r>
            <a:r>
              <a:rPr lang="uk-UA" sz="2400" dirty="0" smtClean="0">
                <a:latin typeface="Times New Roman" panose="02020603050405020304" pitchFamily="18" charset="0"/>
                <a:cs typeface="Times New Roman" panose="02020603050405020304" pitchFamily="18" charset="0"/>
              </a:rPr>
              <a:t>акролеїн </a:t>
            </a:r>
            <a:r>
              <a:rPr lang="uk-UA" sz="2400" dirty="0">
                <a:latin typeface="Times New Roman" panose="02020603050405020304" pitchFamily="18" charset="0"/>
                <a:cs typeface="Times New Roman" panose="02020603050405020304" pitchFamily="18" charset="0"/>
              </a:rPr>
              <a:t>і формальдегід. </a:t>
            </a:r>
            <a:endParaRPr lang="uk-UA" sz="2400" dirty="0" smtClean="0">
              <a:latin typeface="Times New Roman" panose="02020603050405020304" pitchFamily="18" charset="0"/>
              <a:cs typeface="Times New Roman" panose="02020603050405020304" pitchFamily="18" charset="0"/>
            </a:endParaRPr>
          </a:p>
          <a:p>
            <a:pPr algn="just"/>
            <a:r>
              <a:rPr lang="uk-UA" sz="2400" i="1" dirty="0" smtClean="0">
                <a:latin typeface="Times New Roman" panose="02020603050405020304" pitchFamily="18" charset="0"/>
                <a:cs typeface="Times New Roman" panose="02020603050405020304" pitchFamily="18" charset="0"/>
              </a:rPr>
              <a:t>Акролеїн </a:t>
            </a:r>
            <a:r>
              <a:rPr lang="uk-UA"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r>
              <a:rPr lang="en-US" sz="2400" b="0" i="0" u="none" strike="noStrike" baseline="-250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H</a:t>
            </a:r>
            <a:r>
              <a:rPr lang="en-US" sz="2400" b="0" i="0" u="none" strike="noStrike" baseline="-250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CHO) – </a:t>
            </a:r>
            <a:r>
              <a:rPr lang="uk-UA" sz="2400" dirty="0">
                <a:latin typeface="Times New Roman" panose="02020603050405020304" pitchFamily="18" charset="0"/>
                <a:cs typeface="Times New Roman" panose="02020603050405020304" pitchFamily="18" charset="0"/>
              </a:rPr>
              <a:t>альдегід акрилової </a:t>
            </a:r>
            <a:r>
              <a:rPr lang="uk-UA" sz="2400" dirty="0" smtClean="0">
                <a:latin typeface="Times New Roman" panose="02020603050405020304" pitchFamily="18" charset="0"/>
                <a:cs typeface="Times New Roman" panose="02020603050405020304" pitchFamily="18" charset="0"/>
              </a:rPr>
              <a:t>кислоти, </a:t>
            </a:r>
            <a:r>
              <a:rPr lang="ru-RU" sz="2400" dirty="0" err="1" smtClean="0">
                <a:latin typeface="Times New Roman" panose="02020603050405020304" pitchFamily="18" charset="0"/>
                <a:cs typeface="Times New Roman" panose="02020603050405020304" pitchFamily="18" charset="0"/>
              </a:rPr>
              <a:t>безбарвна</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рідина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запахом </a:t>
            </a:r>
            <a:r>
              <a:rPr lang="ru-RU" sz="2400" dirty="0" err="1">
                <a:latin typeface="Times New Roman" panose="02020603050405020304" pitchFamily="18" charset="0"/>
                <a:cs typeface="Times New Roman" panose="02020603050405020304" pitchFamily="18" charset="0"/>
              </a:rPr>
              <a:t>пригорілого</a:t>
            </a:r>
            <a:r>
              <a:rPr lang="ru-RU" sz="2400" dirty="0">
                <a:latin typeface="Times New Roman" panose="02020603050405020304" pitchFamily="18" charset="0"/>
                <a:cs typeface="Times New Roman" panose="02020603050405020304" pitchFamily="18" charset="0"/>
              </a:rPr>
              <a:t> жиру, </a:t>
            </a:r>
            <a:r>
              <a:rPr lang="ru-RU" sz="2400" dirty="0" err="1">
                <a:latin typeface="Times New Roman" panose="02020603050405020304" pitchFamily="18" charset="0"/>
                <a:cs typeface="Times New Roman" panose="02020603050405020304" pitchFamily="18" charset="0"/>
              </a:rPr>
              <a:t>дуже</a:t>
            </a:r>
            <a:r>
              <a:rPr lang="ru-RU" sz="2400" dirty="0">
                <a:latin typeface="Times New Roman" panose="02020603050405020304" pitchFamily="18" charset="0"/>
                <a:cs typeface="Times New Roman" panose="02020603050405020304" pitchFamily="18" charset="0"/>
              </a:rPr>
              <a:t> летка, добре </a:t>
            </a:r>
            <a:r>
              <a:rPr lang="ru-RU" sz="2400" dirty="0" err="1" smtClean="0">
                <a:latin typeface="Times New Roman" panose="02020603050405020304" pitchFamily="18" charset="0"/>
                <a:cs typeface="Times New Roman" panose="02020603050405020304" pitchFamily="18" charset="0"/>
              </a:rPr>
              <a:t>розчиняється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воді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Концентрація</a:t>
            </a:r>
            <a:r>
              <a:rPr lang="ru-RU" sz="2400" dirty="0">
                <a:latin typeface="Times New Roman" panose="02020603050405020304" pitchFamily="18" charset="0"/>
                <a:cs typeface="Times New Roman" panose="02020603050405020304" pitchFamily="18" charset="0"/>
              </a:rPr>
              <a:t> 0,00016% є порогом </a:t>
            </a:r>
            <a:r>
              <a:rPr lang="ru-RU" sz="2400" dirty="0" err="1">
                <a:latin typeface="Times New Roman" panose="02020603050405020304" pitchFamily="18" charset="0"/>
                <a:cs typeface="Times New Roman" panose="02020603050405020304" pitchFamily="18" charset="0"/>
              </a:rPr>
              <a:t>сприйняття</a:t>
            </a:r>
            <a:r>
              <a:rPr lang="ru-RU" sz="2400" dirty="0">
                <a:latin typeface="Times New Roman" panose="02020603050405020304" pitchFamily="18" charset="0"/>
                <a:cs typeface="Times New Roman" panose="02020603050405020304" pitchFamily="18" charset="0"/>
              </a:rPr>
              <a:t> запаху, при 0,002% </a:t>
            </a:r>
            <a:r>
              <a:rPr lang="ru-RU" sz="2400" dirty="0" smtClean="0">
                <a:latin typeface="Times New Roman" panose="02020603050405020304" pitchFamily="18" charset="0"/>
                <a:cs typeface="Times New Roman" panose="02020603050405020304" pitchFamily="18" charset="0"/>
              </a:rPr>
              <a:t>запах </a:t>
            </a:r>
            <a:r>
              <a:rPr lang="ru-RU" sz="2400" dirty="0" err="1" smtClean="0">
                <a:latin typeface="Times New Roman" panose="02020603050405020304" pitchFamily="18" charset="0"/>
                <a:cs typeface="Times New Roman" panose="02020603050405020304" pitchFamily="18" charset="0"/>
              </a:rPr>
              <a:t>важко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переноситься, при 0,005% – </a:t>
            </a:r>
            <a:r>
              <a:rPr lang="ru-RU" sz="2400" dirty="0" err="1">
                <a:latin typeface="Times New Roman" panose="02020603050405020304" pitchFamily="18" charset="0"/>
                <a:cs typeface="Times New Roman" panose="02020603050405020304" pitchFamily="18" charset="0"/>
              </a:rPr>
              <a:t>стає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нестерпним</a:t>
            </a:r>
            <a:r>
              <a:rPr lang="ru-RU" sz="2400" dirty="0">
                <a:latin typeface="Times New Roman" panose="02020603050405020304" pitchFamily="18" charset="0"/>
                <a:cs typeface="Times New Roman" panose="02020603050405020304" pitchFamily="18" charset="0"/>
              </a:rPr>
              <a:t>, а при 0,014% через </a:t>
            </a:r>
            <a:r>
              <a:rPr lang="ru-RU" sz="2400" dirty="0" smtClean="0">
                <a:latin typeface="Times New Roman" panose="02020603050405020304" pitchFamily="18" charset="0"/>
                <a:cs typeface="Times New Roman" panose="02020603050405020304" pitchFamily="18" charset="0"/>
              </a:rPr>
              <a:t>10 </a:t>
            </a:r>
            <a:r>
              <a:rPr lang="ru-RU" sz="2400" dirty="0" err="1" smtClean="0">
                <a:latin typeface="Times New Roman" panose="02020603050405020304" pitchFamily="18" charset="0"/>
                <a:cs typeface="Times New Roman" panose="02020603050405020304" pitchFamily="18" charset="0"/>
              </a:rPr>
              <a:t>хвилин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настає</a:t>
            </a:r>
            <a:r>
              <a:rPr lang="ru-RU" sz="2400" dirty="0">
                <a:latin typeface="Times New Roman" panose="02020603050405020304" pitchFamily="18" charset="0"/>
                <a:cs typeface="Times New Roman" panose="02020603050405020304" pitchFamily="18" charset="0"/>
              </a:rPr>
              <a:t> смерть. </a:t>
            </a:r>
            <a:endParaRPr lang="ru-RU" sz="2400" dirty="0" smtClean="0">
              <a:latin typeface="Times New Roman" panose="02020603050405020304" pitchFamily="18" charset="0"/>
              <a:cs typeface="Times New Roman" panose="02020603050405020304" pitchFamily="18" charset="0"/>
            </a:endParaRPr>
          </a:p>
          <a:p>
            <a:pPr algn="just"/>
            <a:r>
              <a:rPr lang="ru-RU" sz="2400" i="1" dirty="0" err="1" smtClean="0">
                <a:latin typeface="Times New Roman" panose="02020603050405020304" pitchFamily="18" charset="0"/>
                <a:cs typeface="Times New Roman" panose="02020603050405020304" pitchFamily="18" charset="0"/>
              </a:rPr>
              <a:t>Формальдегід</a:t>
            </a:r>
            <a:r>
              <a:rPr lang="ru-RU" sz="2400" i="1"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(HCHO) – </a:t>
            </a:r>
            <a:r>
              <a:rPr lang="ru-RU" sz="2400" dirty="0" err="1">
                <a:latin typeface="Times New Roman" panose="02020603050405020304" pitchFamily="18" charset="0"/>
                <a:cs typeface="Times New Roman" panose="02020603050405020304" pitchFamily="18" charset="0"/>
              </a:rPr>
              <a:t>безбарвний</a:t>
            </a:r>
            <a:r>
              <a:rPr lang="ru-RU" sz="2400" dirty="0">
                <a:latin typeface="Times New Roman" panose="02020603050405020304" pitchFamily="18" charset="0"/>
                <a:cs typeface="Times New Roman" panose="02020603050405020304" pitchFamily="18" charset="0"/>
              </a:rPr>
              <a:t> газ з </a:t>
            </a:r>
            <a:r>
              <a:rPr lang="ru-RU" sz="2400" dirty="0" err="1" smtClean="0">
                <a:latin typeface="Times New Roman" panose="02020603050405020304" pitchFamily="18" charset="0"/>
                <a:cs typeface="Times New Roman" panose="02020603050405020304" pitchFamily="18" charset="0"/>
              </a:rPr>
              <a:t>різким</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запахом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легко </a:t>
            </a:r>
            <a:r>
              <a:rPr lang="ru-RU" sz="2400" dirty="0" err="1">
                <a:latin typeface="Times New Roman" panose="02020603050405020304" pitchFamily="18" charset="0"/>
                <a:cs typeface="Times New Roman" panose="02020603050405020304" pitchFamily="18" charset="0"/>
              </a:rPr>
              <a:t>розчиняється</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воді</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концентрації</a:t>
            </a:r>
            <a:r>
              <a:rPr lang="ru-RU" sz="2400" dirty="0">
                <a:latin typeface="Times New Roman" panose="02020603050405020304" pitchFamily="18" charset="0"/>
                <a:cs typeface="Times New Roman" panose="02020603050405020304" pitchFamily="18" charset="0"/>
              </a:rPr>
              <a:t> 0,007% </a:t>
            </a:r>
            <a:r>
              <a:rPr lang="ru-RU" sz="2400" dirty="0" err="1" smtClean="0">
                <a:latin typeface="Times New Roman" panose="02020603050405020304" pitchFamily="18" charset="0"/>
                <a:cs typeface="Times New Roman" panose="02020603050405020304" pitchFamily="18" charset="0"/>
              </a:rPr>
              <a:t>викликає</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легке</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подразнення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слизуватих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оболонок</a:t>
            </a:r>
            <a:r>
              <a:rPr lang="ru-RU" sz="2400" dirty="0">
                <a:latin typeface="Times New Roman" panose="02020603050405020304" pitchFamily="18" charset="0"/>
                <a:cs typeface="Times New Roman" panose="02020603050405020304" pitchFamily="18" charset="0"/>
              </a:rPr>
              <a:t> ока і носа,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верхніх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дихальних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шляхів</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концентрації</a:t>
            </a:r>
            <a:r>
              <a:rPr lang="ru-RU" sz="2400" dirty="0">
                <a:latin typeface="Times New Roman" panose="02020603050405020304" pitchFamily="18" charset="0"/>
                <a:cs typeface="Times New Roman" panose="02020603050405020304" pitchFamily="18" charset="0"/>
              </a:rPr>
              <a:t> 0,018% </a:t>
            </a:r>
            <a:r>
              <a:rPr lang="ru-RU" sz="2400" dirty="0" err="1">
                <a:latin typeface="Times New Roman" panose="02020603050405020304" pitchFamily="18" charset="0"/>
                <a:cs typeface="Times New Roman" panose="02020603050405020304" pitchFamily="18" charset="0"/>
              </a:rPr>
              <a:t>ускладнюється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подиху</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5362" name="Picture 2" descr="Альдегіди: хімічні властивості, одержання, будо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769" y="4182187"/>
            <a:ext cx="2875623" cy="253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18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028" y="384911"/>
            <a:ext cx="11713029" cy="2677656"/>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6 </a:t>
            </a:r>
            <a:r>
              <a:rPr lang="ru-RU" sz="2400" b="1" dirty="0" err="1">
                <a:latin typeface="Times New Roman" panose="02020603050405020304" pitchFamily="18" charset="0"/>
                <a:cs typeface="Times New Roman" panose="02020603050405020304" pitchFamily="18" charset="0"/>
              </a:rPr>
              <a:t>клас</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сажа </a:t>
            </a:r>
            <a:r>
              <a:rPr lang="ru-RU" sz="2400" dirty="0">
                <a:latin typeface="Times New Roman" panose="02020603050405020304" pitchFamily="18" charset="0"/>
                <a:cs typeface="Times New Roman" panose="02020603050405020304" pitchFamily="18" charset="0"/>
              </a:rPr>
              <a:t>(C) – </a:t>
            </a:r>
            <a:r>
              <a:rPr lang="ru-RU" sz="2400" dirty="0" err="1">
                <a:latin typeface="Times New Roman" panose="02020603050405020304" pitchFamily="18" charset="0"/>
                <a:cs typeface="Times New Roman" panose="02020603050405020304" pitchFamily="18" charset="0"/>
              </a:rPr>
              <a:t>дисперсний</a:t>
            </a:r>
            <a:r>
              <a:rPr lang="ru-RU" sz="2400" dirty="0">
                <a:latin typeface="Times New Roman" panose="02020603050405020304" pitchFamily="18" charset="0"/>
                <a:cs typeface="Times New Roman" panose="02020603050405020304" pitchFamily="18" charset="0"/>
              </a:rPr>
              <a:t> продукт </a:t>
            </a:r>
            <a:r>
              <a:rPr lang="ru-RU" sz="2400" dirty="0" err="1">
                <a:latin typeface="Times New Roman" panose="02020603050405020304" pitchFamily="18" charset="0"/>
                <a:cs typeface="Times New Roman" panose="02020603050405020304" pitchFamily="18" charset="0"/>
              </a:rPr>
              <a:t>чорного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кольору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утворюється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результаті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неповного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згоряння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вуглеводнів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шкідливо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впливає</a:t>
            </a:r>
            <a:r>
              <a:rPr lang="ru-RU" sz="2400" dirty="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органи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дихання</a:t>
            </a:r>
            <a:r>
              <a:rPr lang="ru-RU" sz="2400" dirty="0">
                <a:latin typeface="Times New Roman" panose="02020603050405020304" pitchFamily="18" charset="0"/>
                <a:cs typeface="Times New Roman" panose="02020603050405020304" pitchFamily="18" charset="0"/>
              </a:rPr>
              <a:t>. Сажа </a:t>
            </a:r>
            <a:r>
              <a:rPr lang="ru-RU" sz="2400" dirty="0" err="1">
                <a:latin typeface="Times New Roman" panose="02020603050405020304" pitchFamily="18" charset="0"/>
                <a:cs typeface="Times New Roman" panose="02020603050405020304" pitchFamily="18" charset="0"/>
              </a:rPr>
              <a:t>може</a:t>
            </a:r>
            <a:r>
              <a:rPr lang="ru-RU" sz="2400" dirty="0">
                <a:latin typeface="Times New Roman" panose="02020603050405020304" pitchFamily="18" charset="0"/>
                <a:cs typeface="Times New Roman" panose="02020603050405020304" pitchFamily="18" charset="0"/>
              </a:rPr>
              <a:t> бути </a:t>
            </a:r>
            <a:r>
              <a:rPr lang="ru-RU" sz="2400" dirty="0" err="1">
                <a:latin typeface="Times New Roman" panose="02020603050405020304" pitchFamily="18" charset="0"/>
                <a:cs typeface="Times New Roman" panose="02020603050405020304" pitchFamily="18" charset="0"/>
              </a:rPr>
              <a:t>носієм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канцерогенних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речовин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адсорбуються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на </a:t>
            </a:r>
            <a:r>
              <a:rPr lang="ru-RU" sz="2400" dirty="0" err="1" smtClean="0">
                <a:latin typeface="Times New Roman" panose="02020603050405020304" pitchFamily="18" charset="0"/>
                <a:cs typeface="Times New Roman" panose="02020603050405020304" pitchFamily="18" charset="0"/>
              </a:rPr>
              <a:t>поверхні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частинок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наприклад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бенз</a:t>
            </a:r>
            <a:r>
              <a:rPr lang="ru-RU" sz="2400" dirty="0">
                <a:latin typeface="Times New Roman" panose="02020603050405020304" pitchFamily="18" charset="0"/>
                <a:cs typeface="Times New Roman" panose="02020603050405020304" pitchFamily="18" charset="0"/>
              </a:rPr>
              <a:t>(а)</a:t>
            </a:r>
            <a:r>
              <a:rPr lang="ru-RU" sz="2400" dirty="0" err="1">
                <a:latin typeface="Times New Roman" panose="02020603050405020304" pitchFamily="18" charset="0"/>
                <a:cs typeface="Times New Roman" panose="02020603050405020304" pitchFamily="18" charset="0"/>
              </a:rPr>
              <a:t>пірен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Підвищений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сажі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атмосферному </a:t>
            </a:r>
            <a:r>
              <a:rPr lang="ru-RU" sz="2400" dirty="0" err="1">
                <a:latin typeface="Times New Roman" panose="02020603050405020304" pitchFamily="18" charset="0"/>
                <a:cs typeface="Times New Roman" panose="02020603050405020304" pitchFamily="18" charset="0"/>
              </a:rPr>
              <a:t>повітрі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призводить</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погіршення</a:t>
            </a:r>
            <a:r>
              <a:rPr lang="ru-RU" sz="2400" dirty="0">
                <a:latin typeface="Times New Roman" panose="02020603050405020304" pitchFamily="18" charset="0"/>
                <a:cs typeface="Times New Roman" panose="02020603050405020304" pitchFamily="18" charset="0"/>
              </a:rPr>
              <a:t> стану </a:t>
            </a:r>
            <a:r>
              <a:rPr lang="ru-RU" sz="2400" dirty="0" err="1">
                <a:latin typeface="Times New Roman" panose="02020603050405020304" pitchFamily="18" charset="0"/>
                <a:cs typeface="Times New Roman" panose="02020603050405020304" pitchFamily="18" charset="0"/>
              </a:rPr>
              <a:t>здоров'я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населення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страждає</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респіраторними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захворюваннями</a:t>
            </a:r>
            <a:r>
              <a:rPr lang="ru-RU" sz="2400" dirty="0">
                <a:latin typeface="Times New Roman" panose="02020603050405020304" pitchFamily="18" charset="0"/>
                <a:cs typeface="Times New Roman" panose="02020603050405020304" pitchFamily="18" charset="0"/>
              </a:rPr>
              <a:t>, астмою, </a:t>
            </a:r>
            <a:r>
              <a:rPr lang="ru-RU" sz="2400" dirty="0" err="1">
                <a:latin typeface="Times New Roman" panose="02020603050405020304" pitchFamily="18" charset="0"/>
                <a:cs typeface="Times New Roman" panose="02020603050405020304" pitchFamily="18" charset="0"/>
              </a:rPr>
              <a:t>бронхітом</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запаленням</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легень</a:t>
            </a:r>
            <a:r>
              <a:rPr lang="ru-RU" sz="2400" dirty="0">
                <a:latin typeface="Times New Roman" panose="02020603050405020304" pitchFamily="18" charset="0"/>
                <a:cs typeface="Times New Roman" panose="02020603050405020304" pitchFamily="18" charset="0"/>
              </a:rPr>
              <a:t>. Особливо </a:t>
            </a:r>
            <a:r>
              <a:rPr lang="ru-RU" sz="2400" dirty="0" err="1">
                <a:latin typeface="Times New Roman" panose="02020603050405020304" pitchFamily="18" charset="0"/>
                <a:cs typeface="Times New Roman" panose="02020603050405020304" pitchFamily="18" charset="0"/>
              </a:rPr>
              <a:t>багато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сажі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утворюється</a:t>
            </a:r>
            <a:r>
              <a:rPr lang="ru-RU" sz="2400" dirty="0">
                <a:latin typeface="Times New Roman" panose="02020603050405020304" pitchFamily="18" charset="0"/>
                <a:cs typeface="Times New Roman" panose="02020603050405020304" pitchFamily="18" charset="0"/>
              </a:rPr>
              <a:t> в дизелях.</a:t>
            </a:r>
            <a:endParaRPr lang="en-US" sz="2400" dirty="0">
              <a:latin typeface="Times New Roman" panose="02020603050405020304" pitchFamily="18" charset="0"/>
              <a:cs typeface="Times New Roman" panose="02020603050405020304" pitchFamily="18" charset="0"/>
            </a:endParaRPr>
          </a:p>
        </p:txBody>
      </p:sp>
      <p:pic>
        <p:nvPicPr>
          <p:cNvPr id="16386" name="Picture 2" descr="Убийственная сажа — Мир нов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886" y="3258511"/>
            <a:ext cx="6466114" cy="359948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Более 13 700 работ на тему «сажа»: стоковые фото, картинки и изображения  royalty-free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58511"/>
            <a:ext cx="5725886" cy="359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54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063" y="321038"/>
            <a:ext cx="11074742" cy="3416320"/>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7 </a:t>
            </a:r>
            <a:r>
              <a:rPr lang="ru-RU" sz="2400" b="1" dirty="0" err="1">
                <a:latin typeface="Times New Roman" panose="02020603050405020304" pitchFamily="18" charset="0"/>
                <a:cs typeface="Times New Roman" panose="02020603050405020304" pitchFamily="18" charset="0"/>
              </a:rPr>
              <a:t>клас</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свинець</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Pb</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сполуки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Близько</a:t>
            </a:r>
            <a:r>
              <a:rPr lang="ru-RU" sz="2400" dirty="0">
                <a:latin typeface="Times New Roman" panose="02020603050405020304" pitchFamily="18" charset="0"/>
                <a:cs typeface="Times New Roman" panose="02020603050405020304" pitchFamily="18" charset="0"/>
              </a:rPr>
              <a:t> 80 % </a:t>
            </a:r>
            <a:r>
              <a:rPr lang="ru-RU" sz="2400" dirty="0" err="1">
                <a:latin typeface="Times New Roman" panose="02020603050405020304" pitchFamily="18" charset="0"/>
                <a:cs typeface="Times New Roman" panose="02020603050405020304" pitchFamily="18" charset="0"/>
              </a:rPr>
              <a:t>свинцю</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сполук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забруднюють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повітря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попадають</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нього</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використанні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етилованого</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бензину </a:t>
            </a:r>
            <a:r>
              <a:rPr lang="ru-RU" sz="2400" dirty="0">
                <a:latin typeface="Times New Roman" panose="02020603050405020304" pitchFamily="18" charset="0"/>
                <a:cs typeface="Times New Roman" panose="02020603050405020304" pitchFamily="18" charset="0"/>
              </a:rPr>
              <a:t>(з </a:t>
            </a:r>
            <a:r>
              <a:rPr lang="ru-RU" sz="2400" dirty="0" err="1">
                <a:latin typeface="Times New Roman" panose="02020603050405020304" pitchFamily="18" charset="0"/>
                <a:cs typeface="Times New Roman" panose="02020603050405020304" pitchFamily="18" charset="0"/>
              </a:rPr>
              <a:t>домішками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тетраетилсвинцю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Певна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сполук</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свинцю</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потрапляє</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повітря</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безпосередньому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випаровуванні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бензинів</a:t>
            </a:r>
            <a:r>
              <a:rPr lang="ru-RU" sz="2400" dirty="0">
                <a:latin typeface="Times New Roman" panose="02020603050405020304" pitchFamily="18" charset="0"/>
                <a:cs typeface="Times New Roman" panose="02020603050405020304" pitchFamily="18" charset="0"/>
              </a:rPr>
              <a:t> з </a:t>
            </a:r>
            <a:r>
              <a:rPr lang="ru-RU" sz="2400" dirty="0" err="1" smtClean="0">
                <a:latin typeface="Times New Roman" panose="02020603050405020304" pitchFamily="18" charset="0"/>
                <a:cs typeface="Times New Roman" panose="02020603050405020304" pitchFamily="18" charset="0"/>
              </a:rPr>
              <a:t>паливного</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бака </a:t>
            </a:r>
            <a:r>
              <a:rPr lang="ru-RU" sz="2400" dirty="0">
                <a:latin typeface="Times New Roman" panose="02020603050405020304" pitchFamily="18" charset="0"/>
                <a:cs typeface="Times New Roman" panose="02020603050405020304" pitchFamily="18" charset="0"/>
              </a:rPr>
              <a:t>та карбюратора. </a:t>
            </a:r>
            <a:r>
              <a:rPr lang="ru-RU" sz="2400" dirty="0" err="1">
                <a:latin typeface="Times New Roman" panose="02020603050405020304" pitchFamily="18" charset="0"/>
                <a:cs typeface="Times New Roman" panose="02020603050405020304" pitchFamily="18" charset="0"/>
              </a:rPr>
              <a:t>Більша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частина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свинцю</a:t>
            </a:r>
            <a:r>
              <a:rPr lang="ru-RU" sz="2400" dirty="0">
                <a:latin typeface="Times New Roman" panose="02020603050405020304" pitchFamily="18" charset="0"/>
                <a:cs typeface="Times New Roman" panose="02020603050405020304" pitchFamily="18" charset="0"/>
              </a:rPr>
              <a:t> (70 – 75 % </a:t>
            </a:r>
            <a:r>
              <a:rPr lang="ru-RU" sz="2400" dirty="0" err="1">
                <a:latin typeface="Times New Roman" panose="02020603050405020304" pitchFamily="18" charset="0"/>
                <a:cs typeface="Times New Roman" panose="02020603050405020304" pitchFamily="18" charset="0"/>
              </a:rPr>
              <a:t>загальної</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кількості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міститься</a:t>
            </a:r>
            <a:r>
              <a:rPr lang="ru-RU" sz="2400" dirty="0">
                <a:latin typeface="Times New Roman" panose="02020603050405020304" pitchFamily="18" charset="0"/>
                <a:cs typeface="Times New Roman" panose="02020603050405020304" pitchFamily="18" charset="0"/>
              </a:rPr>
              <a:t> у бензинах)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згоряння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палива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потрапляє</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атмосферу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Сполуки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свинцю</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повітрі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знаходяться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протягом</a:t>
            </a:r>
            <a:r>
              <a:rPr lang="ru-RU" sz="2400" dirty="0">
                <a:latin typeface="Times New Roman" panose="02020603050405020304" pitchFamily="18" charset="0"/>
                <a:cs typeface="Times New Roman" panose="02020603050405020304" pitchFamily="18" charset="0"/>
              </a:rPr>
              <a:t> 1 – 4 </a:t>
            </a:r>
            <a:r>
              <a:rPr lang="ru-RU" sz="2400" dirty="0" err="1" smtClean="0">
                <a:latin typeface="Times New Roman" panose="02020603050405020304" pitchFamily="18" charset="0"/>
                <a:cs typeface="Times New Roman" panose="02020603050405020304" pitchFamily="18" charset="0"/>
              </a:rPr>
              <a:t>тижнів</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Свинець </a:t>
            </a:r>
            <a:r>
              <a:rPr lang="uk-UA" sz="2400" dirty="0">
                <a:latin typeface="Times New Roman" panose="02020603050405020304" pitchFamily="18" charset="0"/>
                <a:cs typeface="Times New Roman" panose="02020603050405020304" pitchFamily="18" charset="0"/>
              </a:rPr>
              <a:t>знижує активність ферментів і порушує обмін речовин в </a:t>
            </a:r>
            <a:r>
              <a:rPr lang="uk-UA" sz="2400" dirty="0" smtClean="0">
                <a:latin typeface="Times New Roman" panose="02020603050405020304" pitchFamily="18" charset="0"/>
                <a:cs typeface="Times New Roman" panose="02020603050405020304" pitchFamily="18" charset="0"/>
              </a:rPr>
              <a:t>організмі </a:t>
            </a:r>
            <a:r>
              <a:rPr lang="ru-RU" sz="2400" dirty="0" err="1" smtClean="0">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кумулятивну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тобто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здатність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накопичуватися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a:t>
            </a:r>
            <a:r>
              <a:rPr lang="uk-UA" sz="2400" dirty="0" smtClean="0">
                <a:latin typeface="Times New Roman" panose="02020603050405020304" pitchFamily="18" charset="0"/>
                <a:cs typeface="Times New Roman" panose="02020603050405020304" pitchFamily="18" charset="0"/>
              </a:rPr>
              <a:t>клітинах </a:t>
            </a:r>
            <a:r>
              <a:rPr lang="uk-UA" sz="2400" dirty="0">
                <a:latin typeface="Times New Roman" panose="02020603050405020304" pitchFamily="18" charset="0"/>
                <a:cs typeface="Times New Roman" panose="02020603050405020304" pitchFamily="18" charset="0"/>
              </a:rPr>
              <a:t>організму.</a:t>
            </a:r>
            <a:endParaRPr lang="en-US" sz="2400" dirty="0">
              <a:latin typeface="Times New Roman" panose="02020603050405020304" pitchFamily="18" charset="0"/>
              <a:cs typeface="Times New Roman" panose="02020603050405020304" pitchFamily="18" charset="0"/>
            </a:endParaRPr>
          </a:p>
        </p:txBody>
      </p:sp>
      <p:pic>
        <p:nvPicPr>
          <p:cNvPr id="17414" name="Picture 6" descr="Як лікується отруєння свинце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408" y="3988013"/>
            <a:ext cx="5442858" cy="25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7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3035" y="269727"/>
            <a:ext cx="8760311" cy="646331"/>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ГРАНИЧНО-ДОПУСТИМІ КОНЦЕНТРАЦІЇ (ГДК) ТОКСИЧНИХ РЕЧОВИН</a:t>
            </a:r>
          </a:p>
          <a:p>
            <a:pPr algn="ctr"/>
            <a:r>
              <a:rPr lang="ru-RU" b="1" dirty="0" smtClean="0">
                <a:latin typeface="Times New Roman" panose="02020603050405020304" pitchFamily="18" charset="0"/>
                <a:cs typeface="Times New Roman" panose="02020603050405020304" pitchFamily="18" charset="0"/>
              </a:rPr>
              <a:t>ВИХЛОПНИХ ГАЗІВ ДВИГУНІВ ВНУТРІШНЬОГО ЗГОРЯННЯ</a:t>
            </a:r>
            <a:endParaRPr lang="en-US"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42288793"/>
              </p:ext>
            </p:extLst>
          </p:nvPr>
        </p:nvGraphicFramePr>
        <p:xfrm>
          <a:off x="753035" y="1112390"/>
          <a:ext cx="8752116" cy="5138056"/>
        </p:xfrm>
        <a:graphic>
          <a:graphicData uri="http://schemas.openxmlformats.org/drawingml/2006/table">
            <a:tbl>
              <a:tblPr firstRow="1" bandRow="1">
                <a:tableStyleId>{5C22544A-7EE6-4342-B048-85BDC9FD1C3A}</a:tableStyleId>
              </a:tblPr>
              <a:tblGrid>
                <a:gridCol w="2188029">
                  <a:extLst>
                    <a:ext uri="{9D8B030D-6E8A-4147-A177-3AD203B41FA5}">
                      <a16:colId xmlns:a16="http://schemas.microsoft.com/office/drawing/2014/main" val="2310834591"/>
                    </a:ext>
                  </a:extLst>
                </a:gridCol>
                <a:gridCol w="2188029">
                  <a:extLst>
                    <a:ext uri="{9D8B030D-6E8A-4147-A177-3AD203B41FA5}">
                      <a16:colId xmlns:a16="http://schemas.microsoft.com/office/drawing/2014/main" val="129719266"/>
                    </a:ext>
                  </a:extLst>
                </a:gridCol>
                <a:gridCol w="2188029">
                  <a:extLst>
                    <a:ext uri="{9D8B030D-6E8A-4147-A177-3AD203B41FA5}">
                      <a16:colId xmlns:a16="http://schemas.microsoft.com/office/drawing/2014/main" val="1850480350"/>
                    </a:ext>
                  </a:extLst>
                </a:gridCol>
                <a:gridCol w="2188029">
                  <a:extLst>
                    <a:ext uri="{9D8B030D-6E8A-4147-A177-3AD203B41FA5}">
                      <a16:colId xmlns:a16="http://schemas.microsoft.com/office/drawing/2014/main" val="2959168494"/>
                    </a:ext>
                  </a:extLst>
                </a:gridCol>
              </a:tblGrid>
              <a:tr h="713418">
                <a:tc rowSpan="2">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Речовина</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Формула</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ru-RU"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ГДК в атмосферному </a:t>
                      </a:r>
                      <a:r>
                        <a:rPr lang="ru-RU" sz="20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повітрі</a:t>
                      </a:r>
                      <a:r>
                        <a:rPr lang="ru-RU"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ru-RU" sz="20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населених</a:t>
                      </a:r>
                      <a:r>
                        <a:rPr lang="ru-RU"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пунктів, мг/м</a:t>
                      </a:r>
                      <a:r>
                        <a:rPr lang="uk-UA" sz="2000" b="0" i="0" u="none" strike="noStrike" kern="1200" baseline="30000" dirty="0" smtClean="0">
                          <a:solidFill>
                            <a:schemeClr val="tx1"/>
                          </a:solidFill>
                          <a:latin typeface="Times New Roman" panose="02020603050405020304" pitchFamily="18" charset="0"/>
                          <a:ea typeface="+mn-ea"/>
                          <a:cs typeface="Times New Roman" panose="02020603050405020304" pitchFamily="18" charset="0"/>
                        </a:rPr>
                        <a:t>3</a:t>
                      </a:r>
                      <a:endParaRPr lang="en-US" sz="20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3824883778"/>
                  </a:ext>
                </a:extLst>
              </a:tr>
              <a:tr h="713418">
                <a:tc vMerge="1">
                  <a:txBody>
                    <a:bodyPr/>
                    <a:lstStyle/>
                    <a:p>
                      <a:endParaRPr lang="en-US"/>
                    </a:p>
                  </a:txBody>
                  <a:tcPr/>
                </a:tc>
                <a:tc vMerge="1">
                  <a:txBody>
                    <a:bodyPr/>
                    <a:lstStyle/>
                    <a:p>
                      <a:endParaRPr lang="en-US"/>
                    </a:p>
                  </a:txBody>
                  <a:tcPr/>
                </a:tc>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Максимально разова</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Середньодобова</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5986910"/>
                  </a:ext>
                </a:extLst>
              </a:tr>
              <a:tr h="413329">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Оксид вуглецю</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СО</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5,0</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54281"/>
                  </a:ext>
                </a:extLst>
              </a:tr>
              <a:tr h="413329">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Оксид азоту</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NO</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0,4</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0,06</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183907"/>
                  </a:ext>
                </a:extLst>
              </a:tr>
              <a:tr h="421574">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Діоксид азоту</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NO2</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0,085</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0,04</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43177"/>
                  </a:ext>
                </a:extLst>
              </a:tr>
              <a:tr h="413329">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Вуглеводні</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CxHy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1,0</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Не встановлена</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854835"/>
                  </a:ext>
                </a:extLst>
              </a:tr>
              <a:tr h="413329">
                <a:tc>
                  <a:txBody>
                    <a:bodyPr/>
                    <a:lstStyle/>
                    <a:p>
                      <a:pPr algn="ctr"/>
                      <a:r>
                        <a:rPr lang="uk-UA" sz="20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Бенз</a:t>
                      </a: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(а)</a:t>
                      </a:r>
                      <a:r>
                        <a:rPr lang="uk-UA" sz="20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пірен</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a:t>
                      </a:r>
                      <a:r>
                        <a:rPr lang="en-US" sz="2000" b="0" i="0" u="none" strike="noStrike" kern="1200" baseline="-25000" dirty="0" smtClean="0">
                          <a:solidFill>
                            <a:schemeClr val="tx1"/>
                          </a:solidFill>
                          <a:latin typeface="Times New Roman" panose="02020603050405020304" pitchFamily="18" charset="0"/>
                          <a:ea typeface="+mn-ea"/>
                          <a:cs typeface="Times New Roman" panose="02020603050405020304" pitchFamily="18" charset="0"/>
                        </a:rPr>
                        <a:t>20</a:t>
                      </a: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H</a:t>
                      </a:r>
                      <a:r>
                        <a:rPr lang="en-US" sz="2000" b="0" i="0" u="none" strike="noStrike" kern="1200" baseline="-25000" dirty="0" smtClean="0">
                          <a:solidFill>
                            <a:schemeClr val="tx1"/>
                          </a:solidFill>
                          <a:latin typeface="Times New Roman" panose="02020603050405020304" pitchFamily="18" charset="0"/>
                          <a:ea typeface="+mn-ea"/>
                          <a:cs typeface="Times New Roman" panose="02020603050405020304" pitchFamily="18" charset="0"/>
                        </a:rPr>
                        <a:t>12</a:t>
                      </a:r>
                      <a:endParaRPr lang="en-US" sz="2000" baseline="-25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Не встановлена</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baseline="0" dirty="0" smtClean="0">
                          <a:solidFill>
                            <a:schemeClr val="tx1"/>
                          </a:solidFill>
                          <a:latin typeface="Times New Roman" panose="02020603050405020304" pitchFamily="18" charset="0"/>
                          <a:cs typeface="Times New Roman" panose="02020603050405020304" pitchFamily="18" charset="0"/>
                        </a:rPr>
                        <a:t>1·10</a:t>
                      </a:r>
                      <a:r>
                        <a:rPr lang="en-US" sz="2000" b="0" i="0" u="none" strike="noStrike" baseline="30000" dirty="0" smtClean="0">
                          <a:solidFill>
                            <a:schemeClr val="tx1"/>
                          </a:solidFill>
                          <a:latin typeface="Times New Roman" panose="02020603050405020304" pitchFamily="18" charset="0"/>
                          <a:cs typeface="Times New Roman" panose="02020603050405020304" pitchFamily="18" charset="0"/>
                        </a:rPr>
                        <a:t>-6</a:t>
                      </a:r>
                      <a:endParaRPr lang="en-US" sz="20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83822"/>
                  </a:ext>
                </a:extLst>
              </a:tr>
              <a:tr h="413329">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Акролеїн</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C2H3CHO</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0,03</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0,03</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935596"/>
                  </a:ext>
                </a:extLst>
              </a:tr>
              <a:tr h="407667">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Формальдегід</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HCHO</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0,035</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0,003</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677829"/>
                  </a:ext>
                </a:extLst>
              </a:tr>
              <a:tr h="407667">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Сажа</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0,15</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0,05</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4773275"/>
                  </a:ext>
                </a:extLst>
              </a:tr>
              <a:tr h="407667">
                <a:tc>
                  <a:txBody>
                    <a:bodyPr/>
                    <a:lstStyle/>
                    <a:p>
                      <a:pPr algn="ctr"/>
                      <a:r>
                        <a:rPr lang="uk-UA"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Свинець</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Pb</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0,001</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000" dirty="0" smtClean="0">
                          <a:solidFill>
                            <a:schemeClr val="tx1"/>
                          </a:solidFill>
                          <a:latin typeface="Times New Roman" panose="02020603050405020304" pitchFamily="18" charset="0"/>
                          <a:cs typeface="Times New Roman" panose="02020603050405020304" pitchFamily="18" charset="0"/>
                        </a:rPr>
                        <a:t>0,0003</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186128"/>
                  </a:ext>
                </a:extLst>
              </a:tr>
            </a:tbl>
          </a:graphicData>
        </a:graphic>
      </p:graphicFrame>
    </p:spTree>
    <p:extLst>
      <p:ext uri="{BB962C8B-B14F-4D97-AF65-F5344CB8AC3E}">
        <p14:creationId xmlns:p14="http://schemas.microsoft.com/office/powerpoint/2010/main" val="237201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12191999" cy="6857999"/>
          </a:xfrm>
          <a:solidFill>
            <a:schemeClr val="accent1"/>
          </a:solidFill>
        </p:spPr>
        <p:txBody>
          <a:bodyPr/>
          <a:lstStyle/>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3421394238"/>
              </p:ext>
            </p:extLst>
          </p:nvPr>
        </p:nvGraphicFramePr>
        <p:xfrm>
          <a:off x="87085" y="30856"/>
          <a:ext cx="12017827" cy="6840252"/>
        </p:xfrm>
        <a:graphic>
          <a:graphicData uri="http://schemas.openxmlformats.org/drawingml/2006/table">
            <a:tbl>
              <a:tblPr firstRow="1" bandRow="1">
                <a:tableStyleId>{5C22544A-7EE6-4342-B048-85BDC9FD1C3A}</a:tableStyleId>
              </a:tblPr>
              <a:tblGrid>
                <a:gridCol w="2403565">
                  <a:extLst>
                    <a:ext uri="{9D8B030D-6E8A-4147-A177-3AD203B41FA5}">
                      <a16:colId xmlns:a16="http://schemas.microsoft.com/office/drawing/2014/main" val="1545965104"/>
                    </a:ext>
                  </a:extLst>
                </a:gridCol>
                <a:gridCol w="2403565">
                  <a:extLst>
                    <a:ext uri="{9D8B030D-6E8A-4147-A177-3AD203B41FA5}">
                      <a16:colId xmlns:a16="http://schemas.microsoft.com/office/drawing/2014/main" val="886663673"/>
                    </a:ext>
                  </a:extLst>
                </a:gridCol>
                <a:gridCol w="2403565">
                  <a:extLst>
                    <a:ext uri="{9D8B030D-6E8A-4147-A177-3AD203B41FA5}">
                      <a16:colId xmlns:a16="http://schemas.microsoft.com/office/drawing/2014/main" val="2818918913"/>
                    </a:ext>
                  </a:extLst>
                </a:gridCol>
                <a:gridCol w="2883193">
                  <a:extLst>
                    <a:ext uri="{9D8B030D-6E8A-4147-A177-3AD203B41FA5}">
                      <a16:colId xmlns:a16="http://schemas.microsoft.com/office/drawing/2014/main" val="4059642788"/>
                    </a:ext>
                  </a:extLst>
                </a:gridCol>
                <a:gridCol w="1923939">
                  <a:extLst>
                    <a:ext uri="{9D8B030D-6E8A-4147-A177-3AD203B41FA5}">
                      <a16:colId xmlns:a16="http://schemas.microsoft.com/office/drawing/2014/main" val="1266531867"/>
                    </a:ext>
                  </a:extLst>
                </a:gridCol>
              </a:tblGrid>
              <a:tr h="468003">
                <a:tc gridSpan="5">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Об'єкт впливу</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endParaRPr lang="en-US" sz="1400" dirty="0">
                        <a:solidFill>
                          <a:schemeClr val="bg1"/>
                        </a:solidFill>
                        <a:latin typeface="Arial Black" panose="020B0A04020102020204" pitchFamily="34" charset="0"/>
                      </a:endParaRPr>
                    </a:p>
                  </a:txBody>
                  <a:tcPr>
                    <a:solidFill>
                      <a:schemeClr val="tx1"/>
                    </a:solidFill>
                  </a:tcPr>
                </a:tc>
                <a:tc hMerge="1">
                  <a:txBody>
                    <a:bodyPr/>
                    <a:lstStyle/>
                    <a:p>
                      <a:endParaRPr lang="en-US" sz="1400" dirty="0">
                        <a:solidFill>
                          <a:schemeClr val="bg1"/>
                        </a:solidFill>
                        <a:latin typeface="Arial Black" panose="020B0A04020102020204" pitchFamily="34" charset="0"/>
                      </a:endParaRPr>
                    </a:p>
                  </a:txBody>
                  <a:tcPr>
                    <a:solidFill>
                      <a:schemeClr val="tx1"/>
                    </a:solidFill>
                  </a:tcPr>
                </a:tc>
                <a:tc hMerge="1">
                  <a:txBody>
                    <a:bodyPr/>
                    <a:lstStyle/>
                    <a:p>
                      <a:endParaRPr lang="en-US" sz="1400" dirty="0">
                        <a:solidFill>
                          <a:schemeClr val="bg1"/>
                        </a:solidFill>
                        <a:latin typeface="Arial Black" panose="020B0A04020102020204" pitchFamily="34" charset="0"/>
                      </a:endParaRPr>
                    </a:p>
                  </a:txBody>
                  <a:tcPr>
                    <a:solidFill>
                      <a:schemeClr val="tx1"/>
                    </a:solidFill>
                  </a:tcPr>
                </a:tc>
                <a:tc hMerge="1">
                  <a:txBody>
                    <a:bodyPr/>
                    <a:lstStyle/>
                    <a:p>
                      <a:endParaRPr lang="en-US"/>
                    </a:p>
                  </a:txBody>
                  <a:tcPr/>
                </a:tc>
                <a:extLst>
                  <a:ext uri="{0D108BD9-81ED-4DB2-BD59-A6C34878D82A}">
                    <a16:rowId xmlns:a16="http://schemas.microsoft.com/office/drawing/2014/main" val="434186257"/>
                  </a:ext>
                </a:extLst>
              </a:tr>
              <a:tr h="468003">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Водойми</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Ґрунт</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Повітря</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Флора і фауна</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Людина</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4003337433"/>
                  </a:ext>
                </a:extLst>
              </a:tr>
              <a:tr h="516793">
                <a:tc gridSpan="5">
                  <a:txBody>
                    <a:bodyPr/>
                    <a:lstStyle/>
                    <a:p>
                      <a:pPr algn="ctr"/>
                      <a:r>
                        <a:rPr lang="uk-UA" sz="2800" b="1" dirty="0" smtClean="0">
                          <a:solidFill>
                            <a:schemeClr val="tx1"/>
                          </a:solidFill>
                          <a:latin typeface="Times New Roman" panose="02020603050405020304" pitchFamily="18" charset="0"/>
                          <a:cs typeface="Times New Roman" panose="02020603050405020304" pitchFamily="18" charset="0"/>
                        </a:rPr>
                        <a:t>Основні фактори впливу</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solidFill>
                      <a:schemeClr val="tx1"/>
                    </a:solidFill>
                  </a:tcPr>
                </a:tc>
                <a:tc hMerge="1">
                  <a:txBody>
                    <a:bodyPr/>
                    <a:lstStyle/>
                    <a:p>
                      <a:endParaRPr lang="en-US"/>
                    </a:p>
                  </a:txBody>
                  <a:tcPr/>
                </a:tc>
                <a:extLst>
                  <a:ext uri="{0D108BD9-81ED-4DB2-BD59-A6C34878D82A}">
                    <a16:rowId xmlns:a16="http://schemas.microsoft.com/office/drawing/2014/main" val="2209100522"/>
                  </a:ext>
                </a:extLst>
              </a:tr>
              <a:tr h="468003">
                <a:tc gridSpan="5">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Автомобільний транспорт</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endParaRPr lang="en-US"/>
                    </a:p>
                  </a:txBody>
                  <a:tcPr/>
                </a:tc>
                <a:extLst>
                  <a:ext uri="{0D108BD9-81ED-4DB2-BD59-A6C34878D82A}">
                    <a16:rowId xmlns:a16="http://schemas.microsoft.com/office/drawing/2014/main" val="3675941301"/>
                  </a:ext>
                </a:extLst>
              </a:tr>
              <a:tr h="2219169">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Мінералізація, </a:t>
                      </a:r>
                    </a:p>
                    <a:p>
                      <a:pPr algn="ctr"/>
                      <a:r>
                        <a:rPr lang="uk-UA" sz="2000" b="1" dirty="0" smtClean="0">
                          <a:solidFill>
                            <a:schemeClr val="tx1"/>
                          </a:solidFill>
                          <a:latin typeface="Times New Roman" panose="02020603050405020304" pitchFamily="18" charset="0"/>
                          <a:cs typeface="Times New Roman" panose="02020603050405020304" pitchFamily="18" charset="0"/>
                        </a:rPr>
                        <a:t>засолення,</a:t>
                      </a:r>
                    </a:p>
                    <a:p>
                      <a:pPr algn="ctr"/>
                      <a:r>
                        <a:rPr lang="uk-UA" sz="2000" b="1" dirty="0" smtClean="0">
                          <a:solidFill>
                            <a:schemeClr val="tx1"/>
                          </a:solidFill>
                          <a:latin typeface="Times New Roman" panose="02020603050405020304" pitchFamily="18" charset="0"/>
                          <a:cs typeface="Times New Roman" panose="02020603050405020304" pitchFamily="18" charset="0"/>
                        </a:rPr>
                        <a:t>нафтопродукти</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Забруднення свинцем, органічними мастилами, розчинниками, засолення</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uk-UA" sz="2000" b="1" dirty="0" smtClean="0">
                          <a:solidFill>
                            <a:schemeClr val="tx1"/>
                          </a:solidFill>
                          <a:latin typeface="Times New Roman" panose="02020603050405020304" pitchFamily="18" charset="0"/>
                          <a:cs typeface="Times New Roman" panose="02020603050405020304" pitchFamily="18" charset="0"/>
                        </a:rPr>
                        <a:t>Викиди СО,</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0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a:t>
                      </a:r>
                      <a:r>
                        <a:rPr lang="en-US" sz="20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uk-UA"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сажа), </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CO</a:t>
                      </a:r>
                      <a:r>
                        <a:rPr lang="en-US" sz="2000" b="1" kern="1200" baseline="-25000" dirty="0" smtClean="0">
                          <a:solidFill>
                            <a:schemeClr val="tx1"/>
                          </a:solidFill>
                          <a:effectLst/>
                          <a:latin typeface="Times New Roman" panose="02020603050405020304" pitchFamily="18" charset="0"/>
                          <a:ea typeface="+mn-ea"/>
                          <a:cs typeface="Times New Roman" panose="02020603050405020304" pitchFamily="18" charset="0"/>
                        </a:rPr>
                        <a:t>2</a:t>
                      </a:r>
                      <a:endParaRPr lang="en-US" sz="20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07000"/>
                        </a:lnSpc>
                        <a:spcAft>
                          <a:spcPts val="800"/>
                        </a:spcAft>
                      </a:pPr>
                      <a:endPar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2000" b="1" baseline="0"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Порушення ґрунтового покрову, забруднення придорожньої смуги</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Захворювання органів дихання, онкологія, зменшення тривалості життя</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3600332284"/>
                  </a:ext>
                </a:extLst>
              </a:tr>
              <a:tr h="468003">
                <a:tc gridSpan="5">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Залізничний транспорт</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endParaRPr lang="en-US"/>
                    </a:p>
                  </a:txBody>
                  <a:tcPr/>
                </a:tc>
                <a:extLst>
                  <a:ext uri="{0D108BD9-81ED-4DB2-BD59-A6C34878D82A}">
                    <a16:rowId xmlns:a16="http://schemas.microsoft.com/office/drawing/2014/main" val="1501448328"/>
                  </a:ext>
                </a:extLst>
              </a:tr>
              <a:tr h="2219169">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Нафтопродукти, смоли, феноли, іони важких металів</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Неочищені стоки, розчинники</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Викиди СО, </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0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a:t>
                      </a:r>
                      <a:r>
                        <a:rPr lang="en-US" sz="20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uk-UA"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сажа), </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SO</a:t>
                      </a:r>
                      <a:r>
                        <a:rPr lang="en-US" sz="2000" b="1" kern="1200" baseline="-25000" dirty="0" smtClean="0">
                          <a:solidFill>
                            <a:schemeClr val="tx1"/>
                          </a:solidFill>
                          <a:effectLst/>
                          <a:latin typeface="Times New Roman" panose="02020603050405020304" pitchFamily="18" charset="0"/>
                          <a:ea typeface="+mn-ea"/>
                          <a:cs typeface="Times New Roman" panose="02020603050405020304" pitchFamily="18" charset="0"/>
                        </a:rPr>
                        <a:t>2</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uk-UA" sz="2000" b="1" kern="1200" dirty="0" smtClean="0">
                          <a:solidFill>
                            <a:schemeClr val="tx1"/>
                          </a:solidFill>
                          <a:effectLst/>
                          <a:latin typeface="Times New Roman" panose="02020603050405020304" pitchFamily="18" charset="0"/>
                          <a:ea typeface="+mn-ea"/>
                          <a:cs typeface="Times New Roman" panose="02020603050405020304" pitchFamily="18" charset="0"/>
                        </a:rPr>
                        <a:t>зольні</a:t>
                      </a:r>
                      <a:r>
                        <a:rPr lang="uk-UA"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елементи, пил</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Знищення лісових та сільськогосподарських угідь, зміна шляхів міграції тварин</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2000" b="1" dirty="0" smtClean="0">
                          <a:solidFill>
                            <a:schemeClr val="tx1"/>
                          </a:solidFill>
                          <a:latin typeface="Times New Roman" panose="02020603050405020304" pitchFamily="18" charset="0"/>
                          <a:cs typeface="Times New Roman" panose="02020603050405020304" pitchFamily="18" charset="0"/>
                        </a:rPr>
                        <a:t>Хронічні захворювання, професійні захворювання, зменшення професійного довголіття</a:t>
                      </a:r>
                      <a:endParaRPr lang="en-US" sz="20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51258902"/>
                  </a:ext>
                </a:extLst>
              </a:tr>
            </a:tbl>
          </a:graphicData>
        </a:graphic>
      </p:graphicFrame>
    </p:spTree>
    <p:extLst>
      <p:ext uri="{BB962C8B-B14F-4D97-AF65-F5344CB8AC3E}">
        <p14:creationId xmlns:p14="http://schemas.microsoft.com/office/powerpoint/2010/main" val="1150890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a:solidFill>
            <a:schemeClr val="tx1"/>
          </a:solidFill>
        </p:spPr>
        <p:txBody>
          <a:bodyPr/>
          <a:lstStyle/>
          <a:p>
            <a:pPr marL="0" indent="0">
              <a:buNone/>
            </a:pPr>
            <a:endParaRPr lang="uk-UA" dirty="0" smtClean="0"/>
          </a:p>
          <a:p>
            <a:pPr marL="0" indent="0">
              <a:buNone/>
            </a:pPr>
            <a:endParaRPr lang="uk-UA" dirty="0"/>
          </a:p>
          <a:p>
            <a:pPr marL="0" indent="0">
              <a:buNone/>
            </a:pP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4134274440"/>
              </p:ext>
            </p:extLst>
          </p:nvPr>
        </p:nvGraphicFramePr>
        <p:xfrm>
          <a:off x="-65312" y="0"/>
          <a:ext cx="12257312" cy="6857997"/>
        </p:xfrm>
        <a:graphic>
          <a:graphicData uri="http://schemas.openxmlformats.org/drawingml/2006/table">
            <a:tbl>
              <a:tblPr firstRow="1" bandRow="1">
                <a:tableStyleId>{5C22544A-7EE6-4342-B048-85BDC9FD1C3A}</a:tableStyleId>
              </a:tblPr>
              <a:tblGrid>
                <a:gridCol w="2645812">
                  <a:extLst>
                    <a:ext uri="{9D8B030D-6E8A-4147-A177-3AD203B41FA5}">
                      <a16:colId xmlns:a16="http://schemas.microsoft.com/office/drawing/2014/main" val="2150263361"/>
                    </a:ext>
                  </a:extLst>
                </a:gridCol>
                <a:gridCol w="2402875">
                  <a:extLst>
                    <a:ext uri="{9D8B030D-6E8A-4147-A177-3AD203B41FA5}">
                      <a16:colId xmlns:a16="http://schemas.microsoft.com/office/drawing/2014/main" val="3209451566"/>
                    </a:ext>
                  </a:extLst>
                </a:gridCol>
                <a:gridCol w="2402875">
                  <a:extLst>
                    <a:ext uri="{9D8B030D-6E8A-4147-A177-3AD203B41FA5}">
                      <a16:colId xmlns:a16="http://schemas.microsoft.com/office/drawing/2014/main" val="1496678482"/>
                    </a:ext>
                  </a:extLst>
                </a:gridCol>
                <a:gridCol w="2402875">
                  <a:extLst>
                    <a:ext uri="{9D8B030D-6E8A-4147-A177-3AD203B41FA5}">
                      <a16:colId xmlns:a16="http://schemas.microsoft.com/office/drawing/2014/main" val="2511905477"/>
                    </a:ext>
                  </a:extLst>
                </a:gridCol>
                <a:gridCol w="2402875">
                  <a:extLst>
                    <a:ext uri="{9D8B030D-6E8A-4147-A177-3AD203B41FA5}">
                      <a16:colId xmlns:a16="http://schemas.microsoft.com/office/drawing/2014/main" val="2470276593"/>
                    </a:ext>
                  </a:extLst>
                </a:gridCol>
              </a:tblGrid>
              <a:tr h="381771">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Об'єкт впливу</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extLst>
                  <a:ext uri="{0D108BD9-81ED-4DB2-BD59-A6C34878D82A}">
                    <a16:rowId xmlns:a16="http://schemas.microsoft.com/office/drawing/2014/main" val="1332818053"/>
                  </a:ext>
                </a:extLst>
              </a:tr>
              <a:tr h="381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Водойми</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Ґрунт</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Повітря</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Флора і фауна</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Людина</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34698703"/>
                  </a:ext>
                </a:extLst>
              </a:tr>
              <a:tr h="381771">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Основні фактори впливу</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extLst>
                  <a:ext uri="{0D108BD9-81ED-4DB2-BD59-A6C34878D82A}">
                    <a16:rowId xmlns:a16="http://schemas.microsoft.com/office/drawing/2014/main" val="4228173650"/>
                  </a:ext>
                </a:extLst>
              </a:tr>
              <a:tr h="381771">
                <a:tc gridSpan="5">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Водний транспорт</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extLst>
                  <a:ext uri="{0D108BD9-81ED-4DB2-BD59-A6C34878D82A}">
                    <a16:rowId xmlns:a16="http://schemas.microsoft.com/office/drawing/2014/main" val="1107842195"/>
                  </a:ext>
                </a:extLst>
              </a:tr>
              <a:tr h="1527085">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Нафтовмісні</a:t>
                      </a:r>
                      <a:r>
                        <a:rPr lang="uk-UA" sz="1800" b="1" baseline="0" dirty="0" smtClean="0">
                          <a:solidFill>
                            <a:schemeClr val="tx1"/>
                          </a:solidFill>
                          <a:latin typeface="Times New Roman" panose="02020603050405020304" pitchFamily="18" charset="0"/>
                          <a:cs typeface="Times New Roman" panose="02020603050405020304" pitchFamily="18" charset="0"/>
                        </a:rPr>
                        <a:t> стоки, тверді та харчові відходи, господарсько-побутові стоки</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Забруднення прибережної смуги нафтою та органічними відходами</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Викиди СО, </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8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a:t>
                      </a:r>
                      <a:r>
                        <a:rPr lang="en-US" sz="18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uk-UA"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сажа), </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SO</a:t>
                      </a:r>
                      <a:r>
                        <a:rPr lang="en-US" sz="1800" b="1" kern="1200" baseline="-25000" dirty="0" smtClean="0">
                          <a:solidFill>
                            <a:schemeClr val="tx1"/>
                          </a:solidFill>
                          <a:effectLst/>
                          <a:latin typeface="Times New Roman" panose="02020603050405020304" pitchFamily="18" charset="0"/>
                          <a:ea typeface="+mn-ea"/>
                          <a:cs typeface="Times New Roman" panose="02020603050405020304" pitchFamily="18" charset="0"/>
                        </a:rPr>
                        <a:t>2</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Зниження біопродуктивності морів та річок</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Професійні захворювання</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3482643893"/>
                  </a:ext>
                </a:extLst>
              </a:tr>
              <a:tr h="381771">
                <a:tc gridSpan="5">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Повітряний транспорт</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extLst>
                  <a:ext uri="{0D108BD9-81ED-4DB2-BD59-A6C34878D82A}">
                    <a16:rowId xmlns:a16="http://schemas.microsoft.com/office/drawing/2014/main" val="3536237566"/>
                  </a:ext>
                </a:extLst>
              </a:tr>
              <a:tr h="954428">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Нафтопродукти</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Органічні та неорганічні викиди поблизу аеродромів</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tx1"/>
                          </a:solidFill>
                          <a:latin typeface="Times New Roman" panose="02020603050405020304" pitchFamily="18" charset="0"/>
                          <a:cs typeface="Times New Roman" panose="02020603050405020304" pitchFamily="18" charset="0"/>
                        </a:rPr>
                        <a:t>Викиди СО, </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8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a:t>
                      </a:r>
                      <a:r>
                        <a:rPr lang="en-US" sz="1800" b="1" baseline="-25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uk-UA" sz="1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сажа), </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SO</a:t>
                      </a:r>
                      <a:r>
                        <a:rPr lang="en-US" sz="1800" b="1" kern="1200" baseline="-25000" dirty="0" smtClean="0">
                          <a:solidFill>
                            <a:schemeClr val="tx1"/>
                          </a:solidFill>
                          <a:effectLst/>
                          <a:latin typeface="Times New Roman" panose="02020603050405020304" pitchFamily="18" charset="0"/>
                          <a:ea typeface="+mn-ea"/>
                          <a:cs typeface="Times New Roman" panose="02020603050405020304" pitchFamily="18" charset="0"/>
                        </a:rPr>
                        <a:t>2</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Зменшення чисельності фауни</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Захворювання органів слуху</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1964447561"/>
                  </a:ext>
                </a:extLst>
              </a:tr>
              <a:tr h="381771">
                <a:tc gridSpan="5">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Трубопровідний транспорт</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tc hMerge="1">
                  <a:txBody>
                    <a:bodyPr/>
                    <a:lstStyle/>
                    <a:p>
                      <a:pPr algn="ctr"/>
                      <a:endParaRPr lang="en-US" sz="1400" dirty="0">
                        <a:solidFill>
                          <a:schemeClr val="bg1"/>
                        </a:solidFill>
                        <a:latin typeface="Arial Black" panose="020B0A04020102020204" pitchFamily="34" charset="0"/>
                      </a:endParaRPr>
                    </a:p>
                  </a:txBody>
                  <a:tcPr anchor="ctr">
                    <a:solidFill>
                      <a:schemeClr val="tx1"/>
                    </a:solidFill>
                  </a:tcPr>
                </a:tc>
                <a:extLst>
                  <a:ext uri="{0D108BD9-81ED-4DB2-BD59-A6C34878D82A}">
                    <a16:rowId xmlns:a16="http://schemas.microsoft.com/office/drawing/2014/main" val="3992276327"/>
                  </a:ext>
                </a:extLst>
              </a:tr>
              <a:tr h="2085858">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Забруднення органічними речовинами</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Забруднення речовинами, що перекачують та продуктами корозії</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Газоподібні органічні викиди</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Деградація геобіоценозів, порушення шляхів міграції тварин</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ctr"/>
                      <a:r>
                        <a:rPr lang="uk-UA" sz="1800" b="1" dirty="0" smtClean="0">
                          <a:solidFill>
                            <a:schemeClr val="tx1"/>
                          </a:solidFill>
                          <a:latin typeface="Times New Roman" panose="02020603050405020304" pitchFamily="18" charset="0"/>
                          <a:cs typeface="Times New Roman" panose="02020603050405020304" pitchFamily="18" charset="0"/>
                        </a:rPr>
                        <a:t>Професійні захворювання через шумове навантаження, отруєння речовинами, що перекачують</a:t>
                      </a:r>
                      <a:endParaRPr 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1601469798"/>
                  </a:ext>
                </a:extLst>
              </a:tr>
            </a:tbl>
          </a:graphicData>
        </a:graphic>
      </p:graphicFrame>
    </p:spTree>
    <p:extLst>
      <p:ext uri="{BB962C8B-B14F-4D97-AF65-F5344CB8AC3E}">
        <p14:creationId xmlns:p14="http://schemas.microsoft.com/office/powerpoint/2010/main" val="365604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81375"/>
            <a:ext cx="11321143" cy="830997"/>
          </a:xfrm>
          <a:prstGeom prst="rect">
            <a:avLst/>
          </a:prstGeom>
        </p:spPr>
        <p:txBody>
          <a:bodyPr wrap="square">
            <a:spAutoFit/>
          </a:bodyPr>
          <a:lstStyle/>
          <a:p>
            <a:pPr algn="ctr"/>
            <a:r>
              <a:rPr lang="uk-UA" sz="2400" b="1" dirty="0">
                <a:latin typeface="Times New Roman" panose="02020603050405020304" pitchFamily="18" charset="0"/>
                <a:cs typeface="Times New Roman" panose="02020603050405020304" pitchFamily="18" charset="0"/>
              </a:rPr>
              <a:t>Характеристика впливу електромагнітного випромінювання</a:t>
            </a:r>
          </a:p>
          <a:p>
            <a:pPr algn="ctr"/>
            <a:r>
              <a:rPr lang="uk-UA" sz="2400" b="1" dirty="0">
                <a:latin typeface="Times New Roman" panose="02020603050405020304" pitchFamily="18" charset="0"/>
                <a:cs typeface="Times New Roman" panose="02020603050405020304" pitchFamily="18" charset="0"/>
              </a:rPr>
              <a:t>автомобілів на об’єкти довкілля</a:t>
            </a:r>
            <a:endParaRPr lang="en-US"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04800" y="1012372"/>
            <a:ext cx="11473543" cy="156966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Нового </a:t>
            </a:r>
            <a:r>
              <a:rPr lang="ru-RU" sz="2400" dirty="0" err="1">
                <a:latin typeface="Times New Roman" panose="02020603050405020304" pitchFamily="18" charset="0"/>
                <a:cs typeface="Times New Roman" panose="02020603050405020304" pitchFamily="18" charset="0"/>
              </a:rPr>
              <a:t>значення</a:t>
            </a:r>
            <a:r>
              <a:rPr lang="ru-RU" sz="2400" dirty="0">
                <a:latin typeface="Times New Roman" panose="02020603050405020304" pitchFamily="18" charset="0"/>
                <a:cs typeface="Times New Roman" panose="02020603050405020304" pitchFamily="18" charset="0"/>
              </a:rPr>
              <a:t> проблема </a:t>
            </a:r>
            <a:r>
              <a:rPr lang="ru-RU" sz="2400" dirty="0" err="1">
                <a:latin typeface="Times New Roman" panose="02020603050405020304" pitchFamily="18" charset="0"/>
                <a:cs typeface="Times New Roman" panose="02020603050405020304" pitchFamily="18" charset="0"/>
              </a:rPr>
              <a:t>електромагнітних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набуває</a:t>
            </a:r>
            <a:r>
              <a:rPr lang="ru-RU" sz="2400" dirty="0">
                <a:latin typeface="Times New Roman" panose="02020603050405020304" pitchFamily="18" charset="0"/>
                <a:cs typeface="Times New Roman" panose="02020603050405020304" pitchFamily="18" charset="0"/>
              </a:rPr>
              <a:t> в </a:t>
            </a:r>
            <a:r>
              <a:rPr lang="ru-RU" sz="2400" dirty="0" err="1" smtClean="0">
                <a:latin typeface="Times New Roman" panose="02020603050405020304" pitchFamily="18" charset="0"/>
                <a:cs typeface="Times New Roman" panose="02020603050405020304" pitchFamily="18" charset="0"/>
              </a:rPr>
              <a:t>умовах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швидкого</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розвитку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електротранспорту</a:t>
            </a:r>
            <a:r>
              <a:rPr lang="ru-RU" sz="2400" dirty="0">
                <a:latin typeface="Times New Roman" panose="02020603050405020304" pitchFamily="18" charset="0"/>
                <a:cs typeface="Times New Roman" panose="02020603050405020304" pitchFamily="18" charset="0"/>
              </a:rPr>
              <a:t>, в тому </a:t>
            </a:r>
            <a:r>
              <a:rPr lang="ru-RU" sz="2400" dirty="0" err="1">
                <a:latin typeface="Times New Roman" panose="02020603050405020304" pitchFamily="18" charset="0"/>
                <a:cs typeface="Times New Roman" panose="02020603050405020304" pitchFamily="18" charset="0"/>
              </a:rPr>
              <a:t>числі</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електромобілів</a:t>
            </a:r>
            <a:r>
              <a:rPr lang="ru-RU" sz="2400" dirty="0">
                <a:latin typeface="Times New Roman" panose="02020603050405020304" pitchFamily="18" charset="0"/>
                <a:cs typeface="Times New Roman" panose="02020603050405020304" pitchFamily="18" charset="0"/>
              </a:rPr>
              <a:t>, а </a:t>
            </a:r>
            <a:r>
              <a:rPr lang="ru-RU" sz="2400" dirty="0" err="1" smtClean="0">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електронних</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систем </a:t>
            </a:r>
            <a:r>
              <a:rPr lang="ru-RU" sz="2400" dirty="0" err="1">
                <a:latin typeface="Times New Roman" panose="02020603050405020304" pitchFamily="18" charset="0"/>
                <a:cs typeface="Times New Roman" panose="02020603050405020304" pitchFamily="18" charset="0"/>
              </a:rPr>
              <a:t>управління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автомобілем</a:t>
            </a:r>
            <a:r>
              <a:rPr lang="ru-RU" sz="2400" dirty="0">
                <a:latin typeface="Times New Roman" panose="02020603050405020304" pitchFamily="18" charset="0"/>
                <a:cs typeface="Times New Roman" panose="02020603050405020304" pitchFamily="18" charset="0"/>
              </a:rPr>
              <a:t>. Уже зараз </a:t>
            </a:r>
            <a:r>
              <a:rPr lang="ru-RU" sz="2400" dirty="0" err="1">
                <a:latin typeface="Times New Roman" panose="02020603050405020304" pitchFamily="18" charset="0"/>
                <a:cs typeface="Times New Roman" panose="02020603050405020304" pitchFamily="18" charset="0"/>
              </a:rPr>
              <a:t>електромагнітне</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поле </a:t>
            </a:r>
            <a:r>
              <a:rPr lang="ru-RU" sz="2400" dirty="0" err="1">
                <a:latin typeface="Times New Roman" panose="02020603050405020304" pitchFamily="18" charset="0"/>
                <a:cs typeface="Times New Roman" panose="02020603050405020304" pitchFamily="18" charset="0"/>
              </a:rPr>
              <a:t>території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міст</a:t>
            </a:r>
            <a:r>
              <a:rPr lang="ru-RU" sz="2400" dirty="0">
                <a:latin typeface="Times New Roman" panose="02020603050405020304" pitchFamily="18" charset="0"/>
                <a:cs typeface="Times New Roman" panose="02020603050405020304" pitchFamily="18" charset="0"/>
              </a:rPr>
              <a:t> на 18 – 32 % </a:t>
            </a:r>
            <a:r>
              <a:rPr lang="ru-RU" sz="2400" dirty="0" err="1">
                <a:latin typeface="Times New Roman" panose="02020603050405020304" pitchFamily="18" charset="0"/>
                <a:cs typeface="Times New Roman" panose="02020603050405020304" pitchFamily="18" charset="0"/>
              </a:rPr>
              <a:t>формується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впливом</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автомобільного</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транспорту</a:t>
            </a:r>
            <a:r>
              <a:rPr lang="uk-UA" dirty="0"/>
              <a:t>.</a:t>
            </a:r>
            <a:endParaRPr lang="en-US" dirty="0"/>
          </a:p>
        </p:txBody>
      </p:sp>
      <p:pic>
        <p:nvPicPr>
          <p:cNvPr id="18434" name="Picture 2" descr="Тестування електрокара на шкідливе випромінення: відео - Auto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2" y="2743200"/>
            <a:ext cx="8991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5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257" y="254284"/>
            <a:ext cx="10863943" cy="230832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Основне</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джерело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електромагнітного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випромінювання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автомобіля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система </a:t>
            </a:r>
            <a:r>
              <a:rPr lang="ru-RU" sz="2400" dirty="0" err="1">
                <a:latin typeface="Times New Roman" panose="02020603050405020304" pitchFamily="18" charset="0"/>
                <a:cs typeface="Times New Roman" panose="02020603050405020304" pitchFamily="18" charset="0"/>
              </a:rPr>
              <a:t>запалювання</a:t>
            </a:r>
            <a:r>
              <a:rPr lang="ru-RU" sz="2400" dirty="0">
                <a:latin typeface="Times New Roman" panose="02020603050405020304" pitchFamily="18" charset="0"/>
                <a:cs typeface="Times New Roman" panose="02020603050405020304" pitchFamily="18" charset="0"/>
              </a:rPr>
              <a:t> і, в першу </a:t>
            </a:r>
            <a:r>
              <a:rPr lang="ru-RU" sz="2400" dirty="0" err="1">
                <a:latin typeface="Times New Roman" panose="02020603050405020304" pitchFamily="18" charset="0"/>
                <a:cs typeface="Times New Roman" panose="02020603050405020304" pitchFamily="18" charset="0"/>
              </a:rPr>
              <a:t>чергу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свічки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запалювання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розподільник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високовольтні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провідники</a:t>
            </a:r>
            <a:r>
              <a:rPr lang="ru-RU" sz="2400" dirty="0">
                <a:latin typeface="Times New Roman" panose="02020603050405020304" pitchFamily="18" charset="0"/>
                <a:cs typeface="Times New Roman" panose="02020603050405020304" pitchFamily="18" charset="0"/>
              </a:rPr>
              <a:t>. Вони є </a:t>
            </a:r>
            <a:r>
              <a:rPr lang="ru-RU" sz="2400" dirty="0" err="1">
                <a:latin typeface="Times New Roman" panose="02020603050405020304" pitchFamily="18" charset="0"/>
                <a:cs typeface="Times New Roman" panose="02020603050405020304" pitchFamily="18" charset="0"/>
              </a:rPr>
              <a:t>первинними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випромінювачами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електромагнітних</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хвиль</a:t>
            </a:r>
            <a:r>
              <a:rPr lang="ru-RU" sz="2400" dirty="0">
                <a:latin typeface="Times New Roman" panose="02020603050405020304" pitchFamily="18" charset="0"/>
                <a:cs typeface="Times New Roman" panose="02020603050405020304" pitchFamily="18" charset="0"/>
              </a:rPr>
              <a:t>, а кузов, капот, </a:t>
            </a:r>
            <a:r>
              <a:rPr lang="ru-RU" sz="2400" dirty="0" err="1">
                <a:latin typeface="Times New Roman" panose="02020603050405020304" pitchFamily="18" charset="0"/>
                <a:cs typeface="Times New Roman" panose="02020603050405020304" pitchFamily="18" charset="0"/>
              </a:rPr>
              <a:t>дах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крила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відсік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двигуна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вторинними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Напруженість</a:t>
            </a:r>
            <a:r>
              <a:rPr lang="ru-RU" sz="2400" dirty="0">
                <a:latin typeface="Times New Roman" panose="02020603050405020304" pitchFamily="18" charset="0"/>
                <a:cs typeface="Times New Roman" panose="02020603050405020304" pitchFamily="18" charset="0"/>
              </a:rPr>
              <a:t> поля бензинового </a:t>
            </a:r>
            <a:r>
              <a:rPr lang="ru-RU" sz="2400" dirty="0" err="1">
                <a:latin typeface="Times New Roman" panose="02020603050405020304" pitchFamily="18" charset="0"/>
                <a:cs typeface="Times New Roman" panose="02020603050405020304" pitchFamily="18" charset="0"/>
              </a:rPr>
              <a:t>двигуна</a:t>
            </a:r>
            <a:r>
              <a:rPr lang="ru-RU" sz="2400" dirty="0">
                <a:latin typeface="Times New Roman" panose="02020603050405020304" pitchFamily="18" charset="0"/>
                <a:cs typeface="Times New Roman" panose="02020603050405020304" pitchFamily="18" charset="0"/>
              </a:rPr>
              <a:t> – </a:t>
            </a:r>
            <a:r>
              <a:rPr lang="ru-RU" sz="2400" dirty="0" smtClean="0">
                <a:latin typeface="Times New Roman" panose="02020603050405020304" pitchFamily="18" charset="0"/>
                <a:cs typeface="Times New Roman" panose="02020603050405020304" pitchFamily="18" charset="0"/>
              </a:rPr>
              <a:t>40-60 </a:t>
            </a:r>
            <a:r>
              <a:rPr lang="ru-RU" sz="2400" dirty="0" smtClean="0">
                <a:latin typeface="Times New Roman" panose="02020603050405020304" pitchFamily="18" charset="0"/>
                <a:cs typeface="Times New Roman" panose="02020603050405020304" pitchFamily="18" charset="0"/>
              </a:rPr>
              <a:t>дБ. </a:t>
            </a:r>
            <a:r>
              <a:rPr lang="ru-RU" sz="2400" dirty="0" err="1" smtClean="0">
                <a:latin typeface="Times New Roman" panose="02020603050405020304" pitchFamily="18" charset="0"/>
                <a:cs typeface="Times New Roman" panose="02020603050405020304" pitchFamily="18" charset="0"/>
              </a:rPr>
              <a:t>Автомобілі</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 дизелями </a:t>
            </a:r>
            <a:r>
              <a:rPr lang="ru-RU" sz="2400" dirty="0" err="1">
                <a:latin typeface="Times New Roman" panose="02020603050405020304" pitchFamily="18" charset="0"/>
                <a:cs typeface="Times New Roman" panose="02020603050405020304" pitchFamily="18" charset="0"/>
              </a:rPr>
              <a:t>мають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меншу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інтенсивність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електромагнітних</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випромінювань</a:t>
            </a:r>
            <a:r>
              <a:rPr lang="ru-RU" sz="2400" dirty="0">
                <a:latin typeface="Times New Roman" panose="02020603050405020304" pitchFamily="18" charset="0"/>
                <a:cs typeface="Times New Roman" panose="02020603050405020304" pitchFamily="18" charset="0"/>
              </a:rPr>
              <a:t> – </a:t>
            </a:r>
            <a:r>
              <a:rPr lang="ru-RU" sz="2400" dirty="0" smtClean="0">
                <a:latin typeface="Times New Roman" panose="02020603050405020304" pitchFamily="18" charset="0"/>
                <a:cs typeface="Times New Roman" panose="02020603050405020304" pitchFamily="18" charset="0"/>
              </a:rPr>
              <a:t>28-32 </a:t>
            </a:r>
            <a:r>
              <a:rPr lang="ru-RU" sz="2400" dirty="0">
                <a:latin typeface="Times New Roman" panose="02020603050405020304" pitchFamily="18" charset="0"/>
                <a:cs typeface="Times New Roman" panose="02020603050405020304" pitchFamily="18" charset="0"/>
              </a:rPr>
              <a:t>дБ.</a:t>
            </a:r>
            <a:endParaRPr lang="en-US" sz="2400" dirty="0">
              <a:latin typeface="Times New Roman" panose="02020603050405020304" pitchFamily="18" charset="0"/>
              <a:cs typeface="Times New Roman" panose="02020603050405020304" pitchFamily="18" charset="0"/>
            </a:endParaRPr>
          </a:p>
        </p:txBody>
      </p:sp>
      <p:pic>
        <p:nvPicPr>
          <p:cNvPr id="19460" name="Picture 4" descr="Электромагнитное излучение. Виды и применение. Влия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58" y="2743201"/>
            <a:ext cx="8175172" cy="394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54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426" y="153803"/>
            <a:ext cx="11661546" cy="6494085"/>
          </a:xfrm>
          <a:prstGeom prst="rect">
            <a:avLst/>
          </a:prstGeom>
        </p:spPr>
        <p:txBody>
          <a:bodyPr wrap="square">
            <a:spAutoFit/>
          </a:bodyPr>
          <a:lstStyle/>
          <a:p>
            <a:pPr algn="ctr"/>
            <a:r>
              <a:rPr lang="uk-UA" sz="2400" b="1" dirty="0" smtClean="0">
                <a:latin typeface="Times New Roman" panose="02020603050405020304" pitchFamily="18" charset="0"/>
                <a:cs typeface="Times New Roman" panose="02020603050405020304" pitchFamily="18" charset="0"/>
              </a:rPr>
              <a:t>МЕТОДИ ПІДВИЩЕННЯ РІВНІВ ЕКОЛОГІЧНОЇ БЕЗПЕКИ АВТОТРАНСПОРТУ</a:t>
            </a:r>
          </a:p>
          <a:p>
            <a:r>
              <a:rPr lang="ru-RU" sz="2400" dirty="0" smtClean="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Враховуючи</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темпи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збільшення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автомобільного</a:t>
            </a:r>
            <a:r>
              <a:rPr lang="ru-RU" sz="2400" dirty="0">
                <a:latin typeface="Times New Roman" panose="02020603050405020304" pitchFamily="18" charset="0"/>
                <a:cs typeface="Times New Roman" panose="02020603050405020304" pitchFamily="18" charset="0"/>
              </a:rPr>
              <a:t> парку, </a:t>
            </a:r>
            <a:r>
              <a:rPr lang="ru-RU" sz="2400" dirty="0" err="1">
                <a:latin typeface="Times New Roman" panose="02020603050405020304" pitchFamily="18" charset="0"/>
                <a:cs typeface="Times New Roman" panose="02020603050405020304" pitchFamily="18" charset="0"/>
              </a:rPr>
              <a:t>необхідно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підсилити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контроль </a:t>
            </a:r>
            <a:r>
              <a:rPr lang="ru-RU" sz="2400" dirty="0">
                <a:latin typeface="Times New Roman" panose="02020603050405020304" pitchFamily="18" charset="0"/>
                <a:cs typeface="Times New Roman" panose="02020603050405020304" pitchFamily="18" charset="0"/>
              </a:rPr>
              <a:t>за </a:t>
            </a:r>
            <a:r>
              <a:rPr lang="ru-RU" sz="2400" dirty="0" err="1">
                <a:latin typeface="Times New Roman" panose="02020603050405020304" pitchFamily="18" charset="0"/>
                <a:cs typeface="Times New Roman" panose="02020603050405020304" pitchFamily="18" charset="0"/>
              </a:rPr>
              <a:t>концентраціями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забруднювачів</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вихлопних</a:t>
            </a:r>
            <a:r>
              <a:rPr lang="ru-RU" sz="2400" dirty="0">
                <a:latin typeface="Times New Roman" panose="02020603050405020304" pitchFamily="18" charset="0"/>
                <a:cs typeface="Times New Roman" panose="02020603050405020304" pitchFamily="18" charset="0"/>
              </a:rPr>
              <a:t> газах </a:t>
            </a:r>
            <a:r>
              <a:rPr lang="ru-RU" sz="2400" dirty="0" err="1" smtClean="0">
                <a:latin typeface="Times New Roman" panose="02020603050405020304" pitchFamily="18" charset="0"/>
                <a:cs typeface="Times New Roman" panose="02020603050405020304" pitchFamily="18" charset="0"/>
              </a:rPr>
              <a:t>автомобілів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Розроблено</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пріоритетні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напрями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зниження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забруднення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навколишнього</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середовища </a:t>
            </a:r>
            <a:r>
              <a:rPr lang="uk-UA" sz="2400" dirty="0">
                <a:latin typeface="Times New Roman" panose="02020603050405020304" pitchFamily="18" charset="0"/>
                <a:cs typeface="Times New Roman" panose="02020603050405020304" pitchFamily="18" charset="0"/>
              </a:rPr>
              <a:t>автомобільним транспортом:</a:t>
            </a:r>
          </a:p>
          <a:p>
            <a:r>
              <a:rPr lang="uk-UA" sz="2400" dirty="0">
                <a:latin typeface="Times New Roman" panose="02020603050405020304" pitchFamily="18" charset="0"/>
                <a:cs typeface="Times New Roman" panose="02020603050405020304" pitchFamily="18" charset="0"/>
              </a:rPr>
              <a:t>1) </a:t>
            </a:r>
            <a:r>
              <a:rPr lang="uk-UA" sz="2400" b="1" i="1" dirty="0">
                <a:latin typeface="Times New Roman" panose="02020603050405020304" pitchFamily="18" charset="0"/>
                <a:cs typeface="Times New Roman" panose="02020603050405020304" pitchFamily="18" charset="0"/>
              </a:rPr>
              <a:t>технологічні заходи:</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застосування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видів</a:t>
            </a:r>
            <a:r>
              <a:rPr lang="ru-RU" sz="2400" dirty="0">
                <a:latin typeface="Times New Roman" panose="02020603050405020304" pitchFamily="18" charset="0"/>
                <a:cs typeface="Times New Roman" panose="02020603050405020304" pitchFamily="18" charset="0"/>
              </a:rPr>
              <a:t> автотранспорту, </a:t>
            </a:r>
            <a:r>
              <a:rPr lang="ru-RU" sz="2400" dirty="0" err="1">
                <a:latin typeface="Times New Roman" panose="02020603050405020304" pitchFamily="18" charset="0"/>
                <a:cs typeface="Times New Roman" panose="02020603050405020304" pitchFamily="18" charset="0"/>
              </a:rPr>
              <a:t>мінімально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забруднюючих</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навколишнє </a:t>
            </a:r>
            <a:r>
              <a:rPr lang="uk-UA" sz="2400" dirty="0">
                <a:latin typeface="Times New Roman" panose="02020603050405020304" pitchFamily="18" charset="0"/>
                <a:cs typeface="Times New Roman" panose="02020603050405020304" pitchFamily="18" charset="0"/>
              </a:rPr>
              <a:t>середовище (наприклад електромобілів);</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якісних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екологічно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чистих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видів</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палива</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(наприклад</a:t>
            </a:r>
            <a:r>
              <a:rPr lang="uk-UA" sz="2400" dirty="0">
                <a:latin typeface="Times New Roman" panose="02020603050405020304" pitchFamily="18" charset="0"/>
                <a:cs typeface="Times New Roman" panose="02020603050405020304" pitchFamily="18" charset="0"/>
              </a:rPr>
              <a:t>, газу, </a:t>
            </a:r>
            <a:r>
              <a:rPr lang="uk-UA" sz="2400" dirty="0" err="1">
                <a:latin typeface="Times New Roman" panose="02020603050405020304" pitchFamily="18" charset="0"/>
                <a:cs typeface="Times New Roman" panose="02020603050405020304" pitchFamily="18" charset="0"/>
              </a:rPr>
              <a:t>біодизелю</a:t>
            </a:r>
            <a:r>
              <a:rPr lang="uk-UA" sz="2400" dirty="0">
                <a:latin typeface="Times New Roman" panose="02020603050405020304" pitchFamily="18" charset="0"/>
                <a:cs typeface="Times New Roman" panose="02020603050405020304" pitchFamily="18" charset="0"/>
              </a:rPr>
              <a:t>);</a:t>
            </a:r>
          </a:p>
          <a:p>
            <a:pPr algn="just"/>
            <a:r>
              <a:rPr lang="uk-UA" sz="2400" dirty="0">
                <a:latin typeface="Times New Roman" panose="02020603050405020304" pitchFamily="18" charset="0"/>
                <a:cs typeface="Times New Roman" panose="02020603050405020304" pitchFamily="18" charset="0"/>
              </a:rPr>
              <a:t>– удосконалення робочого процесу двигуна;</a:t>
            </a:r>
          </a:p>
          <a:p>
            <a:pPr algn="just"/>
            <a:r>
              <a:rPr lang="uk-UA" sz="2400" dirty="0">
                <a:latin typeface="Times New Roman" panose="02020603050405020304" pitchFamily="18" charset="0"/>
                <a:cs typeface="Times New Roman" panose="02020603050405020304" pitchFamily="18" charset="0"/>
              </a:rPr>
              <a:t>– своєчасне технічне обслуговування автомобілів;</a:t>
            </a:r>
          </a:p>
          <a:p>
            <a:pPr algn="just"/>
            <a:r>
              <a:rPr lang="uk-UA" sz="2400" dirty="0">
                <a:latin typeface="Times New Roman" panose="02020603050405020304" pitchFamily="18" charset="0"/>
                <a:cs typeface="Times New Roman" panose="02020603050405020304" pitchFamily="18" charset="0"/>
              </a:rPr>
              <a:t>2) </a:t>
            </a:r>
            <a:r>
              <a:rPr lang="uk-UA" sz="2400" b="1" i="1" dirty="0">
                <a:latin typeface="Times New Roman" panose="02020603050405020304" pitchFamily="18" charset="0"/>
                <a:cs typeface="Times New Roman" panose="02020603050405020304" pitchFamily="18" charset="0"/>
              </a:rPr>
              <a:t>санітарно-технічні заходи:</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рециркуляція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нейтралізація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вихлопних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газів</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використання</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каталізаторів</a:t>
            </a:r>
            <a:r>
              <a:rPr lang="uk-UA" sz="2400" dirty="0">
                <a:latin typeface="Times New Roman" panose="02020603050405020304" pitchFamily="18" charset="0"/>
                <a:cs typeface="Times New Roman" panose="02020603050405020304" pitchFamily="18" charset="0"/>
              </a:rPr>
              <a:t>, нейтралізаторів та ін</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662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Экология и автомобиль - 63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455" y="2380024"/>
            <a:ext cx="8686801" cy="439191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0114" y="311941"/>
            <a:ext cx="11342915" cy="1938992"/>
          </a:xfrm>
          <a:prstGeom prst="rect">
            <a:avLst/>
          </a:prstGeom>
        </p:spPr>
        <p:txBody>
          <a:bodyPr wrap="square">
            <a:spAutoFit/>
          </a:bodyPr>
          <a:lstStyle/>
          <a:p>
            <a:pPr algn="just"/>
            <a:r>
              <a:rPr lang="uk-UA" sz="2400" dirty="0" smtClean="0">
                <a:solidFill>
                  <a:srgbClr val="000000"/>
                </a:solidFill>
                <a:latin typeface="Times New Roman" panose="02020603050405020304" pitchFamily="18" charset="0"/>
              </a:rPr>
              <a:t>	Транспорт </a:t>
            </a:r>
            <a:r>
              <a:rPr lang="uk-UA" sz="2400" dirty="0">
                <a:solidFill>
                  <a:srgbClr val="000000"/>
                </a:solidFill>
                <a:latin typeface="Times New Roman" panose="02020603050405020304" pitchFamily="18" charset="0"/>
              </a:rPr>
              <a:t>створює потужне техногенне навантаження на довкілля. Жива й нежива природа у багатьох випадках відчуває на собі дію транспорту та його інфраструктури. Це дає право говорити про виникнення нового екологічного напряму – транспортної екології, який вивчає різні аспекти дії об’єктів транспорту на навколишнє середовище. </a:t>
            </a:r>
            <a:endParaRPr lang="en-US" sz="2400" dirty="0"/>
          </a:p>
        </p:txBody>
      </p:sp>
    </p:spTree>
    <p:extLst>
      <p:ext uri="{BB962C8B-B14F-4D97-AF65-F5344CB8AC3E}">
        <p14:creationId xmlns:p14="http://schemas.microsoft.com/office/powerpoint/2010/main" val="1615442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581" y="309063"/>
            <a:ext cx="11386456" cy="3046988"/>
          </a:xfrm>
          <a:prstGeom prst="rect">
            <a:avLst/>
          </a:prstGeom>
        </p:spPr>
        <p:txBody>
          <a:bodyPr wrap="square">
            <a:spAutoFit/>
          </a:bodyPr>
          <a:lstStyle/>
          <a:p>
            <a:r>
              <a:rPr lang="uk-UA" sz="2400" dirty="0">
                <a:latin typeface="Times New Roman" panose="02020603050405020304" pitchFamily="18" charset="0"/>
                <a:cs typeface="Times New Roman" panose="02020603050405020304" pitchFamily="18" charset="0"/>
              </a:rPr>
              <a:t>3) </a:t>
            </a:r>
            <a:r>
              <a:rPr lang="uk-UA" sz="2400" b="1" i="1" dirty="0">
                <a:latin typeface="Times New Roman" panose="02020603050405020304" pitchFamily="18" charset="0"/>
                <a:cs typeface="Times New Roman" panose="02020603050405020304" pitchFamily="18" charset="0"/>
              </a:rPr>
              <a:t>планувальні заходи</a:t>
            </a:r>
            <a:r>
              <a:rPr lang="uk-UA" sz="2400" b="1" i="1" dirty="0" smtClean="0">
                <a:latin typeface="Times New Roman" panose="02020603050405020304" pitchFamily="18" charset="0"/>
                <a:cs typeface="Times New Roman" panose="02020603050405020304" pitchFamily="18" charset="0"/>
              </a:rPr>
              <a:t>:</a:t>
            </a:r>
            <a:endParaRPr lang="en-US" sz="2400" b="1" i="1" u="none" strike="noStrike" baseline="0" dirty="0" smtClean="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організація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перетинання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вулиць</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різних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рівнях</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організація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підземних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надземних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пішохідних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переходів</a:t>
            </a:r>
            <a:r>
              <a:rPr lang="ru-RU" sz="2400" dirty="0">
                <a:latin typeface="Times New Roman" panose="02020603050405020304" pitchFamily="18" charset="0"/>
                <a:cs typeface="Times New Roman" panose="02020603050405020304" pitchFamily="18" charset="0"/>
              </a:rPr>
              <a:t>;</a:t>
            </a:r>
          </a:p>
          <a:p>
            <a:pPr algn="r"/>
            <a:r>
              <a:rPr lang="uk-UA" sz="2400" dirty="0">
                <a:latin typeface="Times New Roman" panose="02020603050405020304" pitchFamily="18" charset="0"/>
                <a:cs typeface="Times New Roman" panose="02020603050405020304" pitchFamily="18" charset="0"/>
              </a:rPr>
              <a:t>4</a:t>
            </a:r>
            <a:r>
              <a:rPr lang="uk-UA" sz="2400" b="1" i="1" dirty="0">
                <a:latin typeface="Times New Roman" panose="02020603050405020304" pitchFamily="18" charset="0"/>
                <a:cs typeface="Times New Roman" panose="02020603050405020304" pitchFamily="18" charset="0"/>
              </a:rPr>
              <a:t>) адміністративні заходи:</a:t>
            </a:r>
          </a:p>
          <a:p>
            <a:pPr algn="r"/>
            <a:r>
              <a:rPr lang="uk-UA" sz="2400" dirty="0">
                <a:latin typeface="Times New Roman" panose="02020603050405020304" pitchFamily="18" charset="0"/>
                <a:cs typeface="Times New Roman" panose="02020603050405020304" pitchFamily="18" charset="0"/>
              </a:rPr>
              <a:t>– встановлення нормативів якості палива;</a:t>
            </a:r>
          </a:p>
          <a:p>
            <a:pPr algn="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вивід</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міста</a:t>
            </a:r>
            <a:r>
              <a:rPr lang="ru-RU" sz="2400" dirty="0">
                <a:latin typeface="Times New Roman" panose="02020603050405020304" pitchFamily="18" charset="0"/>
                <a:cs typeface="Times New Roman" panose="02020603050405020304" pitchFamily="18" charset="0"/>
              </a:rPr>
              <a:t> транзитного транспорту, </a:t>
            </a:r>
            <a:r>
              <a:rPr lang="ru-RU" sz="2400" dirty="0" err="1">
                <a:latin typeface="Times New Roman" panose="02020603050405020304" pitchFamily="18" charset="0"/>
                <a:cs typeface="Times New Roman" panose="02020603050405020304" pitchFamily="18" charset="0"/>
              </a:rPr>
              <a:t>складських</a:t>
            </a:r>
            <a:r>
              <a:rPr lang="ru-RU" sz="2400" dirty="0">
                <a:latin typeface="Times New Roman" panose="02020603050405020304" pitchFamily="18" charset="0"/>
                <a:cs typeface="Times New Roman" panose="02020603050405020304" pitchFamily="18" charset="0"/>
              </a:rPr>
              <a:t> баз та </a:t>
            </a:r>
            <a:r>
              <a:rPr lang="ru-RU" sz="2400" dirty="0" err="1">
                <a:latin typeface="Times New Roman" panose="02020603050405020304" pitchFamily="18" charset="0"/>
                <a:cs typeface="Times New Roman" panose="02020603050405020304" pitchFamily="18" charset="0"/>
              </a:rPr>
              <a:t>терміналів</a:t>
            </a:r>
            <a:r>
              <a:rPr lang="ru-RU" sz="2400" dirty="0">
                <a:latin typeface="Times New Roman" panose="02020603050405020304" pitchFamily="18" charset="0"/>
                <a:cs typeface="Times New Roman" panose="02020603050405020304" pitchFamily="18" charset="0"/>
              </a:rPr>
              <a:t>;</a:t>
            </a:r>
          </a:p>
          <a:p>
            <a:pPr algn="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виділення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смуг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руху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громадського</a:t>
            </a:r>
            <a:r>
              <a:rPr lang="ru-RU" sz="2400" dirty="0">
                <a:latin typeface="Times New Roman" panose="02020603050405020304" pitchFamily="18" charset="0"/>
                <a:cs typeface="Times New Roman" panose="02020603050405020304" pitchFamily="18" charset="0"/>
              </a:rPr>
              <a:t> транспорту та </a:t>
            </a:r>
            <a:r>
              <a:rPr lang="ru-RU" sz="2400" dirty="0" err="1">
                <a:latin typeface="Times New Roman" panose="02020603050405020304" pitchFamily="18" charset="0"/>
                <a:cs typeface="Times New Roman" panose="02020603050405020304" pitchFamily="18" charset="0"/>
              </a:rPr>
              <a:t>швидкісних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доріг</a:t>
            </a:r>
            <a:endParaRPr lang="ru-RU" sz="2400" dirty="0">
              <a:latin typeface="Times New Roman" panose="02020603050405020304" pitchFamily="18" charset="0"/>
              <a:cs typeface="Times New Roman" panose="02020603050405020304" pitchFamily="18" charset="0"/>
            </a:endParaRPr>
          </a:p>
          <a:p>
            <a:pPr algn="r"/>
            <a:r>
              <a:rPr lang="uk-UA" sz="2400" dirty="0">
                <a:latin typeface="Times New Roman" panose="02020603050405020304" pitchFamily="18" charset="0"/>
                <a:cs typeface="Times New Roman" panose="02020603050405020304" pitchFamily="18" charset="0"/>
              </a:rPr>
              <a:t>безупинного руху та ін</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0482" name="Picture 2" descr="Не склалося. Де в Черкасах планували побудувати підземні переходи | Про Все  | Новини Черкас та Черкаської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483430"/>
            <a:ext cx="5722711" cy="328801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Чи залежить якість бензину від ціни і на яких заправках його вартість  відповідає нормам: експер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6" y="3738189"/>
            <a:ext cx="5973083" cy="303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25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428" y="363915"/>
            <a:ext cx="11342914" cy="6093976"/>
          </a:xfrm>
          <a:prstGeom prst="rect">
            <a:avLst/>
          </a:prstGeom>
        </p:spPr>
        <p:txBody>
          <a:bodyPr wrap="square">
            <a:spAutoFit/>
          </a:bodyPr>
          <a:lstStyle/>
          <a:p>
            <a:pPr algn="ctr"/>
            <a:r>
              <a:rPr lang="uk-UA" sz="2600" b="1" dirty="0">
                <a:latin typeface="Times New Roman" panose="02020603050405020304" pitchFamily="18" charset="0"/>
                <a:cs typeface="Times New Roman" panose="02020603050405020304" pitchFamily="18" charset="0"/>
              </a:rPr>
              <a:t>Екологізація транспорту передбачає</a:t>
            </a:r>
            <a:r>
              <a:rPr lang="uk-UA" sz="2600" dirty="0" smtClean="0">
                <a:latin typeface="Times New Roman" panose="02020603050405020304" pitchFamily="18" charset="0"/>
                <a:cs typeface="Times New Roman" panose="02020603050405020304" pitchFamily="18" charset="0"/>
              </a:rPr>
              <a:t>:</a:t>
            </a:r>
          </a:p>
          <a:p>
            <a:pPr algn="ctr"/>
            <a:endParaRPr lang="uk-UA" sz="2600" dirty="0">
              <a:latin typeface="Times New Roman" panose="02020603050405020304" pitchFamily="18" charset="0"/>
              <a:cs typeface="Times New Roman" panose="02020603050405020304" pitchFamily="18" charset="0"/>
            </a:endParaRPr>
          </a:p>
          <a:p>
            <a:pPr algn="just"/>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розвиток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екологічно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безпечних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видів</a:t>
            </a:r>
            <a:r>
              <a:rPr lang="ru-RU" sz="2600" dirty="0">
                <a:latin typeface="Times New Roman" panose="02020603050405020304" pitchFamily="18" charset="0"/>
                <a:cs typeface="Times New Roman" panose="02020603050405020304" pitchFamily="18" charset="0"/>
              </a:rPr>
              <a:t> транспорту;</a:t>
            </a:r>
          </a:p>
          <a:p>
            <a:pPr algn="just"/>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упровадження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інноваційних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проектів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спрямованих</a:t>
            </a:r>
            <a:r>
              <a:rPr lang="ru-RU" sz="2600" dirty="0">
                <a:latin typeface="Times New Roman" panose="02020603050405020304" pitchFamily="18" charset="0"/>
                <a:cs typeface="Times New Roman" panose="02020603050405020304" pitchFamily="18" charset="0"/>
              </a:rPr>
              <a:t> на </a:t>
            </a:r>
            <a:r>
              <a:rPr lang="ru-RU" sz="2600" dirty="0" err="1">
                <a:latin typeface="Times New Roman" panose="02020603050405020304" pitchFamily="18" charset="0"/>
                <a:cs typeface="Times New Roman" panose="02020603050405020304" pitchFamily="18" charset="0"/>
              </a:rPr>
              <a:t>зменшення</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рівня</a:t>
            </a:r>
            <a:r>
              <a:rPr lang="ru-RU" sz="2600" dirty="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шумового </a:t>
            </a:r>
            <a:r>
              <a:rPr lang="uk-UA" sz="2600" dirty="0">
                <a:latin typeface="Times New Roman" panose="02020603050405020304" pitchFamily="18" charset="0"/>
                <a:cs typeface="Times New Roman" panose="02020603050405020304" pitchFamily="18" charset="0"/>
              </a:rPr>
              <a:t>забруднення;</a:t>
            </a:r>
          </a:p>
          <a:p>
            <a:pPr algn="just"/>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оптимізацію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дорожнього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руху</a:t>
            </a:r>
            <a:r>
              <a:rPr lang="ru-RU" sz="2600" dirty="0">
                <a:latin typeface="Times New Roman" panose="02020603050405020304" pitchFamily="18" charset="0"/>
                <a:cs typeface="Times New Roman" panose="02020603050405020304" pitchFamily="18" charset="0"/>
              </a:rPr>
              <a:t> на </a:t>
            </a:r>
            <a:r>
              <a:rPr lang="ru-RU" sz="2600" dirty="0" err="1">
                <a:latin typeface="Times New Roman" panose="02020603050405020304" pitchFamily="18" charset="0"/>
                <a:cs typeface="Times New Roman" panose="02020603050405020304" pitchFamily="18" charset="0"/>
              </a:rPr>
              <a:t>території</a:t>
            </a:r>
            <a:r>
              <a:rPr lang="ru-RU" sz="2600" dirty="0">
                <a:latin typeface="Times New Roman" panose="02020603050405020304" pitchFamily="18" charset="0"/>
                <a:cs typeface="Times New Roman" panose="02020603050405020304" pitchFamily="18" charset="0"/>
              </a:rPr>
              <a:t> великих </a:t>
            </a:r>
            <a:r>
              <a:rPr lang="ru-RU" sz="2600" dirty="0" err="1">
                <a:latin typeface="Times New Roman" panose="02020603050405020304" pitchFamily="18" charset="0"/>
                <a:cs typeface="Times New Roman" panose="02020603050405020304" pitchFamily="18" charset="0"/>
              </a:rPr>
              <a:t>міст</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подальший</a:t>
            </a:r>
            <a:r>
              <a:rPr lang="ru-RU" sz="2600" dirty="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розвиток </a:t>
            </a:r>
            <a:r>
              <a:rPr lang="uk-UA" sz="2600" dirty="0">
                <a:latin typeface="Times New Roman" panose="02020603050405020304" pitchFamily="18" charset="0"/>
                <a:cs typeface="Times New Roman" panose="02020603050405020304" pitchFamily="18" charset="0"/>
              </a:rPr>
              <a:t>громадського електротранспорту;</a:t>
            </a:r>
          </a:p>
          <a:p>
            <a:pPr algn="just"/>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підтримку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використання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автотранспортних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засобів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що</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відповідають</a:t>
            </a:r>
            <a:r>
              <a:rPr lang="ru-RU" sz="2600" dirty="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європейським </a:t>
            </a:r>
            <a:r>
              <a:rPr lang="uk-UA" sz="2600" dirty="0">
                <a:latin typeface="Times New Roman" panose="02020603050405020304" pitchFamily="18" charset="0"/>
                <a:cs typeface="Times New Roman" panose="02020603050405020304" pitchFamily="18" charset="0"/>
              </a:rPr>
              <a:t>стандартам;</a:t>
            </a:r>
          </a:p>
          <a:p>
            <a:pPr algn="just"/>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підвищення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вимог</a:t>
            </a:r>
            <a:r>
              <a:rPr lang="ru-RU" sz="2600" dirty="0">
                <a:latin typeface="Times New Roman" panose="02020603050405020304" pitchFamily="18" charset="0"/>
                <a:cs typeface="Times New Roman" panose="02020603050405020304" pitchFamily="18" charset="0"/>
              </a:rPr>
              <a:t> до </a:t>
            </a:r>
            <a:r>
              <a:rPr lang="ru-RU" sz="2600" dirty="0" err="1">
                <a:latin typeface="Times New Roman" panose="02020603050405020304" pitchFamily="18" charset="0"/>
                <a:cs typeface="Times New Roman" panose="02020603050405020304" pitchFamily="18" charset="0"/>
              </a:rPr>
              <a:t>забезпечення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екологічної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безпеки</a:t>
            </a:r>
            <a:r>
              <a:rPr lang="ru-RU" sz="2600" dirty="0">
                <a:latin typeface="Times New Roman" panose="02020603050405020304" pitchFamily="18" charset="0"/>
                <a:cs typeface="Times New Roman" panose="02020603050405020304" pitchFamily="18" charset="0"/>
              </a:rPr>
              <a:t> та </a:t>
            </a:r>
            <a:r>
              <a:rPr lang="ru-RU" sz="2600" dirty="0" err="1" smtClean="0">
                <a:latin typeface="Times New Roman" panose="02020603050405020304" pitchFamily="18" charset="0"/>
                <a:cs typeface="Times New Roman" panose="02020603050405020304" pitchFamily="18" charset="0"/>
              </a:rPr>
              <a:t>надійності</a:t>
            </a:r>
            <a:r>
              <a:rPr lang="ru-RU" sz="2600" dirty="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трубопровідного </a:t>
            </a:r>
            <a:r>
              <a:rPr lang="uk-UA" sz="2600" dirty="0">
                <a:latin typeface="Times New Roman" panose="02020603050405020304" pitchFamily="18" charset="0"/>
                <a:cs typeface="Times New Roman" panose="02020603050405020304" pitchFamily="18" charset="0"/>
              </a:rPr>
              <a:t>транспорту;</a:t>
            </a:r>
          </a:p>
          <a:p>
            <a:pPr algn="just"/>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гармонізацію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планів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розвитку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транспортної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структури</a:t>
            </a:r>
            <a:r>
              <a:rPr lang="ru-RU" sz="2600" dirty="0">
                <a:latin typeface="Times New Roman" panose="02020603050405020304" pitchFamily="18" charset="0"/>
                <a:cs typeface="Times New Roman" panose="02020603050405020304" pitchFamily="18" charset="0"/>
              </a:rPr>
              <a:t> з </a:t>
            </a:r>
            <a:r>
              <a:rPr lang="ru-RU" sz="2600" dirty="0" err="1" smtClean="0">
                <a:latin typeface="Times New Roman" panose="02020603050405020304" pitchFamily="18" charset="0"/>
                <a:cs typeface="Times New Roman" panose="02020603050405020304" pitchFamily="18" charset="0"/>
              </a:rPr>
              <a:t>вимогами</a:t>
            </a:r>
            <a:r>
              <a:rPr lang="ru-RU" sz="2600" dirty="0" smtClean="0">
                <a:latin typeface="Times New Roman" panose="02020603050405020304" pitchFamily="18" charset="0"/>
                <a:cs typeface="Times New Roman" panose="02020603050405020304" pitchFamily="18" charset="0"/>
              </a:rPr>
              <a:t>, принципами </a:t>
            </a:r>
            <a:r>
              <a:rPr lang="ru-RU" sz="2600" dirty="0">
                <a:latin typeface="Times New Roman" panose="02020603050405020304" pitchFamily="18" charset="0"/>
                <a:cs typeface="Times New Roman" panose="02020603050405020304" pitchFamily="18" charset="0"/>
              </a:rPr>
              <a:t>та </a:t>
            </a:r>
            <a:r>
              <a:rPr lang="ru-RU" sz="2600" dirty="0" err="1">
                <a:latin typeface="Times New Roman" panose="02020603050405020304" pitchFamily="18" charset="0"/>
                <a:cs typeface="Times New Roman" panose="02020603050405020304" pitchFamily="18" charset="0"/>
              </a:rPr>
              <a:t>пріоритетами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розвитку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екомережі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невиснажливого</a:t>
            </a:r>
            <a:endParaRPr lang="ru-RU" sz="2600" dirty="0">
              <a:latin typeface="Times New Roman" panose="02020603050405020304" pitchFamily="18" charset="0"/>
              <a:cs typeface="Times New Roman" panose="02020603050405020304" pitchFamily="18" charset="0"/>
            </a:endParaRPr>
          </a:p>
          <a:p>
            <a:pPr algn="just"/>
            <a:r>
              <a:rPr lang="ru-RU" sz="2600" dirty="0" err="1">
                <a:latin typeface="Times New Roman" panose="02020603050405020304" pitchFamily="18" charset="0"/>
                <a:cs typeface="Times New Roman" panose="02020603050405020304" pitchFamily="18" charset="0"/>
              </a:rPr>
              <a:t>використання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відтворення</a:t>
            </a:r>
            <a:r>
              <a:rPr lang="ru-RU" sz="2600" dirty="0">
                <a:latin typeface="Times New Roman" panose="02020603050405020304" pitchFamily="18" charset="0"/>
                <a:cs typeface="Times New Roman" panose="02020603050405020304" pitchFamily="18" charset="0"/>
              </a:rPr>
              <a:t> та </a:t>
            </a:r>
            <a:r>
              <a:rPr lang="ru-RU" sz="2600" dirty="0" err="1">
                <a:latin typeface="Times New Roman" panose="02020603050405020304" pitchFamily="18" charset="0"/>
                <a:cs typeface="Times New Roman" panose="02020603050405020304" pitchFamily="18" charset="0"/>
              </a:rPr>
              <a:t>збереження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біо</a:t>
            </a:r>
            <a:r>
              <a:rPr lang="ru-RU" sz="2600" dirty="0">
                <a:latin typeface="Times New Roman" panose="02020603050405020304" pitchFamily="18" charset="0"/>
                <a:cs typeface="Times New Roman" panose="02020603050405020304" pitchFamily="18" charset="0"/>
              </a:rPr>
              <a:t>- та ландшафтного </a:t>
            </a:r>
            <a:r>
              <a:rPr lang="ru-RU" sz="2600" dirty="0" err="1">
                <a:latin typeface="Times New Roman" panose="02020603050405020304" pitchFamily="18" charset="0"/>
                <a:cs typeface="Times New Roman" panose="02020603050405020304" pitchFamily="18" charset="0"/>
              </a:rPr>
              <a:t>різноманіття</a:t>
            </a:r>
            <a:r>
              <a:rPr lang="ru-RU" sz="2600" dirty="0">
                <a:latin typeface="Times New Roman" panose="02020603050405020304" pitchFamily="18" charset="0"/>
                <a:cs typeface="Times New Roman" panose="02020603050405020304" pitchFamily="18" charset="0"/>
              </a:rPr>
              <a:t>;</a:t>
            </a:r>
          </a:p>
          <a:p>
            <a:pPr algn="just"/>
            <a:r>
              <a:rPr lang="uk-UA" sz="2600" dirty="0">
                <a:latin typeface="Times New Roman" panose="02020603050405020304" pitchFamily="18" charset="0"/>
                <a:cs typeface="Times New Roman" panose="02020603050405020304" pitchFamily="18" charset="0"/>
              </a:rPr>
              <a:t>– використання альтернативних видів палива.</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803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714" y="333498"/>
            <a:ext cx="11734800" cy="5262979"/>
          </a:xfrm>
          <a:prstGeom prst="rect">
            <a:avLst/>
          </a:prstGeom>
        </p:spPr>
        <p:txBody>
          <a:bodyPr wrap="square">
            <a:spAutoFit/>
          </a:bodyPr>
          <a:lstStyle/>
          <a:p>
            <a:pPr algn="just"/>
            <a:r>
              <a:rPr lang="ru-RU" sz="2800" b="1" i="1" dirty="0" smtClean="0">
                <a:solidFill>
                  <a:srgbClr val="000000"/>
                </a:solidFill>
                <a:latin typeface="Times New Roman" panose="02020603050405020304" pitchFamily="18" charset="0"/>
              </a:rPr>
              <a:t>	</a:t>
            </a:r>
            <a:r>
              <a:rPr lang="ru-RU" sz="2800" b="1" i="1" dirty="0" err="1" smtClean="0">
                <a:solidFill>
                  <a:srgbClr val="000000"/>
                </a:solidFill>
                <a:latin typeface="Times New Roman" panose="02020603050405020304" pitchFamily="18" charset="0"/>
              </a:rPr>
              <a:t>Транспортний</a:t>
            </a:r>
            <a:r>
              <a:rPr lang="ru-RU" sz="2800" b="1" i="1" dirty="0" smtClean="0">
                <a:solidFill>
                  <a:srgbClr val="000000"/>
                </a:solidFill>
                <a:latin typeface="Times New Roman" panose="02020603050405020304" pitchFamily="18" charset="0"/>
              </a:rPr>
              <a:t> </a:t>
            </a:r>
            <a:r>
              <a:rPr lang="ru-RU" sz="2800" b="1" i="1" dirty="0">
                <a:solidFill>
                  <a:srgbClr val="000000"/>
                </a:solidFill>
                <a:latin typeface="Times New Roman" panose="02020603050405020304" pitchFamily="18" charset="0"/>
              </a:rPr>
              <a:t>комплекс </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техніко-економічна</a:t>
            </a:r>
            <a:r>
              <a:rPr lang="ru-RU" sz="2800" dirty="0">
                <a:solidFill>
                  <a:srgbClr val="000000"/>
                </a:solidFill>
                <a:latin typeface="Times New Roman" panose="02020603050405020304" pitchFamily="18" charset="0"/>
              </a:rPr>
              <a:t> структура, </a:t>
            </a:r>
            <a:r>
              <a:rPr lang="ru-RU" sz="2800" dirty="0" err="1">
                <a:solidFill>
                  <a:srgbClr val="000000"/>
                </a:solidFill>
                <a:latin typeface="Times New Roman" panose="02020603050405020304" pitchFamily="18" charset="0"/>
              </a:rPr>
              <a:t>призначена</a:t>
            </a:r>
            <a:r>
              <a:rPr lang="ru-RU" sz="2800" dirty="0">
                <a:solidFill>
                  <a:srgbClr val="000000"/>
                </a:solidFill>
                <a:latin typeface="Times New Roman" panose="02020603050405020304" pitchFamily="18" charset="0"/>
              </a:rPr>
              <a:t> для </a:t>
            </a:r>
            <a:r>
              <a:rPr lang="ru-RU" sz="2800" dirty="0" err="1">
                <a:solidFill>
                  <a:srgbClr val="000000"/>
                </a:solidFill>
                <a:latin typeface="Times New Roman" panose="02020603050405020304" pitchFamily="18" charset="0"/>
              </a:rPr>
              <a:t>перевезення</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вантажів</a:t>
            </a:r>
            <a:r>
              <a:rPr lang="ru-RU" sz="2800" dirty="0">
                <a:solidFill>
                  <a:srgbClr val="000000"/>
                </a:solidFill>
                <a:latin typeface="Times New Roman" panose="02020603050405020304" pitchFamily="18" charset="0"/>
              </a:rPr>
              <a:t> і людей, </a:t>
            </a:r>
            <a:r>
              <a:rPr lang="ru-RU" sz="2800" dirty="0" err="1">
                <a:solidFill>
                  <a:srgbClr val="000000"/>
                </a:solidFill>
                <a:latin typeface="Times New Roman" panose="02020603050405020304" pitchFamily="18" charset="0"/>
              </a:rPr>
              <a:t>що</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включає</a:t>
            </a:r>
            <a:r>
              <a:rPr lang="ru-RU" sz="2800" dirty="0">
                <a:solidFill>
                  <a:srgbClr val="000000"/>
                </a:solidFill>
                <a:latin typeface="Times New Roman" panose="02020603050405020304" pitchFamily="18" charset="0"/>
              </a:rPr>
              <a:t>: </a:t>
            </a:r>
          </a:p>
          <a:p>
            <a:pPr algn="just"/>
            <a:r>
              <a:rPr lang="uk-UA" sz="2800" dirty="0">
                <a:solidFill>
                  <a:srgbClr val="000000"/>
                </a:solidFill>
                <a:latin typeface="Times New Roman" panose="02020603050405020304" pitchFamily="18" charset="0"/>
              </a:rPr>
              <a:t>- систему проектування, будівництва, реконструкції, ремонту, обслуговування доріг, мостів, тунелів, залізничних колій, злітних смуг та інших споруд; </a:t>
            </a:r>
          </a:p>
          <a:p>
            <a:pPr algn="just"/>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автомобільну</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авіаційну</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суднобудівну</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вагонобудівну</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промисловість</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будівельно-дорожнє</a:t>
            </a:r>
            <a:r>
              <a:rPr lang="ru-RU" sz="2800" dirty="0">
                <a:solidFill>
                  <a:srgbClr val="000000"/>
                </a:solidFill>
                <a:latin typeface="Times New Roman" panose="02020603050405020304" pitchFamily="18" charset="0"/>
              </a:rPr>
              <a:t> і </a:t>
            </a:r>
            <a:r>
              <a:rPr lang="ru-RU" sz="2800" dirty="0" err="1">
                <a:solidFill>
                  <a:srgbClr val="000000"/>
                </a:solidFill>
                <a:latin typeface="Times New Roman" panose="02020603050405020304" pitchFamily="18" charset="0"/>
              </a:rPr>
              <a:t>транспортне</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машинобудування</a:t>
            </a:r>
            <a:r>
              <a:rPr lang="ru-RU" sz="2800" dirty="0">
                <a:solidFill>
                  <a:srgbClr val="000000"/>
                </a:solidFill>
                <a:latin typeface="Times New Roman" panose="02020603050405020304" pitchFamily="18" charset="0"/>
              </a:rPr>
              <a:t>; </a:t>
            </a:r>
          </a:p>
          <a:p>
            <a:pPr algn="just"/>
            <a:r>
              <a:rPr lang="ru-RU" sz="2800" dirty="0">
                <a:solidFill>
                  <a:srgbClr val="000000"/>
                </a:solidFill>
                <a:latin typeface="Times New Roman" panose="02020603050405020304" pitchFamily="18" charset="0"/>
              </a:rPr>
              <a:t>- сферу </a:t>
            </a:r>
            <a:r>
              <a:rPr lang="ru-RU" sz="2800" dirty="0" err="1">
                <a:solidFill>
                  <a:srgbClr val="000000"/>
                </a:solidFill>
                <a:latin typeface="Times New Roman" panose="02020603050405020304" pitchFamily="18" charset="0"/>
              </a:rPr>
              <a:t>експлуатації</a:t>
            </a:r>
            <a:r>
              <a:rPr lang="ru-RU" sz="2800" dirty="0">
                <a:solidFill>
                  <a:srgbClr val="000000"/>
                </a:solidFill>
                <a:latin typeface="Times New Roman" panose="02020603050405020304" pitchFamily="18" charset="0"/>
              </a:rPr>
              <a:t> і ремонту </a:t>
            </a:r>
            <a:r>
              <a:rPr lang="ru-RU" sz="2800" dirty="0" err="1">
                <a:solidFill>
                  <a:srgbClr val="000000"/>
                </a:solidFill>
                <a:latin typeface="Times New Roman" panose="02020603050405020304" pitchFamily="18" charset="0"/>
              </a:rPr>
              <a:t>цих</a:t>
            </a:r>
            <a:r>
              <a:rPr lang="ru-RU" sz="2800" dirty="0">
                <a:solidFill>
                  <a:srgbClr val="000000"/>
                </a:solidFill>
                <a:latin typeface="Times New Roman" panose="02020603050405020304" pitchFamily="18" charset="0"/>
              </a:rPr>
              <a:t> машин, </a:t>
            </a:r>
            <a:r>
              <a:rPr lang="ru-RU" sz="2800" dirty="0" err="1">
                <a:solidFill>
                  <a:srgbClr val="000000"/>
                </a:solidFill>
                <a:latin typeface="Times New Roman" panose="02020603050405020304" pitchFamily="18" charset="0"/>
              </a:rPr>
              <a:t>підтримку</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працездатності</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рухомого</a:t>
            </a:r>
            <a:r>
              <a:rPr lang="ru-RU" sz="2800" dirty="0">
                <a:solidFill>
                  <a:srgbClr val="000000"/>
                </a:solidFill>
                <a:latin typeface="Times New Roman" panose="02020603050405020304" pitchFamily="18" charset="0"/>
              </a:rPr>
              <a:t> складу, </a:t>
            </a:r>
            <a:r>
              <a:rPr lang="ru-RU" sz="2800" dirty="0" err="1">
                <a:solidFill>
                  <a:srgbClr val="000000"/>
                </a:solidFill>
                <a:latin typeface="Times New Roman" panose="02020603050405020304" pitchFamily="18" charset="0"/>
              </a:rPr>
              <a:t>дорожнього</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господарства</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служби</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управління</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рухом</a:t>
            </a:r>
            <a:r>
              <a:rPr lang="ru-RU" sz="2800" dirty="0">
                <a:solidFill>
                  <a:srgbClr val="000000"/>
                </a:solidFill>
                <a:latin typeface="Times New Roman" panose="02020603050405020304" pitchFamily="18" charset="0"/>
              </a:rPr>
              <a:t> </a:t>
            </a:r>
            <a:r>
              <a:rPr lang="ru-RU" sz="2800" dirty="0" err="1">
                <a:solidFill>
                  <a:srgbClr val="000000"/>
                </a:solidFill>
                <a:latin typeface="Times New Roman" panose="02020603050405020304" pitchFamily="18" charset="0"/>
              </a:rPr>
              <a:t>тощо</a:t>
            </a:r>
            <a:r>
              <a:rPr lang="ru-RU" sz="2800" dirty="0">
                <a:solidFill>
                  <a:srgbClr val="000000"/>
                </a:solidFill>
                <a:latin typeface="Times New Roman" panose="02020603050405020304" pitchFamily="18" charset="0"/>
              </a:rPr>
              <a:t>; </a:t>
            </a:r>
          </a:p>
          <a:p>
            <a:pPr algn="just"/>
            <a:r>
              <a:rPr lang="uk-UA" sz="2800" dirty="0">
                <a:solidFill>
                  <a:srgbClr val="000000"/>
                </a:solidFill>
                <a:latin typeface="Times New Roman" panose="02020603050405020304" pitchFamily="18" charset="0"/>
              </a:rPr>
              <a:t>- виробництво будівельних матеріалів, шин, палив і </a:t>
            </a:r>
            <a:r>
              <a:rPr lang="uk-UA" sz="2800" dirty="0" err="1">
                <a:solidFill>
                  <a:srgbClr val="000000"/>
                </a:solidFill>
                <a:latin typeface="Times New Roman" panose="02020603050405020304" pitchFamily="18" charset="0"/>
              </a:rPr>
              <a:t>масел</a:t>
            </a:r>
            <a:r>
              <a:rPr lang="uk-UA" sz="2800" dirty="0">
                <a:solidFill>
                  <a:srgbClr val="000000"/>
                </a:solidFill>
                <a:latin typeface="Times New Roman" panose="02020603050405020304" pitchFamily="18" charset="0"/>
              </a:rPr>
              <a:t>, електротехнічних пристроїв, запчастин, експлуатаційних рідин</a:t>
            </a:r>
            <a:r>
              <a:rPr lang="uk-UA" sz="24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44157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114" y="204109"/>
            <a:ext cx="11234057" cy="2308324"/>
          </a:xfrm>
          <a:prstGeom prst="rect">
            <a:avLst/>
          </a:prstGeom>
        </p:spPr>
        <p:txBody>
          <a:bodyPr wrap="square">
            <a:spAutoFit/>
          </a:bodyPr>
          <a:lstStyle/>
          <a:p>
            <a:pPr algn="just"/>
            <a:r>
              <a:rPr lang="uk-UA" sz="2400" b="1" i="1" dirty="0" smtClean="0">
                <a:solidFill>
                  <a:srgbClr val="000000"/>
                </a:solidFill>
                <a:latin typeface="Times New Roman" panose="02020603050405020304" pitchFamily="18" charset="0"/>
                <a:cs typeface="Times New Roman" panose="02020603050405020304" pitchFamily="18" charset="0"/>
              </a:rPr>
              <a:t>	Об’єкти </a:t>
            </a:r>
            <a:r>
              <a:rPr lang="uk-UA" sz="2400" b="1" i="1" dirty="0">
                <a:solidFill>
                  <a:srgbClr val="000000"/>
                </a:solidFill>
                <a:latin typeface="Times New Roman" panose="02020603050405020304" pitchFamily="18" charset="0"/>
                <a:cs typeface="Times New Roman" panose="02020603050405020304" pitchFamily="18" charset="0"/>
              </a:rPr>
              <a:t>транспорту </a:t>
            </a:r>
            <a:r>
              <a:rPr lang="uk-UA" sz="2400" dirty="0">
                <a:solidFill>
                  <a:srgbClr val="000000"/>
                </a:solidFill>
                <a:latin typeface="Times New Roman" panose="02020603050405020304" pitchFamily="18" charset="0"/>
                <a:cs typeface="Times New Roman" panose="02020603050405020304" pitchFamily="18" charset="0"/>
              </a:rPr>
              <a:t>– автомобілі, літаки, судна, локомотиви, компресорні станції та інші транспортні засоби, оснащені енергоустановками, котрі забезпечують виконання транспортних завдань, а також інженерні споруди (дороги, тунелі, залізничні колії, шляхопроводи, злітні смуги тощо). </a:t>
            </a:r>
            <a:r>
              <a:rPr lang="ru-RU" sz="2400" dirty="0" err="1">
                <a:latin typeface="Times New Roman" panose="02020603050405020304" pitchFamily="18" charset="0"/>
                <a:cs typeface="Times New Roman" panose="02020603050405020304" pitchFamily="18" charset="0"/>
              </a:rPr>
              <a:t>Наслідки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впливу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об’єктів</a:t>
            </a:r>
            <a:r>
              <a:rPr lang="ru-RU" sz="2400" dirty="0">
                <a:latin typeface="Times New Roman" panose="02020603050405020304" pitchFamily="18" charset="0"/>
                <a:cs typeface="Times New Roman" panose="02020603050405020304" pitchFamily="18" charset="0"/>
              </a:rPr>
              <a:t> транспорту на </a:t>
            </a:r>
            <a:r>
              <a:rPr lang="ru-RU" sz="2400" dirty="0" err="1">
                <a:latin typeface="Times New Roman" panose="02020603050405020304" pitchFamily="18" charset="0"/>
                <a:cs typeface="Times New Roman" panose="02020603050405020304" pitchFamily="18" charset="0"/>
              </a:rPr>
              <a:t>навколишнє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середовище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визначаються</a:t>
            </a:r>
            <a:r>
              <a:rPr lang="ru-RU" sz="2400" dirty="0">
                <a:latin typeface="Times New Roman" panose="02020603050405020304" pitchFamily="18" charset="0"/>
                <a:cs typeface="Times New Roman" panose="02020603050405020304" pitchFamily="18" charset="0"/>
              </a:rPr>
              <a:t> величинами </a:t>
            </a:r>
            <a:r>
              <a:rPr lang="ru-RU" sz="2400" dirty="0" err="1">
                <a:latin typeface="Times New Roman" panose="02020603050405020304" pitchFamily="18" charset="0"/>
                <a:cs typeface="Times New Roman" panose="02020603050405020304" pitchFamily="18" charset="0"/>
              </a:rPr>
              <a:t>вхідних</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вихідних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потоків</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всіх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етапах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життєвого</a:t>
            </a:r>
            <a:r>
              <a:rPr lang="ru-RU" sz="2400" dirty="0">
                <a:latin typeface="Times New Roman" panose="02020603050405020304" pitchFamily="18" charset="0"/>
                <a:cs typeface="Times New Roman" panose="02020603050405020304" pitchFamily="18" charset="0"/>
              </a:rPr>
              <a:t> циклу. </a:t>
            </a:r>
            <a:endParaRPr lang="en-US" sz="2400" dirty="0">
              <a:latin typeface="Times New Roman" panose="02020603050405020304" pitchFamily="18" charset="0"/>
              <a:cs typeface="Times New Roman" panose="02020603050405020304" pitchFamily="18" charset="0"/>
            </a:endParaRPr>
          </a:p>
        </p:txBody>
      </p:sp>
      <p:pic>
        <p:nvPicPr>
          <p:cNvPr id="5122" name="Picture 2" descr="Transport icon set. Transportation symbol. Vector illustration Векторный  объект Stock | Adobe Stock"/>
          <p:cNvPicPr>
            <a:picLocks noChangeAspect="1" noChangeArrowheads="1"/>
          </p:cNvPicPr>
          <p:nvPr/>
        </p:nvPicPr>
        <p:blipFill rotWithShape="1">
          <a:blip r:embed="rId2">
            <a:extLst>
              <a:ext uri="{28A0092B-C50C-407E-A947-70E740481C1C}">
                <a14:useLocalDpi xmlns:a14="http://schemas.microsoft.com/office/drawing/2010/main" val="0"/>
              </a:ext>
            </a:extLst>
          </a:blip>
          <a:srcRect l="6425" t="6771" r="4878" b="9176"/>
          <a:stretch/>
        </p:blipFill>
        <p:spPr bwMode="auto">
          <a:xfrm>
            <a:off x="1086520" y="2512433"/>
            <a:ext cx="10214038" cy="404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1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95479"/>
            <a:ext cx="11669486" cy="1200329"/>
          </a:xfrm>
          <a:prstGeom prst="rect">
            <a:avLst/>
          </a:prstGeom>
        </p:spPr>
        <p:txBody>
          <a:bodyPr wrap="square">
            <a:spAutoFit/>
          </a:bodyPr>
          <a:lstStyle/>
          <a:p>
            <a:pPr algn="just"/>
            <a:r>
              <a:rPr lang="uk-UA" sz="2400" b="1" i="1" dirty="0">
                <a:solidFill>
                  <a:srgbClr val="000000"/>
                </a:solidFill>
                <a:latin typeface="Times New Roman" panose="02020603050405020304" pitchFamily="18" charset="0"/>
              </a:rPr>
              <a:t>Вхідні потоки </a:t>
            </a:r>
            <a:r>
              <a:rPr lang="uk-UA" sz="2400" dirty="0">
                <a:solidFill>
                  <a:srgbClr val="000000"/>
                </a:solidFill>
                <a:latin typeface="Times New Roman" panose="02020603050405020304" pitchFamily="18" charset="0"/>
              </a:rPr>
              <a:t>можна розділити на матеріальні й енергетичні. Матеріальні пов’язані з видобуванням сировини, виробництвом, транспортуванням, використанням, технічним обслуговуванням, повторним використанням і утилізацією продукції. </a:t>
            </a:r>
            <a:endParaRPr lang="en-US" sz="2400" dirty="0"/>
          </a:p>
        </p:txBody>
      </p:sp>
      <p:pic>
        <p:nvPicPr>
          <p:cNvPr id="7170" name="Picture 2" descr="Умови застосування коригуючих коефіцієнтів до ставок рентної плати за  користування надрами для видобування корисних копал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95808"/>
            <a:ext cx="11669486" cy="536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03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2772" y="376535"/>
            <a:ext cx="11386456" cy="830997"/>
          </a:xfrm>
          <a:prstGeom prst="rect">
            <a:avLst/>
          </a:prstGeom>
        </p:spPr>
        <p:txBody>
          <a:bodyPr wrap="square">
            <a:spAutoFit/>
          </a:bodyPr>
          <a:lstStyle/>
          <a:p>
            <a:pPr algn="just"/>
            <a:r>
              <a:rPr lang="uk-UA" sz="2400" b="1" i="1" dirty="0">
                <a:solidFill>
                  <a:srgbClr val="000000"/>
                </a:solidFill>
                <a:latin typeface="Times New Roman" panose="02020603050405020304" pitchFamily="18" charset="0"/>
              </a:rPr>
              <a:t>Вихідні потоки </a:t>
            </a:r>
            <a:r>
              <a:rPr lang="uk-UA" sz="2400" dirty="0">
                <a:solidFill>
                  <a:srgbClr val="000000"/>
                </a:solidFill>
                <a:latin typeface="Times New Roman" panose="02020603050405020304" pitchFamily="18" charset="0"/>
              </a:rPr>
              <a:t>утворюються у вигляді твердих відходів, рідких та газоподібних викидів в атмосферу, гідросферу, літосферу, енергетичних викидів. </a:t>
            </a:r>
            <a:endParaRPr lang="en-US" sz="2400" dirty="0"/>
          </a:p>
        </p:txBody>
      </p:sp>
      <p:pic>
        <p:nvPicPr>
          <p:cNvPr id="6146" name="Picture 2" descr="Світова енергетична криза змусила уряди обирати: енергетика чи клімат. І  поки вибір не на користь екології — Forbe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5875"/>
            <a:ext cx="12192000" cy="530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999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837" y="301183"/>
            <a:ext cx="11255829" cy="1938992"/>
          </a:xfrm>
          <a:prstGeom prst="rect">
            <a:avLst/>
          </a:prstGeom>
        </p:spPr>
        <p:txBody>
          <a:bodyPr wrap="square">
            <a:spAutoFit/>
          </a:bodyPr>
          <a:lstStyle/>
          <a:p>
            <a:pPr algn="just"/>
            <a:r>
              <a:rPr lang="uk-UA" sz="2400" dirty="0" smtClean="0">
                <a:solidFill>
                  <a:srgbClr val="000000"/>
                </a:solidFill>
                <a:latin typeface="Times New Roman" panose="02020603050405020304" pitchFamily="18" charset="0"/>
              </a:rPr>
              <a:t>	Для </a:t>
            </a:r>
            <a:r>
              <a:rPr lang="uk-UA" sz="2400" b="1" i="1" dirty="0">
                <a:solidFill>
                  <a:srgbClr val="000000"/>
                </a:solidFill>
                <a:latin typeface="Times New Roman" panose="02020603050405020304" pitchFamily="18" charset="0"/>
              </a:rPr>
              <a:t>об’єктів транспорту </a:t>
            </a:r>
            <a:r>
              <a:rPr lang="uk-UA" sz="2400" dirty="0">
                <a:solidFill>
                  <a:srgbClr val="000000"/>
                </a:solidFill>
                <a:latin typeface="Times New Roman" panose="02020603050405020304" pitchFamily="18" charset="0"/>
              </a:rPr>
              <a:t>вхідні й вихідні потоки можна уявити у вигляді процесів обміну енергією і речовиною між ними і навколишнім середовищем протягом їхніх життєвих циклів. Ці процеси можуть бути відображені різними показниками. Значення цих показників залежать від експлуатаційних характеристик об’єктів транспорту. </a:t>
            </a:r>
            <a:endParaRPr lang="en-US" sz="2400" dirty="0"/>
          </a:p>
        </p:txBody>
      </p:sp>
      <p:pic>
        <p:nvPicPr>
          <p:cNvPr id="8194" name="Picture 2" descr="Обмін речовин та енергії — основа функціонування біологічних систе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96" y="2240175"/>
            <a:ext cx="9772360" cy="438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7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029" y="220454"/>
            <a:ext cx="11517085" cy="3046988"/>
          </a:xfrm>
          <a:prstGeom prst="rect">
            <a:avLst/>
          </a:prstGeom>
        </p:spPr>
        <p:txBody>
          <a:bodyPr wrap="square">
            <a:spAutoFit/>
          </a:bodyPr>
          <a:lstStyle/>
          <a:p>
            <a:pPr algn="just"/>
            <a:r>
              <a:rPr lang="ru-RU" sz="2400" b="1" i="1" dirty="0" err="1">
                <a:solidFill>
                  <a:srgbClr val="000000"/>
                </a:solidFill>
                <a:latin typeface="Times New Roman" panose="02020603050405020304" pitchFamily="18" charset="0"/>
              </a:rPr>
              <a:t>Екологічна</a:t>
            </a:r>
            <a:r>
              <a:rPr lang="ru-RU" sz="2400" b="1" i="1" dirty="0">
                <a:solidFill>
                  <a:srgbClr val="000000"/>
                </a:solidFill>
                <a:latin typeface="Times New Roman" panose="02020603050405020304" pitchFamily="18" charset="0"/>
              </a:rPr>
              <a:t> чистота </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ступінь</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впливу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об’єкта</a:t>
            </a:r>
            <a:r>
              <a:rPr lang="ru-RU" sz="2400" dirty="0">
                <a:solidFill>
                  <a:srgbClr val="000000"/>
                </a:solidFill>
                <a:latin typeface="Times New Roman" panose="02020603050405020304" pitchFamily="18" charset="0"/>
              </a:rPr>
              <a:t> транспорту на </a:t>
            </a:r>
            <a:r>
              <a:rPr lang="ru-RU" sz="2400" dirty="0" err="1">
                <a:solidFill>
                  <a:srgbClr val="000000"/>
                </a:solidFill>
                <a:latin typeface="Times New Roman" panose="02020603050405020304" pitchFamily="18" charset="0"/>
              </a:rPr>
              <a:t>параметри</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навколишнього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середовища</a:t>
            </a:r>
            <a:r>
              <a:rPr lang="ru-RU" sz="2400" dirty="0">
                <a:solidFill>
                  <a:srgbClr val="000000"/>
                </a:solidFill>
                <a:latin typeface="Times New Roman" panose="02020603050405020304" pitchFamily="18" charset="0"/>
              </a:rPr>
              <a:t> та </a:t>
            </a:r>
            <a:r>
              <a:rPr lang="ru-RU" sz="2400" dirty="0" err="1">
                <a:solidFill>
                  <a:srgbClr val="000000"/>
                </a:solidFill>
                <a:latin typeface="Times New Roman" panose="02020603050405020304" pitchFamily="18" charset="0"/>
              </a:rPr>
              <a:t>його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здатність</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вписуватися</a:t>
            </a:r>
            <a:r>
              <a:rPr lang="ru-RU" sz="2400" dirty="0">
                <a:solidFill>
                  <a:srgbClr val="000000"/>
                </a:solidFill>
                <a:latin typeface="Times New Roman" panose="02020603050405020304" pitchFamily="18" charset="0"/>
              </a:rPr>
              <a:t>» в </a:t>
            </a:r>
            <a:r>
              <a:rPr lang="ru-RU" sz="2400" dirty="0" err="1">
                <a:solidFill>
                  <a:srgbClr val="000000"/>
                </a:solidFill>
                <a:latin typeface="Times New Roman" panose="02020603050405020304" pitchFamily="18" charset="0"/>
              </a:rPr>
              <a:t>природні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матеріальні</a:t>
            </a:r>
            <a:r>
              <a:rPr lang="ru-RU" sz="2400" dirty="0">
                <a:solidFill>
                  <a:srgbClr val="000000"/>
                </a:solidFill>
                <a:latin typeface="Times New Roman" panose="02020603050405020304" pitchFamily="18" charset="0"/>
              </a:rPr>
              <a:t> та </a:t>
            </a:r>
            <a:r>
              <a:rPr lang="ru-RU" sz="2400" dirty="0" err="1">
                <a:solidFill>
                  <a:srgbClr val="000000"/>
                </a:solidFill>
                <a:latin typeface="Times New Roman" panose="02020603050405020304" pitchFamily="18" charset="0"/>
              </a:rPr>
              <a:t>енергетичні</a:t>
            </a:r>
            <a:r>
              <a:rPr lang="ru-RU" sz="2400" dirty="0">
                <a:solidFill>
                  <a:srgbClr val="000000"/>
                </a:solidFill>
                <a:latin typeface="Times New Roman" panose="02020603050405020304" pitchFamily="18" charset="0"/>
              </a:rPr>
              <a:t> цикли. </a:t>
            </a:r>
          </a:p>
          <a:p>
            <a:pPr algn="just"/>
            <a:r>
              <a:rPr lang="ru-RU" sz="2400" b="1" i="1" dirty="0" err="1">
                <a:solidFill>
                  <a:srgbClr val="000000"/>
                </a:solidFill>
                <a:latin typeface="Times New Roman" panose="02020603050405020304" pitchFamily="18" charset="0"/>
              </a:rPr>
              <a:t>Екологічна</a:t>
            </a:r>
            <a:r>
              <a:rPr lang="ru-RU" sz="2400" b="1" i="1" dirty="0">
                <a:solidFill>
                  <a:srgbClr val="000000"/>
                </a:solidFill>
                <a:latin typeface="Times New Roman" panose="02020603050405020304" pitchFamily="18" charset="0"/>
              </a:rPr>
              <a:t> </a:t>
            </a:r>
            <a:r>
              <a:rPr lang="ru-RU" sz="2400" b="1" i="1" dirty="0" err="1">
                <a:solidFill>
                  <a:srgbClr val="000000"/>
                </a:solidFill>
                <a:latin typeface="Times New Roman" panose="02020603050405020304" pitchFamily="18" charset="0"/>
              </a:rPr>
              <a:t>дія</a:t>
            </a:r>
            <a:r>
              <a:rPr lang="ru-RU" sz="2400" b="1" i="1" dirty="0">
                <a:solidFill>
                  <a:srgbClr val="000000"/>
                </a:solidFill>
                <a:latin typeface="Times New Roman" panose="02020603050405020304" pitchFamily="18" charset="0"/>
              </a:rPr>
              <a:t> </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наслідки</a:t>
            </a:r>
            <a:r>
              <a:rPr lang="ru-RU" sz="2400" dirty="0">
                <a:solidFill>
                  <a:srgbClr val="000000"/>
                </a:solidFill>
                <a:latin typeface="Times New Roman" panose="02020603050405020304" pitchFamily="18" charset="0"/>
              </a:rPr>
              <a:t> будь-</a:t>
            </a:r>
            <a:r>
              <a:rPr lang="ru-RU" sz="2400" dirty="0" err="1">
                <a:solidFill>
                  <a:srgbClr val="000000"/>
                </a:solidFill>
                <a:latin typeface="Times New Roman" panose="02020603050405020304" pitchFamily="18" charset="0"/>
              </a:rPr>
              <a:t>якого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впливу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об’єкта</a:t>
            </a:r>
            <a:r>
              <a:rPr lang="ru-RU" sz="2400" dirty="0">
                <a:solidFill>
                  <a:srgbClr val="000000"/>
                </a:solidFill>
                <a:latin typeface="Times New Roman" panose="02020603050405020304" pitchFamily="18" charset="0"/>
              </a:rPr>
              <a:t> транспорту (</a:t>
            </a:r>
            <a:r>
              <a:rPr lang="ru-RU" sz="2400" dirty="0" err="1">
                <a:solidFill>
                  <a:srgbClr val="000000"/>
                </a:solidFill>
                <a:latin typeface="Times New Roman" panose="02020603050405020304" pitchFamily="18" charset="0"/>
              </a:rPr>
              <a:t>навмисного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чи</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випадкового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поступового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чи</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катастрофічного</a:t>
            </a:r>
            <a:r>
              <a:rPr lang="ru-RU" sz="2400" dirty="0">
                <a:solidFill>
                  <a:srgbClr val="000000"/>
                </a:solidFill>
                <a:latin typeface="Times New Roman" panose="02020603050405020304" pitchFamily="18" charset="0"/>
              </a:rPr>
              <a:t>) на </a:t>
            </a:r>
            <a:r>
              <a:rPr lang="ru-RU" sz="2400" dirty="0" err="1">
                <a:solidFill>
                  <a:srgbClr val="000000"/>
                </a:solidFill>
                <a:latin typeface="Times New Roman" panose="02020603050405020304" pitchFamily="18" charset="0"/>
              </a:rPr>
              <a:t>навколишнє</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середовище</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пов’язаного</a:t>
            </a:r>
            <a:r>
              <a:rPr lang="ru-RU" sz="2400" dirty="0">
                <a:solidFill>
                  <a:srgbClr val="000000"/>
                </a:solidFill>
                <a:latin typeface="Times New Roman" panose="02020603050405020304" pitchFamily="18" charset="0"/>
              </a:rPr>
              <a:t> з транспортною </a:t>
            </a:r>
            <a:r>
              <a:rPr lang="ru-RU" sz="2400" dirty="0" err="1">
                <a:solidFill>
                  <a:srgbClr val="000000"/>
                </a:solidFill>
                <a:latin typeface="Times New Roman" panose="02020603050405020304" pitchFamily="18" charset="0"/>
              </a:rPr>
              <a:t>діяльністю</a:t>
            </a:r>
            <a:r>
              <a:rPr lang="ru-RU" sz="2400" dirty="0">
                <a:solidFill>
                  <a:srgbClr val="000000"/>
                </a:solidFill>
                <a:latin typeface="Times New Roman" panose="02020603050405020304" pitchFamily="18" charset="0"/>
              </a:rPr>
              <a:t>. </a:t>
            </a:r>
          </a:p>
          <a:p>
            <a:pPr algn="just"/>
            <a:r>
              <a:rPr lang="ru-RU" sz="2400" b="1" i="1" dirty="0" err="1">
                <a:solidFill>
                  <a:srgbClr val="000000"/>
                </a:solidFill>
                <a:latin typeface="Times New Roman" panose="02020603050405020304" pitchFamily="18" charset="0"/>
              </a:rPr>
              <a:t>Екологічна</a:t>
            </a:r>
            <a:r>
              <a:rPr lang="ru-RU" sz="2400" b="1" i="1" dirty="0">
                <a:solidFill>
                  <a:srgbClr val="000000"/>
                </a:solidFill>
                <a:latin typeface="Times New Roman" panose="02020603050405020304" pitchFamily="18" charset="0"/>
              </a:rPr>
              <a:t> </a:t>
            </a:r>
            <a:r>
              <a:rPr lang="ru-RU" sz="2400" b="1" i="1" dirty="0" err="1">
                <a:solidFill>
                  <a:srgbClr val="000000"/>
                </a:solidFill>
                <a:latin typeface="Times New Roman" panose="02020603050405020304" pitchFamily="18" charset="0"/>
              </a:rPr>
              <a:t>безпека</a:t>
            </a:r>
            <a:r>
              <a:rPr lang="ru-RU" sz="2400" b="1" i="1" dirty="0">
                <a:solidFill>
                  <a:srgbClr val="000000"/>
                </a:solidFill>
                <a:latin typeface="Times New Roman" panose="02020603050405020304" pitchFamily="18" charset="0"/>
              </a:rPr>
              <a:t> транспорту </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ступінь</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захищеності</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навколишнього</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середовища</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від</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впливу</a:t>
            </a:r>
            <a:r>
              <a:rPr lang="ru-RU" sz="2400" dirty="0">
                <a:solidFill>
                  <a:srgbClr val="000000"/>
                </a:solidFill>
                <a:latin typeface="Times New Roman" panose="02020603050405020304" pitchFamily="18" charset="0"/>
              </a:rPr>
              <a:t> </a:t>
            </a:r>
            <a:r>
              <a:rPr lang="ru-RU" sz="2400" dirty="0" err="1">
                <a:solidFill>
                  <a:srgbClr val="000000"/>
                </a:solidFill>
                <a:latin typeface="Times New Roman" panose="02020603050405020304" pitchFamily="18" charset="0"/>
              </a:rPr>
              <a:t>об’єктів</a:t>
            </a:r>
            <a:r>
              <a:rPr lang="ru-RU" sz="2400" dirty="0">
                <a:solidFill>
                  <a:srgbClr val="000000"/>
                </a:solidFill>
                <a:latin typeface="Times New Roman" panose="02020603050405020304" pitchFamily="18" charset="0"/>
              </a:rPr>
              <a:t> транспорту. </a:t>
            </a:r>
            <a:endParaRPr lang="en-US" sz="2400" dirty="0"/>
          </a:p>
        </p:txBody>
      </p:sp>
      <p:pic>
        <p:nvPicPr>
          <p:cNvPr id="22530" name="Picture 2" descr="Екологічний транспорт: що це таке, особливості та переваги | Renovables  Ver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9" y="3170624"/>
            <a:ext cx="8186058" cy="359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9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319</TotalTime>
  <Words>902</Words>
  <Application>Microsoft Office PowerPoint</Application>
  <PresentationFormat>Широкоэкранный</PresentationFormat>
  <Paragraphs>207</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Times New Roman</vt:lpstr>
      <vt:lpstr>Trebuchet MS</vt:lpstr>
      <vt:lpstr>Wingdings 3</vt:lpstr>
      <vt:lpstr>Аспект</vt:lpstr>
      <vt:lpstr>Екологія людини і транспорт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znu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Екологія людини і транспорт</dc:title>
  <dc:creator>user</dc:creator>
  <cp:lastModifiedBy>Пользователь Windows</cp:lastModifiedBy>
  <cp:revision>56</cp:revision>
  <dcterms:created xsi:type="dcterms:W3CDTF">2024-04-19T06:22:24Z</dcterms:created>
  <dcterms:modified xsi:type="dcterms:W3CDTF">2024-04-21T10:04:00Z</dcterms:modified>
</cp:coreProperties>
</file>