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935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06720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87171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112107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67848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76346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71506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616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4509A250-FF31-4206-8172-F9D3106AACB1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939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01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981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865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6452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31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437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1589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869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3745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  <p:sldLayoutId id="2147483780" r:id="rId14"/>
    <p:sldLayoutId id="2147483781" r:id="rId15"/>
    <p:sldLayoutId id="2147483782" r:id="rId16"/>
    <p:sldLayoutId id="2147483783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4324" y="946639"/>
            <a:ext cx="8825658" cy="3329581"/>
          </a:xfrm>
        </p:spPr>
        <p:txBody>
          <a:bodyPr/>
          <a:lstStyle/>
          <a:p>
            <a:pPr algn="l"/>
            <a:r>
              <a:rPr lang="uk-UA" sz="3600" u="sng" dirty="0" smtClean="0"/>
              <a:t>ПРЕЗЕНТАЦІЯ КУРСУ</a:t>
            </a:r>
            <a:r>
              <a:rPr lang="uk-UA" sz="4800" u="sng" dirty="0" smtClean="0"/>
              <a:t/>
            </a:r>
            <a:br>
              <a:rPr lang="uk-UA" sz="4800" u="sng" dirty="0" smtClean="0"/>
            </a:br>
            <a:r>
              <a:rPr lang="uk-UA" sz="4400" b="1" dirty="0"/>
              <a:t>ГЛОБАЛЬНІ СТРАТЕГІЇ БІЗНЕСУ</a:t>
            </a:r>
            <a:endParaRPr lang="en-US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4324" y="4671873"/>
            <a:ext cx="8825658" cy="1623420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uk-UA" b="1" dirty="0" smtClean="0"/>
              <a:t>СЕВЕРИНА СВІТЛАНА ВОЛОДИМИРІВНА</a:t>
            </a:r>
            <a:endParaRPr lang="uk-UA" b="1" dirty="0"/>
          </a:p>
          <a:p>
            <a:pPr algn="l">
              <a:spcBef>
                <a:spcPts val="0"/>
              </a:spcBef>
            </a:pPr>
            <a:endParaRPr lang="uk-UA" b="1" dirty="0"/>
          </a:p>
          <a:p>
            <a:pPr algn="l">
              <a:spcBef>
                <a:spcPts val="0"/>
              </a:spcBef>
            </a:pPr>
            <a:r>
              <a:rPr lang="uk-UA" dirty="0" err="1" smtClean="0"/>
              <a:t>К.е.н</a:t>
            </a:r>
            <a:r>
              <a:rPr lang="uk-UA" dirty="0" smtClean="0"/>
              <a:t>., ДОЦЕНТ кафедри міжнародної економіки, природних ресурсів і економіки міжнародного туризму</a:t>
            </a:r>
          </a:p>
          <a:p>
            <a:pPr algn="l">
              <a:spcBef>
                <a:spcPts val="0"/>
              </a:spcBef>
            </a:pPr>
            <a:r>
              <a:rPr lang="ru-RU" b="1" dirty="0" smtClean="0"/>
              <a:t>ЕКОНОМ</a:t>
            </a:r>
            <a:r>
              <a:rPr lang="uk-UA" b="1" dirty="0"/>
              <a:t>ІЧНИЙ ФАКУЛЬТЕТ ЗНУ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5274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РЕГУЛЯЦІЇ І ПОЛІТИКИ КУРСУ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sz="2800" b="1" dirty="0"/>
              <a:t>Політика академічної доброчесності</a:t>
            </a:r>
            <a:endParaRPr lang="ru-RU" sz="2800" dirty="0"/>
          </a:p>
          <a:p>
            <a:pPr marL="0" indent="0">
              <a:buNone/>
            </a:pPr>
            <a:r>
              <a:rPr lang="uk-UA" sz="2800" i="1" dirty="0"/>
              <a:t>Усі письмові роботи, перевіряються на наявність плагіату за допомогою спеціалізованого програмного забезпечення </a:t>
            </a:r>
            <a:r>
              <a:rPr lang="en-US" sz="2800" i="1" dirty="0" err="1"/>
              <a:t>UniCheck</a:t>
            </a:r>
            <a:r>
              <a:rPr lang="uk-UA" sz="2800" i="1" dirty="0"/>
              <a:t>, або аналогів. Відповідно до чинних правових норм, плагіатом вважатиметься: копіювання чужої наукової роботи чи декількох робіт та оприлюднення результату під своїм іменем; створення суміші власного та запозиченого тексту без належного цитування джерел; </a:t>
            </a:r>
            <a:r>
              <a:rPr lang="uk-UA" sz="2800" i="1" dirty="0" err="1"/>
              <a:t>рерайт</a:t>
            </a:r>
            <a:r>
              <a:rPr lang="uk-UA" sz="2800" i="1" dirty="0"/>
              <a:t> (перефразування чужої праці без згадування оригінального автора). Будь-яка ідея, думка чи речення, ілюстрація чи фото, яке ви запозичуєте, має супроводжуватися посиланням на першоджерело. </a:t>
            </a:r>
            <a:endParaRPr lang="ru-RU" sz="2800" dirty="0"/>
          </a:p>
          <a:p>
            <a:pPr marL="0" indent="0">
              <a:buNone/>
            </a:pPr>
            <a:r>
              <a:rPr lang="uk-UA" sz="2800" i="1" dirty="0"/>
              <a:t>Роботи, у яких виявлено ознаки плагіату, до розгляду не приймаються і відхиляються без права перескладання. </a:t>
            </a:r>
            <a:endParaRPr lang="ru-RU" sz="2800" dirty="0"/>
          </a:p>
          <a:p>
            <a:pPr marL="0" lvl="0" indent="0">
              <a:buNone/>
            </a:pP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0442864" y="542059"/>
            <a:ext cx="654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9671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РЕГУЛЯЦІЇ І ПОЛІТИКИ КУРСУ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b="1" dirty="0" smtClean="0"/>
              <a:t>Комунікація</a:t>
            </a:r>
            <a:endParaRPr lang="ru-RU" dirty="0" smtClean="0"/>
          </a:p>
          <a:p>
            <a:pPr marL="0" indent="0">
              <a:buNone/>
            </a:pPr>
            <a:r>
              <a:rPr lang="uk-UA" i="1" dirty="0" smtClean="0"/>
              <a:t>Базовою </a:t>
            </a:r>
            <a:r>
              <a:rPr lang="uk-UA" i="1" dirty="0"/>
              <a:t>платформою для комунікації викладача зі студентами є </a:t>
            </a:r>
            <a:r>
              <a:rPr lang="en-US" i="1" dirty="0"/>
              <a:t>Moodle</a:t>
            </a:r>
            <a:r>
              <a:rPr lang="uk-UA" i="1" dirty="0"/>
              <a:t>. </a:t>
            </a:r>
            <a:endParaRPr lang="ru-RU" dirty="0"/>
          </a:p>
          <a:p>
            <a:pPr marL="0" indent="0">
              <a:buNone/>
            </a:pPr>
            <a:r>
              <a:rPr lang="uk-UA" i="1" dirty="0"/>
              <a:t>Важливі повідомлення загального характеру розміщуються викладачем </a:t>
            </a:r>
            <a:r>
              <a:rPr lang="ru-RU" i="1" dirty="0"/>
              <a:t>на </a:t>
            </a:r>
            <a:r>
              <a:rPr lang="ru-RU" i="1" dirty="0" err="1"/>
              <a:t>форумі</a:t>
            </a:r>
            <a:r>
              <a:rPr lang="ru-RU" i="1" dirty="0"/>
              <a:t> курсу. Для </a:t>
            </a:r>
            <a:r>
              <a:rPr lang="ru-RU" i="1" dirty="0" err="1"/>
              <a:t>персональних</a:t>
            </a:r>
            <a:r>
              <a:rPr lang="ru-RU" i="1" dirty="0"/>
              <a:t> </a:t>
            </a:r>
            <a:r>
              <a:rPr lang="ru-RU" i="1" dirty="0" err="1"/>
              <a:t>запитів</a:t>
            </a:r>
            <a:r>
              <a:rPr lang="ru-RU" i="1" dirty="0"/>
              <a:t> </a:t>
            </a:r>
            <a:r>
              <a:rPr lang="uk-UA" i="1" dirty="0"/>
              <a:t>використовується сервіс приватних повідомлень.</a:t>
            </a:r>
            <a:endParaRPr lang="ru-RU" dirty="0"/>
          </a:p>
          <a:p>
            <a:pPr marL="0" indent="0">
              <a:buNone/>
            </a:pPr>
            <a:r>
              <a:rPr lang="uk-UA" i="1" dirty="0" smtClean="0"/>
              <a:t>В </a:t>
            </a:r>
            <a:r>
              <a:rPr lang="uk-UA" i="1" dirty="0"/>
              <a:t>разі особливої необхідності, </a:t>
            </a:r>
            <a:r>
              <a:rPr lang="ru-RU" i="1" dirty="0" err="1"/>
              <a:t>направляти</a:t>
            </a:r>
            <a:r>
              <a:rPr lang="ru-RU" i="1" dirty="0"/>
              <a:t> </a:t>
            </a:r>
            <a:r>
              <a:rPr lang="ru-RU" i="1" dirty="0" err="1"/>
              <a:t>електронного</a:t>
            </a:r>
            <a:r>
              <a:rPr lang="ru-RU" i="1" dirty="0"/>
              <a:t> листа на </a:t>
            </a:r>
            <a:r>
              <a:rPr lang="ru-RU" i="1" dirty="0" err="1"/>
              <a:t>адреси</a:t>
            </a:r>
            <a:r>
              <a:rPr lang="ru-RU" i="1" dirty="0"/>
              <a:t> </a:t>
            </a:r>
            <a:r>
              <a:rPr lang="en-US" i="1" dirty="0" smtClean="0"/>
              <a:t>sseverina635@gmail.com</a:t>
            </a:r>
            <a:r>
              <a:rPr lang="ru-RU" i="1" dirty="0" smtClean="0"/>
              <a:t>. </a:t>
            </a:r>
            <a:r>
              <a:rPr lang="uk-UA" i="1" dirty="0" smtClean="0"/>
              <a:t>У </a:t>
            </a:r>
            <a:r>
              <a:rPr lang="uk-UA" i="1" dirty="0"/>
              <a:t>листі обов’язково вкажіть ваше прізвище та ім’я, курс та шифр академічної групи.</a:t>
            </a:r>
            <a:endParaRPr lang="ru-RU" dirty="0"/>
          </a:p>
          <a:p>
            <a:pPr marL="0" lvl="0" indent="0">
              <a:buNone/>
            </a:pP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0442864" y="542059"/>
            <a:ext cx="654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11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4664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ОПИС КУРСУ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04474" y="2511669"/>
            <a:ext cx="8915400" cy="3777622"/>
          </a:xfrm>
        </p:spPr>
        <p:txBody>
          <a:bodyPr>
            <a:noAutofit/>
          </a:bodyPr>
          <a:lstStyle/>
          <a:p>
            <a:r>
              <a:rPr lang="uk-UA" i="1" dirty="0"/>
              <a:t>Глобальна економіка охоплює всі сфери господарської діяльності людини, є результатом переходу спеціалізації та розподілу праці на глобальний рівень. Оволодіння знаннями та розумінням об’єктивних передумов, змісту, перспектив розвитку глобалізації є невід’ємним елементом підготовки висококваліфікованих фахівців у різних галузях національного господарства України та дозволяє більш ефективно використовувати можливості та уникати загроз, що виникають у результаті розгортання процесів економічної глобалізації.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442864" y="542059"/>
            <a:ext cx="654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2168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 КУРСУ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b="1" dirty="0"/>
              <a:t>Метою вивчення навчальної дисципліни «</a:t>
            </a:r>
            <a:r>
              <a:rPr lang="uk-UA" dirty="0"/>
              <a:t>Глобальні стратегії бізнесу» є формування у майбутніх фахівців розуміння сутності та необхідності створення і дотримання глобальної стратегії для будь-якої корпорації, що діє в умовах не лише глобального бізнесу, але й міжнародної та зовнішньоекономічної діяльності Студенти отримають глибоке розуміння наявних глобальних і місцевих проблем економічного, соціального та політичного характерів, пов’язаних із присутністю міжнародних корпорацій, в тому числі транснаціональних, в країнах свого впливу. В курсі акцентується увага на усвідомленні та розвитку навичок в сфері генерації інноваційної глобальної стратегії корпорації, здатної забезпечити її довгостроковий розвиток та високий рівень економічної, соціальної та політичної ефективності в умовах невизначеності.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442864" y="542059"/>
            <a:ext cx="654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8451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КУРС ВИВЧАЄ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Об’єктом вивчення навчальної дисципліни </a:t>
            </a:r>
            <a:r>
              <a:rPr lang="uk-UA" dirty="0"/>
              <a:t>є ключові елементи, концепції та методи, що використовуються для формування та реалізації глобальних бізнес-стратегій.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442864" y="542059"/>
            <a:ext cx="654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0185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КУРС ВИВЧАЄ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Предметом вивчення навчальної дисципліни </a:t>
            </a:r>
            <a:r>
              <a:rPr lang="uk-UA" dirty="0"/>
              <a:t>є комплекс теоретичних підходів та практичних інструментів, які допомагають компаніям ефективно формулювати та реалізовувати свої стратегічні цілі на міжнародному ринку.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442864" y="542059"/>
            <a:ext cx="654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8311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РЕЗУЛЬТАТИ КУРСУ</a:t>
            </a:r>
            <a:br>
              <a:rPr lang="uk-UA" dirty="0" smtClean="0"/>
            </a:br>
            <a:r>
              <a:rPr lang="uk-UA" sz="2000" b="1" dirty="0"/>
              <a:t>У разі успішного завершення курсу студент </a:t>
            </a:r>
            <a:r>
              <a:rPr lang="uk-UA" sz="2000" b="1" u="sng" dirty="0"/>
              <a:t>зможе</a:t>
            </a:r>
            <a:r>
              <a:rPr lang="uk-UA" sz="2000" b="1" dirty="0"/>
              <a:t>:</a:t>
            </a:r>
            <a:r>
              <a:rPr lang="ru-RU" sz="2000" dirty="0"/>
              <a:t/>
            </a:r>
            <a:br>
              <a:rPr lang="ru-RU" sz="2000" dirty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442864" y="542059"/>
            <a:ext cx="654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6</a:t>
            </a:r>
            <a:endParaRPr lang="ru-RU" dirty="0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493776" y="34290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680321" y="2094275"/>
            <a:ext cx="9762543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000" b="1" dirty="0"/>
              <a:t>Основними завданнями вивчення дисципліни «Глобальні стратегії бізнесу»  </a:t>
            </a:r>
            <a:r>
              <a:rPr lang="uk-UA" sz="2000" dirty="0"/>
              <a:t>є:  ознайомитися з поняттями і сутністю глобальних стратегій бізнесу, їх основними напрямками; розуміти теорію та практику розвитку й функціонування глобальних стратегій бізнесу; набути уявлення про закономірності й тенденції розвитку глобальних стратегій бізнесу; опанувати теорію та практику стратегічного управління в умовах глобалізації; обґрунтувати порядок вибору та реалізації стратегії конкуренції промислових підприємств з іноземними інвестиціями;  виробити вміння характеризувати сучасні економічні тенденції, процеси та економічні концепції; проводити стратегічний аналіз суб’єктів господарювання; застосовувати методи </a:t>
            </a:r>
            <a:r>
              <a:rPr lang="en-US" sz="2000" dirty="0"/>
              <a:t>SWOT</a:t>
            </a:r>
            <a:r>
              <a:rPr lang="uk-UA" sz="2000" dirty="0"/>
              <a:t>-аналізу для опрацювання стратегічних альтернатив; набути навичок аналізу економічних стратегічних альтернатив міжнародних компаній, аналітичного та методологічного інструментарію для обґрунтування характеристик економічних систем різного рівня, а також особливостей поведінки їх суб’єктів.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76033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ОСНОВНІ НАВЧАЛЬНІ РЕСУРСИ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i="1" dirty="0"/>
              <a:t>Презентації лекцій, плани семінарських занять, методичні рекомендації до виконання індивідуальних дослідницьких завдань та групових творчих проектів розміщені на платформі </a:t>
            </a:r>
            <a:r>
              <a:rPr lang="uk-UA" sz="2800" i="1" dirty="0" err="1"/>
              <a:t>Moodle</a:t>
            </a:r>
            <a:r>
              <a:rPr lang="uk-UA" sz="2800" i="1" dirty="0"/>
              <a:t>: </a:t>
            </a:r>
            <a:r>
              <a:rPr lang="uk-UA" sz="2800" u="sng" dirty="0"/>
              <a:t>https://</a:t>
            </a:r>
            <a:r>
              <a:rPr lang="uk-UA" sz="2800" u="sng" dirty="0"/>
              <a:t>moodle.znu.edu.ua/course/view.php?id=16051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0442864" y="542059"/>
            <a:ext cx="654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7143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ПРОГРАМА НАВЧАЛЬНОЇ ДИСЦИПЛІНИ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442864" y="542059"/>
            <a:ext cx="654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7</a:t>
            </a:r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601888"/>
              </p:ext>
            </p:extLst>
          </p:nvPr>
        </p:nvGraphicFramePr>
        <p:xfrm>
          <a:off x="422032" y="2110922"/>
          <a:ext cx="10020832" cy="4556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20832">
                  <a:extLst>
                    <a:ext uri="{9D8B030D-6E8A-4147-A177-3AD203B41FA5}">
                      <a16:colId xmlns:a16="http://schemas.microsoft.com/office/drawing/2014/main" val="3628141211"/>
                    </a:ext>
                  </a:extLst>
                </a:gridCol>
              </a:tblGrid>
              <a:tr h="1460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300"/>
                        <a:t>Тема 1. </a:t>
                      </a:r>
                      <a:r>
                        <a:rPr lang="ru-RU" sz="2300"/>
                        <a:t>Особливості формулювання глобальних стратегій. Види стратегічних можливостей.</a:t>
                      </a:r>
                      <a:endParaRPr lang="en-US" sz="2300"/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465241421"/>
                  </a:ext>
                </a:extLst>
              </a:tr>
              <a:tr h="1466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300"/>
                        <a:t>Тема 2. Форми і способи виходу організації на міжнародні ринки</a:t>
                      </a:r>
                      <a:endParaRPr lang="en-US" sz="2300"/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032418490"/>
                  </a:ext>
                </a:extLst>
              </a:tr>
              <a:tr h="1365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300"/>
                        <a:t>Тема 3. Глобальне середовище бізнесу</a:t>
                      </a:r>
                      <a:endParaRPr lang="en-US" sz="2300"/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071366069"/>
                  </a:ext>
                </a:extLst>
              </a:tr>
              <a:tr h="1562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300"/>
                        <a:t>Тема 4. Стратегічне планування:сутніть, принципи, етапи розробки</a:t>
                      </a:r>
                      <a:endParaRPr lang="en-US" sz="2300"/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901572619"/>
                  </a:ext>
                </a:extLst>
              </a:tr>
              <a:tr h="869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300"/>
                        <a:t>Тема 5. Стратегічний аналіз. </a:t>
                      </a:r>
                      <a:endParaRPr lang="en-US" sz="2300"/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866992059"/>
                  </a:ext>
                </a:extLst>
              </a:tr>
              <a:tr h="869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300"/>
                        <a:t>Тема 6. Стратегічний контроль.</a:t>
                      </a:r>
                      <a:endParaRPr lang="en-US" sz="2300"/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437864815"/>
                  </a:ext>
                </a:extLst>
              </a:tr>
              <a:tr h="869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300"/>
                        <a:t>Тема 7. Стратегічне управління корпораціями.</a:t>
                      </a:r>
                      <a:endParaRPr lang="en-US" sz="2300"/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198041347"/>
                  </a:ext>
                </a:extLst>
              </a:tr>
              <a:tr h="8699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300"/>
                        <a:t>Тема 8. Вибір стратегії корпорації.</a:t>
                      </a:r>
                      <a:endParaRPr lang="en-US" sz="2300"/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3083302485"/>
                  </a:ext>
                </a:extLst>
              </a:tr>
              <a:tr h="869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300"/>
                        <a:t>Тема 9. </a:t>
                      </a:r>
                      <a:r>
                        <a:rPr lang="ru-RU" sz="2300"/>
                        <a:t>Формування міжнародної маркетингової стратегії</a:t>
                      </a:r>
                      <a:endParaRPr lang="en-US" sz="2300"/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042687749"/>
                  </a:ext>
                </a:extLst>
              </a:tr>
              <a:tr h="869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300" dirty="0"/>
                        <a:t>Тема 10. </a:t>
                      </a:r>
                      <a:r>
                        <a:rPr lang="ru-RU" sz="2300" dirty="0" err="1"/>
                        <a:t>Етика</a:t>
                      </a:r>
                      <a:r>
                        <a:rPr lang="ru-RU" sz="2300" dirty="0"/>
                        <a:t> та </a:t>
                      </a:r>
                      <a:r>
                        <a:rPr lang="ru-RU" sz="2300" dirty="0" err="1"/>
                        <a:t>соціальна</a:t>
                      </a:r>
                      <a:r>
                        <a:rPr lang="ru-RU" sz="2300" dirty="0"/>
                        <a:t> </a:t>
                      </a:r>
                      <a:r>
                        <a:rPr lang="ru-RU" sz="2300" dirty="0" err="1"/>
                        <a:t>відповідальність</a:t>
                      </a:r>
                      <a:r>
                        <a:rPr lang="ru-RU" sz="2300" dirty="0"/>
                        <a:t> у глобальному </a:t>
                      </a:r>
                      <a:r>
                        <a:rPr lang="ru-RU" sz="2300" dirty="0" err="1"/>
                        <a:t>бізнесі</a:t>
                      </a:r>
                      <a:r>
                        <a:rPr lang="ru-RU" sz="2300" dirty="0"/>
                        <a:t>.</a:t>
                      </a:r>
                      <a:endParaRPr lang="en-US" sz="23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300" dirty="0"/>
                        <a:t>Тема 11. Особливості формування глобальних стратегій українськими підприємствами</a:t>
                      </a:r>
                      <a:endParaRPr lang="en-US" sz="2300" dirty="0"/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31783793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7895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РЕГУЛЯЦІЇ І ПОЛІТИКИ КУРСУ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sz="2800" b="1" dirty="0" smtClean="0"/>
              <a:t>Відвідування </a:t>
            </a:r>
            <a:r>
              <a:rPr lang="uk-UA" sz="2800" b="1" dirty="0"/>
              <a:t>занять. Регуляція пропусків.</a:t>
            </a:r>
            <a:endParaRPr lang="ru-RU" sz="2800" dirty="0"/>
          </a:p>
          <a:p>
            <a:pPr marL="0" indent="0">
              <a:buNone/>
            </a:pPr>
            <a:r>
              <a:rPr lang="uk-UA" sz="2800" i="1" dirty="0"/>
              <a:t>Проблемно-інтерактивний характер курсу передбачає обов’язкове відвідування </a:t>
            </a:r>
            <a:r>
              <a:rPr lang="uk-UA" sz="2800" i="1" dirty="0" smtClean="0"/>
              <a:t>онлайн-занять. </a:t>
            </a:r>
            <a:r>
              <a:rPr lang="uk-UA" sz="2800" i="1" dirty="0"/>
              <a:t>Студенти, які за певних обставин не можуть відвідувати заняття регулярно, повинні впродовж тижня узгодити із викладачем графік індивідуального відпрацювання пропущених занять. Відпрацювання занять здійснюється </a:t>
            </a:r>
            <a:r>
              <a:rPr lang="uk-UA" sz="2800" i="1" dirty="0" smtClean="0"/>
              <a:t>письмово за </a:t>
            </a:r>
            <a:r>
              <a:rPr lang="uk-UA" sz="2800" i="1" dirty="0"/>
              <a:t>питаннями, визначеними планом заняття, </a:t>
            </a:r>
            <a:r>
              <a:rPr lang="uk-UA" sz="2800" i="1" dirty="0" smtClean="0"/>
              <a:t>та онлайн за </a:t>
            </a:r>
            <a:r>
              <a:rPr lang="uk-UA" sz="2800" i="1" dirty="0"/>
              <a:t>допомогою системи </a:t>
            </a:r>
            <a:r>
              <a:rPr lang="en-US" sz="2800" i="1" dirty="0"/>
              <a:t>Moodle</a:t>
            </a:r>
            <a:r>
              <a:rPr lang="ru-RU" sz="2800" i="1" dirty="0"/>
              <a:t>.</a:t>
            </a:r>
            <a:endParaRPr lang="ru-RU" sz="2800" dirty="0"/>
          </a:p>
          <a:p>
            <a:pPr marL="0" lvl="0" indent="0">
              <a:buNone/>
            </a:pP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0442864" y="542059"/>
            <a:ext cx="654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6440811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Берлин</Template>
  <TotalTime>590</TotalTime>
  <Words>756</Words>
  <Application>Microsoft Office PowerPoint</Application>
  <PresentationFormat>Широкоэкранный</PresentationFormat>
  <Paragraphs>51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Trebuchet MS</vt:lpstr>
      <vt:lpstr>Берлин</vt:lpstr>
      <vt:lpstr>ПРЕЗЕНТАЦІЯ КУРСУ ГЛОБАЛЬНІ СТРАТЕГІЇ БІЗНЕСУ</vt:lpstr>
      <vt:lpstr>ОПИС КУРСУ</vt:lpstr>
      <vt:lpstr>МЕТА КУРСУ</vt:lpstr>
      <vt:lpstr>КУРС ВИВЧАЄ</vt:lpstr>
      <vt:lpstr>КУРС ВИВЧАЄ</vt:lpstr>
      <vt:lpstr>РЕЗУЛЬТАТИ КУРСУ У разі успішного завершення курсу студент зможе: </vt:lpstr>
      <vt:lpstr>ОСНОВНІ НАВЧАЛЬНІ РЕСУРСИ </vt:lpstr>
      <vt:lpstr>ПРОГРАМА НАВЧАЛЬНОЇ ДИСЦИПЛІНИ </vt:lpstr>
      <vt:lpstr>РЕГУЛЯЦІЇ І ПОЛІТИКИ КУРСУ </vt:lpstr>
      <vt:lpstr>РЕГУЛЯЦІЇ І ПОЛІТИКИ КУРСУ </vt:lpstr>
      <vt:lpstr>РЕГУЛЯЦІЇ І ПОЛІТИКИ КУРСУ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КУРСУ КОМЕРЦІЙНА ДИПЛОМАТІЯ</dc:title>
  <dc:creator>Serhii Korinnyi</dc:creator>
  <cp:lastModifiedBy>Света</cp:lastModifiedBy>
  <cp:revision>34</cp:revision>
  <dcterms:created xsi:type="dcterms:W3CDTF">2020-09-09T06:09:25Z</dcterms:created>
  <dcterms:modified xsi:type="dcterms:W3CDTF">2023-10-20T20:10:53Z</dcterms:modified>
</cp:coreProperties>
</file>