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4365" y="0"/>
            <a:ext cx="4714874" cy="102869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45630"/>
            <a:ext cx="6441369" cy="64413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140468"/>
            <a:ext cx="6146531" cy="614653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46255" y="1286239"/>
            <a:ext cx="6505574" cy="5114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987" y="938268"/>
            <a:ext cx="16904024" cy="2186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7222" y="7433251"/>
            <a:ext cx="17193555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AD0E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7B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7B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7B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97B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307250"/>
            <a:ext cx="15069819" cy="1666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97B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1884714"/>
            <a:ext cx="16715740" cy="552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97B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70050" y="60382"/>
            <a:ext cx="10125075" cy="8209280"/>
            <a:chOff x="7470050" y="60382"/>
            <a:chExt cx="10125075" cy="8209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51256" y="60382"/>
              <a:ext cx="1609724" cy="3381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0050" y="2020660"/>
              <a:ext cx="10125074" cy="624839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052449" y="2295549"/>
            <a:ext cx="0" cy="1108710"/>
          </a:xfrm>
          <a:custGeom>
            <a:avLst/>
            <a:gdLst/>
            <a:ahLst/>
            <a:cxnLst/>
            <a:rect l="l" t="t" r="r" b="b"/>
            <a:pathLst>
              <a:path w="0" h="1108710">
                <a:moveTo>
                  <a:pt x="0" y="1108150"/>
                </a:moveTo>
                <a:lnTo>
                  <a:pt x="0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678957"/>
            <a:ext cx="3381374" cy="160804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320" y="240576"/>
            <a:ext cx="11122660" cy="122555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3400" spc="50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-155" b="1">
                <a:solidFill>
                  <a:srgbClr val="00BE62"/>
                </a:solidFill>
                <a:latin typeface="Arial"/>
                <a:cs typeface="Arial"/>
              </a:rPr>
              <a:t>с</a:t>
            </a:r>
            <a:r>
              <a:rPr dirty="0" sz="3400" spc="40" b="1">
                <a:solidFill>
                  <a:srgbClr val="00BE62"/>
                </a:solidFill>
                <a:latin typeface="Arial"/>
                <a:cs typeface="Arial"/>
              </a:rPr>
              <a:t>в</a:t>
            </a:r>
            <a:r>
              <a:rPr dirty="0" sz="3400" spc="85" b="1">
                <a:solidFill>
                  <a:srgbClr val="00BE62"/>
                </a:solidFill>
                <a:latin typeface="Arial"/>
                <a:cs typeface="Arial"/>
              </a:rPr>
              <a:t>ı</a:t>
            </a:r>
            <a:r>
              <a:rPr dirty="0" sz="3400" spc="204" b="1">
                <a:solidFill>
                  <a:srgbClr val="00BE62"/>
                </a:solidFill>
                <a:latin typeface="Arial"/>
                <a:cs typeface="Arial"/>
              </a:rPr>
              <a:t>т</a:t>
            </a:r>
            <a:r>
              <a:rPr dirty="0" sz="3400" spc="185" b="1">
                <a:solidFill>
                  <a:srgbClr val="00BE62"/>
                </a:solidFill>
                <a:latin typeface="Arial"/>
                <a:cs typeface="Arial"/>
              </a:rPr>
              <a:t>н</a:t>
            </a:r>
            <a:r>
              <a:rPr dirty="0" sz="3400" spc="-15" b="1">
                <a:solidFill>
                  <a:srgbClr val="00BE62"/>
                </a:solidFill>
                <a:latin typeface="Arial"/>
                <a:cs typeface="Arial"/>
              </a:rPr>
              <a:t>ь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-235" b="1">
                <a:solidFill>
                  <a:srgbClr val="00BE62"/>
                </a:solidFill>
                <a:latin typeface="Tahoma"/>
                <a:cs typeface="Tahoma"/>
              </a:rPr>
              <a:t>-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п</a:t>
            </a:r>
            <a:r>
              <a:rPr dirty="0" sz="3400" spc="65" b="1">
                <a:solidFill>
                  <a:srgbClr val="00BE62"/>
                </a:solidFill>
                <a:latin typeface="Arial"/>
                <a:cs typeface="Arial"/>
              </a:rPr>
              <a:t>р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-220" b="1">
                <a:solidFill>
                  <a:srgbClr val="00BE62"/>
                </a:solidFill>
                <a:latin typeface="Arial"/>
                <a:cs typeface="Arial"/>
              </a:rPr>
              <a:t>ф</a:t>
            </a:r>
            <a:r>
              <a:rPr dirty="0" sz="3400" spc="110" b="1">
                <a:solidFill>
                  <a:srgbClr val="00BE62"/>
                </a:solidFill>
                <a:latin typeface="Arial"/>
                <a:cs typeface="Arial"/>
              </a:rPr>
              <a:t>е</a:t>
            </a:r>
            <a:r>
              <a:rPr dirty="0" sz="3400" spc="-155" b="1">
                <a:solidFill>
                  <a:srgbClr val="00BE62"/>
                </a:solidFill>
                <a:latin typeface="Arial"/>
                <a:cs typeface="Arial"/>
              </a:rPr>
              <a:t>с</a:t>
            </a:r>
            <a:r>
              <a:rPr dirty="0" sz="3400" spc="85" b="1">
                <a:solidFill>
                  <a:srgbClr val="00BE62"/>
                </a:solidFill>
                <a:latin typeface="Arial"/>
                <a:cs typeface="Arial"/>
              </a:rPr>
              <a:t>ı</a:t>
            </a:r>
            <a:r>
              <a:rPr dirty="0" sz="3400" spc="345" b="1">
                <a:solidFill>
                  <a:srgbClr val="00BE62"/>
                </a:solidFill>
                <a:latin typeface="Arial"/>
                <a:cs typeface="Arial"/>
              </a:rPr>
              <a:t>й</a:t>
            </a:r>
            <a:r>
              <a:rPr dirty="0" sz="3400" spc="185" b="1">
                <a:solidFill>
                  <a:srgbClr val="00BE62"/>
                </a:solidFill>
                <a:latin typeface="Arial"/>
                <a:cs typeface="Arial"/>
              </a:rPr>
              <a:t>н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r>
              <a:rPr dirty="0" sz="3400" spc="-27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п</a:t>
            </a:r>
            <a:r>
              <a:rPr dirty="0" sz="3400" spc="65" b="1">
                <a:solidFill>
                  <a:srgbClr val="00BE62"/>
                </a:solidFill>
                <a:latin typeface="Arial"/>
                <a:cs typeface="Arial"/>
              </a:rPr>
              <a:t>р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200" b="1">
                <a:solidFill>
                  <a:srgbClr val="00BE62"/>
                </a:solidFill>
                <a:latin typeface="Arial"/>
                <a:cs typeface="Arial"/>
              </a:rPr>
              <a:t>г</a:t>
            </a:r>
            <a:r>
              <a:rPr dirty="0" sz="3400" spc="65" b="1">
                <a:solidFill>
                  <a:srgbClr val="00BE62"/>
                </a:solidFill>
                <a:latin typeface="Arial"/>
                <a:cs typeface="Arial"/>
              </a:rPr>
              <a:t>р</a:t>
            </a:r>
            <a:r>
              <a:rPr dirty="0" sz="3400" spc="150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r>
              <a:rPr dirty="0" sz="3400" spc="345" b="1">
                <a:solidFill>
                  <a:srgbClr val="00BE62"/>
                </a:solidFill>
                <a:latin typeface="Arial"/>
                <a:cs typeface="Arial"/>
              </a:rPr>
              <a:t>м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3400" spc="-375" b="1">
                <a:solidFill>
                  <a:srgbClr val="00BE62"/>
                </a:solidFill>
                <a:latin typeface="Arial"/>
                <a:cs typeface="Arial"/>
              </a:rPr>
              <a:t>Е</a:t>
            </a:r>
            <a:r>
              <a:rPr dirty="0" sz="3400" spc="395" b="1">
                <a:solidFill>
                  <a:srgbClr val="00BE62"/>
                </a:solidFill>
                <a:latin typeface="Arial"/>
                <a:cs typeface="Arial"/>
              </a:rPr>
              <a:t>к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25" b="1">
                <a:solidFill>
                  <a:srgbClr val="00BE62"/>
                </a:solidFill>
                <a:latin typeface="Arial"/>
                <a:cs typeface="Arial"/>
              </a:rPr>
              <a:t>л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200" b="1">
                <a:solidFill>
                  <a:srgbClr val="00BE62"/>
                </a:solidFill>
                <a:latin typeface="Arial"/>
                <a:cs typeface="Arial"/>
              </a:rPr>
              <a:t>г</a:t>
            </a:r>
            <a:r>
              <a:rPr dirty="0" sz="3400" spc="85" b="1">
                <a:solidFill>
                  <a:srgbClr val="00BE62"/>
                </a:solidFill>
                <a:latin typeface="Arial"/>
                <a:cs typeface="Arial"/>
              </a:rPr>
              <a:t>ı</a:t>
            </a:r>
            <a:r>
              <a:rPr dirty="0" sz="3400" spc="25" b="1">
                <a:solidFill>
                  <a:srgbClr val="00BE62"/>
                </a:solidFill>
                <a:latin typeface="Arial"/>
                <a:cs typeface="Arial"/>
              </a:rPr>
              <a:t>я</a:t>
            </a:r>
            <a:r>
              <a:rPr dirty="0" sz="3400" spc="-27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dirty="0" sz="3400" spc="204" b="1">
                <a:solidFill>
                  <a:srgbClr val="00BE62"/>
                </a:solidFill>
                <a:latin typeface="Arial"/>
                <a:cs typeface="Arial"/>
              </a:rPr>
              <a:t>т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r>
              <a:rPr dirty="0" sz="3400" spc="-27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65" b="1">
                <a:solidFill>
                  <a:srgbClr val="00BE62"/>
                </a:solidFill>
                <a:latin typeface="Arial"/>
                <a:cs typeface="Arial"/>
              </a:rPr>
              <a:t>х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65" b="1">
                <a:solidFill>
                  <a:srgbClr val="00BE62"/>
                </a:solidFill>
                <a:latin typeface="Arial"/>
                <a:cs typeface="Arial"/>
              </a:rPr>
              <a:t>р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185" b="1">
                <a:solidFill>
                  <a:srgbClr val="00BE62"/>
                </a:solidFill>
                <a:latin typeface="Arial"/>
                <a:cs typeface="Arial"/>
              </a:rPr>
              <a:t>н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r>
              <a:rPr dirty="0" sz="3400" spc="-27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dirty="0" sz="3400" spc="185" b="1">
                <a:solidFill>
                  <a:srgbClr val="00BE62"/>
                </a:solidFill>
                <a:latin typeface="Arial"/>
                <a:cs typeface="Arial"/>
              </a:rPr>
              <a:t>н</a:t>
            </a:r>
            <a:r>
              <a:rPr dirty="0" sz="3400" spc="150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r>
              <a:rPr dirty="0" sz="3400" spc="40" b="1">
                <a:solidFill>
                  <a:srgbClr val="00BE62"/>
                </a:solidFill>
                <a:latin typeface="Arial"/>
                <a:cs typeface="Arial"/>
              </a:rPr>
              <a:t>в</a:t>
            </a:r>
            <a:r>
              <a:rPr dirty="0" sz="3400" spc="395" b="1">
                <a:solidFill>
                  <a:srgbClr val="00BE62"/>
                </a:solidFill>
                <a:latin typeface="Arial"/>
                <a:cs typeface="Arial"/>
              </a:rPr>
              <a:t>к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25" b="1">
                <a:solidFill>
                  <a:srgbClr val="00BE62"/>
                </a:solidFill>
                <a:latin typeface="Arial"/>
                <a:cs typeface="Arial"/>
              </a:rPr>
              <a:t>л</a:t>
            </a:r>
            <a:r>
              <a:rPr dirty="0" sz="3400" spc="345" b="1">
                <a:solidFill>
                  <a:srgbClr val="00BE62"/>
                </a:solidFill>
                <a:latin typeface="Arial"/>
                <a:cs typeface="Arial"/>
              </a:rPr>
              <a:t>и</a:t>
            </a:r>
            <a:r>
              <a:rPr dirty="0" sz="3400" spc="450" b="1">
                <a:solidFill>
                  <a:srgbClr val="00BE62"/>
                </a:solidFill>
                <a:latin typeface="Arial"/>
                <a:cs typeface="Arial"/>
              </a:rPr>
              <a:t>ш</a:t>
            </a:r>
            <a:r>
              <a:rPr dirty="0" sz="3400" spc="185" b="1">
                <a:solidFill>
                  <a:srgbClr val="00BE62"/>
                </a:solidFill>
                <a:latin typeface="Arial"/>
                <a:cs typeface="Arial"/>
              </a:rPr>
              <a:t>н</a:t>
            </a:r>
            <a:r>
              <a:rPr dirty="0" sz="3400" spc="-15" b="1">
                <a:solidFill>
                  <a:srgbClr val="00BE62"/>
                </a:solidFill>
                <a:latin typeface="Arial"/>
                <a:cs typeface="Arial"/>
              </a:rPr>
              <a:t>ь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200" b="1">
                <a:solidFill>
                  <a:srgbClr val="00BE62"/>
                </a:solidFill>
                <a:latin typeface="Arial"/>
                <a:cs typeface="Arial"/>
              </a:rPr>
              <a:t>г</a:t>
            </a:r>
            <a:r>
              <a:rPr dirty="0" sz="3400" spc="20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-270" b="1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dirty="0" sz="3400" spc="-155" b="1">
                <a:solidFill>
                  <a:srgbClr val="00BE62"/>
                </a:solidFill>
                <a:latin typeface="Arial"/>
                <a:cs typeface="Arial"/>
              </a:rPr>
              <a:t>с</a:t>
            </a:r>
            <a:r>
              <a:rPr dirty="0" sz="3400" spc="110" b="1">
                <a:solidFill>
                  <a:srgbClr val="00BE62"/>
                </a:solidFill>
                <a:latin typeface="Arial"/>
                <a:cs typeface="Arial"/>
              </a:rPr>
              <a:t>е</a:t>
            </a:r>
            <a:r>
              <a:rPr dirty="0" sz="3400" spc="65" b="1">
                <a:solidFill>
                  <a:srgbClr val="00BE62"/>
                </a:solidFill>
                <a:latin typeface="Arial"/>
                <a:cs typeface="Arial"/>
              </a:rPr>
              <a:t>р</a:t>
            </a:r>
            <a:r>
              <a:rPr dirty="0" sz="3400" spc="110" b="1">
                <a:solidFill>
                  <a:srgbClr val="00BE62"/>
                </a:solidFill>
                <a:latin typeface="Arial"/>
                <a:cs typeface="Arial"/>
              </a:rPr>
              <a:t>е</a:t>
            </a:r>
            <a:r>
              <a:rPr dirty="0" sz="3400" spc="90" b="1">
                <a:solidFill>
                  <a:srgbClr val="00BE62"/>
                </a:solidFill>
                <a:latin typeface="Arial"/>
                <a:cs typeface="Arial"/>
              </a:rPr>
              <a:t>д</a:t>
            </a:r>
            <a:r>
              <a:rPr dirty="0" sz="3400" spc="15" b="1">
                <a:solidFill>
                  <a:srgbClr val="00BE62"/>
                </a:solidFill>
                <a:latin typeface="Arial"/>
                <a:cs typeface="Arial"/>
              </a:rPr>
              <a:t>о</a:t>
            </a:r>
            <a:r>
              <a:rPr dirty="0" sz="3400" spc="40" b="1">
                <a:solidFill>
                  <a:srgbClr val="00BE62"/>
                </a:solidFill>
                <a:latin typeface="Arial"/>
                <a:cs typeface="Arial"/>
              </a:rPr>
              <a:t>в</a:t>
            </a:r>
            <a:r>
              <a:rPr dirty="0" sz="3400" spc="345" b="1">
                <a:solidFill>
                  <a:srgbClr val="00BE62"/>
                </a:solidFill>
                <a:latin typeface="Arial"/>
                <a:cs typeface="Arial"/>
              </a:rPr>
              <a:t>и</a:t>
            </a:r>
            <a:r>
              <a:rPr dirty="0" sz="3400" spc="470" b="1">
                <a:solidFill>
                  <a:srgbClr val="00BE62"/>
                </a:solidFill>
                <a:latin typeface="Arial"/>
                <a:cs typeface="Arial"/>
              </a:rPr>
              <a:t>щ</a:t>
            </a:r>
            <a:r>
              <a:rPr dirty="0" sz="3400" spc="155" b="1">
                <a:solidFill>
                  <a:srgbClr val="00BE62"/>
                </a:solidFill>
                <a:latin typeface="Arial"/>
                <a:cs typeface="Arial"/>
              </a:rPr>
              <a:t>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8458" y="3707656"/>
            <a:ext cx="578485" cy="770890"/>
          </a:xfrm>
          <a:custGeom>
            <a:avLst/>
            <a:gdLst/>
            <a:ahLst/>
            <a:cxnLst/>
            <a:rect l="l" t="t" r="r" b="b"/>
            <a:pathLst>
              <a:path w="578485" h="770889">
                <a:moveTo>
                  <a:pt x="0" y="770329"/>
                </a:moveTo>
                <a:lnTo>
                  <a:pt x="0" y="0"/>
                </a:lnTo>
                <a:lnTo>
                  <a:pt x="578339" y="0"/>
                </a:lnTo>
                <a:lnTo>
                  <a:pt x="578339" y="770329"/>
                </a:lnTo>
                <a:lnTo>
                  <a:pt x="482213" y="770329"/>
                </a:lnTo>
                <a:lnTo>
                  <a:pt x="482213" y="85328"/>
                </a:lnTo>
                <a:lnTo>
                  <a:pt x="97180" y="85328"/>
                </a:lnTo>
                <a:lnTo>
                  <a:pt x="97180" y="770329"/>
                </a:lnTo>
                <a:lnTo>
                  <a:pt x="0" y="770329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04089" y="3889111"/>
            <a:ext cx="1722120" cy="848360"/>
          </a:xfrm>
          <a:custGeom>
            <a:avLst/>
            <a:gdLst/>
            <a:ahLst/>
            <a:cxnLst/>
            <a:rect l="l" t="t" r="r" b="b"/>
            <a:pathLst>
              <a:path w="1722120" h="848360">
                <a:moveTo>
                  <a:pt x="275211" y="0"/>
                </a:moveTo>
                <a:lnTo>
                  <a:pt x="325958" y="4658"/>
                </a:lnTo>
                <a:lnTo>
                  <a:pt x="371535" y="18632"/>
                </a:lnTo>
                <a:lnTo>
                  <a:pt x="411945" y="41923"/>
                </a:lnTo>
                <a:lnTo>
                  <a:pt x="447186" y="74531"/>
                </a:lnTo>
                <a:lnTo>
                  <a:pt x="470699" y="107261"/>
                </a:lnTo>
                <a:lnTo>
                  <a:pt x="488986" y="146038"/>
                </a:lnTo>
                <a:lnTo>
                  <a:pt x="502049" y="190862"/>
                </a:lnTo>
                <a:lnTo>
                  <a:pt x="509887" y="241733"/>
                </a:lnTo>
                <a:lnTo>
                  <a:pt x="512499" y="298650"/>
                </a:lnTo>
                <a:lnTo>
                  <a:pt x="509887" y="354904"/>
                </a:lnTo>
                <a:lnTo>
                  <a:pt x="502049" y="405469"/>
                </a:lnTo>
                <a:lnTo>
                  <a:pt x="488986" y="450346"/>
                </a:lnTo>
                <a:lnTo>
                  <a:pt x="470699" y="489534"/>
                </a:lnTo>
                <a:lnTo>
                  <a:pt x="447186" y="523034"/>
                </a:lnTo>
                <a:lnTo>
                  <a:pt x="411879" y="556563"/>
                </a:lnTo>
                <a:lnTo>
                  <a:pt x="371272" y="580512"/>
                </a:lnTo>
                <a:lnTo>
                  <a:pt x="325365" y="594882"/>
                </a:lnTo>
                <a:lnTo>
                  <a:pt x="274158" y="599672"/>
                </a:lnTo>
                <a:lnTo>
                  <a:pt x="242159" y="598124"/>
                </a:lnTo>
                <a:lnTo>
                  <a:pt x="186854" y="585746"/>
                </a:lnTo>
                <a:lnTo>
                  <a:pt x="142873" y="561912"/>
                </a:lnTo>
                <a:lnTo>
                  <a:pt x="108636" y="532152"/>
                </a:lnTo>
                <a:lnTo>
                  <a:pt x="95073" y="515396"/>
                </a:lnTo>
                <a:lnTo>
                  <a:pt x="88489" y="515396"/>
                </a:lnTo>
                <a:lnTo>
                  <a:pt x="92176" y="562011"/>
                </a:lnTo>
                <a:lnTo>
                  <a:pt x="93443" y="575508"/>
                </a:lnTo>
                <a:lnTo>
                  <a:pt x="94348" y="588084"/>
                </a:lnTo>
                <a:lnTo>
                  <a:pt x="94892" y="599737"/>
                </a:lnTo>
                <a:lnTo>
                  <a:pt x="95073" y="610469"/>
                </a:lnTo>
                <a:lnTo>
                  <a:pt x="95073" y="847757"/>
                </a:lnTo>
                <a:lnTo>
                  <a:pt x="0" y="847757"/>
                </a:lnTo>
                <a:lnTo>
                  <a:pt x="0" y="10797"/>
                </a:lnTo>
                <a:lnTo>
                  <a:pt x="77691" y="10797"/>
                </a:lnTo>
                <a:lnTo>
                  <a:pt x="90596" y="89542"/>
                </a:lnTo>
                <a:lnTo>
                  <a:pt x="95073" y="89542"/>
                </a:lnTo>
                <a:lnTo>
                  <a:pt x="124898" y="54647"/>
                </a:lnTo>
                <a:lnTo>
                  <a:pt x="162756" y="25809"/>
                </a:lnTo>
                <a:lnTo>
                  <a:pt x="211939" y="6452"/>
                </a:lnTo>
                <a:lnTo>
                  <a:pt x="241814" y="1613"/>
                </a:lnTo>
                <a:lnTo>
                  <a:pt x="275211" y="0"/>
                </a:lnTo>
                <a:close/>
              </a:path>
              <a:path w="1722120" h="848360">
                <a:moveTo>
                  <a:pt x="257829" y="79798"/>
                </a:moveTo>
                <a:lnTo>
                  <a:pt x="216827" y="82909"/>
                </a:lnTo>
                <a:lnTo>
                  <a:pt x="154279" y="107796"/>
                </a:lnTo>
                <a:lnTo>
                  <a:pt x="116652" y="157571"/>
                </a:lnTo>
                <a:lnTo>
                  <a:pt x="97821" y="233024"/>
                </a:lnTo>
                <a:lnTo>
                  <a:pt x="95073" y="280478"/>
                </a:lnTo>
                <a:lnTo>
                  <a:pt x="95073" y="298650"/>
                </a:lnTo>
                <a:lnTo>
                  <a:pt x="97262" y="349035"/>
                </a:lnTo>
                <a:lnTo>
                  <a:pt x="103829" y="393263"/>
                </a:lnTo>
                <a:lnTo>
                  <a:pt x="114775" y="431335"/>
                </a:lnTo>
                <a:lnTo>
                  <a:pt x="151350" y="488484"/>
                </a:lnTo>
                <a:lnTo>
                  <a:pt x="216268" y="517322"/>
                </a:lnTo>
                <a:lnTo>
                  <a:pt x="259936" y="520927"/>
                </a:lnTo>
                <a:lnTo>
                  <a:pt x="284791" y="519149"/>
                </a:lnTo>
                <a:lnTo>
                  <a:pt x="327982" y="504928"/>
                </a:lnTo>
                <a:lnTo>
                  <a:pt x="362449" y="476764"/>
                </a:lnTo>
                <a:lnTo>
                  <a:pt x="387995" y="437129"/>
                </a:lnTo>
                <a:lnTo>
                  <a:pt x="404785" y="386926"/>
                </a:lnTo>
                <a:lnTo>
                  <a:pt x="413212" y="329118"/>
                </a:lnTo>
                <a:lnTo>
                  <a:pt x="414266" y="297597"/>
                </a:lnTo>
                <a:lnTo>
                  <a:pt x="411863" y="250455"/>
                </a:lnTo>
                <a:lnTo>
                  <a:pt x="404653" y="208318"/>
                </a:lnTo>
                <a:lnTo>
                  <a:pt x="392637" y="171184"/>
                </a:lnTo>
                <a:lnTo>
                  <a:pt x="354121" y="113129"/>
                </a:lnTo>
                <a:lnTo>
                  <a:pt x="295128" y="83501"/>
                </a:lnTo>
                <a:lnTo>
                  <a:pt x="257829" y="79798"/>
                </a:lnTo>
                <a:close/>
              </a:path>
              <a:path w="1722120" h="848360">
                <a:moveTo>
                  <a:pt x="1166160" y="298650"/>
                </a:moveTo>
                <a:lnTo>
                  <a:pt x="1163242" y="353472"/>
                </a:lnTo>
                <a:lnTo>
                  <a:pt x="1154488" y="403110"/>
                </a:lnTo>
                <a:lnTo>
                  <a:pt x="1139898" y="447565"/>
                </a:lnTo>
                <a:lnTo>
                  <a:pt x="1119472" y="486837"/>
                </a:lnTo>
                <a:lnTo>
                  <a:pt x="1093210" y="520927"/>
                </a:lnTo>
                <a:lnTo>
                  <a:pt x="1053656" y="555378"/>
                </a:lnTo>
                <a:lnTo>
                  <a:pt x="1007683" y="579985"/>
                </a:lnTo>
                <a:lnTo>
                  <a:pt x="955291" y="594750"/>
                </a:lnTo>
                <a:lnTo>
                  <a:pt x="896479" y="599672"/>
                </a:lnTo>
                <a:lnTo>
                  <a:pt x="859197" y="597482"/>
                </a:lnTo>
                <a:lnTo>
                  <a:pt x="790855" y="579969"/>
                </a:lnTo>
                <a:lnTo>
                  <a:pt x="731484" y="545106"/>
                </a:lnTo>
                <a:lnTo>
                  <a:pt x="684342" y="493883"/>
                </a:lnTo>
                <a:lnTo>
                  <a:pt x="650418" y="426693"/>
                </a:lnTo>
                <a:lnTo>
                  <a:pt x="639637" y="387600"/>
                </a:lnTo>
                <a:lnTo>
                  <a:pt x="633168" y="344920"/>
                </a:lnTo>
                <a:lnTo>
                  <a:pt x="631012" y="298650"/>
                </a:lnTo>
                <a:lnTo>
                  <a:pt x="633877" y="243882"/>
                </a:lnTo>
                <a:lnTo>
                  <a:pt x="642473" y="194402"/>
                </a:lnTo>
                <a:lnTo>
                  <a:pt x="656800" y="150210"/>
                </a:lnTo>
                <a:lnTo>
                  <a:pt x="676858" y="111306"/>
                </a:lnTo>
                <a:lnTo>
                  <a:pt x="702646" y="77691"/>
                </a:lnTo>
                <a:lnTo>
                  <a:pt x="741919" y="43701"/>
                </a:lnTo>
                <a:lnTo>
                  <a:pt x="787843" y="19422"/>
                </a:lnTo>
                <a:lnTo>
                  <a:pt x="840416" y="4855"/>
                </a:lnTo>
                <a:lnTo>
                  <a:pt x="899639" y="0"/>
                </a:lnTo>
                <a:lnTo>
                  <a:pt x="937399" y="2189"/>
                </a:lnTo>
                <a:lnTo>
                  <a:pt x="1006399" y="19702"/>
                </a:lnTo>
                <a:lnTo>
                  <a:pt x="1066265" y="54499"/>
                </a:lnTo>
                <a:lnTo>
                  <a:pt x="1113538" y="105196"/>
                </a:lnTo>
                <a:lnTo>
                  <a:pt x="1147050" y="171447"/>
                </a:lnTo>
                <a:lnTo>
                  <a:pt x="1157667" y="210161"/>
                </a:lnTo>
                <a:lnTo>
                  <a:pt x="1164037" y="252562"/>
                </a:lnTo>
                <a:lnTo>
                  <a:pt x="1166160" y="298650"/>
                </a:lnTo>
                <a:close/>
              </a:path>
              <a:path w="1722120" h="848360">
                <a:moveTo>
                  <a:pt x="729245" y="298650"/>
                </a:moveTo>
                <a:lnTo>
                  <a:pt x="731764" y="347224"/>
                </a:lnTo>
                <a:lnTo>
                  <a:pt x="739319" y="390497"/>
                </a:lnTo>
                <a:lnTo>
                  <a:pt x="751911" y="428471"/>
                </a:lnTo>
                <a:lnTo>
                  <a:pt x="792814" y="487299"/>
                </a:lnTo>
                <a:lnTo>
                  <a:pt x="857337" y="517190"/>
                </a:lnTo>
                <a:lnTo>
                  <a:pt x="898586" y="520927"/>
                </a:lnTo>
                <a:lnTo>
                  <a:pt x="939390" y="517190"/>
                </a:lnTo>
                <a:lnTo>
                  <a:pt x="1003519" y="487299"/>
                </a:lnTo>
                <a:lnTo>
                  <a:pt x="1044817" y="428471"/>
                </a:lnTo>
                <a:lnTo>
                  <a:pt x="1057656" y="390497"/>
                </a:lnTo>
                <a:lnTo>
                  <a:pt x="1065359" y="347224"/>
                </a:lnTo>
                <a:lnTo>
                  <a:pt x="1067927" y="298650"/>
                </a:lnTo>
                <a:lnTo>
                  <a:pt x="1065359" y="250192"/>
                </a:lnTo>
                <a:lnTo>
                  <a:pt x="1057656" y="207264"/>
                </a:lnTo>
                <a:lnTo>
                  <a:pt x="1044817" y="169867"/>
                </a:lnTo>
                <a:lnTo>
                  <a:pt x="1003453" y="112537"/>
                </a:lnTo>
                <a:lnTo>
                  <a:pt x="938798" y="83435"/>
                </a:lnTo>
                <a:lnTo>
                  <a:pt x="897533" y="79798"/>
                </a:lnTo>
                <a:lnTo>
                  <a:pt x="856317" y="83435"/>
                </a:lnTo>
                <a:lnTo>
                  <a:pt x="792057" y="112537"/>
                </a:lnTo>
                <a:lnTo>
                  <a:pt x="751614" y="169867"/>
                </a:lnTo>
                <a:lnTo>
                  <a:pt x="739187" y="207264"/>
                </a:lnTo>
                <a:lnTo>
                  <a:pt x="731731" y="250192"/>
                </a:lnTo>
                <a:lnTo>
                  <a:pt x="729245" y="298650"/>
                </a:lnTo>
                <a:close/>
              </a:path>
              <a:path w="1722120" h="848360">
                <a:moveTo>
                  <a:pt x="1558842" y="599672"/>
                </a:moveTo>
                <a:lnTo>
                  <a:pt x="1520046" y="597746"/>
                </a:lnTo>
                <a:lnTo>
                  <a:pt x="1449070" y="582339"/>
                </a:lnTo>
                <a:lnTo>
                  <a:pt x="1387576" y="551312"/>
                </a:lnTo>
                <a:lnTo>
                  <a:pt x="1338722" y="503380"/>
                </a:lnTo>
                <a:lnTo>
                  <a:pt x="1303629" y="437886"/>
                </a:lnTo>
                <a:lnTo>
                  <a:pt x="1292519" y="397871"/>
                </a:lnTo>
                <a:lnTo>
                  <a:pt x="1285853" y="352952"/>
                </a:lnTo>
                <a:lnTo>
                  <a:pt x="1283630" y="303128"/>
                </a:lnTo>
                <a:lnTo>
                  <a:pt x="1285918" y="251706"/>
                </a:lnTo>
                <a:lnTo>
                  <a:pt x="1292782" y="205421"/>
                </a:lnTo>
                <a:lnTo>
                  <a:pt x="1304222" y="164271"/>
                </a:lnTo>
                <a:lnTo>
                  <a:pt x="1320238" y="128256"/>
                </a:lnTo>
                <a:lnTo>
                  <a:pt x="1363626" y="70448"/>
                </a:lnTo>
                <a:lnTo>
                  <a:pt x="1420051" y="30813"/>
                </a:lnTo>
                <a:lnTo>
                  <a:pt x="1487142" y="7703"/>
                </a:lnTo>
                <a:lnTo>
                  <a:pt x="1562002" y="0"/>
                </a:lnTo>
                <a:lnTo>
                  <a:pt x="1583977" y="543"/>
                </a:lnTo>
                <a:lnTo>
                  <a:pt x="1627036" y="4888"/>
                </a:lnTo>
                <a:lnTo>
                  <a:pt x="1668516" y="13250"/>
                </a:lnTo>
                <a:lnTo>
                  <a:pt x="1705254" y="24443"/>
                </a:lnTo>
                <a:lnTo>
                  <a:pt x="1721599" y="31076"/>
                </a:lnTo>
                <a:lnTo>
                  <a:pt x="1693683" y="108767"/>
                </a:lnTo>
                <a:lnTo>
                  <a:pt x="1678177" y="103122"/>
                </a:lnTo>
                <a:lnTo>
                  <a:pt x="1661948" y="98035"/>
                </a:lnTo>
                <a:lnTo>
                  <a:pt x="1609572" y="86201"/>
                </a:lnTo>
                <a:lnTo>
                  <a:pt x="1559896" y="81905"/>
                </a:lnTo>
                <a:lnTo>
                  <a:pt x="1520786" y="84538"/>
                </a:lnTo>
                <a:lnTo>
                  <a:pt x="1457580" y="105607"/>
                </a:lnTo>
                <a:lnTo>
                  <a:pt x="1414158" y="147761"/>
                </a:lnTo>
                <a:lnTo>
                  <a:pt x="1388349" y="211890"/>
                </a:lnTo>
                <a:lnTo>
                  <a:pt x="1381864" y="252299"/>
                </a:lnTo>
                <a:lnTo>
                  <a:pt x="1665503" y="252299"/>
                </a:lnTo>
                <a:lnTo>
                  <a:pt x="1665503" y="329990"/>
                </a:lnTo>
                <a:lnTo>
                  <a:pt x="1380811" y="329990"/>
                </a:lnTo>
                <a:lnTo>
                  <a:pt x="1385814" y="374943"/>
                </a:lnTo>
                <a:lnTo>
                  <a:pt x="1395559" y="413673"/>
                </a:lnTo>
                <a:lnTo>
                  <a:pt x="1429269" y="472468"/>
                </a:lnTo>
                <a:lnTo>
                  <a:pt x="1482731" y="507232"/>
                </a:lnTo>
                <a:lnTo>
                  <a:pt x="1556735" y="518820"/>
                </a:lnTo>
                <a:lnTo>
                  <a:pt x="1580290" y="518211"/>
                </a:lnTo>
                <a:lnTo>
                  <a:pt x="1623349" y="513339"/>
                </a:lnTo>
                <a:lnTo>
                  <a:pt x="1661454" y="504006"/>
                </a:lnTo>
                <a:lnTo>
                  <a:pt x="1712908" y="486426"/>
                </a:lnTo>
                <a:lnTo>
                  <a:pt x="1712908" y="568332"/>
                </a:lnTo>
                <a:lnTo>
                  <a:pt x="1663034" y="587096"/>
                </a:lnTo>
                <a:lnTo>
                  <a:pt x="1605128" y="597630"/>
                </a:lnTo>
                <a:lnTo>
                  <a:pt x="1582792" y="599161"/>
                </a:lnTo>
                <a:lnTo>
                  <a:pt x="1558842" y="599672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4073" y="3899909"/>
            <a:ext cx="1588135" cy="578485"/>
          </a:xfrm>
          <a:custGeom>
            <a:avLst/>
            <a:gdLst/>
            <a:ahLst/>
            <a:cxnLst/>
            <a:rect l="l" t="t" r="r" b="b"/>
            <a:pathLst>
              <a:path w="1588135" h="578485">
                <a:moveTo>
                  <a:pt x="342105" y="0"/>
                </a:moveTo>
                <a:lnTo>
                  <a:pt x="445606" y="0"/>
                </a:lnTo>
                <a:lnTo>
                  <a:pt x="198574" y="278108"/>
                </a:lnTo>
                <a:lnTo>
                  <a:pt x="466148" y="578076"/>
                </a:lnTo>
                <a:lnTo>
                  <a:pt x="356063" y="578076"/>
                </a:lnTo>
                <a:lnTo>
                  <a:pt x="95073" y="284692"/>
                </a:lnTo>
                <a:lnTo>
                  <a:pt x="95073" y="578076"/>
                </a:lnTo>
                <a:lnTo>
                  <a:pt x="0" y="578076"/>
                </a:lnTo>
                <a:lnTo>
                  <a:pt x="0" y="0"/>
                </a:lnTo>
                <a:lnTo>
                  <a:pt x="95073" y="0"/>
                </a:lnTo>
                <a:lnTo>
                  <a:pt x="95073" y="280479"/>
                </a:lnTo>
                <a:lnTo>
                  <a:pt x="342105" y="0"/>
                </a:lnTo>
                <a:close/>
              </a:path>
              <a:path w="1588135" h="578485">
                <a:moveTo>
                  <a:pt x="969892" y="79798"/>
                </a:moveTo>
                <a:lnTo>
                  <a:pt x="781062" y="79798"/>
                </a:lnTo>
                <a:lnTo>
                  <a:pt x="781062" y="578076"/>
                </a:lnTo>
                <a:lnTo>
                  <a:pt x="687305" y="578076"/>
                </a:lnTo>
                <a:lnTo>
                  <a:pt x="687305" y="79798"/>
                </a:lnTo>
                <a:lnTo>
                  <a:pt x="500583" y="79798"/>
                </a:lnTo>
                <a:lnTo>
                  <a:pt x="500583" y="0"/>
                </a:lnTo>
                <a:lnTo>
                  <a:pt x="969892" y="0"/>
                </a:lnTo>
                <a:lnTo>
                  <a:pt x="969892" y="79798"/>
                </a:lnTo>
                <a:close/>
              </a:path>
              <a:path w="1588135" h="578485">
                <a:moveTo>
                  <a:pt x="1179175" y="0"/>
                </a:moveTo>
                <a:lnTo>
                  <a:pt x="1179175" y="240448"/>
                </a:lnTo>
                <a:lnTo>
                  <a:pt x="1493101" y="240448"/>
                </a:lnTo>
                <a:lnTo>
                  <a:pt x="1493101" y="0"/>
                </a:lnTo>
                <a:lnTo>
                  <a:pt x="1587911" y="0"/>
                </a:lnTo>
                <a:lnTo>
                  <a:pt x="1587911" y="578076"/>
                </a:lnTo>
                <a:lnTo>
                  <a:pt x="1493101" y="578076"/>
                </a:lnTo>
                <a:lnTo>
                  <a:pt x="1493101" y="320246"/>
                </a:lnTo>
                <a:lnTo>
                  <a:pt x="1179175" y="320246"/>
                </a:lnTo>
                <a:lnTo>
                  <a:pt x="1179175" y="578076"/>
                </a:lnTo>
                <a:lnTo>
                  <a:pt x="1084102" y="578076"/>
                </a:lnTo>
                <a:lnTo>
                  <a:pt x="1084102" y="0"/>
                </a:lnTo>
                <a:lnTo>
                  <a:pt x="1179175" y="0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83175" y="3890165"/>
            <a:ext cx="468630" cy="598805"/>
          </a:xfrm>
          <a:custGeom>
            <a:avLst/>
            <a:gdLst/>
            <a:ahLst/>
            <a:cxnLst/>
            <a:rect l="l" t="t" r="r" b="b"/>
            <a:pathLst>
              <a:path w="468629" h="598804">
                <a:moveTo>
                  <a:pt x="261253" y="0"/>
                </a:moveTo>
                <a:lnTo>
                  <a:pt x="310617" y="2896"/>
                </a:lnTo>
                <a:lnTo>
                  <a:pt x="353100" y="11587"/>
                </a:lnTo>
                <a:lnTo>
                  <a:pt x="388703" y="26072"/>
                </a:lnTo>
                <a:lnTo>
                  <a:pt x="439663" y="72967"/>
                </a:lnTo>
                <a:lnTo>
                  <a:pt x="465078" y="146839"/>
                </a:lnTo>
                <a:lnTo>
                  <a:pt x="468254" y="194096"/>
                </a:lnTo>
                <a:lnTo>
                  <a:pt x="468254" y="587820"/>
                </a:lnTo>
                <a:lnTo>
                  <a:pt x="399254" y="587820"/>
                </a:lnTo>
                <a:lnTo>
                  <a:pt x="380819" y="505915"/>
                </a:lnTo>
                <a:lnTo>
                  <a:pt x="376605" y="505915"/>
                </a:lnTo>
                <a:lnTo>
                  <a:pt x="337825" y="547131"/>
                </a:lnTo>
                <a:lnTo>
                  <a:pt x="296807" y="575969"/>
                </a:lnTo>
                <a:lnTo>
                  <a:pt x="247163" y="592956"/>
                </a:lnTo>
                <a:lnTo>
                  <a:pt x="182509" y="598618"/>
                </a:lnTo>
                <a:lnTo>
                  <a:pt x="144815" y="596034"/>
                </a:lnTo>
                <a:lnTo>
                  <a:pt x="79502" y="575360"/>
                </a:lnTo>
                <a:lnTo>
                  <a:pt x="29183" y="533535"/>
                </a:lnTo>
                <a:lnTo>
                  <a:pt x="3242" y="468485"/>
                </a:lnTo>
                <a:lnTo>
                  <a:pt x="0" y="427170"/>
                </a:lnTo>
                <a:lnTo>
                  <a:pt x="4246" y="386448"/>
                </a:lnTo>
                <a:lnTo>
                  <a:pt x="38220" y="319818"/>
                </a:lnTo>
                <a:lnTo>
                  <a:pt x="67947" y="293910"/>
                </a:lnTo>
                <a:lnTo>
                  <a:pt x="106611" y="273121"/>
                </a:lnTo>
                <a:lnTo>
                  <a:pt x="154395" y="257632"/>
                </a:lnTo>
                <a:lnTo>
                  <a:pt x="211297" y="247443"/>
                </a:lnTo>
                <a:lnTo>
                  <a:pt x="277318" y="242555"/>
                </a:lnTo>
                <a:lnTo>
                  <a:pt x="375552" y="239394"/>
                </a:lnTo>
                <a:lnTo>
                  <a:pt x="375552" y="204894"/>
                </a:lnTo>
                <a:lnTo>
                  <a:pt x="367717" y="143597"/>
                </a:lnTo>
                <a:lnTo>
                  <a:pt x="344212" y="104554"/>
                </a:lnTo>
                <a:lnTo>
                  <a:pt x="306420" y="83419"/>
                </a:lnTo>
                <a:lnTo>
                  <a:pt x="255723" y="76374"/>
                </a:lnTo>
                <a:lnTo>
                  <a:pt x="233337" y="77230"/>
                </a:lnTo>
                <a:lnTo>
                  <a:pt x="190146" y="84077"/>
                </a:lnTo>
                <a:lnTo>
                  <a:pt x="149259" y="97015"/>
                </a:lnTo>
                <a:lnTo>
                  <a:pt x="111072" y="112290"/>
                </a:lnTo>
                <a:lnTo>
                  <a:pt x="92966" y="120619"/>
                </a:lnTo>
                <a:lnTo>
                  <a:pt x="63733" y="49511"/>
                </a:lnTo>
                <a:lnTo>
                  <a:pt x="104949" y="30483"/>
                </a:lnTo>
                <a:lnTo>
                  <a:pt x="153275" y="14484"/>
                </a:lnTo>
                <a:lnTo>
                  <a:pt x="206211" y="3621"/>
                </a:lnTo>
                <a:lnTo>
                  <a:pt x="233469" y="905"/>
                </a:lnTo>
                <a:lnTo>
                  <a:pt x="261253" y="0"/>
                </a:lnTo>
                <a:close/>
              </a:path>
              <a:path w="468629" h="598804">
                <a:moveTo>
                  <a:pt x="374498" y="305234"/>
                </a:moveTo>
                <a:lnTo>
                  <a:pt x="289169" y="308395"/>
                </a:lnTo>
                <a:lnTo>
                  <a:pt x="239444" y="312246"/>
                </a:lnTo>
                <a:lnTo>
                  <a:pt x="197981" y="319324"/>
                </a:lnTo>
                <a:lnTo>
                  <a:pt x="139844" y="343158"/>
                </a:lnTo>
                <a:lnTo>
                  <a:pt x="108636" y="379436"/>
                </a:lnTo>
                <a:lnTo>
                  <a:pt x="98233" y="428224"/>
                </a:lnTo>
                <a:lnTo>
                  <a:pt x="100076" y="450840"/>
                </a:lnTo>
                <a:lnTo>
                  <a:pt x="114825" y="486394"/>
                </a:lnTo>
                <a:lnTo>
                  <a:pt x="161703" y="516318"/>
                </a:lnTo>
                <a:lnTo>
                  <a:pt x="204104" y="521980"/>
                </a:lnTo>
                <a:lnTo>
                  <a:pt x="238736" y="519462"/>
                </a:lnTo>
                <a:lnTo>
                  <a:pt x="299309" y="499315"/>
                </a:lnTo>
                <a:lnTo>
                  <a:pt x="346796" y="458675"/>
                </a:lnTo>
                <a:lnTo>
                  <a:pt x="371420" y="396258"/>
                </a:lnTo>
                <a:lnTo>
                  <a:pt x="374498" y="356853"/>
                </a:lnTo>
                <a:lnTo>
                  <a:pt x="374498" y="305234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5831" y="5018515"/>
            <a:ext cx="2019300" cy="779145"/>
          </a:xfrm>
          <a:custGeom>
            <a:avLst/>
            <a:gdLst/>
            <a:ahLst/>
            <a:cxnLst/>
            <a:rect l="l" t="t" r="r" b="b"/>
            <a:pathLst>
              <a:path w="2019300" h="779145">
                <a:moveTo>
                  <a:pt x="500385" y="0"/>
                </a:moveTo>
                <a:lnTo>
                  <a:pt x="500385" y="498278"/>
                </a:lnTo>
                <a:lnTo>
                  <a:pt x="584660" y="498278"/>
                </a:lnTo>
                <a:lnTo>
                  <a:pt x="584660" y="778757"/>
                </a:lnTo>
                <a:lnTo>
                  <a:pt x="493010" y="778757"/>
                </a:lnTo>
                <a:lnTo>
                  <a:pt x="493010" y="578076"/>
                </a:lnTo>
                <a:lnTo>
                  <a:pt x="90596" y="578076"/>
                </a:lnTo>
                <a:lnTo>
                  <a:pt x="90596" y="778757"/>
                </a:lnTo>
                <a:lnTo>
                  <a:pt x="0" y="778757"/>
                </a:lnTo>
                <a:lnTo>
                  <a:pt x="0" y="498278"/>
                </a:lnTo>
                <a:lnTo>
                  <a:pt x="46351" y="498278"/>
                </a:lnTo>
                <a:lnTo>
                  <a:pt x="74667" y="456150"/>
                </a:lnTo>
                <a:lnTo>
                  <a:pt x="99992" y="411727"/>
                </a:lnTo>
                <a:lnTo>
                  <a:pt x="122325" y="365007"/>
                </a:lnTo>
                <a:lnTo>
                  <a:pt x="141666" y="315990"/>
                </a:lnTo>
                <a:lnTo>
                  <a:pt x="158016" y="264677"/>
                </a:lnTo>
                <a:lnTo>
                  <a:pt x="171426" y="212121"/>
                </a:lnTo>
                <a:lnTo>
                  <a:pt x="181950" y="159375"/>
                </a:lnTo>
                <a:lnTo>
                  <a:pt x="189588" y="106439"/>
                </a:lnTo>
                <a:lnTo>
                  <a:pt x="194339" y="53314"/>
                </a:lnTo>
                <a:lnTo>
                  <a:pt x="196203" y="0"/>
                </a:lnTo>
                <a:lnTo>
                  <a:pt x="500385" y="0"/>
                </a:lnTo>
                <a:close/>
              </a:path>
              <a:path w="2019300" h="779145">
                <a:moveTo>
                  <a:pt x="408735" y="74267"/>
                </a:moveTo>
                <a:lnTo>
                  <a:pt x="280479" y="74267"/>
                </a:lnTo>
                <a:lnTo>
                  <a:pt x="276940" y="111302"/>
                </a:lnTo>
                <a:lnTo>
                  <a:pt x="271853" y="148930"/>
                </a:lnTo>
                <a:lnTo>
                  <a:pt x="265220" y="187150"/>
                </a:lnTo>
                <a:lnTo>
                  <a:pt x="257039" y="225963"/>
                </a:lnTo>
                <a:lnTo>
                  <a:pt x="247526" y="264628"/>
                </a:lnTo>
                <a:lnTo>
                  <a:pt x="236629" y="302403"/>
                </a:lnTo>
                <a:lnTo>
                  <a:pt x="224350" y="339290"/>
                </a:lnTo>
                <a:lnTo>
                  <a:pt x="210688" y="375288"/>
                </a:lnTo>
                <a:lnTo>
                  <a:pt x="179941" y="441589"/>
                </a:lnTo>
                <a:lnTo>
                  <a:pt x="144584" y="498278"/>
                </a:lnTo>
                <a:lnTo>
                  <a:pt x="408735" y="498278"/>
                </a:lnTo>
                <a:lnTo>
                  <a:pt x="408735" y="74267"/>
                </a:lnTo>
                <a:close/>
              </a:path>
              <a:path w="2019300" h="779145">
                <a:moveTo>
                  <a:pt x="792910" y="578076"/>
                </a:moveTo>
                <a:lnTo>
                  <a:pt x="697836" y="578076"/>
                </a:lnTo>
                <a:lnTo>
                  <a:pt x="697836" y="0"/>
                </a:lnTo>
                <a:lnTo>
                  <a:pt x="792910" y="0"/>
                </a:lnTo>
                <a:lnTo>
                  <a:pt x="792910" y="578076"/>
                </a:lnTo>
                <a:close/>
              </a:path>
              <a:path w="2019300" h="779145">
                <a:moveTo>
                  <a:pt x="1011697" y="578076"/>
                </a:moveTo>
                <a:lnTo>
                  <a:pt x="901876" y="578076"/>
                </a:lnTo>
                <a:lnTo>
                  <a:pt x="1066739" y="335257"/>
                </a:lnTo>
                <a:lnTo>
                  <a:pt x="1050148" y="330813"/>
                </a:lnTo>
                <a:lnTo>
                  <a:pt x="1001953" y="308395"/>
                </a:lnTo>
                <a:lnTo>
                  <a:pt x="961856" y="271310"/>
                </a:lnTo>
                <a:lnTo>
                  <a:pt x="942861" y="237600"/>
                </a:lnTo>
                <a:lnTo>
                  <a:pt x="933117" y="195067"/>
                </a:lnTo>
                <a:lnTo>
                  <a:pt x="931899" y="170394"/>
                </a:lnTo>
                <a:lnTo>
                  <a:pt x="935405" y="131696"/>
                </a:lnTo>
                <a:lnTo>
                  <a:pt x="963453" y="68621"/>
                </a:lnTo>
                <a:lnTo>
                  <a:pt x="1018330" y="24887"/>
                </a:lnTo>
                <a:lnTo>
                  <a:pt x="1092730" y="2765"/>
                </a:lnTo>
                <a:lnTo>
                  <a:pt x="1136793" y="0"/>
                </a:lnTo>
                <a:lnTo>
                  <a:pt x="1395940" y="0"/>
                </a:lnTo>
                <a:lnTo>
                  <a:pt x="1395940" y="578076"/>
                </a:lnTo>
                <a:lnTo>
                  <a:pt x="1300867" y="578076"/>
                </a:lnTo>
                <a:lnTo>
                  <a:pt x="1300867" y="348425"/>
                </a:lnTo>
                <a:lnTo>
                  <a:pt x="1160759" y="348425"/>
                </a:lnTo>
                <a:lnTo>
                  <a:pt x="1011697" y="578076"/>
                </a:lnTo>
                <a:close/>
              </a:path>
              <a:path w="2019300" h="779145">
                <a:moveTo>
                  <a:pt x="1023548" y="171447"/>
                </a:moveTo>
                <a:lnTo>
                  <a:pt x="1032832" y="215363"/>
                </a:lnTo>
                <a:lnTo>
                  <a:pt x="1060682" y="245978"/>
                </a:lnTo>
                <a:lnTo>
                  <a:pt x="1105453" y="263755"/>
                </a:lnTo>
                <a:lnTo>
                  <a:pt x="1164973" y="269681"/>
                </a:lnTo>
                <a:lnTo>
                  <a:pt x="1300867" y="269681"/>
                </a:lnTo>
                <a:lnTo>
                  <a:pt x="1300867" y="78744"/>
                </a:lnTo>
                <a:lnTo>
                  <a:pt x="1146538" y="78744"/>
                </a:lnTo>
                <a:lnTo>
                  <a:pt x="1089981" y="85328"/>
                </a:lnTo>
                <a:lnTo>
                  <a:pt x="1051991" y="105080"/>
                </a:lnTo>
                <a:lnTo>
                  <a:pt x="1025326" y="152288"/>
                </a:lnTo>
                <a:lnTo>
                  <a:pt x="1023548" y="171447"/>
                </a:lnTo>
                <a:close/>
              </a:path>
              <a:path w="2019300" h="779145">
                <a:moveTo>
                  <a:pt x="2019217" y="578076"/>
                </a:moveTo>
                <a:lnTo>
                  <a:pt x="1923354" y="578076"/>
                </a:lnTo>
                <a:lnTo>
                  <a:pt x="1923354" y="78744"/>
                </a:lnTo>
                <a:lnTo>
                  <a:pt x="1752959" y="78744"/>
                </a:lnTo>
                <a:lnTo>
                  <a:pt x="1747926" y="137532"/>
                </a:lnTo>
                <a:lnTo>
                  <a:pt x="1742308" y="192399"/>
                </a:lnTo>
                <a:lnTo>
                  <a:pt x="1736104" y="243345"/>
                </a:lnTo>
                <a:lnTo>
                  <a:pt x="1729315" y="290369"/>
                </a:lnTo>
                <a:lnTo>
                  <a:pt x="1721941" y="333472"/>
                </a:lnTo>
                <a:lnTo>
                  <a:pt x="1713982" y="372655"/>
                </a:lnTo>
                <a:lnTo>
                  <a:pt x="1700550" y="424685"/>
                </a:lnTo>
                <a:lnTo>
                  <a:pt x="1685012" y="469110"/>
                </a:lnTo>
                <a:lnTo>
                  <a:pt x="1667367" y="505932"/>
                </a:lnTo>
                <a:lnTo>
                  <a:pt x="1625674" y="557270"/>
                </a:lnTo>
                <a:lnTo>
                  <a:pt x="1574187" y="582553"/>
                </a:lnTo>
                <a:lnTo>
                  <a:pt x="1544641" y="585713"/>
                </a:lnTo>
                <a:lnTo>
                  <a:pt x="1537678" y="585598"/>
                </a:lnTo>
                <a:lnTo>
                  <a:pt x="1495129" y="578076"/>
                </a:lnTo>
                <a:lnTo>
                  <a:pt x="1495129" y="506969"/>
                </a:lnTo>
                <a:lnTo>
                  <a:pt x="1499343" y="508373"/>
                </a:lnTo>
                <a:lnTo>
                  <a:pt x="1503996" y="509427"/>
                </a:lnTo>
                <a:lnTo>
                  <a:pt x="1509087" y="510129"/>
                </a:lnTo>
                <a:lnTo>
                  <a:pt x="1514179" y="510831"/>
                </a:lnTo>
                <a:lnTo>
                  <a:pt x="1519183" y="511182"/>
                </a:lnTo>
                <a:lnTo>
                  <a:pt x="1524099" y="511182"/>
                </a:lnTo>
                <a:lnTo>
                  <a:pt x="1551752" y="503430"/>
                </a:lnTo>
                <a:lnTo>
                  <a:pt x="1598367" y="441408"/>
                </a:lnTo>
                <a:lnTo>
                  <a:pt x="1617328" y="387140"/>
                </a:lnTo>
                <a:lnTo>
                  <a:pt x="1633904" y="316427"/>
                </a:lnTo>
                <a:lnTo>
                  <a:pt x="1641389" y="274553"/>
                </a:lnTo>
                <a:lnTo>
                  <a:pt x="1648339" y="228333"/>
                </a:lnTo>
                <a:lnTo>
                  <a:pt x="1654755" y="177768"/>
                </a:lnTo>
                <a:lnTo>
                  <a:pt x="1660635" y="122857"/>
                </a:lnTo>
                <a:lnTo>
                  <a:pt x="1665980" y="63601"/>
                </a:lnTo>
                <a:lnTo>
                  <a:pt x="1670791" y="0"/>
                </a:lnTo>
                <a:lnTo>
                  <a:pt x="2019217" y="0"/>
                </a:lnTo>
                <a:lnTo>
                  <a:pt x="2019217" y="578076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8467" y="5018515"/>
            <a:ext cx="492125" cy="578485"/>
          </a:xfrm>
          <a:custGeom>
            <a:avLst/>
            <a:gdLst/>
            <a:ahLst/>
            <a:cxnLst/>
            <a:rect l="l" t="t" r="r" b="b"/>
            <a:pathLst>
              <a:path w="492125" h="578485">
                <a:moveTo>
                  <a:pt x="95073" y="237287"/>
                </a:moveTo>
                <a:lnTo>
                  <a:pt x="266520" y="237287"/>
                </a:lnTo>
                <a:lnTo>
                  <a:pt x="326330" y="240630"/>
                </a:lnTo>
                <a:lnTo>
                  <a:pt x="376939" y="250660"/>
                </a:lnTo>
                <a:lnTo>
                  <a:pt x="418345" y="267375"/>
                </a:lnTo>
                <a:lnTo>
                  <a:pt x="450551" y="290776"/>
                </a:lnTo>
                <a:lnTo>
                  <a:pt x="487357" y="357638"/>
                </a:lnTo>
                <a:lnTo>
                  <a:pt x="491957" y="401098"/>
                </a:lnTo>
                <a:lnTo>
                  <a:pt x="488517" y="439482"/>
                </a:lnTo>
                <a:lnTo>
                  <a:pt x="460996" y="504006"/>
                </a:lnTo>
                <a:lnTo>
                  <a:pt x="405344" y="551114"/>
                </a:lnTo>
                <a:lnTo>
                  <a:pt x="365676" y="566093"/>
                </a:lnTo>
                <a:lnTo>
                  <a:pt x="317909" y="575080"/>
                </a:lnTo>
                <a:lnTo>
                  <a:pt x="262043" y="578076"/>
                </a:lnTo>
                <a:lnTo>
                  <a:pt x="0" y="578076"/>
                </a:lnTo>
                <a:lnTo>
                  <a:pt x="0" y="0"/>
                </a:lnTo>
                <a:lnTo>
                  <a:pt x="95073" y="0"/>
                </a:lnTo>
                <a:lnTo>
                  <a:pt x="95073" y="237287"/>
                </a:lnTo>
                <a:close/>
              </a:path>
              <a:path w="492125" h="578485">
                <a:moveTo>
                  <a:pt x="396884" y="406628"/>
                </a:moveTo>
                <a:lnTo>
                  <a:pt x="387600" y="362252"/>
                </a:lnTo>
                <a:lnTo>
                  <a:pt x="359750" y="334994"/>
                </a:lnTo>
                <a:lnTo>
                  <a:pt x="315176" y="320773"/>
                </a:lnTo>
                <a:lnTo>
                  <a:pt x="255723" y="316032"/>
                </a:lnTo>
                <a:lnTo>
                  <a:pt x="95073" y="316032"/>
                </a:lnTo>
                <a:lnTo>
                  <a:pt x="95073" y="501438"/>
                </a:lnTo>
                <a:lnTo>
                  <a:pt x="257830" y="501438"/>
                </a:lnTo>
                <a:lnTo>
                  <a:pt x="312872" y="496039"/>
                </a:lnTo>
                <a:lnTo>
                  <a:pt x="357380" y="479842"/>
                </a:lnTo>
                <a:lnTo>
                  <a:pt x="387008" y="450741"/>
                </a:lnTo>
                <a:lnTo>
                  <a:pt x="396884" y="406628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39219" y="5018515"/>
            <a:ext cx="504190" cy="578485"/>
          </a:xfrm>
          <a:custGeom>
            <a:avLst/>
            <a:gdLst/>
            <a:ahLst/>
            <a:cxnLst/>
            <a:rect l="l" t="t" r="r" b="b"/>
            <a:pathLst>
              <a:path w="504189" h="578485">
                <a:moveTo>
                  <a:pt x="95073" y="0"/>
                </a:moveTo>
                <a:lnTo>
                  <a:pt x="95073" y="240448"/>
                </a:lnTo>
                <a:lnTo>
                  <a:pt x="408999" y="240448"/>
                </a:lnTo>
                <a:lnTo>
                  <a:pt x="408999" y="0"/>
                </a:lnTo>
                <a:lnTo>
                  <a:pt x="503808" y="0"/>
                </a:lnTo>
                <a:lnTo>
                  <a:pt x="503808" y="578076"/>
                </a:lnTo>
                <a:lnTo>
                  <a:pt x="408999" y="578076"/>
                </a:lnTo>
                <a:lnTo>
                  <a:pt x="408999" y="320246"/>
                </a:lnTo>
                <a:lnTo>
                  <a:pt x="95073" y="320246"/>
                </a:lnTo>
                <a:lnTo>
                  <a:pt x="95073" y="578076"/>
                </a:lnTo>
                <a:lnTo>
                  <a:pt x="0" y="578076"/>
                </a:lnTo>
                <a:lnTo>
                  <a:pt x="0" y="0"/>
                </a:lnTo>
                <a:lnTo>
                  <a:pt x="95073" y="0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26356" y="5018515"/>
            <a:ext cx="95250" cy="578485"/>
          </a:xfrm>
          <a:custGeom>
            <a:avLst/>
            <a:gdLst/>
            <a:ahLst/>
            <a:cxnLst/>
            <a:rect l="l" t="t" r="r" b="b"/>
            <a:pathLst>
              <a:path w="95250" h="578485">
                <a:moveTo>
                  <a:pt x="95073" y="578076"/>
                </a:moveTo>
                <a:lnTo>
                  <a:pt x="0" y="578076"/>
                </a:lnTo>
                <a:lnTo>
                  <a:pt x="0" y="0"/>
                </a:lnTo>
                <a:lnTo>
                  <a:pt x="95073" y="0"/>
                </a:lnTo>
                <a:lnTo>
                  <a:pt x="95073" y="578076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72271" y="5007717"/>
            <a:ext cx="1555750" cy="600075"/>
          </a:xfrm>
          <a:custGeom>
            <a:avLst/>
            <a:gdLst/>
            <a:ahLst/>
            <a:cxnLst/>
            <a:rect l="l" t="t" r="r" b="b"/>
            <a:pathLst>
              <a:path w="1555750" h="600075">
                <a:moveTo>
                  <a:pt x="264414" y="599671"/>
                </a:moveTo>
                <a:lnTo>
                  <a:pt x="191265" y="591836"/>
                </a:lnTo>
                <a:lnTo>
                  <a:pt x="127203" y="568332"/>
                </a:lnTo>
                <a:lnTo>
                  <a:pt x="74267" y="528433"/>
                </a:lnTo>
                <a:lnTo>
                  <a:pt x="33973" y="471415"/>
                </a:lnTo>
                <a:lnTo>
                  <a:pt x="19110" y="436207"/>
                </a:lnTo>
                <a:lnTo>
                  <a:pt x="8493" y="396423"/>
                </a:lnTo>
                <a:lnTo>
                  <a:pt x="2123" y="352063"/>
                </a:lnTo>
                <a:lnTo>
                  <a:pt x="0" y="303128"/>
                </a:lnTo>
                <a:lnTo>
                  <a:pt x="2189" y="252167"/>
                </a:lnTo>
                <a:lnTo>
                  <a:pt x="8756" y="206211"/>
                </a:lnTo>
                <a:lnTo>
                  <a:pt x="19702" y="165258"/>
                </a:lnTo>
                <a:lnTo>
                  <a:pt x="35026" y="129310"/>
                </a:lnTo>
                <a:lnTo>
                  <a:pt x="76835" y="71370"/>
                </a:lnTo>
                <a:lnTo>
                  <a:pt x="131680" y="31339"/>
                </a:lnTo>
                <a:lnTo>
                  <a:pt x="197125" y="7834"/>
                </a:lnTo>
                <a:lnTo>
                  <a:pt x="270734" y="0"/>
                </a:lnTo>
                <a:lnTo>
                  <a:pt x="292231" y="576"/>
                </a:lnTo>
                <a:lnTo>
                  <a:pt x="334632" y="5184"/>
                </a:lnTo>
                <a:lnTo>
                  <a:pt x="375354" y="13941"/>
                </a:lnTo>
                <a:lnTo>
                  <a:pt x="422957" y="31076"/>
                </a:lnTo>
                <a:lnTo>
                  <a:pt x="393723" y="109821"/>
                </a:lnTo>
                <a:lnTo>
                  <a:pt x="380276" y="105130"/>
                </a:lnTo>
                <a:lnTo>
                  <a:pt x="365741" y="100537"/>
                </a:lnTo>
                <a:lnTo>
                  <a:pt x="316427" y="87847"/>
                </a:lnTo>
                <a:lnTo>
                  <a:pt x="268627" y="82958"/>
                </a:lnTo>
                <a:lnTo>
                  <a:pt x="223421" y="87425"/>
                </a:lnTo>
                <a:lnTo>
                  <a:pt x="185169" y="100824"/>
                </a:lnTo>
                <a:lnTo>
                  <a:pt x="153872" y="123156"/>
                </a:lnTo>
                <a:lnTo>
                  <a:pt x="129530" y="154420"/>
                </a:lnTo>
                <a:lnTo>
                  <a:pt x="112143" y="194618"/>
                </a:lnTo>
                <a:lnTo>
                  <a:pt x="101710" y="243748"/>
                </a:lnTo>
                <a:lnTo>
                  <a:pt x="98233" y="301811"/>
                </a:lnTo>
                <a:lnTo>
                  <a:pt x="100817" y="351141"/>
                </a:lnTo>
                <a:lnTo>
                  <a:pt x="108570" y="394316"/>
                </a:lnTo>
                <a:lnTo>
                  <a:pt x="121491" y="431335"/>
                </a:lnTo>
                <a:lnTo>
                  <a:pt x="162921" y="486509"/>
                </a:lnTo>
                <a:lnTo>
                  <a:pt x="224811" y="514293"/>
                </a:lnTo>
                <a:lnTo>
                  <a:pt x="263360" y="517766"/>
                </a:lnTo>
                <a:lnTo>
                  <a:pt x="285927" y="517157"/>
                </a:lnTo>
                <a:lnTo>
                  <a:pt x="327406" y="512285"/>
                </a:lnTo>
                <a:lnTo>
                  <a:pt x="381346" y="497224"/>
                </a:lnTo>
                <a:lnTo>
                  <a:pt x="413212" y="484320"/>
                </a:lnTo>
                <a:lnTo>
                  <a:pt x="413212" y="568332"/>
                </a:lnTo>
                <a:lnTo>
                  <a:pt x="366104" y="587096"/>
                </a:lnTo>
                <a:lnTo>
                  <a:pt x="310304" y="597630"/>
                </a:lnTo>
                <a:lnTo>
                  <a:pt x="288264" y="599161"/>
                </a:lnTo>
                <a:lnTo>
                  <a:pt x="264414" y="599671"/>
                </a:lnTo>
                <a:close/>
              </a:path>
              <a:path w="1555750" h="600075">
                <a:moveTo>
                  <a:pt x="949428" y="90596"/>
                </a:moveTo>
                <a:lnTo>
                  <a:pt x="760598" y="90596"/>
                </a:lnTo>
                <a:lnTo>
                  <a:pt x="760598" y="588874"/>
                </a:lnTo>
                <a:lnTo>
                  <a:pt x="666842" y="588874"/>
                </a:lnTo>
                <a:lnTo>
                  <a:pt x="666842" y="90596"/>
                </a:lnTo>
                <a:lnTo>
                  <a:pt x="480119" y="90596"/>
                </a:lnTo>
                <a:lnTo>
                  <a:pt x="480119" y="10797"/>
                </a:lnTo>
                <a:lnTo>
                  <a:pt x="949428" y="10797"/>
                </a:lnTo>
                <a:lnTo>
                  <a:pt x="949428" y="90596"/>
                </a:lnTo>
                <a:close/>
              </a:path>
              <a:path w="1555750" h="600075">
                <a:moveTo>
                  <a:pt x="1158711" y="248085"/>
                </a:moveTo>
                <a:lnTo>
                  <a:pt x="1330159" y="248085"/>
                </a:lnTo>
                <a:lnTo>
                  <a:pt x="1389969" y="251428"/>
                </a:lnTo>
                <a:lnTo>
                  <a:pt x="1440577" y="261457"/>
                </a:lnTo>
                <a:lnTo>
                  <a:pt x="1481984" y="278173"/>
                </a:lnTo>
                <a:lnTo>
                  <a:pt x="1514189" y="301574"/>
                </a:lnTo>
                <a:lnTo>
                  <a:pt x="1550995" y="368436"/>
                </a:lnTo>
                <a:lnTo>
                  <a:pt x="1555596" y="411896"/>
                </a:lnTo>
                <a:lnTo>
                  <a:pt x="1552155" y="450280"/>
                </a:lnTo>
                <a:lnTo>
                  <a:pt x="1524634" y="514804"/>
                </a:lnTo>
                <a:lnTo>
                  <a:pt x="1468983" y="561912"/>
                </a:lnTo>
                <a:lnTo>
                  <a:pt x="1429314" y="576891"/>
                </a:lnTo>
                <a:lnTo>
                  <a:pt x="1381547" y="585878"/>
                </a:lnTo>
                <a:lnTo>
                  <a:pt x="1325682" y="588874"/>
                </a:lnTo>
                <a:lnTo>
                  <a:pt x="1063638" y="588874"/>
                </a:lnTo>
                <a:lnTo>
                  <a:pt x="1063638" y="10797"/>
                </a:lnTo>
                <a:lnTo>
                  <a:pt x="1158711" y="10797"/>
                </a:lnTo>
                <a:lnTo>
                  <a:pt x="1158711" y="248085"/>
                </a:lnTo>
                <a:close/>
              </a:path>
              <a:path w="1555750" h="600075">
                <a:moveTo>
                  <a:pt x="1460523" y="417426"/>
                </a:moveTo>
                <a:lnTo>
                  <a:pt x="1451239" y="373050"/>
                </a:lnTo>
                <a:lnTo>
                  <a:pt x="1423389" y="345792"/>
                </a:lnTo>
                <a:lnTo>
                  <a:pt x="1378815" y="331571"/>
                </a:lnTo>
                <a:lnTo>
                  <a:pt x="1319361" y="326830"/>
                </a:lnTo>
                <a:lnTo>
                  <a:pt x="1158711" y="326830"/>
                </a:lnTo>
                <a:lnTo>
                  <a:pt x="1158711" y="512236"/>
                </a:lnTo>
                <a:lnTo>
                  <a:pt x="1321468" y="512236"/>
                </a:lnTo>
                <a:lnTo>
                  <a:pt x="1376511" y="506837"/>
                </a:lnTo>
                <a:lnTo>
                  <a:pt x="1421019" y="490640"/>
                </a:lnTo>
                <a:lnTo>
                  <a:pt x="1450647" y="461539"/>
                </a:lnTo>
                <a:lnTo>
                  <a:pt x="1460523" y="417426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95415" y="6137120"/>
            <a:ext cx="483870" cy="578485"/>
          </a:xfrm>
          <a:custGeom>
            <a:avLst/>
            <a:gdLst/>
            <a:ahLst/>
            <a:cxnLst/>
            <a:rect l="l" t="t" r="r" b="b"/>
            <a:pathLst>
              <a:path w="483869" h="578484">
                <a:moveTo>
                  <a:pt x="465094" y="145638"/>
                </a:moveTo>
                <a:lnTo>
                  <a:pt x="456996" y="193504"/>
                </a:lnTo>
                <a:lnTo>
                  <a:pt x="432701" y="229650"/>
                </a:lnTo>
                <a:lnTo>
                  <a:pt x="395699" y="255064"/>
                </a:lnTo>
                <a:lnTo>
                  <a:pt x="349479" y="270734"/>
                </a:lnTo>
                <a:lnTo>
                  <a:pt x="349479" y="274948"/>
                </a:lnTo>
                <a:lnTo>
                  <a:pt x="399254" y="288379"/>
                </a:lnTo>
                <a:lnTo>
                  <a:pt x="442709" y="313398"/>
                </a:lnTo>
                <a:lnTo>
                  <a:pt x="473127" y="352508"/>
                </a:lnTo>
                <a:lnTo>
                  <a:pt x="483266" y="408735"/>
                </a:lnTo>
                <a:lnTo>
                  <a:pt x="479859" y="443779"/>
                </a:lnTo>
                <a:lnTo>
                  <a:pt x="452601" y="504483"/>
                </a:lnTo>
                <a:lnTo>
                  <a:pt x="397081" y="551114"/>
                </a:lnTo>
                <a:lnTo>
                  <a:pt x="356590" y="566093"/>
                </a:lnTo>
                <a:lnTo>
                  <a:pt x="307275" y="575080"/>
                </a:lnTo>
                <a:lnTo>
                  <a:pt x="249139" y="578076"/>
                </a:lnTo>
                <a:lnTo>
                  <a:pt x="0" y="578076"/>
                </a:lnTo>
                <a:lnTo>
                  <a:pt x="0" y="0"/>
                </a:lnTo>
                <a:lnTo>
                  <a:pt x="248085" y="0"/>
                </a:lnTo>
                <a:lnTo>
                  <a:pt x="306551" y="3357"/>
                </a:lnTo>
                <a:lnTo>
                  <a:pt x="358697" y="13431"/>
                </a:lnTo>
                <a:lnTo>
                  <a:pt x="402612" y="31471"/>
                </a:lnTo>
                <a:lnTo>
                  <a:pt x="436388" y="58729"/>
                </a:lnTo>
                <a:lnTo>
                  <a:pt x="457918" y="96389"/>
                </a:lnTo>
                <a:lnTo>
                  <a:pt x="465094" y="145638"/>
                </a:lnTo>
                <a:close/>
              </a:path>
              <a:path w="483869" h="578484">
                <a:moveTo>
                  <a:pt x="368968" y="157489"/>
                </a:moveTo>
                <a:lnTo>
                  <a:pt x="352228" y="108455"/>
                </a:lnTo>
                <a:lnTo>
                  <a:pt x="300362" y="83485"/>
                </a:lnTo>
                <a:lnTo>
                  <a:pt x="242818" y="78744"/>
                </a:lnTo>
                <a:lnTo>
                  <a:pt x="95073" y="78744"/>
                </a:lnTo>
                <a:lnTo>
                  <a:pt x="95073" y="237287"/>
                </a:lnTo>
                <a:lnTo>
                  <a:pt x="225436" y="237287"/>
                </a:lnTo>
                <a:lnTo>
                  <a:pt x="288231" y="232300"/>
                </a:lnTo>
                <a:lnTo>
                  <a:pt x="333085" y="217338"/>
                </a:lnTo>
                <a:lnTo>
                  <a:pt x="359997" y="192401"/>
                </a:lnTo>
                <a:lnTo>
                  <a:pt x="368968" y="157489"/>
                </a:lnTo>
                <a:close/>
              </a:path>
              <a:path w="483869" h="578484">
                <a:moveTo>
                  <a:pt x="385033" y="408735"/>
                </a:moveTo>
                <a:lnTo>
                  <a:pt x="375617" y="366202"/>
                </a:lnTo>
                <a:lnTo>
                  <a:pt x="347372" y="337628"/>
                </a:lnTo>
                <a:lnTo>
                  <a:pt x="300757" y="321431"/>
                </a:lnTo>
                <a:lnTo>
                  <a:pt x="236234" y="316032"/>
                </a:lnTo>
                <a:lnTo>
                  <a:pt x="95073" y="316032"/>
                </a:lnTo>
                <a:lnTo>
                  <a:pt x="95073" y="501438"/>
                </a:lnTo>
                <a:lnTo>
                  <a:pt x="238341" y="501438"/>
                </a:lnTo>
                <a:lnTo>
                  <a:pt x="301284" y="496171"/>
                </a:lnTo>
                <a:lnTo>
                  <a:pt x="347372" y="480369"/>
                </a:lnTo>
                <a:lnTo>
                  <a:pt x="375617" y="451926"/>
                </a:lnTo>
                <a:lnTo>
                  <a:pt x="385033" y="408735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86396" y="6126322"/>
            <a:ext cx="494665" cy="600075"/>
          </a:xfrm>
          <a:custGeom>
            <a:avLst/>
            <a:gdLst/>
            <a:ahLst/>
            <a:cxnLst/>
            <a:rect l="l" t="t" r="r" b="b"/>
            <a:pathLst>
              <a:path w="494664" h="600075">
                <a:moveTo>
                  <a:pt x="255723" y="0"/>
                </a:moveTo>
                <a:lnTo>
                  <a:pt x="324262" y="8098"/>
                </a:lnTo>
                <a:lnTo>
                  <a:pt x="382926" y="32393"/>
                </a:lnTo>
                <a:lnTo>
                  <a:pt x="430528" y="71239"/>
                </a:lnTo>
                <a:lnTo>
                  <a:pt x="465358" y="123516"/>
                </a:lnTo>
                <a:lnTo>
                  <a:pt x="486887" y="187249"/>
                </a:lnTo>
                <a:lnTo>
                  <a:pt x="494064" y="260990"/>
                </a:lnTo>
                <a:lnTo>
                  <a:pt x="494064" y="318139"/>
                </a:lnTo>
                <a:lnTo>
                  <a:pt x="98233" y="318139"/>
                </a:lnTo>
                <a:lnTo>
                  <a:pt x="102151" y="364326"/>
                </a:lnTo>
                <a:lnTo>
                  <a:pt x="111796" y="404653"/>
                </a:lnTo>
                <a:lnTo>
                  <a:pt x="148272" y="467728"/>
                </a:lnTo>
                <a:lnTo>
                  <a:pt x="205947" y="506047"/>
                </a:lnTo>
                <a:lnTo>
                  <a:pt x="282585" y="518820"/>
                </a:lnTo>
                <a:lnTo>
                  <a:pt x="309333" y="518178"/>
                </a:lnTo>
                <a:lnTo>
                  <a:pt x="358186" y="513042"/>
                </a:lnTo>
                <a:lnTo>
                  <a:pt x="401789" y="502837"/>
                </a:lnTo>
                <a:lnTo>
                  <a:pt x="445770" y="487957"/>
                </a:lnTo>
                <a:lnTo>
                  <a:pt x="468255" y="478789"/>
                </a:lnTo>
                <a:lnTo>
                  <a:pt x="468255" y="562011"/>
                </a:lnTo>
                <a:lnTo>
                  <a:pt x="424273" y="578734"/>
                </a:lnTo>
                <a:lnTo>
                  <a:pt x="380819" y="590454"/>
                </a:lnTo>
                <a:lnTo>
                  <a:pt x="333612" y="597367"/>
                </a:lnTo>
                <a:lnTo>
                  <a:pt x="278372" y="599671"/>
                </a:lnTo>
                <a:lnTo>
                  <a:pt x="238160" y="597581"/>
                </a:lnTo>
                <a:lnTo>
                  <a:pt x="200483" y="591310"/>
                </a:lnTo>
                <a:lnTo>
                  <a:pt x="132733" y="566225"/>
                </a:lnTo>
                <a:lnTo>
                  <a:pt x="77098" y="524680"/>
                </a:lnTo>
                <a:lnTo>
                  <a:pt x="35026" y="466938"/>
                </a:lnTo>
                <a:lnTo>
                  <a:pt x="8756" y="393328"/>
                </a:lnTo>
                <a:lnTo>
                  <a:pt x="2189" y="350697"/>
                </a:lnTo>
                <a:lnTo>
                  <a:pt x="0" y="304181"/>
                </a:lnTo>
                <a:lnTo>
                  <a:pt x="1991" y="258340"/>
                </a:lnTo>
                <a:lnTo>
                  <a:pt x="7966" y="215889"/>
                </a:lnTo>
                <a:lnTo>
                  <a:pt x="17924" y="176830"/>
                </a:lnTo>
                <a:lnTo>
                  <a:pt x="31866" y="141161"/>
                </a:lnTo>
                <a:lnTo>
                  <a:pt x="70185" y="81049"/>
                </a:lnTo>
                <a:lnTo>
                  <a:pt x="121409" y="36606"/>
                </a:lnTo>
                <a:lnTo>
                  <a:pt x="183825" y="9151"/>
                </a:lnTo>
                <a:lnTo>
                  <a:pt x="218589" y="2287"/>
                </a:lnTo>
                <a:lnTo>
                  <a:pt x="255723" y="0"/>
                </a:lnTo>
                <a:close/>
              </a:path>
              <a:path w="494664" h="600075">
                <a:moveTo>
                  <a:pt x="254669" y="77427"/>
                </a:moveTo>
                <a:lnTo>
                  <a:pt x="193833" y="88357"/>
                </a:lnTo>
                <a:lnTo>
                  <a:pt x="147218" y="121145"/>
                </a:lnTo>
                <a:lnTo>
                  <a:pt x="115878" y="173357"/>
                </a:lnTo>
                <a:lnTo>
                  <a:pt x="100340" y="242555"/>
                </a:lnTo>
                <a:lnTo>
                  <a:pt x="394777" y="242555"/>
                </a:lnTo>
                <a:lnTo>
                  <a:pt x="385625" y="176188"/>
                </a:lnTo>
                <a:lnTo>
                  <a:pt x="360277" y="123516"/>
                </a:lnTo>
                <a:lnTo>
                  <a:pt x="317151" y="88949"/>
                </a:lnTo>
                <a:lnTo>
                  <a:pt x="254669" y="77427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27181" y="6126322"/>
            <a:ext cx="1663700" cy="600075"/>
          </a:xfrm>
          <a:custGeom>
            <a:avLst/>
            <a:gdLst/>
            <a:ahLst/>
            <a:cxnLst/>
            <a:rect l="l" t="t" r="r" b="b"/>
            <a:pathLst>
              <a:path w="1663700" h="600075">
                <a:moveTo>
                  <a:pt x="342105" y="10797"/>
                </a:moveTo>
                <a:lnTo>
                  <a:pt x="445606" y="10797"/>
                </a:lnTo>
                <a:lnTo>
                  <a:pt x="198573" y="288906"/>
                </a:lnTo>
                <a:lnTo>
                  <a:pt x="466148" y="588874"/>
                </a:lnTo>
                <a:lnTo>
                  <a:pt x="356063" y="588874"/>
                </a:lnTo>
                <a:lnTo>
                  <a:pt x="95073" y="295490"/>
                </a:lnTo>
                <a:lnTo>
                  <a:pt x="95073" y="588874"/>
                </a:lnTo>
                <a:lnTo>
                  <a:pt x="0" y="588874"/>
                </a:lnTo>
                <a:lnTo>
                  <a:pt x="0" y="10797"/>
                </a:lnTo>
                <a:lnTo>
                  <a:pt x="95073" y="10797"/>
                </a:lnTo>
                <a:lnTo>
                  <a:pt x="95073" y="291276"/>
                </a:lnTo>
                <a:lnTo>
                  <a:pt x="342105" y="10797"/>
                </a:lnTo>
                <a:close/>
              </a:path>
              <a:path w="1663700" h="600075">
                <a:moveTo>
                  <a:pt x="1073392" y="298650"/>
                </a:moveTo>
                <a:lnTo>
                  <a:pt x="1070474" y="353472"/>
                </a:lnTo>
                <a:lnTo>
                  <a:pt x="1061720" y="403110"/>
                </a:lnTo>
                <a:lnTo>
                  <a:pt x="1047129" y="447565"/>
                </a:lnTo>
                <a:lnTo>
                  <a:pt x="1026703" y="486837"/>
                </a:lnTo>
                <a:lnTo>
                  <a:pt x="1000441" y="520927"/>
                </a:lnTo>
                <a:lnTo>
                  <a:pt x="960887" y="555377"/>
                </a:lnTo>
                <a:lnTo>
                  <a:pt x="914915" y="579985"/>
                </a:lnTo>
                <a:lnTo>
                  <a:pt x="862522" y="594750"/>
                </a:lnTo>
                <a:lnTo>
                  <a:pt x="803710" y="599671"/>
                </a:lnTo>
                <a:lnTo>
                  <a:pt x="766429" y="597482"/>
                </a:lnTo>
                <a:lnTo>
                  <a:pt x="698086" y="579969"/>
                </a:lnTo>
                <a:lnTo>
                  <a:pt x="638715" y="545106"/>
                </a:lnTo>
                <a:lnTo>
                  <a:pt x="591573" y="493883"/>
                </a:lnTo>
                <a:lnTo>
                  <a:pt x="557649" y="426693"/>
                </a:lnTo>
                <a:lnTo>
                  <a:pt x="546868" y="387600"/>
                </a:lnTo>
                <a:lnTo>
                  <a:pt x="540399" y="344920"/>
                </a:lnTo>
                <a:lnTo>
                  <a:pt x="538243" y="298650"/>
                </a:lnTo>
                <a:lnTo>
                  <a:pt x="541108" y="243882"/>
                </a:lnTo>
                <a:lnTo>
                  <a:pt x="549705" y="194402"/>
                </a:lnTo>
                <a:lnTo>
                  <a:pt x="564031" y="150210"/>
                </a:lnTo>
                <a:lnTo>
                  <a:pt x="584089" y="111306"/>
                </a:lnTo>
                <a:lnTo>
                  <a:pt x="609877" y="77691"/>
                </a:lnTo>
                <a:lnTo>
                  <a:pt x="649151" y="43701"/>
                </a:lnTo>
                <a:lnTo>
                  <a:pt x="695074" y="19422"/>
                </a:lnTo>
                <a:lnTo>
                  <a:pt x="747648" y="4855"/>
                </a:lnTo>
                <a:lnTo>
                  <a:pt x="806871" y="0"/>
                </a:lnTo>
                <a:lnTo>
                  <a:pt x="844630" y="2189"/>
                </a:lnTo>
                <a:lnTo>
                  <a:pt x="913631" y="19702"/>
                </a:lnTo>
                <a:lnTo>
                  <a:pt x="973496" y="54499"/>
                </a:lnTo>
                <a:lnTo>
                  <a:pt x="1020769" y="105196"/>
                </a:lnTo>
                <a:lnTo>
                  <a:pt x="1054281" y="171447"/>
                </a:lnTo>
                <a:lnTo>
                  <a:pt x="1064898" y="210161"/>
                </a:lnTo>
                <a:lnTo>
                  <a:pt x="1071268" y="252562"/>
                </a:lnTo>
                <a:lnTo>
                  <a:pt x="1073392" y="298650"/>
                </a:lnTo>
                <a:close/>
              </a:path>
              <a:path w="1663700" h="600075">
                <a:moveTo>
                  <a:pt x="636477" y="298650"/>
                </a:moveTo>
                <a:lnTo>
                  <a:pt x="638995" y="347224"/>
                </a:lnTo>
                <a:lnTo>
                  <a:pt x="646550" y="390497"/>
                </a:lnTo>
                <a:lnTo>
                  <a:pt x="659142" y="428471"/>
                </a:lnTo>
                <a:lnTo>
                  <a:pt x="700045" y="487299"/>
                </a:lnTo>
                <a:lnTo>
                  <a:pt x="764569" y="517190"/>
                </a:lnTo>
                <a:lnTo>
                  <a:pt x="805817" y="520927"/>
                </a:lnTo>
                <a:lnTo>
                  <a:pt x="846622" y="517190"/>
                </a:lnTo>
                <a:lnTo>
                  <a:pt x="910750" y="487299"/>
                </a:lnTo>
                <a:lnTo>
                  <a:pt x="952048" y="428471"/>
                </a:lnTo>
                <a:lnTo>
                  <a:pt x="964887" y="390497"/>
                </a:lnTo>
                <a:lnTo>
                  <a:pt x="972590" y="347224"/>
                </a:lnTo>
                <a:lnTo>
                  <a:pt x="975158" y="298650"/>
                </a:lnTo>
                <a:lnTo>
                  <a:pt x="972590" y="250192"/>
                </a:lnTo>
                <a:lnTo>
                  <a:pt x="964887" y="207264"/>
                </a:lnTo>
                <a:lnTo>
                  <a:pt x="952048" y="169867"/>
                </a:lnTo>
                <a:lnTo>
                  <a:pt x="910684" y="112537"/>
                </a:lnTo>
                <a:lnTo>
                  <a:pt x="846029" y="83435"/>
                </a:lnTo>
                <a:lnTo>
                  <a:pt x="804764" y="79798"/>
                </a:lnTo>
                <a:lnTo>
                  <a:pt x="763548" y="83435"/>
                </a:lnTo>
                <a:lnTo>
                  <a:pt x="699288" y="112537"/>
                </a:lnTo>
                <a:lnTo>
                  <a:pt x="658846" y="169867"/>
                </a:lnTo>
                <a:lnTo>
                  <a:pt x="646418" y="207264"/>
                </a:lnTo>
                <a:lnTo>
                  <a:pt x="638962" y="250192"/>
                </a:lnTo>
                <a:lnTo>
                  <a:pt x="636477" y="298650"/>
                </a:lnTo>
                <a:close/>
              </a:path>
              <a:path w="1663700" h="600075">
                <a:moveTo>
                  <a:pt x="1663331" y="588874"/>
                </a:moveTo>
                <a:lnTo>
                  <a:pt x="1567468" y="588874"/>
                </a:lnTo>
                <a:lnTo>
                  <a:pt x="1567468" y="89542"/>
                </a:lnTo>
                <a:lnTo>
                  <a:pt x="1397073" y="89542"/>
                </a:lnTo>
                <a:lnTo>
                  <a:pt x="1392040" y="148330"/>
                </a:lnTo>
                <a:lnTo>
                  <a:pt x="1386422" y="203197"/>
                </a:lnTo>
                <a:lnTo>
                  <a:pt x="1380218" y="254142"/>
                </a:lnTo>
                <a:lnTo>
                  <a:pt x="1373429" y="301167"/>
                </a:lnTo>
                <a:lnTo>
                  <a:pt x="1366055" y="344270"/>
                </a:lnTo>
                <a:lnTo>
                  <a:pt x="1358096" y="383452"/>
                </a:lnTo>
                <a:lnTo>
                  <a:pt x="1344664" y="435483"/>
                </a:lnTo>
                <a:lnTo>
                  <a:pt x="1329126" y="479908"/>
                </a:lnTo>
                <a:lnTo>
                  <a:pt x="1311481" y="516729"/>
                </a:lnTo>
                <a:lnTo>
                  <a:pt x="1269788" y="568068"/>
                </a:lnTo>
                <a:lnTo>
                  <a:pt x="1218301" y="593351"/>
                </a:lnTo>
                <a:lnTo>
                  <a:pt x="1188755" y="596511"/>
                </a:lnTo>
                <a:lnTo>
                  <a:pt x="1181792" y="596396"/>
                </a:lnTo>
                <a:lnTo>
                  <a:pt x="1139243" y="588874"/>
                </a:lnTo>
                <a:lnTo>
                  <a:pt x="1139243" y="517766"/>
                </a:lnTo>
                <a:lnTo>
                  <a:pt x="1143457" y="519171"/>
                </a:lnTo>
                <a:lnTo>
                  <a:pt x="1148110" y="520225"/>
                </a:lnTo>
                <a:lnTo>
                  <a:pt x="1153201" y="520927"/>
                </a:lnTo>
                <a:lnTo>
                  <a:pt x="1158293" y="521629"/>
                </a:lnTo>
                <a:lnTo>
                  <a:pt x="1163297" y="521980"/>
                </a:lnTo>
                <a:lnTo>
                  <a:pt x="1168213" y="521980"/>
                </a:lnTo>
                <a:lnTo>
                  <a:pt x="1195866" y="514227"/>
                </a:lnTo>
                <a:lnTo>
                  <a:pt x="1242481" y="452206"/>
                </a:lnTo>
                <a:lnTo>
                  <a:pt x="1261443" y="397937"/>
                </a:lnTo>
                <a:lnTo>
                  <a:pt x="1278018" y="327225"/>
                </a:lnTo>
                <a:lnTo>
                  <a:pt x="1285503" y="285351"/>
                </a:lnTo>
                <a:lnTo>
                  <a:pt x="1292453" y="239131"/>
                </a:lnTo>
                <a:lnTo>
                  <a:pt x="1298869" y="188566"/>
                </a:lnTo>
                <a:lnTo>
                  <a:pt x="1304749" y="133655"/>
                </a:lnTo>
                <a:lnTo>
                  <a:pt x="1310094" y="74399"/>
                </a:lnTo>
                <a:lnTo>
                  <a:pt x="1314905" y="10797"/>
                </a:lnTo>
                <a:lnTo>
                  <a:pt x="1663331" y="10797"/>
                </a:lnTo>
                <a:lnTo>
                  <a:pt x="1663331" y="588874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41537" y="6126322"/>
            <a:ext cx="535305" cy="600075"/>
          </a:xfrm>
          <a:custGeom>
            <a:avLst/>
            <a:gdLst/>
            <a:ahLst/>
            <a:cxnLst/>
            <a:rect l="l" t="t" r="r" b="b"/>
            <a:pathLst>
              <a:path w="535304" h="600075">
                <a:moveTo>
                  <a:pt x="535148" y="298650"/>
                </a:moveTo>
                <a:lnTo>
                  <a:pt x="532230" y="353472"/>
                </a:lnTo>
                <a:lnTo>
                  <a:pt x="523476" y="403110"/>
                </a:lnTo>
                <a:lnTo>
                  <a:pt x="508886" y="447565"/>
                </a:lnTo>
                <a:lnTo>
                  <a:pt x="488460" y="486837"/>
                </a:lnTo>
                <a:lnTo>
                  <a:pt x="462197" y="520927"/>
                </a:lnTo>
                <a:lnTo>
                  <a:pt x="422644" y="555377"/>
                </a:lnTo>
                <a:lnTo>
                  <a:pt x="376671" y="579985"/>
                </a:lnTo>
                <a:lnTo>
                  <a:pt x="324279" y="594750"/>
                </a:lnTo>
                <a:lnTo>
                  <a:pt x="265467" y="599671"/>
                </a:lnTo>
                <a:lnTo>
                  <a:pt x="228185" y="597482"/>
                </a:lnTo>
                <a:lnTo>
                  <a:pt x="159843" y="579969"/>
                </a:lnTo>
                <a:lnTo>
                  <a:pt x="100472" y="545106"/>
                </a:lnTo>
                <a:lnTo>
                  <a:pt x="53330" y="493883"/>
                </a:lnTo>
                <a:lnTo>
                  <a:pt x="19406" y="426693"/>
                </a:lnTo>
                <a:lnTo>
                  <a:pt x="8625" y="387600"/>
                </a:lnTo>
                <a:lnTo>
                  <a:pt x="2156" y="344920"/>
                </a:lnTo>
                <a:lnTo>
                  <a:pt x="0" y="298650"/>
                </a:lnTo>
                <a:lnTo>
                  <a:pt x="2865" y="243882"/>
                </a:lnTo>
                <a:lnTo>
                  <a:pt x="11461" y="194402"/>
                </a:lnTo>
                <a:lnTo>
                  <a:pt x="25788" y="150210"/>
                </a:lnTo>
                <a:lnTo>
                  <a:pt x="45845" y="111306"/>
                </a:lnTo>
                <a:lnTo>
                  <a:pt x="71634" y="77691"/>
                </a:lnTo>
                <a:lnTo>
                  <a:pt x="110907" y="43701"/>
                </a:lnTo>
                <a:lnTo>
                  <a:pt x="156831" y="19422"/>
                </a:lnTo>
                <a:lnTo>
                  <a:pt x="209404" y="4855"/>
                </a:lnTo>
                <a:lnTo>
                  <a:pt x="268627" y="0"/>
                </a:lnTo>
                <a:lnTo>
                  <a:pt x="306387" y="2189"/>
                </a:lnTo>
                <a:lnTo>
                  <a:pt x="375387" y="19702"/>
                </a:lnTo>
                <a:lnTo>
                  <a:pt x="435252" y="54499"/>
                </a:lnTo>
                <a:lnTo>
                  <a:pt x="482525" y="105196"/>
                </a:lnTo>
                <a:lnTo>
                  <a:pt x="516038" y="171447"/>
                </a:lnTo>
                <a:lnTo>
                  <a:pt x="526655" y="210161"/>
                </a:lnTo>
                <a:lnTo>
                  <a:pt x="533025" y="252562"/>
                </a:lnTo>
                <a:lnTo>
                  <a:pt x="535148" y="298650"/>
                </a:lnTo>
                <a:close/>
              </a:path>
              <a:path w="535304" h="600075">
                <a:moveTo>
                  <a:pt x="98233" y="298650"/>
                </a:moveTo>
                <a:lnTo>
                  <a:pt x="100751" y="347224"/>
                </a:lnTo>
                <a:lnTo>
                  <a:pt x="108306" y="390497"/>
                </a:lnTo>
                <a:lnTo>
                  <a:pt x="120898" y="428471"/>
                </a:lnTo>
                <a:lnTo>
                  <a:pt x="161802" y="487299"/>
                </a:lnTo>
                <a:lnTo>
                  <a:pt x="226325" y="517190"/>
                </a:lnTo>
                <a:lnTo>
                  <a:pt x="267574" y="520927"/>
                </a:lnTo>
                <a:lnTo>
                  <a:pt x="308378" y="517190"/>
                </a:lnTo>
                <a:lnTo>
                  <a:pt x="372506" y="487299"/>
                </a:lnTo>
                <a:lnTo>
                  <a:pt x="413805" y="428471"/>
                </a:lnTo>
                <a:lnTo>
                  <a:pt x="426644" y="390497"/>
                </a:lnTo>
                <a:lnTo>
                  <a:pt x="434347" y="347224"/>
                </a:lnTo>
                <a:lnTo>
                  <a:pt x="436915" y="298650"/>
                </a:lnTo>
                <a:lnTo>
                  <a:pt x="434347" y="250192"/>
                </a:lnTo>
                <a:lnTo>
                  <a:pt x="426644" y="207264"/>
                </a:lnTo>
                <a:lnTo>
                  <a:pt x="413805" y="169867"/>
                </a:lnTo>
                <a:lnTo>
                  <a:pt x="372441" y="112537"/>
                </a:lnTo>
                <a:lnTo>
                  <a:pt x="307786" y="83435"/>
                </a:lnTo>
                <a:lnTo>
                  <a:pt x="266520" y="79798"/>
                </a:lnTo>
                <a:lnTo>
                  <a:pt x="225305" y="83435"/>
                </a:lnTo>
                <a:lnTo>
                  <a:pt x="161045" y="112537"/>
                </a:lnTo>
                <a:lnTo>
                  <a:pt x="120602" y="169867"/>
                </a:lnTo>
                <a:lnTo>
                  <a:pt x="108175" y="207264"/>
                </a:lnTo>
                <a:lnTo>
                  <a:pt x="100718" y="250192"/>
                </a:lnTo>
                <a:lnTo>
                  <a:pt x="98233" y="298650"/>
                </a:lnTo>
                <a:close/>
              </a:path>
            </a:pathLst>
          </a:custGeom>
          <a:ln w="80907">
            <a:solidFill>
              <a:srgbClr val="004A5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5686095" y="5887295"/>
            <a:ext cx="1024890" cy="868680"/>
            <a:chOff x="5686095" y="5887295"/>
            <a:chExt cx="1024890" cy="868680"/>
          </a:xfrm>
        </p:grpSpPr>
        <p:sp>
          <p:nvSpPr>
            <p:cNvPr id="22" name="object 22"/>
            <p:cNvSpPr/>
            <p:nvPr/>
          </p:nvSpPr>
          <p:spPr>
            <a:xfrm>
              <a:off x="5726549" y="6137120"/>
              <a:ext cx="840740" cy="578485"/>
            </a:xfrm>
            <a:custGeom>
              <a:avLst/>
              <a:gdLst/>
              <a:ahLst/>
              <a:cxnLst/>
              <a:rect l="l" t="t" r="r" b="b"/>
              <a:pathLst>
                <a:path w="840740" h="578484">
                  <a:moveTo>
                    <a:pt x="352903" y="0"/>
                  </a:moveTo>
                  <a:lnTo>
                    <a:pt x="352903" y="79798"/>
                  </a:lnTo>
                  <a:lnTo>
                    <a:pt x="95073" y="79798"/>
                  </a:lnTo>
                  <a:lnTo>
                    <a:pt x="95073" y="578076"/>
                  </a:lnTo>
                  <a:lnTo>
                    <a:pt x="0" y="578076"/>
                  </a:lnTo>
                  <a:lnTo>
                    <a:pt x="0" y="0"/>
                  </a:lnTo>
                  <a:lnTo>
                    <a:pt x="352903" y="0"/>
                  </a:lnTo>
                  <a:close/>
                </a:path>
                <a:path w="840740" h="578484">
                  <a:moveTo>
                    <a:pt x="562154" y="578076"/>
                  </a:moveTo>
                  <a:lnTo>
                    <a:pt x="467080" y="578076"/>
                  </a:lnTo>
                  <a:lnTo>
                    <a:pt x="467080" y="0"/>
                  </a:lnTo>
                  <a:lnTo>
                    <a:pt x="562154" y="0"/>
                  </a:lnTo>
                  <a:lnTo>
                    <a:pt x="562154" y="578076"/>
                  </a:lnTo>
                  <a:close/>
                </a:path>
                <a:path w="840740" h="578484">
                  <a:moveTo>
                    <a:pt x="840460" y="578076"/>
                  </a:moveTo>
                  <a:lnTo>
                    <a:pt x="745387" y="578076"/>
                  </a:lnTo>
                  <a:lnTo>
                    <a:pt x="745387" y="0"/>
                  </a:lnTo>
                  <a:lnTo>
                    <a:pt x="840460" y="0"/>
                  </a:lnTo>
                  <a:lnTo>
                    <a:pt x="840460" y="578076"/>
                  </a:lnTo>
                  <a:close/>
                </a:path>
              </a:pathLst>
            </a:custGeom>
            <a:ln w="80907">
              <a:solidFill>
                <a:srgbClr val="004A5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6928" y="5887295"/>
              <a:ext cx="182301" cy="1875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9716" y="5887295"/>
              <a:ext cx="181248" cy="18756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62589" y="3386561"/>
            <a:ext cx="5435600" cy="3557270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algn="r" marL="12700" marR="5080" indent="348615">
              <a:lnSpc>
                <a:spcPts val="8810"/>
              </a:lnSpc>
              <a:spcBef>
                <a:spcPts val="1545"/>
              </a:spcBef>
            </a:pPr>
            <a:r>
              <a:rPr dirty="0" sz="8500" spc="-60">
                <a:solidFill>
                  <a:srgbClr val="0097B1"/>
                </a:solidFill>
                <a:latin typeface="Lucida Sans Unicode"/>
                <a:cs typeface="Lucida Sans Unicode"/>
              </a:rPr>
              <a:t>Про</a:t>
            </a:r>
            <a:r>
              <a:rPr dirty="0" sz="8500" spc="-60">
                <a:latin typeface="Lucida Sans Unicode"/>
                <a:cs typeface="Lucida Sans Unicode"/>
              </a:rPr>
              <a:t>є</a:t>
            </a:r>
            <a:r>
              <a:rPr dirty="0" sz="8500" spc="-60">
                <a:solidFill>
                  <a:srgbClr val="0097B1"/>
                </a:solidFill>
                <a:latin typeface="Lucida Sans Unicode"/>
                <a:cs typeface="Lucida Sans Unicode"/>
              </a:rPr>
              <a:t>ктн</a:t>
            </a:r>
            <a:r>
              <a:rPr dirty="0" sz="8500" spc="-60">
                <a:latin typeface="Lucida Sans Unicode"/>
                <a:cs typeface="Lucida Sans Unicode"/>
              </a:rPr>
              <a:t>а </a:t>
            </a:r>
            <a:r>
              <a:rPr dirty="0" sz="8500" spc="-2675">
                <a:latin typeface="Lucida Sans Unicode"/>
                <a:cs typeface="Lucida Sans Unicode"/>
              </a:rPr>
              <a:t> </a:t>
            </a:r>
            <a:r>
              <a:rPr dirty="0" sz="8500" spc="-785">
                <a:latin typeface="Lucida Sans Unicode"/>
                <a:cs typeface="Lucida Sans Unicode"/>
              </a:rPr>
              <a:t>д</a:t>
            </a:r>
            <a:r>
              <a:rPr dirty="0" sz="8500" spc="-270">
                <a:solidFill>
                  <a:srgbClr val="0097B1"/>
                </a:solidFill>
                <a:latin typeface="Lucida Sans Unicode"/>
                <a:cs typeface="Lucida Sans Unicode"/>
              </a:rPr>
              <a:t>ı</a:t>
            </a:r>
            <a:r>
              <a:rPr dirty="0" sz="8500" spc="405">
                <a:latin typeface="Lucida Sans Unicode"/>
                <a:cs typeface="Lucida Sans Unicode"/>
              </a:rPr>
              <a:t>я</a:t>
            </a:r>
            <a:r>
              <a:rPr dirty="0" sz="8500" spc="-90">
                <a:latin typeface="Lucida Sans Unicode"/>
                <a:cs typeface="Lucida Sans Unicode"/>
              </a:rPr>
              <a:t>л</a:t>
            </a:r>
            <a:r>
              <a:rPr dirty="0" sz="8500" spc="735">
                <a:latin typeface="Lucida Sans Unicode"/>
                <a:cs typeface="Lucida Sans Unicode"/>
              </a:rPr>
              <a:t>ь</a:t>
            </a:r>
            <a:r>
              <a:rPr dirty="0" sz="8500" spc="80">
                <a:latin typeface="Lucida Sans Unicode"/>
                <a:cs typeface="Lucida Sans Unicode"/>
              </a:rPr>
              <a:t>н</a:t>
            </a:r>
            <a:r>
              <a:rPr dirty="0" sz="8500" spc="-270">
                <a:latin typeface="Lucida Sans Unicode"/>
                <a:cs typeface="Lucida Sans Unicode"/>
              </a:rPr>
              <a:t>ı</a:t>
            </a:r>
            <a:r>
              <a:rPr dirty="0" sz="8500" spc="-285">
                <a:latin typeface="Lucida Sans Unicode"/>
                <a:cs typeface="Lucida Sans Unicode"/>
              </a:rPr>
              <a:t>с</a:t>
            </a:r>
            <a:r>
              <a:rPr dirty="0" sz="8500" spc="-165">
                <a:latin typeface="Lucida Sans Unicode"/>
                <a:cs typeface="Lucida Sans Unicode"/>
              </a:rPr>
              <a:t>т</a:t>
            </a:r>
            <a:r>
              <a:rPr dirty="0" sz="8500" spc="555">
                <a:latin typeface="Lucida Sans Unicode"/>
                <a:cs typeface="Lucida Sans Unicode"/>
              </a:rPr>
              <a:t>ь  </a:t>
            </a:r>
            <a:r>
              <a:rPr dirty="0" sz="8500" spc="430">
                <a:solidFill>
                  <a:srgbClr val="0097B1"/>
                </a:solidFill>
                <a:latin typeface="Lucida Sans Unicode"/>
                <a:cs typeface="Lucida Sans Unicode"/>
              </a:rPr>
              <a:t>в</a:t>
            </a:r>
            <a:r>
              <a:rPr dirty="0" sz="8500" spc="-360">
                <a:solidFill>
                  <a:srgbClr val="0097B1"/>
                </a:solidFill>
                <a:latin typeface="Lucida Sans Unicode"/>
                <a:cs typeface="Lucida Sans Unicode"/>
              </a:rPr>
              <a:t> </a:t>
            </a:r>
            <a:r>
              <a:rPr dirty="0" sz="8500" spc="-170">
                <a:latin typeface="Lucida Sans Unicode"/>
                <a:cs typeface="Lucida Sans Unicode"/>
              </a:rPr>
              <a:t>екологı</a:t>
            </a:r>
            <a:r>
              <a:rPr dirty="0" sz="8500" spc="-170">
                <a:solidFill>
                  <a:srgbClr val="0097B1"/>
                </a:solidFill>
                <a:latin typeface="Lucida Sans Unicode"/>
                <a:cs typeface="Lucida Sans Unicode"/>
              </a:rPr>
              <a:t>ї</a:t>
            </a:r>
            <a:endParaRPr sz="8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521835" cy="10287000"/>
            <a:chOff x="0" y="0"/>
            <a:chExt cx="452183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21835" cy="10287000"/>
            </a:xfrm>
            <a:custGeom>
              <a:avLst/>
              <a:gdLst/>
              <a:ahLst/>
              <a:cxnLst/>
              <a:rect l="l" t="t" r="r" b="b"/>
              <a:pathLst>
                <a:path w="4521835" h="10287000">
                  <a:moveTo>
                    <a:pt x="4521611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4521611" y="0"/>
                  </a:lnTo>
                  <a:lnTo>
                    <a:pt x="4521611" y="1028699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381374" cy="16097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79957" y="6905520"/>
            <a:ext cx="1608043" cy="338137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3599470" y="1052512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4" h="0">
                <a:moveTo>
                  <a:pt x="0" y="0"/>
                </a:moveTo>
                <a:lnTo>
                  <a:pt x="2753594" y="0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67202" y="9220200"/>
            <a:ext cx="2753995" cy="0"/>
          </a:xfrm>
          <a:custGeom>
            <a:avLst/>
            <a:gdLst/>
            <a:ahLst/>
            <a:cxnLst/>
            <a:rect l="l" t="t" r="r" b="b"/>
            <a:pathLst>
              <a:path w="2753995" h="0">
                <a:moveTo>
                  <a:pt x="0" y="0"/>
                </a:moveTo>
                <a:lnTo>
                  <a:pt x="2753594" y="0"/>
                </a:lnTo>
              </a:path>
            </a:pathLst>
          </a:custGeom>
          <a:ln w="761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075" y="1989186"/>
            <a:ext cx="6315198" cy="63118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10078" y="1163536"/>
            <a:ext cx="9076055" cy="2076450"/>
          </a:xfrm>
          <a:prstGeom prst="rect"/>
        </p:spPr>
        <p:txBody>
          <a:bodyPr wrap="square" lIns="0" tIns="123825" rIns="0" bIns="0" rtlCol="0" vert="horz">
            <a:spAutoFit/>
          </a:bodyPr>
          <a:lstStyle/>
          <a:p>
            <a:pPr algn="ctr" marL="12065" marR="5080">
              <a:lnSpc>
                <a:spcPts val="5100"/>
              </a:lnSpc>
              <a:spcBef>
                <a:spcPts val="975"/>
              </a:spcBef>
              <a:tabLst>
                <a:tab pos="6673850" algn="l"/>
              </a:tabLst>
            </a:pPr>
            <a:r>
              <a:rPr dirty="0" sz="4950" spc="50">
                <a:solidFill>
                  <a:srgbClr val="8B52FF"/>
                </a:solidFill>
                <a:latin typeface="Lucida Sans Unicode"/>
                <a:cs typeface="Lucida Sans Unicode"/>
              </a:rPr>
              <a:t>Метою</a:t>
            </a:r>
            <a:r>
              <a:rPr dirty="0" sz="4950" spc="-215">
                <a:solidFill>
                  <a:srgbClr val="8B52FF"/>
                </a:solidFill>
                <a:latin typeface="Lucida Sans Unicode"/>
                <a:cs typeface="Lucida Sans Unicode"/>
              </a:rPr>
              <a:t> </a:t>
            </a:r>
            <a:r>
              <a:rPr dirty="0" sz="4950" spc="180">
                <a:solidFill>
                  <a:srgbClr val="8B52FF"/>
                </a:solidFill>
                <a:latin typeface="Lucida Sans Unicode"/>
                <a:cs typeface="Lucida Sans Unicode"/>
              </a:rPr>
              <a:t>вивчення</a:t>
            </a:r>
            <a:r>
              <a:rPr dirty="0" sz="4950" spc="-210">
                <a:solidFill>
                  <a:srgbClr val="8B52FF"/>
                </a:solidFill>
                <a:latin typeface="Lucida Sans Unicode"/>
                <a:cs typeface="Lucida Sans Unicode"/>
              </a:rPr>
              <a:t> </a:t>
            </a:r>
            <a:r>
              <a:rPr dirty="0" sz="4950" spc="110">
                <a:solidFill>
                  <a:srgbClr val="8B52FF"/>
                </a:solidFill>
                <a:latin typeface="Lucida Sans Unicode"/>
                <a:cs typeface="Lucida Sans Unicode"/>
              </a:rPr>
              <a:t>навчальної </a:t>
            </a:r>
            <a:r>
              <a:rPr dirty="0" sz="4950" spc="-1550">
                <a:solidFill>
                  <a:srgbClr val="8B52FF"/>
                </a:solidFill>
                <a:latin typeface="Lucida Sans Unicode"/>
                <a:cs typeface="Lucida Sans Unicode"/>
              </a:rPr>
              <a:t> </a:t>
            </a:r>
            <a:r>
              <a:rPr dirty="0" sz="4950" spc="-70">
                <a:solidFill>
                  <a:srgbClr val="8B52FF"/>
                </a:solidFill>
                <a:latin typeface="Lucida Sans Unicode"/>
                <a:cs typeface="Lucida Sans Unicode"/>
              </a:rPr>
              <a:t>дисциплıни </a:t>
            </a:r>
            <a:r>
              <a:rPr dirty="0" sz="4950" spc="-30">
                <a:solidFill>
                  <a:srgbClr val="FA160E"/>
                </a:solidFill>
                <a:latin typeface="Gabriola"/>
                <a:cs typeface="Gabriola"/>
              </a:rPr>
              <a:t>«</a:t>
            </a:r>
            <a:r>
              <a:rPr dirty="0" sz="4950" spc="-30">
                <a:solidFill>
                  <a:srgbClr val="FA160E"/>
                </a:solidFill>
                <a:latin typeface="Lucida Sans Unicode"/>
                <a:cs typeface="Lucida Sans Unicode"/>
              </a:rPr>
              <a:t>Проєктна </a:t>
            </a:r>
            <a:r>
              <a:rPr dirty="0" sz="4950" spc="-25">
                <a:solidFill>
                  <a:srgbClr val="FA160E"/>
                </a:solidFill>
                <a:latin typeface="Lucida Sans Unicode"/>
                <a:cs typeface="Lucida Sans Unicode"/>
              </a:rPr>
              <a:t> </a:t>
            </a:r>
            <a:r>
              <a:rPr dirty="0" sz="4950" spc="10">
                <a:solidFill>
                  <a:srgbClr val="FA160E"/>
                </a:solidFill>
                <a:latin typeface="Lucida Sans Unicode"/>
                <a:cs typeface="Lucida Sans Unicode"/>
              </a:rPr>
              <a:t>дıяльнıсть</a:t>
            </a:r>
            <a:r>
              <a:rPr dirty="0" sz="4950" spc="-160">
                <a:solidFill>
                  <a:srgbClr val="FA160E"/>
                </a:solidFill>
                <a:latin typeface="Lucida Sans Unicode"/>
                <a:cs typeface="Lucida Sans Unicode"/>
              </a:rPr>
              <a:t> </a:t>
            </a:r>
            <a:r>
              <a:rPr dirty="0" sz="4950" spc="254">
                <a:solidFill>
                  <a:srgbClr val="FA160E"/>
                </a:solidFill>
                <a:latin typeface="Lucida Sans Unicode"/>
                <a:cs typeface="Lucida Sans Unicode"/>
              </a:rPr>
              <a:t>в</a:t>
            </a:r>
            <a:r>
              <a:rPr dirty="0" sz="4950" spc="-160">
                <a:solidFill>
                  <a:srgbClr val="FA160E"/>
                </a:solidFill>
                <a:latin typeface="Lucida Sans Unicode"/>
                <a:cs typeface="Lucida Sans Unicode"/>
              </a:rPr>
              <a:t> </a:t>
            </a:r>
            <a:r>
              <a:rPr dirty="0" sz="4950" spc="-85">
                <a:solidFill>
                  <a:srgbClr val="FA160E"/>
                </a:solidFill>
                <a:latin typeface="Lucida Sans Unicode"/>
                <a:cs typeface="Lucida Sans Unicode"/>
              </a:rPr>
              <a:t>екологıї</a:t>
            </a:r>
            <a:r>
              <a:rPr dirty="0" sz="4950" spc="-85">
                <a:solidFill>
                  <a:srgbClr val="FA160E"/>
                </a:solidFill>
                <a:latin typeface="Gabriola"/>
                <a:cs typeface="Gabriola"/>
              </a:rPr>
              <a:t>»</a:t>
            </a:r>
            <a:r>
              <a:rPr dirty="0" sz="4950" spc="-85">
                <a:solidFill>
                  <a:srgbClr val="FA160E"/>
                </a:solidFill>
                <a:latin typeface="Gabriola"/>
                <a:cs typeface="Gabriola"/>
              </a:rPr>
              <a:t>	</a:t>
            </a:r>
            <a:r>
              <a:rPr dirty="0" sz="4950" spc="-65">
                <a:solidFill>
                  <a:srgbClr val="8B52FF"/>
                </a:solidFill>
                <a:latin typeface="Lucida Sans Unicode"/>
                <a:cs typeface="Lucida Sans Unicode"/>
              </a:rPr>
              <a:t>є</a:t>
            </a:r>
            <a:endParaRPr sz="49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7848" y="3395578"/>
            <a:ext cx="9063990" cy="209613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12700" marR="5080">
              <a:lnSpc>
                <a:spcPts val="4050"/>
              </a:lnSpc>
              <a:spcBef>
                <a:spcPts val="300"/>
              </a:spcBef>
            </a:pPr>
            <a:r>
              <a:rPr dirty="0" sz="3450" spc="30">
                <a:solidFill>
                  <a:srgbClr val="0AD0E3"/>
                </a:solidFill>
                <a:latin typeface="Lucida Sans Unicode"/>
                <a:cs typeface="Lucida Sans Unicode"/>
              </a:rPr>
              <a:t>засвоєння</a:t>
            </a:r>
            <a:r>
              <a:rPr dirty="0" sz="3450" spc="3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40">
                <a:solidFill>
                  <a:srgbClr val="0AD0E3"/>
                </a:solidFill>
                <a:latin typeface="Lucida Sans Unicode"/>
                <a:cs typeface="Lucida Sans Unicode"/>
              </a:rPr>
              <a:t>проєктної</a:t>
            </a:r>
            <a:r>
              <a:rPr dirty="0" sz="3450" spc="-3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25">
                <a:solidFill>
                  <a:srgbClr val="0AD0E3"/>
                </a:solidFill>
                <a:latin typeface="Lucida Sans Unicode"/>
                <a:cs typeface="Lucida Sans Unicode"/>
              </a:rPr>
              <a:t>компетентностı </a:t>
            </a:r>
            <a:r>
              <a:rPr dirty="0" sz="3450" spc="-108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25">
                <a:solidFill>
                  <a:srgbClr val="0AD0E3"/>
                </a:solidFill>
                <a:latin typeface="Lucida Sans Unicode"/>
                <a:cs typeface="Lucida Sans Unicode"/>
              </a:rPr>
              <a:t>здобувачами</a:t>
            </a:r>
            <a:r>
              <a:rPr dirty="0" sz="3450" spc="30">
                <a:solidFill>
                  <a:srgbClr val="0AD0E3"/>
                </a:solidFill>
                <a:latin typeface="Lucida Sans Unicode"/>
                <a:cs typeface="Lucida Sans Unicode"/>
              </a:rPr>
              <a:t> вищої</a:t>
            </a:r>
            <a:r>
              <a:rPr dirty="0" sz="3450" spc="3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5">
                <a:solidFill>
                  <a:srgbClr val="0AD0E3"/>
                </a:solidFill>
                <a:latin typeface="Lucida Sans Unicode"/>
                <a:cs typeface="Lucida Sans Unicode"/>
              </a:rPr>
              <a:t>освıти</a:t>
            </a:r>
            <a:r>
              <a:rPr dirty="0" sz="3450" spc="-1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75">
                <a:solidFill>
                  <a:srgbClr val="0AD0E3"/>
                </a:solidFill>
                <a:latin typeface="Lucida Sans Unicode"/>
                <a:cs typeface="Lucida Sans Unicode"/>
              </a:rPr>
              <a:t>щодо </a:t>
            </a:r>
            <a:r>
              <a:rPr dirty="0" sz="3450" spc="-7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5">
                <a:solidFill>
                  <a:srgbClr val="0AD0E3"/>
                </a:solidFill>
                <a:latin typeface="Lucida Sans Unicode"/>
                <a:cs typeface="Lucida Sans Unicode"/>
              </a:rPr>
              <a:t>розробки</a:t>
            </a:r>
            <a:r>
              <a:rPr dirty="0" sz="3450" spc="-1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05">
                <a:solidFill>
                  <a:srgbClr val="0AD0E3"/>
                </a:solidFill>
                <a:latin typeface="Lucida Sans Unicode"/>
                <a:cs typeface="Lucida Sans Unicode"/>
              </a:rPr>
              <a:t>ı</a:t>
            </a:r>
            <a:r>
              <a:rPr dirty="0" sz="3450" spc="-10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45">
                <a:solidFill>
                  <a:srgbClr val="0AD0E3"/>
                </a:solidFill>
                <a:latin typeface="Lucida Sans Unicode"/>
                <a:cs typeface="Lucida Sans Unicode"/>
              </a:rPr>
              <a:t>реалıзацıї</a:t>
            </a:r>
            <a:r>
              <a:rPr dirty="0" sz="3450" spc="-4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70">
                <a:solidFill>
                  <a:srgbClr val="0AD0E3"/>
                </a:solidFill>
                <a:latin typeface="Lucida Sans Unicode"/>
                <a:cs typeface="Lucida Sans Unicode"/>
              </a:rPr>
              <a:t>дослıдницьких</a:t>
            </a:r>
            <a:r>
              <a:rPr dirty="0" sz="3450" spc="-6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5">
                <a:solidFill>
                  <a:srgbClr val="0AD0E3"/>
                </a:solidFill>
                <a:latin typeface="Lucida Sans Unicode"/>
                <a:cs typeface="Lucida Sans Unicode"/>
              </a:rPr>
              <a:t>та </a:t>
            </a:r>
            <a:r>
              <a:rPr dirty="0" sz="3450" spc="-108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20">
                <a:solidFill>
                  <a:srgbClr val="0AD0E3"/>
                </a:solidFill>
                <a:latin typeface="Lucida Sans Unicode"/>
                <a:cs typeface="Lucida Sans Unicode"/>
              </a:rPr>
              <a:t>ıнновацıйних</a:t>
            </a:r>
            <a:r>
              <a:rPr dirty="0" sz="3450" spc="55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20">
                <a:solidFill>
                  <a:srgbClr val="0AD0E3"/>
                </a:solidFill>
                <a:latin typeface="Lucida Sans Unicode"/>
                <a:cs typeface="Lucida Sans Unicode"/>
              </a:rPr>
              <a:t>проєктıв</a:t>
            </a:r>
            <a:r>
              <a:rPr dirty="0" sz="3450" spc="55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55">
                <a:solidFill>
                  <a:srgbClr val="0AD0E3"/>
                </a:solidFill>
                <a:latin typeface="Lucida Sans Unicode"/>
                <a:cs typeface="Lucida Sans Unicode"/>
              </a:rPr>
              <a:t>вıдповıдно</a:t>
            </a:r>
            <a:r>
              <a:rPr dirty="0" sz="3450" spc="62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70">
                <a:solidFill>
                  <a:srgbClr val="0AD0E3"/>
                </a:solidFill>
                <a:latin typeface="Lucida Sans Unicode"/>
                <a:cs typeface="Lucida Sans Unicode"/>
              </a:rPr>
              <a:t>до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7848" y="5967328"/>
            <a:ext cx="3056890" cy="553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60">
                <a:solidFill>
                  <a:srgbClr val="0AD0E3"/>
                </a:solidFill>
                <a:latin typeface="Lucida Sans Unicode"/>
                <a:cs typeface="Lucida Sans Unicode"/>
              </a:rPr>
              <a:t>забезпечення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7848" y="5452978"/>
            <a:ext cx="9063990" cy="1067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4095"/>
              </a:lnSpc>
              <a:spcBef>
                <a:spcPts val="105"/>
              </a:spcBef>
              <a:tabLst>
                <a:tab pos="1814195" algn="l"/>
                <a:tab pos="4206240" algn="l"/>
                <a:tab pos="7005320" algn="l"/>
              </a:tabLst>
            </a:pPr>
            <a:r>
              <a:rPr dirty="0" sz="3450" spc="5">
                <a:solidFill>
                  <a:srgbClr val="0AD0E3"/>
                </a:solidFill>
                <a:latin typeface="Lucida Sans Unicode"/>
                <a:cs typeface="Lucida Sans Unicode"/>
              </a:rPr>
              <a:t>норм	</a:t>
            </a:r>
            <a:r>
              <a:rPr dirty="0" sz="3450" spc="-95">
                <a:solidFill>
                  <a:srgbClr val="0AD0E3"/>
                </a:solidFill>
                <a:latin typeface="Lucida Sans Unicode"/>
                <a:cs typeface="Lucida Sans Unicode"/>
              </a:rPr>
              <a:t>захıдної	</a:t>
            </a:r>
            <a:r>
              <a:rPr dirty="0" sz="3450" spc="-40">
                <a:solidFill>
                  <a:srgbClr val="0AD0E3"/>
                </a:solidFill>
                <a:latin typeface="Lucida Sans Unicode"/>
                <a:cs typeface="Lucida Sans Unicode"/>
              </a:rPr>
              <a:t>проєктної	</a:t>
            </a:r>
            <a:r>
              <a:rPr dirty="0" sz="3450" spc="-35">
                <a:solidFill>
                  <a:srgbClr val="0AD0E3"/>
                </a:solidFill>
                <a:latin typeface="Lucida Sans Unicode"/>
                <a:cs typeface="Lucida Sans Unicode"/>
              </a:rPr>
              <a:t>культури</a:t>
            </a:r>
            <a:r>
              <a:rPr dirty="0" sz="3450" spc="-35">
                <a:solidFill>
                  <a:srgbClr val="0AD0E3"/>
                </a:solidFill>
                <a:latin typeface="Microsoft Sans Serif"/>
                <a:cs typeface="Microsoft Sans Serif"/>
              </a:rPr>
              <a:t>;</a:t>
            </a:r>
            <a:endParaRPr sz="3450">
              <a:latin typeface="Microsoft Sans Serif"/>
              <a:cs typeface="Microsoft Sans Serif"/>
            </a:endParaRPr>
          </a:p>
          <a:p>
            <a:pPr algn="ctr" marL="484505">
              <a:lnSpc>
                <a:spcPts val="4095"/>
              </a:lnSpc>
            </a:pPr>
            <a:r>
              <a:rPr dirty="0" sz="3450" spc="-200">
                <a:solidFill>
                  <a:srgbClr val="0AD0E3"/>
                </a:solidFill>
                <a:latin typeface="Lucida Sans Unicode"/>
                <a:cs typeface="Lucida Sans Unicode"/>
              </a:rPr>
              <a:t>їх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37848" y="6481678"/>
            <a:ext cx="3578860" cy="553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20">
                <a:solidFill>
                  <a:srgbClr val="0AD0E3"/>
                </a:solidFill>
                <a:latin typeface="Lucida Sans Unicode"/>
                <a:cs typeface="Lucida Sans Unicode"/>
              </a:rPr>
              <a:t>методологıчним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29092" y="5967328"/>
            <a:ext cx="2572385" cy="1067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4095"/>
              </a:lnSpc>
              <a:spcBef>
                <a:spcPts val="105"/>
              </a:spcBef>
            </a:pPr>
            <a:r>
              <a:rPr dirty="0" sz="3450" spc="-55">
                <a:solidFill>
                  <a:srgbClr val="0AD0E3"/>
                </a:solidFill>
                <a:latin typeface="Lucida Sans Unicode"/>
                <a:cs typeface="Lucida Sans Unicode"/>
              </a:rPr>
              <a:t>необхıдним</a:t>
            </a:r>
            <a:endParaRPr sz="3450">
              <a:latin typeface="Lucida Sans Unicode"/>
              <a:cs typeface="Lucida Sans Unicode"/>
            </a:endParaRPr>
          </a:p>
          <a:p>
            <a:pPr algn="r" marR="5080">
              <a:lnSpc>
                <a:spcPts val="4095"/>
              </a:lnSpc>
            </a:pPr>
            <a:r>
              <a:rPr dirty="0" sz="3450" spc="-15">
                <a:solidFill>
                  <a:srgbClr val="0AD0E3"/>
                </a:solidFill>
                <a:latin typeface="Lucida Sans Unicode"/>
                <a:cs typeface="Lucida Sans Unicode"/>
              </a:rPr>
              <a:t>та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37848" y="6996028"/>
            <a:ext cx="6318250" cy="553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10">
                <a:solidFill>
                  <a:srgbClr val="0AD0E3"/>
                </a:solidFill>
                <a:latin typeface="Lucida Sans Unicode"/>
                <a:cs typeface="Lucida Sans Unicode"/>
              </a:rPr>
              <a:t>методичнимıнструментарıєм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91389" y="6996028"/>
            <a:ext cx="1210310" cy="553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70">
                <a:solidFill>
                  <a:srgbClr val="0AD0E3"/>
                </a:solidFill>
                <a:latin typeface="Lucida Sans Unicode"/>
                <a:cs typeface="Lucida Sans Unicode"/>
              </a:rPr>
              <a:t>щ</a:t>
            </a:r>
            <a:r>
              <a:rPr dirty="0" sz="3450" spc="-35">
                <a:solidFill>
                  <a:srgbClr val="0AD0E3"/>
                </a:solidFill>
                <a:latin typeface="Lucida Sans Unicode"/>
                <a:cs typeface="Lucida Sans Unicode"/>
              </a:rPr>
              <a:t>о</a:t>
            </a:r>
            <a:r>
              <a:rPr dirty="0" sz="3450" spc="-315">
                <a:solidFill>
                  <a:srgbClr val="0AD0E3"/>
                </a:solidFill>
                <a:latin typeface="Lucida Sans Unicode"/>
                <a:cs typeface="Lucida Sans Unicode"/>
              </a:rPr>
              <a:t>д</a:t>
            </a:r>
            <a:r>
              <a:rPr dirty="0" sz="3450" spc="-30">
                <a:solidFill>
                  <a:srgbClr val="0AD0E3"/>
                </a:solidFill>
                <a:latin typeface="Lucida Sans Unicode"/>
                <a:cs typeface="Lucida Sans Unicode"/>
              </a:rPr>
              <a:t>о</a:t>
            </a:r>
            <a:endParaRPr sz="34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37848" y="7510378"/>
            <a:ext cx="9063990" cy="15817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12700" marR="5080">
              <a:lnSpc>
                <a:spcPts val="4050"/>
              </a:lnSpc>
              <a:spcBef>
                <a:spcPts val="300"/>
              </a:spcBef>
            </a:pPr>
            <a:r>
              <a:rPr dirty="0" sz="3450" spc="-30">
                <a:solidFill>
                  <a:srgbClr val="0AD0E3"/>
                </a:solidFill>
                <a:latin typeface="Lucida Sans Unicode"/>
                <a:cs typeface="Lucida Sans Unicode"/>
              </a:rPr>
              <a:t>ефективного</a:t>
            </a:r>
            <a:r>
              <a:rPr dirty="0" sz="3450" spc="-2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50">
                <a:solidFill>
                  <a:srgbClr val="0AD0E3"/>
                </a:solidFill>
                <a:latin typeface="Lucida Sans Unicode"/>
                <a:cs typeface="Lucida Sans Unicode"/>
              </a:rPr>
              <a:t>виконання</a:t>
            </a:r>
            <a:r>
              <a:rPr dirty="0" sz="3450" spc="5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45">
                <a:solidFill>
                  <a:srgbClr val="0AD0E3"/>
                </a:solidFill>
                <a:latin typeface="Lucida Sans Unicode"/>
                <a:cs typeface="Lucida Sans Unicode"/>
              </a:rPr>
              <a:t>дослıдницько</a:t>
            </a:r>
            <a:r>
              <a:rPr dirty="0" sz="3450" spc="-45">
                <a:solidFill>
                  <a:srgbClr val="0AD0E3"/>
                </a:solidFill>
                <a:latin typeface="Microsoft Sans Serif"/>
                <a:cs typeface="Microsoft Sans Serif"/>
              </a:rPr>
              <a:t>- </a:t>
            </a:r>
            <a:r>
              <a:rPr dirty="0" sz="3450" spc="-40">
                <a:solidFill>
                  <a:srgbClr val="0AD0E3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20">
                <a:solidFill>
                  <a:srgbClr val="0AD0E3"/>
                </a:solidFill>
                <a:latin typeface="Lucida Sans Unicode"/>
                <a:cs typeface="Lucida Sans Unicode"/>
              </a:rPr>
              <a:t>ıнновацıйних</a:t>
            </a:r>
            <a:r>
              <a:rPr dirty="0" sz="3450" spc="-1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15">
                <a:solidFill>
                  <a:srgbClr val="0AD0E3"/>
                </a:solidFill>
                <a:latin typeface="Lucida Sans Unicode"/>
                <a:cs typeface="Lucida Sans Unicode"/>
              </a:rPr>
              <a:t>задач</a:t>
            </a:r>
            <a:r>
              <a:rPr dirty="0" sz="3450" spc="2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55">
                <a:solidFill>
                  <a:srgbClr val="0AD0E3"/>
                </a:solidFill>
                <a:latin typeface="Lucida Sans Unicode"/>
                <a:cs typeface="Lucida Sans Unicode"/>
              </a:rPr>
              <a:t>у</a:t>
            </a:r>
            <a:r>
              <a:rPr dirty="0" sz="3450" spc="-50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>
                <a:solidFill>
                  <a:srgbClr val="0AD0E3"/>
                </a:solidFill>
                <a:latin typeface="Lucida Sans Unicode"/>
                <a:cs typeface="Lucida Sans Unicode"/>
              </a:rPr>
              <a:t>майбутнıй </a:t>
            </a:r>
            <a:r>
              <a:rPr dirty="0" sz="3450" spc="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10">
                <a:solidFill>
                  <a:srgbClr val="0AD0E3"/>
                </a:solidFill>
                <a:latin typeface="Lucida Sans Unicode"/>
                <a:cs typeface="Lucida Sans Unicode"/>
              </a:rPr>
              <a:t>п</a:t>
            </a:r>
            <a:r>
              <a:rPr dirty="0" sz="3450" spc="-50">
                <a:solidFill>
                  <a:srgbClr val="0AD0E3"/>
                </a:solidFill>
                <a:latin typeface="Lucida Sans Unicode"/>
                <a:cs typeface="Lucida Sans Unicode"/>
              </a:rPr>
              <a:t>р</a:t>
            </a:r>
            <a:r>
              <a:rPr dirty="0" sz="3450" spc="-35">
                <a:solidFill>
                  <a:srgbClr val="0AD0E3"/>
                </a:solidFill>
                <a:latin typeface="Lucida Sans Unicode"/>
                <a:cs typeface="Lucida Sans Unicode"/>
              </a:rPr>
              <a:t>о</a:t>
            </a:r>
            <a:r>
              <a:rPr dirty="0" sz="3450" spc="-285">
                <a:solidFill>
                  <a:srgbClr val="0AD0E3"/>
                </a:solidFill>
                <a:latin typeface="Lucida Sans Unicode"/>
                <a:cs typeface="Lucida Sans Unicode"/>
              </a:rPr>
              <a:t>ф</a:t>
            </a:r>
            <a:r>
              <a:rPr dirty="0" sz="3450" spc="20">
                <a:solidFill>
                  <a:srgbClr val="0AD0E3"/>
                </a:solidFill>
                <a:latin typeface="Lucida Sans Unicode"/>
                <a:cs typeface="Lucida Sans Unicode"/>
              </a:rPr>
              <a:t>е</a:t>
            </a:r>
            <a:r>
              <a:rPr dirty="0" sz="3450" spc="-114">
                <a:solidFill>
                  <a:srgbClr val="0AD0E3"/>
                </a:solidFill>
                <a:latin typeface="Lucida Sans Unicode"/>
                <a:cs typeface="Lucida Sans Unicode"/>
              </a:rPr>
              <a:t>с</a:t>
            </a:r>
            <a:r>
              <a:rPr dirty="0" sz="3450" spc="-110">
                <a:solidFill>
                  <a:srgbClr val="0AD0E3"/>
                </a:solidFill>
                <a:latin typeface="Lucida Sans Unicode"/>
                <a:cs typeface="Lucida Sans Unicode"/>
              </a:rPr>
              <a:t>ı</a:t>
            </a:r>
            <a:r>
              <a:rPr dirty="0" sz="3450" spc="55">
                <a:solidFill>
                  <a:srgbClr val="0AD0E3"/>
                </a:solidFill>
                <a:latin typeface="Lucida Sans Unicode"/>
                <a:cs typeface="Lucida Sans Unicode"/>
              </a:rPr>
              <a:t>й</a:t>
            </a:r>
            <a:r>
              <a:rPr dirty="0" sz="3450" spc="35">
                <a:solidFill>
                  <a:srgbClr val="0AD0E3"/>
                </a:solidFill>
                <a:latin typeface="Lucida Sans Unicode"/>
                <a:cs typeface="Lucida Sans Unicode"/>
              </a:rPr>
              <a:t>н</a:t>
            </a:r>
            <a:r>
              <a:rPr dirty="0" sz="3450" spc="-110">
                <a:solidFill>
                  <a:srgbClr val="0AD0E3"/>
                </a:solidFill>
                <a:latin typeface="Lucida Sans Unicode"/>
                <a:cs typeface="Lucida Sans Unicode"/>
              </a:rPr>
              <a:t>ı</a:t>
            </a:r>
            <a:r>
              <a:rPr dirty="0" sz="3450" spc="60">
                <a:solidFill>
                  <a:srgbClr val="0AD0E3"/>
                </a:solidFill>
                <a:latin typeface="Lucida Sans Unicode"/>
                <a:cs typeface="Lucida Sans Unicode"/>
              </a:rPr>
              <a:t>й</a:t>
            </a:r>
            <a:r>
              <a:rPr dirty="0" sz="3450" spc="-335">
                <a:solidFill>
                  <a:srgbClr val="0AD0E3"/>
                </a:solidFill>
                <a:latin typeface="Lucida Sans Unicode"/>
                <a:cs typeface="Lucida Sans Unicode"/>
              </a:rPr>
              <a:t> </a:t>
            </a:r>
            <a:r>
              <a:rPr dirty="0" sz="3450" spc="-315">
                <a:solidFill>
                  <a:srgbClr val="0AD0E3"/>
                </a:solidFill>
                <a:latin typeface="Lucida Sans Unicode"/>
                <a:cs typeface="Lucida Sans Unicode"/>
              </a:rPr>
              <a:t>д</a:t>
            </a:r>
            <a:r>
              <a:rPr dirty="0" sz="3450" spc="-110">
                <a:solidFill>
                  <a:srgbClr val="0AD0E3"/>
                </a:solidFill>
                <a:latin typeface="Lucida Sans Unicode"/>
                <a:cs typeface="Lucida Sans Unicode"/>
              </a:rPr>
              <a:t>ı</a:t>
            </a:r>
            <a:r>
              <a:rPr dirty="0" sz="3450" spc="165">
                <a:solidFill>
                  <a:srgbClr val="0AD0E3"/>
                </a:solidFill>
                <a:latin typeface="Lucida Sans Unicode"/>
                <a:cs typeface="Lucida Sans Unicode"/>
              </a:rPr>
              <a:t>я</a:t>
            </a:r>
            <a:r>
              <a:rPr dirty="0" sz="3450" spc="-35">
                <a:solidFill>
                  <a:srgbClr val="0AD0E3"/>
                </a:solidFill>
                <a:latin typeface="Lucida Sans Unicode"/>
                <a:cs typeface="Lucida Sans Unicode"/>
              </a:rPr>
              <a:t>л</a:t>
            </a:r>
            <a:r>
              <a:rPr dirty="0" sz="3450" spc="300">
                <a:solidFill>
                  <a:srgbClr val="0AD0E3"/>
                </a:solidFill>
                <a:latin typeface="Lucida Sans Unicode"/>
                <a:cs typeface="Lucida Sans Unicode"/>
              </a:rPr>
              <a:t>ь</a:t>
            </a:r>
            <a:r>
              <a:rPr dirty="0" sz="3450" spc="35">
                <a:solidFill>
                  <a:srgbClr val="0AD0E3"/>
                </a:solidFill>
                <a:latin typeface="Lucida Sans Unicode"/>
                <a:cs typeface="Lucida Sans Unicode"/>
              </a:rPr>
              <a:t>н</a:t>
            </a:r>
            <a:r>
              <a:rPr dirty="0" sz="3450" spc="-35">
                <a:solidFill>
                  <a:srgbClr val="0AD0E3"/>
                </a:solidFill>
                <a:latin typeface="Lucida Sans Unicode"/>
                <a:cs typeface="Lucida Sans Unicode"/>
              </a:rPr>
              <a:t>о</a:t>
            </a:r>
            <a:r>
              <a:rPr dirty="0" sz="3450" spc="-114">
                <a:solidFill>
                  <a:srgbClr val="0AD0E3"/>
                </a:solidFill>
                <a:latin typeface="Lucida Sans Unicode"/>
                <a:cs typeface="Lucida Sans Unicode"/>
              </a:rPr>
              <a:t>с</a:t>
            </a:r>
            <a:r>
              <a:rPr dirty="0" sz="3450" spc="-65">
                <a:solidFill>
                  <a:srgbClr val="0AD0E3"/>
                </a:solidFill>
                <a:latin typeface="Lucida Sans Unicode"/>
                <a:cs typeface="Lucida Sans Unicode"/>
              </a:rPr>
              <a:t>т</a:t>
            </a:r>
            <a:r>
              <a:rPr dirty="0" sz="3450" spc="-105">
                <a:solidFill>
                  <a:srgbClr val="0AD0E3"/>
                </a:solidFill>
                <a:latin typeface="Lucida Sans Unicode"/>
                <a:cs typeface="Lucida Sans Unicode"/>
              </a:rPr>
              <a:t>ı</a:t>
            </a:r>
            <a:endParaRPr sz="3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987" y="938268"/>
            <a:ext cx="10277475" cy="21869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>
              <a:lnSpc>
                <a:spcPct val="100699"/>
              </a:lnSpc>
              <a:spcBef>
                <a:spcPts val="75"/>
              </a:spcBef>
            </a:pPr>
            <a:r>
              <a:rPr dirty="0" sz="4700" spc="25">
                <a:solidFill>
                  <a:srgbClr val="5D17EB"/>
                </a:solidFill>
                <a:latin typeface="Lucida Sans Unicode"/>
                <a:cs typeface="Lucida Sans Unicode"/>
              </a:rPr>
              <a:t>О</a:t>
            </a:r>
            <a:r>
              <a:rPr dirty="0" sz="4700" spc="-150">
                <a:solidFill>
                  <a:srgbClr val="5D17EB"/>
                </a:solidFill>
                <a:latin typeface="Lucida Sans Unicode"/>
                <a:cs typeface="Lucida Sans Unicode"/>
              </a:rPr>
              <a:t>с</a:t>
            </a:r>
            <a:r>
              <a:rPr dirty="0" sz="4700" spc="55">
                <a:solidFill>
                  <a:srgbClr val="5D17EB"/>
                </a:solidFill>
                <a:latin typeface="Lucida Sans Unicode"/>
                <a:cs typeface="Lucida Sans Unicode"/>
              </a:rPr>
              <a:t>н</a:t>
            </a:r>
            <a:r>
              <a:rPr dirty="0" sz="4700" spc="-40">
                <a:solidFill>
                  <a:srgbClr val="5D17EB"/>
                </a:solidFill>
                <a:latin typeface="Lucida Sans Unicode"/>
                <a:cs typeface="Lucida Sans Unicode"/>
              </a:rPr>
              <a:t>о</a:t>
            </a:r>
            <a:r>
              <a:rPr dirty="0" sz="4700" spc="240">
                <a:solidFill>
                  <a:srgbClr val="5D17EB"/>
                </a:solidFill>
                <a:latin typeface="Lucida Sans Unicode"/>
                <a:cs typeface="Lucida Sans Unicode"/>
              </a:rPr>
              <a:t>в</a:t>
            </a:r>
            <a:r>
              <a:rPr dirty="0" sz="4700" spc="55">
                <a:solidFill>
                  <a:srgbClr val="5D17EB"/>
                </a:solidFill>
                <a:latin typeface="Lucida Sans Unicode"/>
                <a:cs typeface="Lucida Sans Unicode"/>
              </a:rPr>
              <a:t>н</a:t>
            </a:r>
            <a:r>
              <a:rPr dirty="0" sz="4700" spc="80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100">
                <a:solidFill>
                  <a:srgbClr val="5D17EB"/>
                </a:solidFill>
                <a:latin typeface="Lucida Sans Unicode"/>
                <a:cs typeface="Lucida Sans Unicode"/>
              </a:rPr>
              <a:t>м</a:t>
            </a:r>
            <a:r>
              <a:rPr dirty="0" sz="4700" spc="85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-455">
                <a:solidFill>
                  <a:srgbClr val="5D17EB"/>
                </a:solidFill>
                <a:latin typeface="Lucida Sans Unicode"/>
                <a:cs typeface="Lucida Sans Unicode"/>
              </a:rPr>
              <a:t> </a:t>
            </a:r>
            <a:r>
              <a:rPr dirty="0" sz="4700" spc="45">
                <a:solidFill>
                  <a:srgbClr val="5D17EB"/>
                </a:solidFill>
                <a:latin typeface="Lucida Sans Unicode"/>
                <a:cs typeface="Lucida Sans Unicode"/>
              </a:rPr>
              <a:t>з</a:t>
            </a:r>
            <a:r>
              <a:rPr dirty="0" sz="4700" spc="45">
                <a:solidFill>
                  <a:srgbClr val="5D17EB"/>
                </a:solidFill>
                <a:latin typeface="Lucida Sans Unicode"/>
                <a:cs typeface="Lucida Sans Unicode"/>
              </a:rPr>
              <a:t>а</a:t>
            </a:r>
            <a:r>
              <a:rPr dirty="0" sz="4700" spc="240">
                <a:solidFill>
                  <a:srgbClr val="5D17EB"/>
                </a:solidFill>
                <a:latin typeface="Lucida Sans Unicode"/>
                <a:cs typeface="Lucida Sans Unicode"/>
              </a:rPr>
              <a:t>в</a:t>
            </a:r>
            <a:r>
              <a:rPr dirty="0" sz="4700" spc="-425">
                <a:solidFill>
                  <a:srgbClr val="5D17EB"/>
                </a:solidFill>
                <a:latin typeface="Lucida Sans Unicode"/>
                <a:cs typeface="Lucida Sans Unicode"/>
              </a:rPr>
              <a:t>д</a:t>
            </a:r>
            <a:r>
              <a:rPr dirty="0" sz="4700" spc="45">
                <a:solidFill>
                  <a:srgbClr val="5D17EB"/>
                </a:solidFill>
                <a:latin typeface="Lucida Sans Unicode"/>
                <a:cs typeface="Lucida Sans Unicode"/>
              </a:rPr>
              <a:t>а</a:t>
            </a:r>
            <a:r>
              <a:rPr dirty="0" sz="4700" spc="55">
                <a:solidFill>
                  <a:srgbClr val="5D17EB"/>
                </a:solidFill>
                <a:latin typeface="Lucida Sans Unicode"/>
                <a:cs typeface="Lucida Sans Unicode"/>
              </a:rPr>
              <a:t>нн</a:t>
            </a:r>
            <a:r>
              <a:rPr dirty="0" sz="4700" spc="229">
                <a:solidFill>
                  <a:srgbClr val="5D17EB"/>
                </a:solidFill>
                <a:latin typeface="Lucida Sans Unicode"/>
                <a:cs typeface="Lucida Sans Unicode"/>
              </a:rPr>
              <a:t>я</a:t>
            </a:r>
            <a:r>
              <a:rPr dirty="0" sz="4700" spc="100">
                <a:solidFill>
                  <a:srgbClr val="5D17EB"/>
                </a:solidFill>
                <a:latin typeface="Lucida Sans Unicode"/>
                <a:cs typeface="Lucida Sans Unicode"/>
              </a:rPr>
              <a:t>м</a:t>
            </a:r>
            <a:r>
              <a:rPr dirty="0" sz="4700" spc="85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-455">
                <a:solidFill>
                  <a:srgbClr val="5D17EB"/>
                </a:solidFill>
                <a:latin typeface="Lucida Sans Unicode"/>
                <a:cs typeface="Lucida Sans Unicode"/>
              </a:rPr>
              <a:t> </a:t>
            </a:r>
            <a:r>
              <a:rPr dirty="0" sz="4700" spc="240">
                <a:solidFill>
                  <a:srgbClr val="5D17EB"/>
                </a:solidFill>
                <a:latin typeface="Lucida Sans Unicode"/>
                <a:cs typeface="Lucida Sans Unicode"/>
              </a:rPr>
              <a:t>в</a:t>
            </a:r>
            <a:r>
              <a:rPr dirty="0" sz="4700" spc="80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240">
                <a:solidFill>
                  <a:srgbClr val="5D17EB"/>
                </a:solidFill>
                <a:latin typeface="Lucida Sans Unicode"/>
                <a:cs typeface="Lucida Sans Unicode"/>
              </a:rPr>
              <a:t>в</a:t>
            </a:r>
            <a:r>
              <a:rPr dirty="0" sz="4700" spc="420">
                <a:solidFill>
                  <a:srgbClr val="5D17EB"/>
                </a:solidFill>
                <a:latin typeface="Lucida Sans Unicode"/>
                <a:cs typeface="Lucida Sans Unicode"/>
              </a:rPr>
              <a:t>ч</a:t>
            </a:r>
            <a:r>
              <a:rPr dirty="0" sz="4700" spc="35">
                <a:solidFill>
                  <a:srgbClr val="5D17EB"/>
                </a:solidFill>
                <a:latin typeface="Lucida Sans Unicode"/>
                <a:cs typeface="Lucida Sans Unicode"/>
              </a:rPr>
              <a:t>е</a:t>
            </a:r>
            <a:r>
              <a:rPr dirty="0" sz="4700" spc="55">
                <a:solidFill>
                  <a:srgbClr val="5D17EB"/>
                </a:solidFill>
                <a:latin typeface="Lucida Sans Unicode"/>
                <a:cs typeface="Lucida Sans Unicode"/>
              </a:rPr>
              <a:t>нн</a:t>
            </a:r>
            <a:r>
              <a:rPr dirty="0" sz="4700" spc="175">
                <a:solidFill>
                  <a:srgbClr val="5D17EB"/>
                </a:solidFill>
                <a:latin typeface="Lucida Sans Unicode"/>
                <a:cs typeface="Lucida Sans Unicode"/>
              </a:rPr>
              <a:t>я  </a:t>
            </a:r>
            <a:r>
              <a:rPr dirty="0" sz="4700" spc="-425">
                <a:solidFill>
                  <a:srgbClr val="5D17EB"/>
                </a:solidFill>
                <a:latin typeface="Lucida Sans Unicode"/>
                <a:cs typeface="Lucida Sans Unicode"/>
              </a:rPr>
              <a:t>д</a:t>
            </a:r>
            <a:r>
              <a:rPr dirty="0" sz="4700" spc="80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-150">
                <a:solidFill>
                  <a:srgbClr val="5D17EB"/>
                </a:solidFill>
                <a:latin typeface="Lucida Sans Unicode"/>
                <a:cs typeface="Lucida Sans Unicode"/>
              </a:rPr>
              <a:t>с</a:t>
            </a:r>
            <a:r>
              <a:rPr dirty="0" sz="4700" spc="-170">
                <a:solidFill>
                  <a:srgbClr val="5D17EB"/>
                </a:solidFill>
                <a:latin typeface="Lucida Sans Unicode"/>
                <a:cs typeface="Lucida Sans Unicode"/>
              </a:rPr>
              <a:t>ц</a:t>
            </a:r>
            <a:r>
              <a:rPr dirty="0" sz="4700" spc="80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-10">
                <a:solidFill>
                  <a:srgbClr val="5D17EB"/>
                </a:solidFill>
                <a:latin typeface="Lucida Sans Unicode"/>
                <a:cs typeface="Lucida Sans Unicode"/>
              </a:rPr>
              <a:t>п</a:t>
            </a:r>
            <a:r>
              <a:rPr dirty="0" sz="4700" spc="-40">
                <a:solidFill>
                  <a:srgbClr val="5D17EB"/>
                </a:solidFill>
                <a:latin typeface="Lucida Sans Unicode"/>
                <a:cs typeface="Lucida Sans Unicode"/>
              </a:rPr>
              <a:t>л</a:t>
            </a:r>
            <a:r>
              <a:rPr dirty="0" sz="4700" spc="-150">
                <a:solidFill>
                  <a:srgbClr val="5D17EB"/>
                </a:solidFill>
                <a:latin typeface="Lucida Sans Unicode"/>
                <a:cs typeface="Lucida Sans Unicode"/>
              </a:rPr>
              <a:t>ı</a:t>
            </a:r>
            <a:r>
              <a:rPr dirty="0" sz="4700" spc="55">
                <a:solidFill>
                  <a:srgbClr val="5D17EB"/>
                </a:solidFill>
                <a:latin typeface="Lucida Sans Unicode"/>
                <a:cs typeface="Lucida Sans Unicode"/>
              </a:rPr>
              <a:t>н</a:t>
            </a:r>
            <a:r>
              <a:rPr dirty="0" sz="4700" spc="85">
                <a:solidFill>
                  <a:srgbClr val="5D17EB"/>
                </a:solidFill>
                <a:latin typeface="Lucida Sans Unicode"/>
                <a:cs typeface="Lucida Sans Unicode"/>
              </a:rPr>
              <a:t>и</a:t>
            </a:r>
            <a:r>
              <a:rPr dirty="0" sz="4700" spc="-450">
                <a:solidFill>
                  <a:srgbClr val="5D17EB"/>
                </a:solidFill>
                <a:latin typeface="Lucida Sans Unicode"/>
                <a:cs typeface="Lucida Sans Unicode"/>
              </a:rPr>
              <a:t> </a:t>
            </a:r>
            <a:r>
              <a:rPr dirty="0" sz="4700" spc="-720" b="1">
                <a:solidFill>
                  <a:srgbClr val="EC4040"/>
                </a:solidFill>
                <a:latin typeface="Tahoma"/>
                <a:cs typeface="Tahoma"/>
              </a:rPr>
              <a:t>«</a:t>
            </a:r>
            <a:r>
              <a:rPr dirty="0" sz="4700" spc="130" b="1">
                <a:solidFill>
                  <a:srgbClr val="EC4040"/>
                </a:solidFill>
                <a:latin typeface="Arial"/>
                <a:cs typeface="Arial"/>
              </a:rPr>
              <a:t>П</a:t>
            </a:r>
            <a:r>
              <a:rPr dirty="0" sz="4700" spc="105" b="1">
                <a:solidFill>
                  <a:srgbClr val="EC4040"/>
                </a:solidFill>
                <a:latin typeface="Arial"/>
                <a:cs typeface="Arial"/>
              </a:rPr>
              <a:t>р</a:t>
            </a:r>
            <a:r>
              <a:rPr dirty="0" sz="4700" spc="40" b="1">
                <a:solidFill>
                  <a:srgbClr val="EC4040"/>
                </a:solidFill>
                <a:latin typeface="Arial"/>
                <a:cs typeface="Arial"/>
              </a:rPr>
              <a:t>о</a:t>
            </a:r>
            <a:r>
              <a:rPr dirty="0" sz="4700" spc="-130" b="1">
                <a:solidFill>
                  <a:srgbClr val="EC4040"/>
                </a:solidFill>
                <a:latin typeface="Arial"/>
                <a:cs typeface="Arial"/>
              </a:rPr>
              <a:t>є</a:t>
            </a:r>
            <a:r>
              <a:rPr dirty="0" sz="4700" spc="560" b="1">
                <a:solidFill>
                  <a:srgbClr val="EC4040"/>
                </a:solidFill>
                <a:latin typeface="Arial"/>
                <a:cs typeface="Arial"/>
              </a:rPr>
              <a:t>к</a:t>
            </a:r>
            <a:r>
              <a:rPr dirty="0" sz="4700" spc="300" b="1">
                <a:solidFill>
                  <a:srgbClr val="EC4040"/>
                </a:solidFill>
                <a:latin typeface="Arial"/>
                <a:cs typeface="Arial"/>
              </a:rPr>
              <a:t>т</a:t>
            </a:r>
            <a:r>
              <a:rPr dirty="0" sz="4700" spc="275" b="1">
                <a:solidFill>
                  <a:srgbClr val="EC4040"/>
                </a:solidFill>
                <a:latin typeface="Arial"/>
                <a:cs typeface="Arial"/>
              </a:rPr>
              <a:t>н</a:t>
            </a:r>
            <a:r>
              <a:rPr dirty="0" sz="4700" spc="235" b="1">
                <a:solidFill>
                  <a:srgbClr val="EC4040"/>
                </a:solidFill>
                <a:latin typeface="Arial"/>
                <a:cs typeface="Arial"/>
              </a:rPr>
              <a:t>а</a:t>
            </a:r>
            <a:r>
              <a:rPr dirty="0" sz="4700" spc="-365" b="1">
                <a:solidFill>
                  <a:srgbClr val="EC4040"/>
                </a:solidFill>
                <a:latin typeface="Arial"/>
                <a:cs typeface="Arial"/>
              </a:rPr>
              <a:t> </a:t>
            </a:r>
            <a:r>
              <a:rPr dirty="0" sz="4700" spc="140" b="1">
                <a:solidFill>
                  <a:srgbClr val="EC4040"/>
                </a:solidFill>
                <a:latin typeface="Arial"/>
                <a:cs typeface="Arial"/>
              </a:rPr>
              <a:t>д</a:t>
            </a:r>
            <a:r>
              <a:rPr dirty="0" sz="4700" spc="125" b="1">
                <a:solidFill>
                  <a:srgbClr val="EC4040"/>
                </a:solidFill>
                <a:latin typeface="Arial"/>
                <a:cs typeface="Arial"/>
              </a:rPr>
              <a:t>ı</a:t>
            </a:r>
            <a:r>
              <a:rPr dirty="0" sz="4700" spc="45" b="1">
                <a:solidFill>
                  <a:srgbClr val="EC4040"/>
                </a:solidFill>
                <a:latin typeface="Arial"/>
                <a:cs typeface="Arial"/>
              </a:rPr>
              <a:t>я</a:t>
            </a:r>
            <a:r>
              <a:rPr dirty="0" sz="4700" spc="50" b="1">
                <a:solidFill>
                  <a:srgbClr val="EC4040"/>
                </a:solidFill>
                <a:latin typeface="Arial"/>
                <a:cs typeface="Arial"/>
              </a:rPr>
              <a:t>л</a:t>
            </a:r>
            <a:r>
              <a:rPr dirty="0" sz="4700" b="1">
                <a:solidFill>
                  <a:srgbClr val="EC4040"/>
                </a:solidFill>
                <a:latin typeface="Arial"/>
                <a:cs typeface="Arial"/>
              </a:rPr>
              <a:t>ь</a:t>
            </a:r>
            <a:r>
              <a:rPr dirty="0" sz="4700" spc="275" b="1">
                <a:solidFill>
                  <a:srgbClr val="EC4040"/>
                </a:solidFill>
                <a:latin typeface="Arial"/>
                <a:cs typeface="Arial"/>
              </a:rPr>
              <a:t>н</a:t>
            </a:r>
            <a:r>
              <a:rPr dirty="0" sz="4700" spc="125" b="1">
                <a:solidFill>
                  <a:srgbClr val="EC4040"/>
                </a:solidFill>
                <a:latin typeface="Arial"/>
                <a:cs typeface="Arial"/>
              </a:rPr>
              <a:t>ı</a:t>
            </a:r>
            <a:r>
              <a:rPr dirty="0" sz="4700" spc="-195" b="1">
                <a:solidFill>
                  <a:srgbClr val="EC4040"/>
                </a:solidFill>
                <a:latin typeface="Arial"/>
                <a:cs typeface="Arial"/>
              </a:rPr>
              <a:t>с</a:t>
            </a:r>
            <a:r>
              <a:rPr dirty="0" sz="4700" spc="300" b="1">
                <a:solidFill>
                  <a:srgbClr val="EC4040"/>
                </a:solidFill>
                <a:latin typeface="Arial"/>
                <a:cs typeface="Arial"/>
              </a:rPr>
              <a:t>т</a:t>
            </a:r>
            <a:r>
              <a:rPr dirty="0" sz="4700" spc="5" b="1">
                <a:solidFill>
                  <a:srgbClr val="EC4040"/>
                </a:solidFill>
                <a:latin typeface="Arial"/>
                <a:cs typeface="Arial"/>
              </a:rPr>
              <a:t>ь </a:t>
            </a:r>
            <a:r>
              <a:rPr dirty="0" sz="4700" b="1">
                <a:solidFill>
                  <a:srgbClr val="EC4040"/>
                </a:solidFill>
                <a:latin typeface="Arial"/>
                <a:cs typeface="Arial"/>
              </a:rPr>
              <a:t> </a:t>
            </a:r>
            <a:r>
              <a:rPr dirty="0" sz="4700" spc="75" b="1">
                <a:solidFill>
                  <a:srgbClr val="EC4040"/>
                </a:solidFill>
                <a:latin typeface="Arial"/>
                <a:cs typeface="Arial"/>
              </a:rPr>
              <a:t>в</a:t>
            </a:r>
            <a:r>
              <a:rPr dirty="0" sz="4700" spc="-365" b="1">
                <a:solidFill>
                  <a:srgbClr val="EC4040"/>
                </a:solidFill>
                <a:latin typeface="Arial"/>
                <a:cs typeface="Arial"/>
              </a:rPr>
              <a:t> </a:t>
            </a:r>
            <a:r>
              <a:rPr dirty="0" sz="4700" spc="165" b="1">
                <a:solidFill>
                  <a:srgbClr val="EC4040"/>
                </a:solidFill>
                <a:latin typeface="Arial"/>
                <a:cs typeface="Arial"/>
              </a:rPr>
              <a:t>е</a:t>
            </a:r>
            <a:r>
              <a:rPr dirty="0" sz="4700" spc="560" b="1">
                <a:solidFill>
                  <a:srgbClr val="EC4040"/>
                </a:solidFill>
                <a:latin typeface="Arial"/>
                <a:cs typeface="Arial"/>
              </a:rPr>
              <a:t>к</a:t>
            </a:r>
            <a:r>
              <a:rPr dirty="0" sz="4700" spc="40" b="1">
                <a:solidFill>
                  <a:srgbClr val="EC4040"/>
                </a:solidFill>
                <a:latin typeface="Arial"/>
                <a:cs typeface="Arial"/>
              </a:rPr>
              <a:t>о</a:t>
            </a:r>
            <a:r>
              <a:rPr dirty="0" sz="4700" spc="50" b="1">
                <a:solidFill>
                  <a:srgbClr val="EC4040"/>
                </a:solidFill>
                <a:latin typeface="Arial"/>
                <a:cs typeface="Arial"/>
              </a:rPr>
              <a:t>л</a:t>
            </a:r>
            <a:r>
              <a:rPr dirty="0" sz="4700" spc="40" b="1">
                <a:solidFill>
                  <a:srgbClr val="EC4040"/>
                </a:solidFill>
                <a:latin typeface="Arial"/>
                <a:cs typeface="Arial"/>
              </a:rPr>
              <a:t>о</a:t>
            </a:r>
            <a:r>
              <a:rPr dirty="0" sz="4700" spc="290" b="1">
                <a:solidFill>
                  <a:srgbClr val="EC4040"/>
                </a:solidFill>
                <a:latin typeface="Arial"/>
                <a:cs typeface="Arial"/>
              </a:rPr>
              <a:t>г</a:t>
            </a:r>
            <a:r>
              <a:rPr dirty="0" sz="4700" spc="125" b="1">
                <a:solidFill>
                  <a:srgbClr val="EC4040"/>
                </a:solidFill>
                <a:latin typeface="Arial"/>
                <a:cs typeface="Arial"/>
              </a:rPr>
              <a:t>ı</a:t>
            </a:r>
            <a:r>
              <a:rPr dirty="0" sz="4700" spc="110" b="1">
                <a:solidFill>
                  <a:srgbClr val="EC4040"/>
                </a:solidFill>
                <a:latin typeface="Arial"/>
                <a:cs typeface="Arial"/>
              </a:rPr>
              <a:t>ї</a:t>
            </a:r>
            <a:r>
              <a:rPr dirty="0" sz="4700" spc="-715" b="1">
                <a:solidFill>
                  <a:srgbClr val="EC4040"/>
                </a:solidFill>
                <a:latin typeface="Tahoma"/>
                <a:cs typeface="Tahoma"/>
              </a:rPr>
              <a:t>»</a:t>
            </a:r>
            <a:endParaRPr sz="4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16490" marR="5080" indent="-4152900">
              <a:lnSpc>
                <a:spcPct val="116799"/>
              </a:lnSpc>
              <a:spcBef>
                <a:spcPts val="95"/>
              </a:spcBef>
            </a:pPr>
            <a:r>
              <a:rPr dirty="0" spc="-105"/>
              <a:t>є</a:t>
            </a:r>
            <a:r>
              <a:rPr dirty="0" spc="-295"/>
              <a:t> </a:t>
            </a:r>
            <a:r>
              <a:rPr dirty="0" spc="135"/>
              <a:t>набуття</a:t>
            </a:r>
            <a:r>
              <a:rPr dirty="0" spc="-295"/>
              <a:t> </a:t>
            </a:r>
            <a:r>
              <a:rPr dirty="0" spc="170"/>
              <a:t>здобувачами</a:t>
            </a:r>
            <a:r>
              <a:rPr dirty="0" spc="-295"/>
              <a:t> </a:t>
            </a:r>
            <a:r>
              <a:rPr dirty="0" spc="220"/>
              <a:t>вищої</a:t>
            </a:r>
            <a:r>
              <a:rPr dirty="0" spc="-295"/>
              <a:t> </a:t>
            </a:r>
            <a:r>
              <a:rPr dirty="0" spc="105"/>
              <a:t>освıти</a:t>
            </a:r>
            <a:r>
              <a:rPr dirty="0" spc="-295"/>
              <a:t> </a:t>
            </a:r>
            <a:r>
              <a:rPr dirty="0" spc="340"/>
              <a:t>такими </a:t>
            </a:r>
            <a:r>
              <a:rPr dirty="0" spc="-1040"/>
              <a:t> </a:t>
            </a:r>
            <a:r>
              <a:rPr dirty="0" spc="55"/>
              <a:t>навичками</a:t>
            </a:r>
            <a:r>
              <a:rPr dirty="0" spc="55">
                <a:latin typeface="Tahoma"/>
                <a:cs typeface="Tahoma"/>
              </a:rPr>
              <a:t>:</a:t>
            </a:r>
            <a:r>
              <a:rPr dirty="0" baseline="-2192" sz="5700" spc="82">
                <a:latin typeface="Tahoma"/>
                <a:cs typeface="Tahoma"/>
              </a:rPr>
              <a:t>:</a:t>
            </a:r>
            <a:endParaRPr baseline="-2192" sz="5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4748" y="91407"/>
            <a:ext cx="1971674" cy="933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437" y="6030012"/>
            <a:ext cx="819149" cy="962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9" y="325627"/>
            <a:ext cx="819149" cy="962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437" y="3807466"/>
            <a:ext cx="819149" cy="962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9" y="8677173"/>
            <a:ext cx="3381374" cy="16097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28700" y="3347730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39" h="0">
                <a:moveTo>
                  <a:pt x="0" y="0"/>
                </a:moveTo>
                <a:lnTo>
                  <a:pt x="1119541" y="0"/>
                </a:lnTo>
              </a:path>
            </a:pathLst>
          </a:custGeom>
          <a:ln w="6667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03141" y="7671310"/>
            <a:ext cx="3762374" cy="25050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4581" y="7181070"/>
            <a:ext cx="3886199" cy="25526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52567" y="7671310"/>
            <a:ext cx="3095624" cy="24764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470" rIns="0" bIns="0" rtlCol="0" vert="horz">
            <a:spAutoFit/>
          </a:bodyPr>
          <a:lstStyle/>
          <a:p>
            <a:pPr algn="just" marL="12700" marR="5080">
              <a:lnSpc>
                <a:spcPts val="3110"/>
              </a:lnSpc>
              <a:spcBef>
                <a:spcPts val="610"/>
              </a:spcBef>
            </a:pPr>
            <a:r>
              <a:rPr dirty="0"/>
              <a:t>-</a:t>
            </a:r>
            <a:r>
              <a:rPr dirty="0">
                <a:solidFill>
                  <a:srgbClr val="FA160E"/>
                </a:solidFill>
              </a:rPr>
              <a:t> </a:t>
            </a:r>
            <a:r>
              <a:rPr dirty="0" spc="100">
                <a:solidFill>
                  <a:srgbClr val="FA160E"/>
                </a:solidFill>
              </a:rPr>
              <a:t>інструментальні:</a:t>
            </a:r>
            <a:r>
              <a:rPr dirty="0" spc="100">
                <a:solidFill>
                  <a:srgbClr val="FA160E"/>
                </a:solidFill>
              </a:rPr>
              <a:t> </a:t>
            </a:r>
            <a:r>
              <a:rPr dirty="0" spc="65"/>
              <a:t>методологічні: </a:t>
            </a:r>
            <a:r>
              <a:rPr dirty="0" spc="114"/>
              <a:t>вміння </a:t>
            </a:r>
            <a:r>
              <a:rPr dirty="0" spc="-10"/>
              <a:t>розробляти </a:t>
            </a:r>
            <a:r>
              <a:rPr dirty="0" spc="95"/>
              <a:t>проектні </a:t>
            </a:r>
            <a:r>
              <a:rPr dirty="0" spc="35"/>
              <a:t>заявки, </a:t>
            </a:r>
            <a:r>
              <a:rPr dirty="0" spc="75"/>
              <a:t>супровідні </a:t>
            </a:r>
            <a:r>
              <a:rPr dirty="0" spc="-785"/>
              <a:t> </a:t>
            </a:r>
            <a:r>
              <a:rPr dirty="0" spc="65"/>
              <a:t>документи </a:t>
            </a:r>
            <a:r>
              <a:rPr dirty="0" spc="-60"/>
              <a:t>до</a:t>
            </a:r>
            <a:r>
              <a:rPr dirty="0" spc="-55"/>
              <a:t> </a:t>
            </a:r>
            <a:r>
              <a:rPr dirty="0" spc="110"/>
              <a:t>них, </a:t>
            </a:r>
            <a:r>
              <a:rPr dirty="0" spc="10"/>
              <a:t>розраховувати</a:t>
            </a:r>
            <a:r>
              <a:rPr dirty="0" spc="15"/>
              <a:t> </a:t>
            </a:r>
            <a:r>
              <a:rPr dirty="0" spc="55"/>
              <a:t>кошториси </a:t>
            </a:r>
            <a:r>
              <a:rPr dirty="0" spc="70"/>
              <a:t>проектів, </a:t>
            </a:r>
            <a:r>
              <a:rPr dirty="0" spc="65"/>
              <a:t>здійснювати </a:t>
            </a:r>
            <a:r>
              <a:rPr dirty="0" spc="180"/>
              <a:t>їх </a:t>
            </a:r>
            <a:r>
              <a:rPr dirty="0" spc="60"/>
              <a:t>аналіз; </a:t>
            </a:r>
            <a:r>
              <a:rPr dirty="0" spc="65"/>
              <a:t> </a:t>
            </a:r>
            <a:r>
              <a:rPr dirty="0" spc="90"/>
              <a:t>готувати</a:t>
            </a:r>
            <a:r>
              <a:rPr dirty="0" spc="95"/>
              <a:t> </a:t>
            </a:r>
            <a:r>
              <a:rPr dirty="0" spc="100"/>
              <a:t>відповідну</a:t>
            </a:r>
            <a:r>
              <a:rPr dirty="0" spc="105"/>
              <a:t> </a:t>
            </a:r>
            <a:r>
              <a:rPr dirty="0" spc="85"/>
              <a:t>звітну</a:t>
            </a:r>
            <a:r>
              <a:rPr dirty="0" spc="90"/>
              <a:t> </a:t>
            </a:r>
            <a:r>
              <a:rPr dirty="0" spc="70"/>
              <a:t>документацію;</a:t>
            </a:r>
            <a:r>
              <a:rPr dirty="0" spc="75"/>
              <a:t> </a:t>
            </a:r>
            <a:r>
              <a:rPr dirty="0" spc="100"/>
              <a:t>технологічні:</a:t>
            </a:r>
            <a:r>
              <a:rPr dirty="0" spc="105"/>
              <a:t> </a:t>
            </a:r>
            <a:r>
              <a:rPr dirty="0" spc="114"/>
              <a:t>вміння</a:t>
            </a:r>
            <a:r>
              <a:rPr dirty="0" spc="120"/>
              <a:t> </a:t>
            </a:r>
            <a:r>
              <a:rPr dirty="0" spc="65"/>
              <a:t>здійснювати </a:t>
            </a:r>
            <a:r>
              <a:rPr dirty="0" spc="70"/>
              <a:t> </a:t>
            </a:r>
            <a:r>
              <a:rPr dirty="0" spc="105"/>
              <a:t>пошук</a:t>
            </a:r>
            <a:r>
              <a:rPr dirty="0" spc="555"/>
              <a:t> </a:t>
            </a:r>
            <a:r>
              <a:rPr dirty="0" spc="85"/>
              <a:t>грантових</a:t>
            </a:r>
            <a:r>
              <a:rPr dirty="0" spc="580"/>
              <a:t> </a:t>
            </a:r>
            <a:r>
              <a:rPr dirty="0" spc="75"/>
              <a:t>проектів</a:t>
            </a:r>
            <a:r>
              <a:rPr dirty="0" spc="590"/>
              <a:t> </a:t>
            </a:r>
            <a:r>
              <a:rPr dirty="0" spc="260"/>
              <a:t>і</a:t>
            </a:r>
            <a:r>
              <a:rPr dirty="0" spc="405"/>
              <a:t> </a:t>
            </a:r>
            <a:r>
              <a:rPr dirty="0" spc="40"/>
              <a:t>програм</a:t>
            </a:r>
            <a:r>
              <a:rPr dirty="0" spc="620"/>
              <a:t> </a:t>
            </a:r>
            <a:r>
              <a:rPr dirty="0" spc="120"/>
              <a:t>для</a:t>
            </a:r>
            <a:r>
              <a:rPr dirty="0" spc="545"/>
              <a:t> </a:t>
            </a:r>
            <a:r>
              <a:rPr dirty="0" spc="75"/>
              <a:t>реалізації</a:t>
            </a:r>
            <a:r>
              <a:rPr dirty="0" spc="590"/>
              <a:t> </a:t>
            </a:r>
            <a:r>
              <a:rPr dirty="0" spc="105"/>
              <a:t>екологічних</a:t>
            </a:r>
            <a:r>
              <a:rPr dirty="0" spc="560"/>
              <a:t> </a:t>
            </a:r>
            <a:r>
              <a:rPr dirty="0" spc="70"/>
              <a:t>проектів;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7470" rIns="0" bIns="0" rtlCol="0" vert="horz">
            <a:spAutoFit/>
          </a:bodyPr>
          <a:lstStyle/>
          <a:p>
            <a:pPr algn="just" marL="12700" marR="1650364">
              <a:lnSpc>
                <a:spcPts val="3110"/>
              </a:lnSpc>
              <a:spcBef>
                <a:spcPts val="610"/>
              </a:spcBef>
            </a:pPr>
            <a:r>
              <a:rPr dirty="0" spc="55"/>
              <a:t>здатність </a:t>
            </a:r>
            <a:r>
              <a:rPr dirty="0" spc="-60"/>
              <a:t>до </a:t>
            </a:r>
            <a:r>
              <a:rPr dirty="0" spc="80"/>
              <a:t>організації </a:t>
            </a:r>
            <a:r>
              <a:rPr dirty="0" spc="90"/>
              <a:t>та </a:t>
            </a:r>
            <a:r>
              <a:rPr dirty="0" spc="114"/>
              <a:t>планування </a:t>
            </a:r>
            <a:r>
              <a:rPr dirty="0" spc="85"/>
              <a:t>діяльності; </a:t>
            </a:r>
            <a:r>
              <a:rPr dirty="0" spc="114"/>
              <a:t>вміння </a:t>
            </a:r>
            <a:r>
              <a:rPr dirty="0" spc="-65"/>
              <a:t>розв’</a:t>
            </a:r>
            <a:r>
              <a:rPr dirty="0" baseline="-2777" sz="4500" spc="-97"/>
              <a:t>’</a:t>
            </a:r>
            <a:r>
              <a:rPr dirty="0" sz="3000" spc="-65"/>
              <a:t>язувати </a:t>
            </a:r>
            <a:r>
              <a:rPr dirty="0" sz="3000" spc="10"/>
              <a:t>проблеми </a:t>
            </a:r>
            <a:r>
              <a:rPr dirty="0" sz="3000" spc="-785"/>
              <a:t> </a:t>
            </a:r>
            <a:r>
              <a:rPr dirty="0" sz="3000" spc="110"/>
              <a:t>у</a:t>
            </a:r>
            <a:r>
              <a:rPr dirty="0" sz="3000" spc="114"/>
              <a:t> екологічній</a:t>
            </a:r>
            <a:r>
              <a:rPr dirty="0" sz="3000" spc="120"/>
              <a:t> </a:t>
            </a:r>
            <a:r>
              <a:rPr dirty="0" sz="3000"/>
              <a:t>сфері</a:t>
            </a:r>
            <a:r>
              <a:rPr dirty="0" sz="3000" spc="5"/>
              <a:t> </a:t>
            </a:r>
            <a:r>
              <a:rPr dirty="0" sz="3000" spc="90"/>
              <a:t>та</a:t>
            </a:r>
            <a:r>
              <a:rPr dirty="0" sz="3000" spc="95"/>
              <a:t> </a:t>
            </a:r>
            <a:r>
              <a:rPr dirty="0" sz="3000" spc="10"/>
              <a:t>охороні</a:t>
            </a:r>
            <a:r>
              <a:rPr dirty="0" sz="3000" spc="15"/>
              <a:t> </a:t>
            </a:r>
            <a:r>
              <a:rPr dirty="0" sz="3000" spc="90"/>
              <a:t>та</a:t>
            </a:r>
            <a:r>
              <a:rPr dirty="0" sz="3000" spc="95"/>
              <a:t> </a:t>
            </a:r>
            <a:r>
              <a:rPr dirty="0" sz="3000" spc="10"/>
              <a:t>збереженні</a:t>
            </a:r>
            <a:r>
              <a:rPr dirty="0" sz="3000" spc="15"/>
              <a:t> </a:t>
            </a:r>
            <a:r>
              <a:rPr dirty="0" sz="3000" spc="114"/>
              <a:t>довкілля;</a:t>
            </a:r>
            <a:r>
              <a:rPr dirty="0" sz="3000" spc="120"/>
              <a:t> </a:t>
            </a:r>
            <a:r>
              <a:rPr dirty="0" sz="3000" spc="65"/>
              <a:t>набуття</a:t>
            </a:r>
            <a:r>
              <a:rPr dirty="0" sz="3000" spc="70"/>
              <a:t> </a:t>
            </a:r>
            <a:r>
              <a:rPr dirty="0" sz="3000" spc="95"/>
              <a:t>навичок </a:t>
            </a:r>
            <a:r>
              <a:rPr dirty="0" sz="3000" spc="100"/>
              <a:t> </a:t>
            </a:r>
            <a:r>
              <a:rPr dirty="0" sz="3000" spc="55"/>
              <a:t>презентації</a:t>
            </a:r>
            <a:r>
              <a:rPr dirty="0" sz="3000" spc="30"/>
              <a:t> </a:t>
            </a:r>
            <a:r>
              <a:rPr dirty="0" sz="3000" spc="120"/>
              <a:t>колективних</a:t>
            </a:r>
            <a:r>
              <a:rPr dirty="0" sz="3000" spc="35"/>
              <a:t> </a:t>
            </a:r>
            <a:r>
              <a:rPr dirty="0" sz="3000" spc="90"/>
              <a:t>та</a:t>
            </a:r>
            <a:r>
              <a:rPr dirty="0" sz="3000" spc="35"/>
              <a:t> </a:t>
            </a:r>
            <a:r>
              <a:rPr dirty="0" sz="3000" spc="140"/>
              <a:t>індивідуальних</a:t>
            </a:r>
            <a:r>
              <a:rPr dirty="0" sz="3000" spc="35"/>
              <a:t> </a:t>
            </a:r>
            <a:r>
              <a:rPr dirty="0" sz="3000" spc="75"/>
              <a:t>проектів</a:t>
            </a:r>
            <a:endParaRPr sz="300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00"/>
          </a:p>
          <a:p>
            <a:pPr algn="just" marL="1492250" marR="5080" indent="192405">
              <a:lnSpc>
                <a:spcPct val="99900"/>
              </a:lnSpc>
              <a:spcBef>
                <a:spcPts val="5"/>
              </a:spcBef>
            </a:pPr>
            <a:r>
              <a:rPr dirty="0" sz="2650" spc="-75" b="1">
                <a:solidFill>
                  <a:srgbClr val="FA160E"/>
                </a:solidFill>
                <a:latin typeface="Tahoma"/>
                <a:cs typeface="Tahoma"/>
              </a:rPr>
              <a:t>-</a:t>
            </a:r>
            <a:r>
              <a:rPr dirty="0" sz="2650" spc="-75" b="1">
                <a:solidFill>
                  <a:srgbClr val="FA160E"/>
                </a:solidFill>
                <a:latin typeface="Arial"/>
                <a:cs typeface="Arial"/>
              </a:rPr>
              <a:t>системнı</a:t>
            </a:r>
            <a:r>
              <a:rPr dirty="0" sz="2650" spc="-75" b="1">
                <a:solidFill>
                  <a:srgbClr val="FA160E"/>
                </a:solidFill>
                <a:latin typeface="Tahoma"/>
                <a:cs typeface="Tahoma"/>
              </a:rPr>
              <a:t>:</a:t>
            </a:r>
            <a:r>
              <a:rPr dirty="0" baseline="-2096" sz="3975" spc="-112" b="1">
                <a:solidFill>
                  <a:srgbClr val="FA160E"/>
                </a:solidFill>
                <a:latin typeface="Tahoma"/>
                <a:cs typeface="Tahoma"/>
              </a:rPr>
              <a:t>:</a:t>
            </a:r>
            <a:r>
              <a:rPr dirty="0" baseline="-2096" sz="3975" spc="-104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80" b="1">
                <a:latin typeface="Arial"/>
                <a:cs typeface="Arial"/>
              </a:rPr>
              <a:t>здатнıсть</a:t>
            </a:r>
            <a:r>
              <a:rPr dirty="0" sz="2650" spc="80" b="1">
                <a:latin typeface="Arial"/>
                <a:cs typeface="Arial"/>
              </a:rPr>
              <a:t> </a:t>
            </a:r>
            <a:r>
              <a:rPr dirty="0" sz="2650" spc="125" b="1">
                <a:latin typeface="Arial"/>
                <a:cs typeface="Arial"/>
              </a:rPr>
              <a:t>народжувати</a:t>
            </a:r>
            <a:r>
              <a:rPr dirty="0" sz="2650" spc="125" b="1">
                <a:latin typeface="Arial"/>
                <a:cs typeface="Arial"/>
              </a:rPr>
              <a:t> </a:t>
            </a:r>
            <a:r>
              <a:rPr dirty="0" sz="2650" spc="60" b="1">
                <a:latin typeface="Arial"/>
                <a:cs typeface="Arial"/>
              </a:rPr>
              <a:t>новı</a:t>
            </a:r>
            <a:r>
              <a:rPr dirty="0" sz="2650" spc="60" b="1">
                <a:latin typeface="Arial"/>
                <a:cs typeface="Arial"/>
              </a:rPr>
              <a:t> </a:t>
            </a:r>
            <a:r>
              <a:rPr dirty="0" sz="2650" spc="-185" b="1">
                <a:latin typeface="Arial"/>
                <a:cs typeface="Arial"/>
              </a:rPr>
              <a:t>ıдеї</a:t>
            </a:r>
            <a:r>
              <a:rPr dirty="0" sz="2650" spc="-185" b="1">
                <a:latin typeface="Tahoma"/>
                <a:cs typeface="Tahoma"/>
              </a:rPr>
              <a:t>;</a:t>
            </a:r>
            <a:r>
              <a:rPr dirty="0" baseline="-2096" sz="3975" spc="-277" b="1">
                <a:solidFill>
                  <a:srgbClr val="FA160E"/>
                </a:solidFill>
                <a:latin typeface="Tahoma"/>
                <a:cs typeface="Tahoma"/>
              </a:rPr>
              <a:t>;</a:t>
            </a:r>
            <a:r>
              <a:rPr dirty="0" baseline="-2096" sz="3975" spc="-270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85" b="1">
                <a:latin typeface="Arial"/>
                <a:cs typeface="Arial"/>
              </a:rPr>
              <a:t>набуття</a:t>
            </a:r>
            <a:r>
              <a:rPr dirty="0" sz="2650" spc="85" b="1">
                <a:latin typeface="Arial"/>
                <a:cs typeface="Arial"/>
              </a:rPr>
              <a:t> </a:t>
            </a:r>
            <a:r>
              <a:rPr dirty="0" sz="2650" spc="95" b="1">
                <a:latin typeface="Arial"/>
                <a:cs typeface="Arial"/>
              </a:rPr>
              <a:t>умıнь</a:t>
            </a:r>
            <a:r>
              <a:rPr dirty="0" sz="2650" spc="95" b="1">
                <a:latin typeface="Arial"/>
                <a:cs typeface="Arial"/>
              </a:rPr>
              <a:t> </a:t>
            </a:r>
            <a:r>
              <a:rPr dirty="0" sz="2650" spc="140" b="1">
                <a:latin typeface="Arial"/>
                <a:cs typeface="Arial"/>
              </a:rPr>
              <a:t>та</a:t>
            </a:r>
            <a:r>
              <a:rPr dirty="0" sz="2650" spc="140" b="1">
                <a:latin typeface="Arial"/>
                <a:cs typeface="Arial"/>
              </a:rPr>
              <a:t> </a:t>
            </a:r>
            <a:r>
              <a:rPr dirty="0" sz="2650" spc="150" b="1">
                <a:latin typeface="Arial"/>
                <a:cs typeface="Arial"/>
              </a:rPr>
              <a:t>навичок</a:t>
            </a:r>
            <a:r>
              <a:rPr dirty="0" sz="2650" spc="150" b="1">
                <a:latin typeface="Arial"/>
                <a:cs typeface="Arial"/>
              </a:rPr>
              <a:t> </a:t>
            </a:r>
            <a:r>
              <a:rPr dirty="0" sz="2650" spc="100" b="1">
                <a:latin typeface="Arial"/>
                <a:cs typeface="Arial"/>
              </a:rPr>
              <a:t>проектної </a:t>
            </a:r>
            <a:r>
              <a:rPr dirty="0" sz="2650" spc="105" b="1">
                <a:latin typeface="Arial"/>
                <a:cs typeface="Arial"/>
              </a:rPr>
              <a:t> </a:t>
            </a:r>
            <a:r>
              <a:rPr dirty="0" sz="2650" spc="-80" b="1">
                <a:latin typeface="Arial"/>
                <a:cs typeface="Arial"/>
              </a:rPr>
              <a:t>дıяльностı</a:t>
            </a:r>
            <a:r>
              <a:rPr dirty="0" sz="2650" spc="-80" b="1">
                <a:latin typeface="Tahoma"/>
                <a:cs typeface="Tahoma"/>
              </a:rPr>
              <a:t>;</a:t>
            </a:r>
            <a:r>
              <a:rPr dirty="0" baseline="-2096" sz="3975" spc="-120" b="1">
                <a:solidFill>
                  <a:srgbClr val="FA160E"/>
                </a:solidFill>
                <a:latin typeface="Tahoma"/>
                <a:cs typeface="Tahoma"/>
              </a:rPr>
              <a:t>;</a:t>
            </a:r>
            <a:r>
              <a:rPr dirty="0" baseline="-2096" sz="3975" spc="-112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110" b="1">
                <a:latin typeface="Arial"/>
                <a:cs typeface="Arial"/>
              </a:rPr>
              <a:t>вмıння</a:t>
            </a:r>
            <a:r>
              <a:rPr dirty="0" sz="2650" spc="114" b="1">
                <a:latin typeface="Arial"/>
                <a:cs typeface="Arial"/>
              </a:rPr>
              <a:t> </a:t>
            </a:r>
            <a:r>
              <a:rPr dirty="0" sz="2650" spc="110" b="1">
                <a:latin typeface="Arial"/>
                <a:cs typeface="Arial"/>
              </a:rPr>
              <a:t>планувати</a:t>
            </a:r>
            <a:r>
              <a:rPr dirty="0" sz="2650" spc="114" b="1">
                <a:latin typeface="Arial"/>
                <a:cs typeface="Arial"/>
              </a:rPr>
              <a:t> </a:t>
            </a:r>
            <a:r>
              <a:rPr dirty="0" sz="2650" spc="140" b="1">
                <a:latin typeface="Arial"/>
                <a:cs typeface="Arial"/>
              </a:rPr>
              <a:t>та</a:t>
            </a:r>
            <a:r>
              <a:rPr dirty="0" sz="2650" spc="145" b="1">
                <a:latin typeface="Arial"/>
                <a:cs typeface="Arial"/>
              </a:rPr>
              <a:t> </a:t>
            </a:r>
            <a:r>
              <a:rPr dirty="0" sz="2650" spc="85" b="1">
                <a:latin typeface="Arial"/>
                <a:cs typeface="Arial"/>
              </a:rPr>
              <a:t>управляти</a:t>
            </a:r>
            <a:r>
              <a:rPr dirty="0" sz="2650" spc="90" b="1">
                <a:latin typeface="Arial"/>
                <a:cs typeface="Arial"/>
              </a:rPr>
              <a:t> </a:t>
            </a:r>
            <a:r>
              <a:rPr dirty="0" sz="2650" b="1">
                <a:latin typeface="Arial"/>
                <a:cs typeface="Arial"/>
              </a:rPr>
              <a:t>проектами</a:t>
            </a:r>
            <a:r>
              <a:rPr dirty="0" sz="2650" b="1">
                <a:latin typeface="Tahoma"/>
                <a:cs typeface="Tahoma"/>
              </a:rPr>
              <a:t>;</a:t>
            </a:r>
            <a:r>
              <a:rPr dirty="0" baseline="-2096" sz="3975" b="1">
                <a:solidFill>
                  <a:srgbClr val="FA160E"/>
                </a:solidFill>
                <a:latin typeface="Tahoma"/>
                <a:cs typeface="Tahoma"/>
              </a:rPr>
              <a:t>;</a:t>
            </a:r>
            <a:r>
              <a:rPr dirty="0" baseline="-2096" sz="3975" spc="7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80" b="1">
                <a:latin typeface="Arial"/>
                <a:cs typeface="Arial"/>
              </a:rPr>
              <a:t>здатнıсть</a:t>
            </a:r>
            <a:r>
              <a:rPr dirty="0" sz="2650" spc="85" b="1">
                <a:latin typeface="Arial"/>
                <a:cs typeface="Arial"/>
              </a:rPr>
              <a:t> </a:t>
            </a:r>
            <a:r>
              <a:rPr dirty="0" sz="2650" spc="60" b="1">
                <a:latin typeface="Arial"/>
                <a:cs typeface="Arial"/>
              </a:rPr>
              <a:t>застосовувати </a:t>
            </a:r>
            <a:r>
              <a:rPr dirty="0" sz="2650" spc="65" b="1">
                <a:latin typeface="Arial"/>
                <a:cs typeface="Arial"/>
              </a:rPr>
              <a:t> </a:t>
            </a:r>
            <a:r>
              <a:rPr dirty="0" sz="2650" spc="135" b="1">
                <a:latin typeface="Arial"/>
                <a:cs typeface="Arial"/>
              </a:rPr>
              <a:t>отриманı</a:t>
            </a:r>
            <a:r>
              <a:rPr dirty="0" sz="2650" spc="135" b="1">
                <a:latin typeface="Arial"/>
                <a:cs typeface="Arial"/>
              </a:rPr>
              <a:t> </a:t>
            </a:r>
            <a:r>
              <a:rPr dirty="0" sz="2650" spc="114" b="1">
                <a:latin typeface="Arial"/>
                <a:cs typeface="Arial"/>
              </a:rPr>
              <a:t>знання</a:t>
            </a:r>
            <a:r>
              <a:rPr dirty="0" sz="2650" spc="114" b="1">
                <a:latin typeface="Arial"/>
                <a:cs typeface="Arial"/>
              </a:rPr>
              <a:t> </a:t>
            </a:r>
            <a:r>
              <a:rPr dirty="0" sz="2650" spc="30" b="1">
                <a:latin typeface="Arial"/>
                <a:cs typeface="Arial"/>
              </a:rPr>
              <a:t>в</a:t>
            </a:r>
            <a:r>
              <a:rPr dirty="0" sz="2650" spc="30" b="1">
                <a:latin typeface="Arial"/>
                <a:cs typeface="Arial"/>
              </a:rPr>
              <a:t> </a:t>
            </a:r>
            <a:r>
              <a:rPr dirty="0" sz="2650" spc="55" b="1">
                <a:latin typeface="Arial"/>
                <a:cs typeface="Arial"/>
              </a:rPr>
              <a:t>процесı</a:t>
            </a:r>
            <a:r>
              <a:rPr dirty="0" sz="2650" spc="55" b="1">
                <a:latin typeface="Arial"/>
                <a:cs typeface="Arial"/>
              </a:rPr>
              <a:t> </a:t>
            </a:r>
            <a:r>
              <a:rPr dirty="0" sz="2650" spc="100" b="1">
                <a:latin typeface="Arial"/>
                <a:cs typeface="Arial"/>
              </a:rPr>
              <a:t>майбутньої</a:t>
            </a:r>
            <a:r>
              <a:rPr dirty="0" sz="2650" spc="100" b="1">
                <a:latin typeface="Arial"/>
                <a:cs typeface="Arial"/>
              </a:rPr>
              <a:t> </a:t>
            </a:r>
            <a:r>
              <a:rPr dirty="0" sz="2650" spc="45" b="1">
                <a:latin typeface="Arial"/>
                <a:cs typeface="Arial"/>
              </a:rPr>
              <a:t>професıйної</a:t>
            </a:r>
            <a:r>
              <a:rPr dirty="0" sz="2650" spc="45" b="1">
                <a:latin typeface="Arial"/>
                <a:cs typeface="Arial"/>
              </a:rPr>
              <a:t> </a:t>
            </a:r>
            <a:r>
              <a:rPr dirty="0" sz="2650" spc="15" b="1">
                <a:latin typeface="Arial"/>
                <a:cs typeface="Arial"/>
              </a:rPr>
              <a:t>дıяльностı</a:t>
            </a:r>
            <a:r>
              <a:rPr dirty="0" sz="2650" spc="15" b="1">
                <a:latin typeface="Tahoma"/>
                <a:cs typeface="Tahoma"/>
              </a:rPr>
              <a:t>.</a:t>
            </a:r>
            <a:r>
              <a:rPr dirty="0" sz="2650" spc="15" b="1">
                <a:latin typeface="Tahoma"/>
                <a:cs typeface="Tahoma"/>
              </a:rPr>
              <a:t> </a:t>
            </a:r>
            <a:r>
              <a:rPr dirty="0" sz="2650" spc="100" b="1">
                <a:latin typeface="Arial"/>
                <a:cs typeface="Arial"/>
              </a:rPr>
              <a:t>Розвиток</a:t>
            </a:r>
            <a:r>
              <a:rPr dirty="0" sz="2650" spc="100" b="1">
                <a:latin typeface="Arial"/>
                <a:cs typeface="Arial"/>
              </a:rPr>
              <a:t> </a:t>
            </a:r>
            <a:r>
              <a:rPr dirty="0" sz="2650" spc="75" b="1">
                <a:latin typeface="Arial"/>
                <a:cs typeface="Arial"/>
              </a:rPr>
              <a:t>лıдерських </a:t>
            </a:r>
            <a:r>
              <a:rPr dirty="0" sz="2650" spc="80" b="1">
                <a:latin typeface="Arial"/>
                <a:cs typeface="Arial"/>
              </a:rPr>
              <a:t> </a:t>
            </a:r>
            <a:r>
              <a:rPr dirty="0" sz="2650" spc="140" b="1">
                <a:latin typeface="Arial"/>
                <a:cs typeface="Arial"/>
              </a:rPr>
              <a:t>та</a:t>
            </a:r>
            <a:r>
              <a:rPr dirty="0" sz="2650" spc="140" b="1">
                <a:latin typeface="Arial"/>
                <a:cs typeface="Arial"/>
              </a:rPr>
              <a:t> </a:t>
            </a:r>
            <a:r>
              <a:rPr dirty="0" sz="2650" spc="55" b="1">
                <a:latin typeface="Arial"/>
                <a:cs typeface="Arial"/>
              </a:rPr>
              <a:t>особистих</a:t>
            </a:r>
            <a:r>
              <a:rPr dirty="0" sz="2650" spc="55" b="1">
                <a:latin typeface="Arial"/>
                <a:cs typeface="Arial"/>
              </a:rPr>
              <a:t> </a:t>
            </a:r>
            <a:r>
              <a:rPr dirty="0" sz="2650" spc="-75" b="1">
                <a:latin typeface="Arial"/>
                <a:cs typeface="Arial"/>
              </a:rPr>
              <a:t>якостей</a:t>
            </a:r>
            <a:r>
              <a:rPr dirty="0" sz="2650" spc="-75" b="1">
                <a:latin typeface="Tahoma"/>
                <a:cs typeface="Tahoma"/>
              </a:rPr>
              <a:t>:</a:t>
            </a:r>
            <a:r>
              <a:rPr dirty="0" baseline="-2096" sz="3975" spc="-112" b="1">
                <a:solidFill>
                  <a:srgbClr val="FA160E"/>
                </a:solidFill>
                <a:latin typeface="Tahoma"/>
                <a:cs typeface="Tahoma"/>
              </a:rPr>
              <a:t>: </a:t>
            </a:r>
            <a:r>
              <a:rPr dirty="0" sz="2650" spc="75" b="1">
                <a:latin typeface="Arial"/>
                <a:cs typeface="Arial"/>
              </a:rPr>
              <a:t>ıнıцıативнıсть</a:t>
            </a:r>
            <a:r>
              <a:rPr dirty="0" sz="2650" spc="75" b="1">
                <a:latin typeface="Tahoma"/>
                <a:cs typeface="Tahoma"/>
              </a:rPr>
              <a:t>,</a:t>
            </a:r>
            <a:r>
              <a:rPr dirty="0" sz="2650" spc="75" b="1">
                <a:latin typeface="Tahoma"/>
                <a:cs typeface="Tahoma"/>
              </a:rPr>
              <a:t> </a:t>
            </a:r>
            <a:r>
              <a:rPr dirty="0" sz="2650" spc="45" b="1">
                <a:latin typeface="Arial"/>
                <a:cs typeface="Arial"/>
              </a:rPr>
              <a:t>самостıйнıсть</a:t>
            </a:r>
            <a:r>
              <a:rPr dirty="0" sz="2650" spc="45" b="1">
                <a:latin typeface="Tahoma"/>
                <a:cs typeface="Tahoma"/>
              </a:rPr>
              <a:t>,</a:t>
            </a:r>
            <a:r>
              <a:rPr dirty="0" sz="2650" spc="45" b="1">
                <a:latin typeface="Tahoma"/>
                <a:cs typeface="Tahoma"/>
              </a:rPr>
              <a:t> </a:t>
            </a:r>
            <a:r>
              <a:rPr dirty="0" sz="2650" spc="80" b="1">
                <a:latin typeface="Arial"/>
                <a:cs typeface="Arial"/>
              </a:rPr>
              <a:t>креативнıсть</a:t>
            </a:r>
            <a:r>
              <a:rPr dirty="0" sz="2650" spc="80" b="1">
                <a:latin typeface="Tahoma"/>
                <a:cs typeface="Tahoma"/>
              </a:rPr>
              <a:t>,</a:t>
            </a:r>
            <a:r>
              <a:rPr dirty="0" sz="2650" spc="80" b="1">
                <a:latin typeface="Tahoma"/>
                <a:cs typeface="Tahoma"/>
              </a:rPr>
              <a:t> </a:t>
            </a:r>
            <a:r>
              <a:rPr dirty="0" sz="2650" spc="-35" b="1">
                <a:latin typeface="Arial"/>
                <a:cs typeface="Arial"/>
              </a:rPr>
              <a:t>вıдповıдальнıсть</a:t>
            </a:r>
            <a:r>
              <a:rPr dirty="0" sz="2650" spc="-35" b="1">
                <a:latin typeface="Tahoma"/>
                <a:cs typeface="Tahoma"/>
              </a:rPr>
              <a:t>;</a:t>
            </a:r>
            <a:r>
              <a:rPr dirty="0" baseline="-2096" sz="3975" spc="-52" b="1">
                <a:solidFill>
                  <a:srgbClr val="FA160E"/>
                </a:solidFill>
                <a:latin typeface="Tahoma"/>
                <a:cs typeface="Tahoma"/>
              </a:rPr>
              <a:t>; </a:t>
            </a:r>
            <a:r>
              <a:rPr dirty="0" baseline="-2096" sz="3975" spc="-44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70" b="1">
                <a:latin typeface="Arial"/>
                <a:cs typeface="Arial"/>
              </a:rPr>
              <a:t>самоорганıзацıя</a:t>
            </a:r>
            <a:r>
              <a:rPr dirty="0" sz="2650" spc="70" b="1">
                <a:latin typeface="Tahoma"/>
                <a:cs typeface="Tahoma"/>
              </a:rPr>
              <a:t>,</a:t>
            </a:r>
            <a:r>
              <a:rPr dirty="0" sz="2650" spc="75" b="1">
                <a:latin typeface="Tahoma"/>
                <a:cs typeface="Tahoma"/>
              </a:rPr>
              <a:t> </a:t>
            </a:r>
            <a:r>
              <a:rPr dirty="0" sz="2650" spc="70" b="1">
                <a:latin typeface="Arial"/>
                <a:cs typeface="Arial"/>
              </a:rPr>
              <a:t>самоствердження</a:t>
            </a:r>
            <a:r>
              <a:rPr dirty="0" sz="2650" spc="70" b="1">
                <a:latin typeface="Tahoma"/>
                <a:cs typeface="Tahoma"/>
              </a:rPr>
              <a:t>,</a:t>
            </a:r>
            <a:r>
              <a:rPr dirty="0" sz="2650" spc="75" b="1">
                <a:latin typeface="Tahoma"/>
                <a:cs typeface="Tahoma"/>
              </a:rPr>
              <a:t> </a:t>
            </a:r>
            <a:r>
              <a:rPr dirty="0" sz="2650" spc="95" b="1">
                <a:latin typeface="Arial"/>
                <a:cs typeface="Arial"/>
              </a:rPr>
              <a:t>самовираження</a:t>
            </a:r>
            <a:r>
              <a:rPr dirty="0" sz="2650" spc="95" b="1">
                <a:latin typeface="Tahoma"/>
                <a:cs typeface="Tahoma"/>
              </a:rPr>
              <a:t>,</a:t>
            </a:r>
            <a:r>
              <a:rPr dirty="0" sz="2650" spc="100" b="1">
                <a:latin typeface="Tahoma"/>
                <a:cs typeface="Tahoma"/>
              </a:rPr>
              <a:t> </a:t>
            </a:r>
            <a:r>
              <a:rPr dirty="0" sz="2650" spc="120" b="1">
                <a:latin typeface="Arial"/>
                <a:cs typeface="Arial"/>
              </a:rPr>
              <a:t>а</a:t>
            </a:r>
            <a:r>
              <a:rPr dirty="0" sz="2650" spc="125" b="1">
                <a:latin typeface="Arial"/>
                <a:cs typeface="Arial"/>
              </a:rPr>
              <a:t> </a:t>
            </a:r>
            <a:r>
              <a:rPr dirty="0" sz="2650" spc="200" b="1">
                <a:latin typeface="Arial"/>
                <a:cs typeface="Arial"/>
              </a:rPr>
              <a:t>також</a:t>
            </a:r>
            <a:r>
              <a:rPr dirty="0" sz="2650" spc="204" b="1">
                <a:latin typeface="Arial"/>
                <a:cs typeface="Arial"/>
              </a:rPr>
              <a:t> </a:t>
            </a:r>
            <a:r>
              <a:rPr dirty="0" sz="2650" spc="60" b="1">
                <a:latin typeface="Arial"/>
                <a:cs typeface="Arial"/>
              </a:rPr>
              <a:t>самоаналıз</a:t>
            </a:r>
            <a:r>
              <a:rPr dirty="0" sz="2650" spc="60" b="1">
                <a:latin typeface="Tahoma"/>
                <a:cs typeface="Tahoma"/>
              </a:rPr>
              <a:t>, </a:t>
            </a:r>
            <a:r>
              <a:rPr dirty="0" sz="2650" spc="65" b="1">
                <a:latin typeface="Tahoma"/>
                <a:cs typeface="Tahoma"/>
              </a:rPr>
              <a:t> </a:t>
            </a:r>
            <a:r>
              <a:rPr dirty="0" sz="2650" spc="45" b="1">
                <a:latin typeface="Arial"/>
                <a:cs typeface="Arial"/>
              </a:rPr>
              <a:t>саморефлексıя</a:t>
            </a:r>
            <a:r>
              <a:rPr dirty="0" sz="2650" spc="-215" b="1">
                <a:latin typeface="Arial"/>
                <a:cs typeface="Arial"/>
              </a:rPr>
              <a:t> </a:t>
            </a:r>
            <a:r>
              <a:rPr dirty="0" sz="2650" spc="140" b="1">
                <a:latin typeface="Arial"/>
                <a:cs typeface="Arial"/>
              </a:rPr>
              <a:t>та</a:t>
            </a:r>
            <a:r>
              <a:rPr dirty="0" sz="2650" spc="-210" b="1">
                <a:latin typeface="Arial"/>
                <a:cs typeface="Arial"/>
              </a:rPr>
              <a:t> </a:t>
            </a:r>
            <a:r>
              <a:rPr dirty="0" sz="2650" spc="-10" b="1">
                <a:latin typeface="Arial"/>
                <a:cs typeface="Arial"/>
              </a:rPr>
              <a:t>саморозвиток</a:t>
            </a:r>
            <a:r>
              <a:rPr dirty="0" sz="2650" spc="-10" b="1">
                <a:latin typeface="Tahoma"/>
                <a:cs typeface="Tahoma"/>
              </a:rPr>
              <a:t>;</a:t>
            </a:r>
            <a:r>
              <a:rPr dirty="0" baseline="-2096" sz="3975" spc="-15" b="1">
                <a:solidFill>
                  <a:srgbClr val="FA160E"/>
                </a:solidFill>
                <a:latin typeface="Tahoma"/>
                <a:cs typeface="Tahoma"/>
              </a:rPr>
              <a:t>;</a:t>
            </a:r>
            <a:endParaRPr baseline="-2096" sz="3975">
              <a:latin typeface="Tahoma"/>
              <a:cs typeface="Tahoma"/>
            </a:endParaRPr>
          </a:p>
          <a:p>
            <a:pPr algn="just" marL="1492250" marR="5080" indent="160655">
              <a:lnSpc>
                <a:spcPts val="3160"/>
              </a:lnSpc>
              <a:spcBef>
                <a:spcPts val="105"/>
              </a:spcBef>
            </a:pPr>
            <a:r>
              <a:rPr dirty="0" sz="2650" spc="-25" b="1">
                <a:solidFill>
                  <a:srgbClr val="FA160E"/>
                </a:solidFill>
                <a:latin typeface="Tahoma"/>
                <a:cs typeface="Tahoma"/>
              </a:rPr>
              <a:t>-</a:t>
            </a:r>
            <a:r>
              <a:rPr dirty="0" sz="2650" spc="-25" b="1">
                <a:solidFill>
                  <a:srgbClr val="FA160E"/>
                </a:solidFill>
                <a:latin typeface="Arial"/>
                <a:cs typeface="Arial"/>
              </a:rPr>
              <a:t>мıжособистıснı</a:t>
            </a:r>
            <a:r>
              <a:rPr dirty="0" sz="2650" spc="-25" b="1">
                <a:solidFill>
                  <a:srgbClr val="FA160E"/>
                </a:solidFill>
                <a:latin typeface="Tahoma"/>
                <a:cs typeface="Tahoma"/>
              </a:rPr>
              <a:t>:</a:t>
            </a:r>
            <a:r>
              <a:rPr dirty="0" baseline="-2096" sz="3975" spc="-37" b="1">
                <a:solidFill>
                  <a:srgbClr val="FA160E"/>
                </a:solidFill>
                <a:latin typeface="Tahoma"/>
                <a:cs typeface="Tahoma"/>
              </a:rPr>
              <a:t>: </a:t>
            </a:r>
            <a:r>
              <a:rPr dirty="0" sz="2650" spc="185" b="1">
                <a:latin typeface="Arial"/>
                <a:cs typeface="Arial"/>
              </a:rPr>
              <a:t>навички</a:t>
            </a:r>
            <a:r>
              <a:rPr dirty="0" sz="2650" spc="185" b="1">
                <a:latin typeface="Arial"/>
                <a:cs typeface="Arial"/>
              </a:rPr>
              <a:t> </a:t>
            </a:r>
            <a:r>
              <a:rPr dirty="0" sz="2650" spc="80" b="1">
                <a:latin typeface="Arial"/>
                <a:cs typeface="Arial"/>
              </a:rPr>
              <a:t>роботи</a:t>
            </a:r>
            <a:r>
              <a:rPr dirty="0" sz="2650" spc="80" b="1">
                <a:latin typeface="Arial"/>
                <a:cs typeface="Arial"/>
              </a:rPr>
              <a:t> </a:t>
            </a:r>
            <a:r>
              <a:rPr dirty="0" sz="2650" spc="30" b="1">
                <a:latin typeface="Arial"/>
                <a:cs typeface="Arial"/>
              </a:rPr>
              <a:t>в</a:t>
            </a:r>
            <a:r>
              <a:rPr dirty="0" sz="2650" spc="30" b="1">
                <a:latin typeface="Arial"/>
                <a:cs typeface="Arial"/>
              </a:rPr>
              <a:t> </a:t>
            </a:r>
            <a:r>
              <a:rPr dirty="0" sz="2650" spc="135" b="1">
                <a:latin typeface="Arial"/>
                <a:cs typeface="Arial"/>
              </a:rPr>
              <a:t>командı</a:t>
            </a:r>
            <a:r>
              <a:rPr dirty="0" sz="2650" spc="135" b="1">
                <a:latin typeface="Arial"/>
                <a:cs typeface="Arial"/>
              </a:rPr>
              <a:t> </a:t>
            </a:r>
            <a:r>
              <a:rPr dirty="0" sz="2650" spc="110" b="1">
                <a:latin typeface="Arial"/>
                <a:cs typeface="Arial"/>
              </a:rPr>
              <a:t>щодо</a:t>
            </a:r>
            <a:r>
              <a:rPr dirty="0" sz="2650" spc="110" b="1">
                <a:latin typeface="Arial"/>
                <a:cs typeface="Arial"/>
              </a:rPr>
              <a:t> </a:t>
            </a:r>
            <a:r>
              <a:rPr dirty="0" sz="2650" spc="55" b="1">
                <a:latin typeface="Arial"/>
                <a:cs typeface="Arial"/>
              </a:rPr>
              <a:t>створення</a:t>
            </a:r>
            <a:r>
              <a:rPr dirty="0" sz="2650" spc="55" b="1">
                <a:latin typeface="Arial"/>
                <a:cs typeface="Arial"/>
              </a:rPr>
              <a:t> </a:t>
            </a:r>
            <a:r>
              <a:rPr dirty="0" sz="2650" spc="65" b="1">
                <a:latin typeface="Arial"/>
                <a:cs typeface="Arial"/>
              </a:rPr>
              <a:t>ı</a:t>
            </a:r>
            <a:r>
              <a:rPr dirty="0" sz="2650" spc="65" b="1">
                <a:latin typeface="Arial"/>
                <a:cs typeface="Arial"/>
              </a:rPr>
              <a:t> </a:t>
            </a:r>
            <a:r>
              <a:rPr dirty="0" sz="2650" spc="90" b="1">
                <a:latin typeface="Arial"/>
                <a:cs typeface="Arial"/>
              </a:rPr>
              <a:t>реалıзацıї</a:t>
            </a:r>
            <a:r>
              <a:rPr dirty="0" sz="2650" spc="90" b="1">
                <a:latin typeface="Arial"/>
                <a:cs typeface="Arial"/>
              </a:rPr>
              <a:t> </a:t>
            </a:r>
            <a:r>
              <a:rPr dirty="0" sz="2650" spc="-55" b="1">
                <a:latin typeface="Arial"/>
                <a:cs typeface="Arial"/>
              </a:rPr>
              <a:t>проектıв</a:t>
            </a:r>
            <a:r>
              <a:rPr dirty="0" sz="2650" spc="-55" b="1">
                <a:latin typeface="Tahoma"/>
                <a:cs typeface="Tahoma"/>
              </a:rPr>
              <a:t>;</a:t>
            </a:r>
            <a:r>
              <a:rPr dirty="0" baseline="-2096" sz="3975" spc="-82" b="1">
                <a:solidFill>
                  <a:srgbClr val="FA160E"/>
                </a:solidFill>
                <a:latin typeface="Tahoma"/>
                <a:cs typeface="Tahoma"/>
              </a:rPr>
              <a:t>; </a:t>
            </a:r>
            <a:r>
              <a:rPr dirty="0" baseline="-2096" sz="3975" spc="-75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80" b="1">
                <a:latin typeface="Arial"/>
                <a:cs typeface="Arial"/>
              </a:rPr>
              <a:t>здатнıсть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spc="40" b="1">
                <a:latin typeface="Arial"/>
                <a:cs typeface="Arial"/>
              </a:rPr>
              <a:t>до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spc="229" b="1">
                <a:latin typeface="Arial"/>
                <a:cs typeface="Arial"/>
              </a:rPr>
              <a:t>критики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spc="140" b="1">
                <a:latin typeface="Arial"/>
                <a:cs typeface="Arial"/>
              </a:rPr>
              <a:t>та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spc="40" b="1">
                <a:latin typeface="Arial"/>
                <a:cs typeface="Arial"/>
              </a:rPr>
              <a:t>самокритики</a:t>
            </a:r>
            <a:r>
              <a:rPr dirty="0" sz="2650" spc="40" b="1">
                <a:latin typeface="Tahoma"/>
                <a:cs typeface="Tahoma"/>
              </a:rPr>
              <a:t>;</a:t>
            </a:r>
            <a:r>
              <a:rPr dirty="0" baseline="-2096" sz="3975" spc="60" b="1">
                <a:solidFill>
                  <a:srgbClr val="FA160E"/>
                </a:solidFill>
                <a:latin typeface="Tahoma"/>
                <a:cs typeface="Tahoma"/>
              </a:rPr>
              <a:t>;</a:t>
            </a:r>
            <a:r>
              <a:rPr dirty="0" baseline="-2096" sz="3975" spc="-367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185" b="1">
                <a:latin typeface="Arial"/>
                <a:cs typeface="Arial"/>
              </a:rPr>
              <a:t>навички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spc="80" b="1">
                <a:latin typeface="Arial"/>
                <a:cs typeface="Arial"/>
              </a:rPr>
              <a:t>ведення</a:t>
            </a:r>
            <a:r>
              <a:rPr dirty="0" sz="2650" spc="-85" b="1">
                <a:latin typeface="Arial"/>
                <a:cs typeface="Arial"/>
              </a:rPr>
              <a:t> </a:t>
            </a:r>
            <a:r>
              <a:rPr dirty="0" sz="2650" spc="-85" b="1">
                <a:latin typeface="Arial"/>
                <a:cs typeface="Arial"/>
              </a:rPr>
              <a:t>дискусıї</a:t>
            </a:r>
            <a:r>
              <a:rPr dirty="0" sz="2650" spc="-85" b="1">
                <a:latin typeface="Tahoma"/>
                <a:cs typeface="Tahoma"/>
              </a:rPr>
              <a:t>;</a:t>
            </a:r>
            <a:r>
              <a:rPr dirty="0" baseline="-2096" sz="3975" spc="-127" b="1">
                <a:solidFill>
                  <a:srgbClr val="FA160E"/>
                </a:solidFill>
                <a:latin typeface="Tahoma"/>
                <a:cs typeface="Tahoma"/>
              </a:rPr>
              <a:t>;</a:t>
            </a:r>
            <a:r>
              <a:rPr dirty="0" baseline="-2096" sz="3975" spc="-375" b="1">
                <a:solidFill>
                  <a:srgbClr val="FA160E"/>
                </a:solidFill>
                <a:latin typeface="Tahoma"/>
                <a:cs typeface="Tahoma"/>
              </a:rPr>
              <a:t> </a:t>
            </a:r>
            <a:r>
              <a:rPr dirty="0" sz="2650" spc="80" b="1">
                <a:latin typeface="Arial"/>
                <a:cs typeface="Arial"/>
              </a:rPr>
              <a:t>здатнıсть</a:t>
            </a:r>
            <a:r>
              <a:rPr dirty="0" sz="2650" spc="-85" b="1">
                <a:latin typeface="Arial"/>
                <a:cs typeface="Arial"/>
              </a:rPr>
              <a:t> </a:t>
            </a:r>
            <a:r>
              <a:rPr dirty="0" sz="2650" spc="40" b="1">
                <a:latin typeface="Arial"/>
                <a:cs typeface="Arial"/>
              </a:rPr>
              <a:t>до</a:t>
            </a:r>
            <a:r>
              <a:rPr dirty="0" sz="2650" spc="-90" b="1">
                <a:latin typeface="Arial"/>
                <a:cs typeface="Arial"/>
              </a:rPr>
              <a:t> </a:t>
            </a:r>
            <a:r>
              <a:rPr dirty="0" sz="2650" spc="80" b="1">
                <a:latin typeface="Arial"/>
                <a:cs typeface="Arial"/>
              </a:rPr>
              <a:t>роботи </a:t>
            </a:r>
            <a:r>
              <a:rPr dirty="0" sz="2650" spc="-725" b="1">
                <a:latin typeface="Arial"/>
                <a:cs typeface="Arial"/>
              </a:rPr>
              <a:t> </a:t>
            </a:r>
            <a:r>
              <a:rPr dirty="0" sz="2650" spc="25" b="1">
                <a:latin typeface="Arial"/>
                <a:cs typeface="Arial"/>
              </a:rPr>
              <a:t>у</a:t>
            </a:r>
            <a:r>
              <a:rPr dirty="0" sz="2650" spc="-215" b="1">
                <a:latin typeface="Arial"/>
                <a:cs typeface="Arial"/>
              </a:rPr>
              <a:t> </a:t>
            </a:r>
            <a:r>
              <a:rPr dirty="0" sz="2650" spc="130" b="1">
                <a:latin typeface="Arial"/>
                <a:cs typeface="Arial"/>
              </a:rPr>
              <a:t>мıжнародному</a:t>
            </a:r>
            <a:r>
              <a:rPr dirty="0" sz="2650" spc="-210" b="1">
                <a:latin typeface="Arial"/>
                <a:cs typeface="Arial"/>
              </a:rPr>
              <a:t> </a:t>
            </a:r>
            <a:r>
              <a:rPr dirty="0" sz="2650" spc="60" b="1">
                <a:latin typeface="Arial"/>
                <a:cs typeface="Arial"/>
              </a:rPr>
              <a:t>середовищı</a:t>
            </a:r>
            <a:r>
              <a:rPr dirty="0" sz="2650" spc="60" b="1">
                <a:latin typeface="Tahoma"/>
                <a:cs typeface="Tahoma"/>
              </a:rPr>
              <a:t>.</a:t>
            </a:r>
            <a:endParaRPr sz="2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5534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" y="9164954"/>
            <a:ext cx="2324099" cy="1104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3892" y="5600649"/>
            <a:ext cx="17600295" cy="122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86840" marR="5080" indent="-1374775">
              <a:lnSpc>
                <a:spcPct val="115799"/>
              </a:lnSpc>
              <a:spcBef>
                <a:spcPts val="100"/>
              </a:spcBef>
            </a:pPr>
            <a:r>
              <a:rPr dirty="0" sz="3400" spc="135" b="1">
                <a:solidFill>
                  <a:srgbClr val="0AD0E3"/>
                </a:solidFill>
                <a:latin typeface="Arial"/>
                <a:cs typeface="Arial"/>
              </a:rPr>
              <a:t>У</a:t>
            </a:r>
            <a:r>
              <a:rPr dirty="0" sz="3400" spc="-26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05" b="1">
                <a:solidFill>
                  <a:srgbClr val="0AD0E3"/>
                </a:solidFill>
                <a:latin typeface="Arial"/>
                <a:cs typeface="Arial"/>
              </a:rPr>
              <a:t>результатı</a:t>
            </a:r>
            <a:r>
              <a:rPr dirty="0" sz="3400" spc="-25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45" b="1">
                <a:solidFill>
                  <a:srgbClr val="0AD0E3"/>
                </a:solidFill>
                <a:latin typeface="Arial"/>
                <a:cs typeface="Arial"/>
              </a:rPr>
              <a:t>вивчення</a:t>
            </a:r>
            <a:r>
              <a:rPr dirty="0" sz="3400" spc="-26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05" b="1">
                <a:solidFill>
                  <a:srgbClr val="0AD0E3"/>
                </a:solidFill>
                <a:latin typeface="Arial"/>
                <a:cs typeface="Arial"/>
              </a:rPr>
              <a:t>навчальної</a:t>
            </a:r>
            <a:r>
              <a:rPr dirty="0" sz="3400" spc="-25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65" b="1">
                <a:solidFill>
                  <a:srgbClr val="0AD0E3"/>
                </a:solidFill>
                <a:latin typeface="Arial"/>
                <a:cs typeface="Arial"/>
              </a:rPr>
              <a:t>дисциплıни</a:t>
            </a:r>
            <a:r>
              <a:rPr dirty="0" sz="3400" spc="-26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95" b="1">
                <a:solidFill>
                  <a:srgbClr val="0AD0E3"/>
                </a:solidFill>
                <a:latin typeface="Arial"/>
                <a:cs typeface="Arial"/>
              </a:rPr>
              <a:t>студент</a:t>
            </a:r>
            <a:r>
              <a:rPr dirty="0" sz="3400" spc="-25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50" b="1">
                <a:solidFill>
                  <a:srgbClr val="0AD0E3"/>
                </a:solidFill>
                <a:latin typeface="Arial"/>
                <a:cs typeface="Arial"/>
              </a:rPr>
              <a:t>повинен</a:t>
            </a:r>
            <a:r>
              <a:rPr dirty="0" sz="3400" spc="-26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55" b="1">
                <a:solidFill>
                  <a:srgbClr val="0AD0E3"/>
                </a:solidFill>
                <a:latin typeface="Arial"/>
                <a:cs typeface="Arial"/>
              </a:rPr>
              <a:t>набути</a:t>
            </a:r>
            <a:r>
              <a:rPr dirty="0" sz="3400" spc="-25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235" b="1">
                <a:solidFill>
                  <a:srgbClr val="0AD0E3"/>
                </a:solidFill>
                <a:latin typeface="Arial"/>
                <a:cs typeface="Arial"/>
              </a:rPr>
              <a:t>таких </a:t>
            </a:r>
            <a:r>
              <a:rPr dirty="0" sz="3400" spc="-93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00" b="1">
                <a:solidFill>
                  <a:srgbClr val="0AD0E3"/>
                </a:solidFill>
                <a:latin typeface="Arial"/>
                <a:cs typeface="Arial"/>
              </a:rPr>
              <a:t>результатıв</a:t>
            </a:r>
            <a:r>
              <a:rPr dirty="0" sz="3400" spc="-2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45" b="1">
                <a:solidFill>
                  <a:srgbClr val="0AD0E3"/>
                </a:solidFill>
                <a:latin typeface="Arial"/>
                <a:cs typeface="Arial"/>
              </a:rPr>
              <a:t>навчання</a:t>
            </a:r>
            <a:r>
              <a:rPr dirty="0" sz="3400" spc="-2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60" b="1">
                <a:solidFill>
                  <a:srgbClr val="0AD0E3"/>
                </a:solidFill>
                <a:latin typeface="Tahoma"/>
                <a:cs typeface="Tahoma"/>
              </a:rPr>
              <a:t>(</a:t>
            </a:r>
            <a:r>
              <a:rPr dirty="0" sz="3400" spc="60" b="1">
                <a:solidFill>
                  <a:srgbClr val="0AD0E3"/>
                </a:solidFill>
                <a:latin typeface="Arial"/>
                <a:cs typeface="Arial"/>
              </a:rPr>
              <a:t>знання</a:t>
            </a:r>
            <a:r>
              <a:rPr dirty="0" sz="3400" spc="60" b="1">
                <a:solidFill>
                  <a:srgbClr val="0AD0E3"/>
                </a:solidFill>
                <a:latin typeface="Tahoma"/>
                <a:cs typeface="Tahoma"/>
              </a:rPr>
              <a:t>,</a:t>
            </a:r>
            <a:r>
              <a:rPr dirty="0" sz="3400" spc="-315" b="1">
                <a:solidFill>
                  <a:srgbClr val="0AD0E3"/>
                </a:solidFill>
                <a:latin typeface="Tahoma"/>
                <a:cs typeface="Tahoma"/>
              </a:rPr>
              <a:t> </a:t>
            </a:r>
            <a:r>
              <a:rPr dirty="0" sz="3400" spc="145" b="1">
                <a:solidFill>
                  <a:srgbClr val="0AD0E3"/>
                </a:solidFill>
                <a:latin typeface="Arial"/>
                <a:cs typeface="Arial"/>
              </a:rPr>
              <a:t>умıння</a:t>
            </a:r>
            <a:r>
              <a:rPr dirty="0" sz="3400" spc="-2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05" b="1">
                <a:solidFill>
                  <a:srgbClr val="0AD0E3"/>
                </a:solidFill>
                <a:latin typeface="Arial"/>
                <a:cs typeface="Arial"/>
              </a:rPr>
              <a:t>тощо</a:t>
            </a:r>
            <a:r>
              <a:rPr dirty="0" sz="3400" spc="105" b="1">
                <a:solidFill>
                  <a:srgbClr val="0AD0E3"/>
                </a:solidFill>
                <a:latin typeface="Tahoma"/>
                <a:cs typeface="Tahoma"/>
              </a:rPr>
              <a:t>)</a:t>
            </a:r>
            <a:r>
              <a:rPr dirty="0" sz="3400" spc="-315" b="1">
                <a:solidFill>
                  <a:srgbClr val="0AD0E3"/>
                </a:solidFill>
                <a:latin typeface="Tahoma"/>
                <a:cs typeface="Tahoma"/>
              </a:rPr>
              <a:t> </a:t>
            </a:r>
            <a:r>
              <a:rPr dirty="0" sz="3400" spc="18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3400" spc="-2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3400" spc="110" b="1">
                <a:solidFill>
                  <a:srgbClr val="0AD0E3"/>
                </a:solidFill>
                <a:latin typeface="Arial"/>
                <a:cs typeface="Arial"/>
              </a:rPr>
              <a:t>компетентностей</a:t>
            </a:r>
            <a:r>
              <a:rPr dirty="0" sz="3400" spc="110" b="1">
                <a:solidFill>
                  <a:srgbClr val="0AD0E3"/>
                </a:solidFill>
                <a:latin typeface="Tahoma"/>
                <a:cs typeface="Tahoma"/>
              </a:rPr>
              <a:t>: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9267" y="7000620"/>
            <a:ext cx="14647544" cy="2693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dirty="0" sz="2150" spc="60" b="1">
                <a:solidFill>
                  <a:srgbClr val="0AD0E3"/>
                </a:solidFill>
                <a:latin typeface="Arial"/>
                <a:cs typeface="Arial"/>
              </a:rPr>
              <a:t>ІК</a:t>
            </a:r>
            <a:r>
              <a:rPr dirty="0" sz="2150" spc="60" b="1">
                <a:solidFill>
                  <a:srgbClr val="0AD0E3"/>
                </a:solidFill>
                <a:latin typeface="Tahoma"/>
                <a:cs typeface="Tahoma"/>
              </a:rPr>
              <a:t>. 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Здатнıсть розв</a:t>
            </a:r>
            <a:r>
              <a:rPr dirty="0" sz="2150" spc="65" b="1">
                <a:solidFill>
                  <a:srgbClr val="0AD0E3"/>
                </a:solidFill>
                <a:latin typeface="Tahoma"/>
                <a:cs typeface="Tahoma"/>
              </a:rPr>
              <a:t>’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язувати 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складнı </a:t>
            </a:r>
            <a:r>
              <a:rPr dirty="0" sz="2150" spc="100" b="1">
                <a:solidFill>
                  <a:srgbClr val="0AD0E3"/>
                </a:solidFill>
                <a:latin typeface="Arial"/>
                <a:cs typeface="Arial"/>
              </a:rPr>
              <a:t>задачı 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ı </a:t>
            </a:r>
            <a:r>
              <a:rPr dirty="0" sz="2150" spc="90" b="1">
                <a:solidFill>
                  <a:srgbClr val="0AD0E3"/>
                </a:solidFill>
                <a:latin typeface="Arial"/>
                <a:cs typeface="Arial"/>
              </a:rPr>
              <a:t>проблеми </a:t>
            </a:r>
            <a:r>
              <a:rPr dirty="0" sz="2150" spc="30" b="1">
                <a:solidFill>
                  <a:srgbClr val="0AD0E3"/>
                </a:solidFill>
                <a:latin typeface="Arial"/>
                <a:cs typeface="Arial"/>
              </a:rPr>
              <a:t>у </a:t>
            </a:r>
            <a:r>
              <a:rPr dirty="0" sz="2150" spc="-10" b="1">
                <a:solidFill>
                  <a:srgbClr val="0AD0E3"/>
                </a:solidFill>
                <a:latin typeface="Arial"/>
                <a:cs typeface="Arial"/>
              </a:rPr>
              <a:t>сферı </a:t>
            </a:r>
            <a:r>
              <a:rPr dirty="0" sz="2150" spc="50" b="1">
                <a:solidFill>
                  <a:srgbClr val="0AD0E3"/>
                </a:solidFill>
                <a:latin typeface="Arial"/>
                <a:cs typeface="Arial"/>
              </a:rPr>
              <a:t>екологıї</a:t>
            </a:r>
            <a:r>
              <a:rPr dirty="0" sz="2150" spc="50" b="1">
                <a:solidFill>
                  <a:srgbClr val="0AD0E3"/>
                </a:solidFill>
                <a:latin typeface="Tahoma"/>
                <a:cs typeface="Tahoma"/>
              </a:rPr>
              <a:t>, </a:t>
            </a:r>
            <a:r>
              <a:rPr dirty="0" sz="2150" spc="70" b="1">
                <a:solidFill>
                  <a:srgbClr val="0AD0E3"/>
                </a:solidFill>
                <a:latin typeface="Arial"/>
                <a:cs typeface="Arial"/>
              </a:rPr>
              <a:t>охорони </a:t>
            </a:r>
            <a:r>
              <a:rPr dirty="0" sz="2150" spc="60" b="1">
                <a:solidFill>
                  <a:srgbClr val="0AD0E3"/>
                </a:solidFill>
                <a:latin typeface="Arial"/>
                <a:cs typeface="Arial"/>
              </a:rPr>
              <a:t>довкıлля </a:t>
            </a:r>
            <a:r>
              <a:rPr dirty="0" sz="2150" spc="120" b="1">
                <a:solidFill>
                  <a:srgbClr val="0AD0E3"/>
                </a:solidFill>
                <a:latin typeface="Arial"/>
                <a:cs typeface="Arial"/>
              </a:rPr>
              <a:t>та </a:t>
            </a:r>
            <a:r>
              <a:rPr dirty="0" sz="2150" spc="12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60" b="1">
                <a:solidFill>
                  <a:srgbClr val="0AD0E3"/>
                </a:solidFill>
                <a:latin typeface="Arial"/>
                <a:cs typeface="Arial"/>
              </a:rPr>
              <a:t>збалансованого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80" b="1">
                <a:solidFill>
                  <a:srgbClr val="0AD0E3"/>
                </a:solidFill>
                <a:latin typeface="Arial"/>
                <a:cs typeface="Arial"/>
              </a:rPr>
              <a:t>природокористування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25" b="1">
                <a:solidFill>
                  <a:srgbClr val="0AD0E3"/>
                </a:solidFill>
                <a:latin typeface="Arial"/>
                <a:cs typeface="Arial"/>
              </a:rPr>
              <a:t>при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90" b="1">
                <a:solidFill>
                  <a:srgbClr val="0AD0E3"/>
                </a:solidFill>
                <a:latin typeface="Arial"/>
                <a:cs typeface="Arial"/>
              </a:rPr>
              <a:t>здıйсненнı</a:t>
            </a:r>
            <a:r>
              <a:rPr dirty="0" sz="2150" spc="-15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45" b="1">
                <a:solidFill>
                  <a:srgbClr val="0AD0E3"/>
                </a:solidFill>
                <a:latin typeface="Arial"/>
                <a:cs typeface="Arial"/>
              </a:rPr>
              <a:t>професıйної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40" b="1">
                <a:solidFill>
                  <a:srgbClr val="0AD0E3"/>
                </a:solidFill>
                <a:latin typeface="Arial"/>
                <a:cs typeface="Arial"/>
              </a:rPr>
              <a:t>дıяльностı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45" b="1">
                <a:solidFill>
                  <a:srgbClr val="0AD0E3"/>
                </a:solidFill>
                <a:latin typeface="Arial"/>
                <a:cs typeface="Arial"/>
              </a:rPr>
              <a:t>або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30" b="1">
                <a:solidFill>
                  <a:srgbClr val="0AD0E3"/>
                </a:solidFill>
                <a:latin typeface="Arial"/>
                <a:cs typeface="Arial"/>
              </a:rPr>
              <a:t>у</a:t>
            </a:r>
            <a:r>
              <a:rPr dirty="0" sz="2150" spc="-15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процесı</a:t>
            </a:r>
            <a:r>
              <a:rPr dirty="0" sz="2150" spc="-15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70" b="1">
                <a:solidFill>
                  <a:srgbClr val="0AD0E3"/>
                </a:solidFill>
                <a:latin typeface="Arial"/>
                <a:cs typeface="Arial"/>
              </a:rPr>
              <a:t>навчання</a:t>
            </a:r>
            <a:r>
              <a:rPr dirty="0" sz="2150" spc="70" b="1">
                <a:solidFill>
                  <a:srgbClr val="0AD0E3"/>
                </a:solidFill>
                <a:latin typeface="Tahoma"/>
                <a:cs typeface="Tahoma"/>
              </a:rPr>
              <a:t>, </a:t>
            </a:r>
            <a:r>
              <a:rPr dirty="0" sz="2150" spc="-615" b="1">
                <a:solidFill>
                  <a:srgbClr val="0AD0E3"/>
                </a:solidFill>
                <a:latin typeface="Tahoma"/>
                <a:cs typeface="Tahoma"/>
              </a:rPr>
              <a:t> </a:t>
            </a:r>
            <a:r>
              <a:rPr dirty="0" sz="2150" spc="160" b="1">
                <a:solidFill>
                  <a:srgbClr val="0AD0E3"/>
                </a:solidFill>
                <a:latin typeface="Arial"/>
                <a:cs typeface="Arial"/>
              </a:rPr>
              <a:t>що </a:t>
            </a:r>
            <a:r>
              <a:rPr dirty="0" sz="2150" spc="70" b="1">
                <a:solidFill>
                  <a:srgbClr val="0AD0E3"/>
                </a:solidFill>
                <a:latin typeface="Arial"/>
                <a:cs typeface="Arial"/>
              </a:rPr>
              <a:t>передбачає проведення дослıджень </a:t>
            </a:r>
            <a:r>
              <a:rPr dirty="0" sz="2150" spc="-5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2150" spc="-5" b="1">
                <a:solidFill>
                  <a:srgbClr val="0AD0E3"/>
                </a:solidFill>
                <a:latin typeface="Tahoma"/>
                <a:cs typeface="Tahoma"/>
              </a:rPr>
              <a:t>/</a:t>
            </a:r>
            <a:r>
              <a:rPr dirty="0" sz="2150" spc="-5" b="1">
                <a:solidFill>
                  <a:srgbClr val="0AD0E3"/>
                </a:solidFill>
                <a:latin typeface="Arial"/>
                <a:cs typeface="Arial"/>
              </a:rPr>
              <a:t>або </a:t>
            </a:r>
            <a:r>
              <a:rPr dirty="0" sz="2150" spc="85" b="1">
                <a:solidFill>
                  <a:srgbClr val="0AD0E3"/>
                </a:solidFill>
                <a:latin typeface="Arial"/>
                <a:cs typeface="Arial"/>
              </a:rPr>
              <a:t>здıйснення 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ıнновацıй</a:t>
            </a:r>
            <a:r>
              <a:rPr dirty="0" sz="2150" spc="75" b="1">
                <a:solidFill>
                  <a:srgbClr val="0AD0E3"/>
                </a:solidFill>
                <a:latin typeface="Tahoma"/>
                <a:cs typeface="Tahoma"/>
              </a:rPr>
              <a:t>, </a:t>
            </a:r>
            <a:r>
              <a:rPr dirty="0" sz="2150" spc="110" b="1">
                <a:solidFill>
                  <a:srgbClr val="0AD0E3"/>
                </a:solidFill>
                <a:latin typeface="Arial"/>
                <a:cs typeface="Arial"/>
              </a:rPr>
              <a:t>якı </a:t>
            </a:r>
            <a:r>
              <a:rPr dirty="0" sz="2150" spc="80" b="1">
                <a:solidFill>
                  <a:srgbClr val="0AD0E3"/>
                </a:solidFill>
                <a:latin typeface="Arial"/>
                <a:cs typeface="Arial"/>
              </a:rPr>
              <a:t>характеризуються </a:t>
            </a:r>
            <a:r>
              <a:rPr dirty="0" sz="2150" spc="8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90" b="1">
                <a:solidFill>
                  <a:srgbClr val="0AD0E3"/>
                </a:solidFill>
                <a:latin typeface="Arial"/>
                <a:cs typeface="Arial"/>
              </a:rPr>
              <a:t>комплекснıстю</a:t>
            </a:r>
            <a:r>
              <a:rPr dirty="0" sz="2150" spc="-17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95" b="1">
                <a:solidFill>
                  <a:srgbClr val="0AD0E3"/>
                </a:solidFill>
                <a:latin typeface="Arial"/>
                <a:cs typeface="Arial"/>
              </a:rPr>
              <a:t>невизначенıстю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умов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2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вимог</a:t>
            </a:r>
            <a:r>
              <a:rPr dirty="0" sz="2150" spc="75" b="1">
                <a:solidFill>
                  <a:srgbClr val="0AD0E3"/>
                </a:solidFill>
                <a:latin typeface="Tahoma"/>
                <a:cs typeface="Tahoma"/>
              </a:rPr>
              <a:t>.</a:t>
            </a:r>
            <a:endParaRPr sz="2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150" spc="135" b="1">
                <a:solidFill>
                  <a:srgbClr val="0AD0E3"/>
                </a:solidFill>
                <a:latin typeface="Arial"/>
                <a:cs typeface="Arial"/>
              </a:rPr>
              <a:t>К</a:t>
            </a:r>
            <a:r>
              <a:rPr dirty="0" sz="2150" spc="-365" b="1">
                <a:solidFill>
                  <a:srgbClr val="0AD0E3"/>
                </a:solidFill>
                <a:latin typeface="Tahoma"/>
                <a:cs typeface="Tahoma"/>
              </a:rPr>
              <a:t>3</a:t>
            </a:r>
            <a:r>
              <a:rPr dirty="0" sz="2150" spc="-185" b="1">
                <a:solidFill>
                  <a:srgbClr val="0AD0E3"/>
                </a:solidFill>
                <a:latin typeface="Tahoma"/>
                <a:cs typeface="Tahoma"/>
              </a:rPr>
              <a:t>.</a:t>
            </a:r>
            <a:r>
              <a:rPr dirty="0" sz="2150" spc="-200" b="1">
                <a:solidFill>
                  <a:srgbClr val="0AD0E3"/>
                </a:solidFill>
                <a:latin typeface="Tahoma"/>
                <a:cs typeface="Tahoma"/>
              </a:rPr>
              <a:t> </a:t>
            </a:r>
            <a:r>
              <a:rPr dirty="0" sz="2150" spc="45" b="1">
                <a:solidFill>
                  <a:srgbClr val="0AD0E3"/>
                </a:solidFill>
                <a:latin typeface="Arial"/>
                <a:cs typeface="Arial"/>
              </a:rPr>
              <a:t>З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д</a:t>
            </a:r>
            <a:r>
              <a:rPr dirty="0" sz="2150" spc="105" b="1">
                <a:solidFill>
                  <a:srgbClr val="0AD0E3"/>
                </a:solidFill>
                <a:latin typeface="Arial"/>
                <a:cs typeface="Arial"/>
              </a:rPr>
              <a:t>а</a:t>
            </a:r>
            <a:r>
              <a:rPr dirty="0" sz="2150" spc="135" b="1">
                <a:solidFill>
                  <a:srgbClr val="0AD0E3"/>
                </a:solidFill>
                <a:latin typeface="Arial"/>
                <a:cs typeface="Arial"/>
              </a:rPr>
              <a:t>т</a:t>
            </a:r>
            <a:r>
              <a:rPr dirty="0" sz="2150" spc="125" b="1">
                <a:solidFill>
                  <a:srgbClr val="0AD0E3"/>
                </a:solidFill>
                <a:latin typeface="Arial"/>
                <a:cs typeface="Arial"/>
              </a:rPr>
              <a:t>н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2150" spc="-90" b="1">
                <a:solidFill>
                  <a:srgbClr val="0AD0E3"/>
                </a:solidFill>
                <a:latin typeface="Arial"/>
                <a:cs typeface="Arial"/>
              </a:rPr>
              <a:t>с</a:t>
            </a:r>
            <a:r>
              <a:rPr dirty="0" sz="2150" spc="135" b="1">
                <a:solidFill>
                  <a:srgbClr val="0AD0E3"/>
                </a:solidFill>
                <a:latin typeface="Arial"/>
                <a:cs typeface="Arial"/>
              </a:rPr>
              <a:t>т</a:t>
            </a:r>
            <a:r>
              <a:rPr dirty="0" sz="2150" b="1">
                <a:solidFill>
                  <a:srgbClr val="0AD0E3"/>
                </a:solidFill>
                <a:latin typeface="Arial"/>
                <a:cs typeface="Arial"/>
              </a:rPr>
              <a:t>ь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30" b="1">
                <a:solidFill>
                  <a:srgbClr val="0AD0E3"/>
                </a:solidFill>
                <a:latin typeface="Arial"/>
                <a:cs typeface="Arial"/>
              </a:rPr>
              <a:t>г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е</a:t>
            </a:r>
            <a:r>
              <a:rPr dirty="0" sz="2150" spc="125" b="1">
                <a:solidFill>
                  <a:srgbClr val="0AD0E3"/>
                </a:solidFill>
                <a:latin typeface="Arial"/>
                <a:cs typeface="Arial"/>
              </a:rPr>
              <a:t>н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е</a:t>
            </a:r>
            <a:r>
              <a:rPr dirty="0" sz="2150" spc="50" b="1">
                <a:solidFill>
                  <a:srgbClr val="0AD0E3"/>
                </a:solidFill>
                <a:latin typeface="Arial"/>
                <a:cs typeface="Arial"/>
              </a:rPr>
              <a:t>р</a:t>
            </a:r>
            <a:r>
              <a:rPr dirty="0" sz="2150" spc="30" b="1">
                <a:solidFill>
                  <a:srgbClr val="0AD0E3"/>
                </a:solidFill>
                <a:latin typeface="Arial"/>
                <a:cs typeface="Arial"/>
              </a:rPr>
              <a:t>ув</a:t>
            </a:r>
            <a:r>
              <a:rPr dirty="0" sz="2150" spc="105" b="1">
                <a:solidFill>
                  <a:srgbClr val="0AD0E3"/>
                </a:solidFill>
                <a:latin typeface="Arial"/>
                <a:cs typeface="Arial"/>
              </a:rPr>
              <a:t>а</a:t>
            </a:r>
            <a:r>
              <a:rPr dirty="0" sz="2150" spc="135" b="1">
                <a:solidFill>
                  <a:srgbClr val="0AD0E3"/>
                </a:solidFill>
                <a:latin typeface="Arial"/>
                <a:cs typeface="Arial"/>
              </a:rPr>
              <a:t>т</a:t>
            </a:r>
            <a:r>
              <a:rPr dirty="0" sz="2150" spc="225" b="1">
                <a:solidFill>
                  <a:srgbClr val="0AD0E3"/>
                </a:solidFill>
                <a:latin typeface="Arial"/>
                <a:cs typeface="Arial"/>
              </a:rPr>
              <a:t>и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25" b="1">
                <a:solidFill>
                  <a:srgbClr val="0AD0E3"/>
                </a:solidFill>
                <a:latin typeface="Arial"/>
                <a:cs typeface="Arial"/>
              </a:rPr>
              <a:t>н</a:t>
            </a:r>
            <a:r>
              <a:rPr dirty="0" sz="2150" spc="20" b="1">
                <a:solidFill>
                  <a:srgbClr val="0AD0E3"/>
                </a:solidFill>
                <a:latin typeface="Arial"/>
                <a:cs typeface="Arial"/>
              </a:rPr>
              <a:t>о</a:t>
            </a:r>
            <a:r>
              <a:rPr dirty="0" sz="2150" spc="30" b="1">
                <a:solidFill>
                  <a:srgbClr val="0AD0E3"/>
                </a:solidFill>
                <a:latin typeface="Arial"/>
                <a:cs typeface="Arial"/>
              </a:rPr>
              <a:t>в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д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е</a:t>
            </a:r>
            <a:r>
              <a:rPr dirty="0" sz="2150" spc="50" b="1">
                <a:solidFill>
                  <a:srgbClr val="0AD0E3"/>
                </a:solidFill>
                <a:latin typeface="Arial"/>
                <a:cs typeface="Arial"/>
              </a:rPr>
              <a:t>ї</a:t>
            </a:r>
            <a:r>
              <a:rPr dirty="0" sz="2150" spc="-17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-114" b="1">
                <a:solidFill>
                  <a:srgbClr val="0AD0E3"/>
                </a:solidFill>
                <a:latin typeface="Tahoma"/>
                <a:cs typeface="Tahoma"/>
              </a:rPr>
              <a:t>(</a:t>
            </a:r>
            <a:r>
              <a:rPr dirty="0" sz="2150" spc="254" b="1">
                <a:solidFill>
                  <a:srgbClr val="0AD0E3"/>
                </a:solidFill>
                <a:latin typeface="Arial"/>
                <a:cs typeface="Arial"/>
              </a:rPr>
              <a:t>к</a:t>
            </a:r>
            <a:r>
              <a:rPr dirty="0" sz="2150" spc="50" b="1">
                <a:solidFill>
                  <a:srgbClr val="0AD0E3"/>
                </a:solidFill>
                <a:latin typeface="Arial"/>
                <a:cs typeface="Arial"/>
              </a:rPr>
              <a:t>р</a:t>
            </a:r>
            <a:r>
              <a:rPr dirty="0" sz="2150" spc="75" b="1">
                <a:solidFill>
                  <a:srgbClr val="0AD0E3"/>
                </a:solidFill>
                <a:latin typeface="Arial"/>
                <a:cs typeface="Arial"/>
              </a:rPr>
              <a:t>е</a:t>
            </a:r>
            <a:r>
              <a:rPr dirty="0" sz="2150" spc="105" b="1">
                <a:solidFill>
                  <a:srgbClr val="0AD0E3"/>
                </a:solidFill>
                <a:latin typeface="Arial"/>
                <a:cs typeface="Arial"/>
              </a:rPr>
              <a:t>а</a:t>
            </a:r>
            <a:r>
              <a:rPr dirty="0" sz="2150" spc="135" b="1">
                <a:solidFill>
                  <a:srgbClr val="0AD0E3"/>
                </a:solidFill>
                <a:latin typeface="Arial"/>
                <a:cs typeface="Arial"/>
              </a:rPr>
              <a:t>т</a:t>
            </a:r>
            <a:r>
              <a:rPr dirty="0" sz="2150" spc="225" b="1">
                <a:solidFill>
                  <a:srgbClr val="0AD0E3"/>
                </a:solidFill>
                <a:latin typeface="Arial"/>
                <a:cs typeface="Arial"/>
              </a:rPr>
              <a:t>и</a:t>
            </a:r>
            <a:r>
              <a:rPr dirty="0" sz="2150" spc="30" b="1">
                <a:solidFill>
                  <a:srgbClr val="0AD0E3"/>
                </a:solidFill>
                <a:latin typeface="Arial"/>
                <a:cs typeface="Arial"/>
              </a:rPr>
              <a:t>в</a:t>
            </a:r>
            <a:r>
              <a:rPr dirty="0" sz="2150" spc="125" b="1">
                <a:solidFill>
                  <a:srgbClr val="0AD0E3"/>
                </a:solidFill>
                <a:latin typeface="Arial"/>
                <a:cs typeface="Arial"/>
              </a:rPr>
              <a:t>н</a:t>
            </a:r>
            <a:r>
              <a:rPr dirty="0" sz="2150" spc="55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2150" spc="-90" b="1">
                <a:solidFill>
                  <a:srgbClr val="0AD0E3"/>
                </a:solidFill>
                <a:latin typeface="Arial"/>
                <a:cs typeface="Arial"/>
              </a:rPr>
              <a:t>с</a:t>
            </a:r>
            <a:r>
              <a:rPr dirty="0" sz="2150" spc="135" b="1">
                <a:solidFill>
                  <a:srgbClr val="0AD0E3"/>
                </a:solidFill>
                <a:latin typeface="Arial"/>
                <a:cs typeface="Arial"/>
              </a:rPr>
              <a:t>т</a:t>
            </a:r>
            <a:r>
              <a:rPr dirty="0" sz="2150" b="1">
                <a:solidFill>
                  <a:srgbClr val="0AD0E3"/>
                </a:solidFill>
                <a:latin typeface="Arial"/>
                <a:cs typeface="Arial"/>
              </a:rPr>
              <a:t>ь</a:t>
            </a:r>
            <a:r>
              <a:rPr dirty="0" sz="2150" spc="-114" b="1">
                <a:solidFill>
                  <a:srgbClr val="0AD0E3"/>
                </a:solidFill>
                <a:latin typeface="Tahoma"/>
                <a:cs typeface="Tahoma"/>
              </a:rPr>
              <a:t>)</a:t>
            </a:r>
            <a:r>
              <a:rPr dirty="0" sz="2150" spc="-185" b="1">
                <a:solidFill>
                  <a:srgbClr val="0AD0E3"/>
                </a:solidFill>
                <a:latin typeface="Tahoma"/>
                <a:cs typeface="Tahoma"/>
              </a:rPr>
              <a:t>.</a:t>
            </a:r>
            <a:endParaRPr sz="2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150" spc="-105" b="1">
                <a:solidFill>
                  <a:srgbClr val="0AD0E3"/>
                </a:solidFill>
                <a:latin typeface="Arial"/>
                <a:cs typeface="Arial"/>
              </a:rPr>
              <a:t>К</a:t>
            </a:r>
            <a:r>
              <a:rPr dirty="0" sz="2150" spc="-105" b="1">
                <a:solidFill>
                  <a:srgbClr val="0AD0E3"/>
                </a:solidFill>
                <a:latin typeface="Tahoma"/>
                <a:cs typeface="Tahoma"/>
              </a:rPr>
              <a:t>4.</a:t>
            </a:r>
            <a:r>
              <a:rPr dirty="0" sz="2150" spc="-195" b="1">
                <a:solidFill>
                  <a:srgbClr val="0AD0E3"/>
                </a:solidFill>
                <a:latin typeface="Tahoma"/>
                <a:cs typeface="Tahoma"/>
              </a:rPr>
              <a:t> 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Здатнıсть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розробляти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2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80" b="1">
                <a:solidFill>
                  <a:srgbClr val="0AD0E3"/>
                </a:solidFill>
                <a:latin typeface="Arial"/>
                <a:cs typeface="Arial"/>
              </a:rPr>
              <a:t>управляти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85" b="1">
                <a:solidFill>
                  <a:srgbClr val="0AD0E3"/>
                </a:solidFill>
                <a:latin typeface="Arial"/>
                <a:cs typeface="Arial"/>
              </a:rPr>
              <a:t>проєктами</a:t>
            </a:r>
            <a:r>
              <a:rPr dirty="0" sz="2150" spc="85" b="1">
                <a:solidFill>
                  <a:srgbClr val="0AD0E3"/>
                </a:solidFill>
                <a:latin typeface="Tahoma"/>
                <a:cs typeface="Tahoma"/>
              </a:rPr>
              <a:t>.</a:t>
            </a:r>
            <a:endParaRPr sz="2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150" spc="-180" b="1">
                <a:solidFill>
                  <a:srgbClr val="0AD0E3"/>
                </a:solidFill>
                <a:latin typeface="Arial"/>
                <a:cs typeface="Arial"/>
              </a:rPr>
              <a:t>К</a:t>
            </a:r>
            <a:r>
              <a:rPr dirty="0" sz="2150" spc="-180" b="1">
                <a:solidFill>
                  <a:srgbClr val="0AD0E3"/>
                </a:solidFill>
                <a:latin typeface="Tahoma"/>
                <a:cs typeface="Tahoma"/>
              </a:rPr>
              <a:t>7.</a:t>
            </a:r>
            <a:r>
              <a:rPr dirty="0" sz="2150" spc="-200" b="1">
                <a:solidFill>
                  <a:srgbClr val="0AD0E3"/>
                </a:solidFill>
                <a:latin typeface="Tahoma"/>
                <a:cs typeface="Tahoma"/>
              </a:rPr>
              <a:t> </a:t>
            </a:r>
            <a:r>
              <a:rPr dirty="0" sz="2150" spc="65" b="1">
                <a:solidFill>
                  <a:srgbClr val="0AD0E3"/>
                </a:solidFill>
                <a:latin typeface="Arial"/>
                <a:cs typeface="Arial"/>
              </a:rPr>
              <a:t>Здатнıсть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14" b="1">
                <a:solidFill>
                  <a:srgbClr val="0AD0E3"/>
                </a:solidFill>
                <a:latin typeface="Arial"/>
                <a:cs typeface="Arial"/>
              </a:rPr>
              <a:t>мотивувати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90" b="1">
                <a:solidFill>
                  <a:srgbClr val="0AD0E3"/>
                </a:solidFill>
                <a:latin typeface="Arial"/>
                <a:cs typeface="Arial"/>
              </a:rPr>
              <a:t>людей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12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60" b="1">
                <a:solidFill>
                  <a:srgbClr val="0AD0E3"/>
                </a:solidFill>
                <a:latin typeface="Arial"/>
                <a:cs typeface="Arial"/>
              </a:rPr>
              <a:t>рухатись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40" b="1">
                <a:solidFill>
                  <a:srgbClr val="0AD0E3"/>
                </a:solidFill>
                <a:latin typeface="Arial"/>
                <a:cs typeface="Arial"/>
              </a:rPr>
              <a:t>до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35" b="1">
                <a:solidFill>
                  <a:srgbClr val="0AD0E3"/>
                </a:solidFill>
                <a:latin typeface="Arial"/>
                <a:cs typeface="Arial"/>
              </a:rPr>
              <a:t>спıльної</a:t>
            </a:r>
            <a:r>
              <a:rPr dirty="0" sz="2150" spc="-16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2150" spc="95" b="1">
                <a:solidFill>
                  <a:srgbClr val="0AD0E3"/>
                </a:solidFill>
                <a:latin typeface="Arial"/>
                <a:cs typeface="Arial"/>
              </a:rPr>
              <a:t>мети</a:t>
            </a:r>
            <a:r>
              <a:rPr dirty="0" sz="2150" spc="95" b="1">
                <a:solidFill>
                  <a:srgbClr val="0AD0E3"/>
                </a:solidFill>
                <a:latin typeface="Tahoma"/>
                <a:cs typeface="Tahoma"/>
              </a:rPr>
              <a:t>.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6278"/>
              <a:ext cx="18287999" cy="43719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00" cy="3032125"/>
            </a:xfrm>
            <a:custGeom>
              <a:avLst/>
              <a:gdLst/>
              <a:ahLst/>
              <a:cxnLst/>
              <a:rect l="l" t="t" r="r" b="b"/>
              <a:pathLst>
                <a:path w="18288000" h="3032125">
                  <a:moveTo>
                    <a:pt x="18288000" y="3031902"/>
                  </a:moveTo>
                  <a:lnTo>
                    <a:pt x="0" y="3031902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303190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937836"/>
              <a:ext cx="18288000" cy="3349625"/>
            </a:xfrm>
            <a:custGeom>
              <a:avLst/>
              <a:gdLst/>
              <a:ahLst/>
              <a:cxnLst/>
              <a:rect l="l" t="t" r="r" b="b"/>
              <a:pathLst>
                <a:path w="18288000" h="3349625">
                  <a:moveTo>
                    <a:pt x="18288000" y="3349163"/>
                  </a:moveTo>
                  <a:lnTo>
                    <a:pt x="0" y="3349163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334916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9957" y="0"/>
              <a:ext cx="1608043" cy="27212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323685"/>
              <a:ext cx="1609722" cy="29633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12700" y="277991"/>
            <a:ext cx="16296640" cy="26924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50" spc="-40" b="1">
                <a:solidFill>
                  <a:srgbClr val="0097B1"/>
                </a:solidFill>
                <a:latin typeface="Arial"/>
                <a:cs typeface="Arial"/>
              </a:rPr>
              <a:t>СК</a:t>
            </a:r>
            <a:r>
              <a:rPr dirty="0" sz="1850" spc="-40" b="1">
                <a:solidFill>
                  <a:srgbClr val="0097B1"/>
                </a:solidFill>
                <a:latin typeface="Cambria"/>
                <a:cs typeface="Cambria"/>
              </a:rPr>
              <a:t>2.</a:t>
            </a:r>
            <a:r>
              <a:rPr dirty="0" sz="1850" spc="-25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Здатнıсть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5" b="1">
                <a:solidFill>
                  <a:srgbClr val="0097B1"/>
                </a:solidFill>
                <a:latin typeface="Arial"/>
                <a:cs typeface="Arial"/>
              </a:rPr>
              <a:t>застосовувати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14" b="1">
                <a:solidFill>
                  <a:srgbClr val="0097B1"/>
                </a:solidFill>
                <a:latin typeface="Arial"/>
                <a:cs typeface="Arial"/>
              </a:rPr>
              <a:t>мıждисциплıнарнı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5" b="1">
                <a:solidFill>
                  <a:srgbClr val="0097B1"/>
                </a:solidFill>
                <a:latin typeface="Arial"/>
                <a:cs typeface="Arial"/>
              </a:rPr>
              <a:t>пıдходи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5" b="1">
                <a:solidFill>
                  <a:srgbClr val="0097B1"/>
                </a:solidFill>
                <a:latin typeface="Arial"/>
                <a:cs typeface="Arial"/>
              </a:rPr>
              <a:t>при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40" b="1">
                <a:solidFill>
                  <a:srgbClr val="0097B1"/>
                </a:solidFill>
                <a:latin typeface="Arial"/>
                <a:cs typeface="Arial"/>
              </a:rPr>
              <a:t>критичному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осмисленнı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00" b="1">
                <a:solidFill>
                  <a:srgbClr val="0097B1"/>
                </a:solidFill>
                <a:latin typeface="Arial"/>
                <a:cs typeface="Arial"/>
              </a:rPr>
              <a:t>екологıчних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5" b="1">
                <a:solidFill>
                  <a:srgbClr val="0097B1"/>
                </a:solidFill>
                <a:latin typeface="Arial"/>
                <a:cs typeface="Arial"/>
              </a:rPr>
              <a:t>проблем</a:t>
            </a:r>
            <a:r>
              <a:rPr dirty="0" sz="1850" spc="65" b="1">
                <a:solidFill>
                  <a:srgbClr val="0097B1"/>
                </a:solidFill>
                <a:latin typeface="Cambria"/>
                <a:cs typeface="Cambria"/>
              </a:rPr>
              <a:t>.</a:t>
            </a:r>
            <a:endParaRPr sz="1850">
              <a:latin typeface="Cambria"/>
              <a:cs typeface="Cambria"/>
            </a:endParaRPr>
          </a:p>
          <a:p>
            <a:pPr marL="12700" marR="412115">
              <a:lnSpc>
                <a:spcPct val="118200"/>
              </a:lnSpc>
              <a:spcBef>
                <a:spcPts val="5"/>
              </a:spcBef>
            </a:pPr>
            <a:r>
              <a:rPr dirty="0" sz="1850" spc="-60" b="1">
                <a:solidFill>
                  <a:srgbClr val="0097B1"/>
                </a:solidFill>
                <a:latin typeface="Arial"/>
                <a:cs typeface="Arial"/>
              </a:rPr>
              <a:t>СК</a:t>
            </a:r>
            <a:r>
              <a:rPr dirty="0" sz="1850" spc="-60" b="1">
                <a:solidFill>
                  <a:srgbClr val="0097B1"/>
                </a:solidFill>
                <a:latin typeface="Cambria"/>
                <a:cs typeface="Cambria"/>
              </a:rPr>
              <a:t>3.</a:t>
            </a:r>
            <a:r>
              <a:rPr dirty="0" sz="1850" spc="-25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Здатнıсть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50" b="1">
                <a:solidFill>
                  <a:srgbClr val="0097B1"/>
                </a:solidFill>
                <a:latin typeface="Arial"/>
                <a:cs typeface="Arial"/>
              </a:rPr>
              <a:t>до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00" b="1">
                <a:solidFill>
                  <a:srgbClr val="0097B1"/>
                </a:solidFill>
                <a:latin typeface="Arial"/>
                <a:cs typeface="Arial"/>
              </a:rPr>
              <a:t>використання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10" b="1">
                <a:solidFill>
                  <a:srgbClr val="0097B1"/>
                </a:solidFill>
                <a:latin typeface="Arial"/>
                <a:cs typeface="Arial"/>
              </a:rPr>
              <a:t>принципıв</a:t>
            </a:r>
            <a:r>
              <a:rPr dirty="0" sz="1850" spc="110" b="1">
                <a:solidFill>
                  <a:srgbClr val="0097B1"/>
                </a:solidFill>
                <a:latin typeface="Cambria"/>
                <a:cs typeface="Cambria"/>
              </a:rPr>
              <a:t>,</a:t>
            </a:r>
            <a:r>
              <a:rPr dirty="0" sz="1850" spc="-25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90" b="1">
                <a:solidFill>
                  <a:srgbClr val="0097B1"/>
                </a:solidFill>
                <a:latin typeface="Arial"/>
                <a:cs typeface="Arial"/>
              </a:rPr>
              <a:t>методıв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та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10" b="1">
                <a:solidFill>
                  <a:srgbClr val="0097B1"/>
                </a:solidFill>
                <a:latin typeface="Arial"/>
                <a:cs typeface="Arial"/>
              </a:rPr>
              <a:t>органıзацıйних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процедур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дослıдницької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30" b="1">
                <a:solidFill>
                  <a:srgbClr val="0097B1"/>
                </a:solidFill>
                <a:latin typeface="Arial"/>
                <a:cs typeface="Arial"/>
              </a:rPr>
              <a:t>та</a:t>
            </a:r>
            <a:r>
              <a:rPr dirty="0" sz="1850" spc="30" b="1">
                <a:solidFill>
                  <a:srgbClr val="0097B1"/>
                </a:solidFill>
                <a:latin typeface="Cambria"/>
                <a:cs typeface="Cambria"/>
              </a:rPr>
              <a:t>/</a:t>
            </a:r>
            <a:r>
              <a:rPr dirty="0" sz="1850" spc="30" b="1">
                <a:solidFill>
                  <a:srgbClr val="0097B1"/>
                </a:solidFill>
                <a:latin typeface="Arial"/>
                <a:cs typeface="Arial"/>
              </a:rPr>
              <a:t>або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90" b="1">
                <a:solidFill>
                  <a:srgbClr val="0097B1"/>
                </a:solidFill>
                <a:latin typeface="Arial"/>
                <a:cs typeface="Arial"/>
              </a:rPr>
              <a:t>ıнновацıйної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40" b="1">
                <a:solidFill>
                  <a:srgbClr val="0097B1"/>
                </a:solidFill>
                <a:latin typeface="Arial"/>
                <a:cs typeface="Arial"/>
              </a:rPr>
              <a:t>дıяльностı</a:t>
            </a:r>
            <a:r>
              <a:rPr dirty="0" sz="1850" spc="40" b="1">
                <a:solidFill>
                  <a:srgbClr val="0097B1"/>
                </a:solidFill>
                <a:latin typeface="Cambria"/>
                <a:cs typeface="Cambria"/>
              </a:rPr>
              <a:t>. </a:t>
            </a:r>
            <a:r>
              <a:rPr dirty="0" sz="1850" spc="45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-40" b="1">
                <a:solidFill>
                  <a:srgbClr val="0097B1"/>
                </a:solidFill>
                <a:latin typeface="Arial"/>
                <a:cs typeface="Arial"/>
              </a:rPr>
              <a:t>СК</a:t>
            </a:r>
            <a:r>
              <a:rPr dirty="0" sz="1850" spc="-40" b="1">
                <a:solidFill>
                  <a:srgbClr val="0097B1"/>
                </a:solidFill>
                <a:latin typeface="Cambria"/>
                <a:cs typeface="Cambria"/>
              </a:rPr>
              <a:t>4.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Здатнıсть </a:t>
            </a:r>
            <a:r>
              <a:rPr dirty="0" sz="1850" spc="65" b="1">
                <a:solidFill>
                  <a:srgbClr val="0097B1"/>
                </a:solidFill>
                <a:latin typeface="Arial"/>
                <a:cs typeface="Arial"/>
              </a:rPr>
              <a:t>застосовувати новı </a:t>
            </a:r>
            <a:r>
              <a:rPr dirty="0" sz="1850" spc="85" b="1">
                <a:solidFill>
                  <a:srgbClr val="0097B1"/>
                </a:solidFill>
                <a:latin typeface="Arial"/>
                <a:cs typeface="Arial"/>
              </a:rPr>
              <a:t>пıдходи </a:t>
            </a:r>
            <a:r>
              <a:rPr dirty="0" sz="1850" spc="50" b="1">
                <a:solidFill>
                  <a:srgbClr val="0097B1"/>
                </a:solidFill>
                <a:latin typeface="Arial"/>
                <a:cs typeface="Arial"/>
              </a:rPr>
              <a:t>до </a:t>
            </a:r>
            <a:r>
              <a:rPr dirty="0" sz="1850" spc="80" b="1">
                <a:solidFill>
                  <a:srgbClr val="0097B1"/>
                </a:solidFill>
                <a:latin typeface="Arial"/>
                <a:cs typeface="Arial"/>
              </a:rPr>
              <a:t>аналıзу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та </a:t>
            </a:r>
            <a:r>
              <a:rPr dirty="0" sz="1850" spc="80" b="1">
                <a:solidFill>
                  <a:srgbClr val="0097B1"/>
                </a:solidFill>
                <a:latin typeface="Arial"/>
                <a:cs typeface="Arial"/>
              </a:rPr>
              <a:t>прогнозування </a:t>
            </a:r>
            <a:r>
              <a:rPr dirty="0" sz="1850" spc="95" b="1">
                <a:solidFill>
                  <a:srgbClr val="0097B1"/>
                </a:solidFill>
                <a:latin typeface="Arial"/>
                <a:cs typeface="Arial"/>
              </a:rPr>
              <a:t>складних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явищ</a:t>
            </a:r>
            <a:r>
              <a:rPr dirty="0" sz="1850" spc="120" b="1">
                <a:solidFill>
                  <a:srgbClr val="0097B1"/>
                </a:solidFill>
                <a:latin typeface="Cambria"/>
                <a:cs typeface="Cambria"/>
              </a:rPr>
              <a:t>, </a:t>
            </a:r>
            <a:r>
              <a:rPr dirty="0" sz="1850" spc="130" b="1">
                <a:solidFill>
                  <a:srgbClr val="0097B1"/>
                </a:solidFill>
                <a:latin typeface="Arial"/>
                <a:cs typeface="Arial"/>
              </a:rPr>
              <a:t>критичного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осмислення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проблем </a:t>
            </a:r>
            <a:r>
              <a:rPr dirty="0" sz="1850" spc="40" b="1">
                <a:solidFill>
                  <a:srgbClr val="0097B1"/>
                </a:solidFill>
                <a:latin typeface="Arial"/>
                <a:cs typeface="Arial"/>
              </a:rPr>
              <a:t>у </a:t>
            </a:r>
            <a:r>
              <a:rPr dirty="0" sz="1850" spc="4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професıйнıй</a:t>
            </a:r>
            <a:r>
              <a:rPr dirty="0" sz="1850" spc="-14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40" b="1">
                <a:solidFill>
                  <a:srgbClr val="0097B1"/>
                </a:solidFill>
                <a:latin typeface="Arial"/>
                <a:cs typeface="Arial"/>
              </a:rPr>
              <a:t>дıяльностı</a:t>
            </a:r>
            <a:r>
              <a:rPr dirty="0" sz="1850" spc="40" b="1">
                <a:solidFill>
                  <a:srgbClr val="0097B1"/>
                </a:solidFill>
                <a:latin typeface="Cambria"/>
                <a:cs typeface="Cambria"/>
              </a:rPr>
              <a:t>.</a:t>
            </a:r>
            <a:endParaRPr sz="1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850" spc="-55" b="1">
                <a:solidFill>
                  <a:srgbClr val="0097B1"/>
                </a:solidFill>
                <a:latin typeface="Arial"/>
                <a:cs typeface="Arial"/>
              </a:rPr>
              <a:t>СК</a:t>
            </a:r>
            <a:r>
              <a:rPr dirty="0" sz="1850" spc="-55" b="1">
                <a:solidFill>
                  <a:srgbClr val="0097B1"/>
                </a:solidFill>
                <a:latin typeface="Cambria"/>
                <a:cs typeface="Cambria"/>
              </a:rPr>
              <a:t>5.</a:t>
            </a:r>
            <a:r>
              <a:rPr dirty="0" sz="1850" spc="-35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Здатнıсть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00" b="1">
                <a:solidFill>
                  <a:srgbClr val="0097B1"/>
                </a:solidFill>
                <a:latin typeface="Arial"/>
                <a:cs typeface="Arial"/>
              </a:rPr>
              <a:t>доводити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50" b="1">
                <a:solidFill>
                  <a:srgbClr val="0097B1"/>
                </a:solidFill>
                <a:latin typeface="Arial"/>
                <a:cs typeface="Arial"/>
              </a:rPr>
              <a:t>до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50" b="1">
                <a:solidFill>
                  <a:srgbClr val="0097B1"/>
                </a:solidFill>
                <a:latin typeface="Arial"/>
                <a:cs typeface="Arial"/>
              </a:rPr>
              <a:t>фахıвцıв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та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0" b="1">
                <a:solidFill>
                  <a:srgbClr val="0097B1"/>
                </a:solidFill>
                <a:latin typeface="Arial"/>
                <a:cs typeface="Arial"/>
              </a:rPr>
              <a:t>нефахıвцıв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05" b="1">
                <a:solidFill>
                  <a:srgbClr val="0097B1"/>
                </a:solidFill>
                <a:latin typeface="Arial"/>
                <a:cs typeface="Arial"/>
              </a:rPr>
              <a:t>знання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та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50" b="1">
                <a:solidFill>
                  <a:srgbClr val="0097B1"/>
                </a:solidFill>
                <a:latin typeface="Arial"/>
                <a:cs typeface="Arial"/>
              </a:rPr>
              <a:t>власнı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90" b="1">
                <a:solidFill>
                  <a:srgbClr val="0097B1"/>
                </a:solidFill>
                <a:latin typeface="Arial"/>
                <a:cs typeface="Arial"/>
              </a:rPr>
              <a:t>висновки</a:t>
            </a:r>
            <a:r>
              <a:rPr dirty="0" sz="1850" spc="90" b="1">
                <a:solidFill>
                  <a:srgbClr val="0097B1"/>
                </a:solidFill>
                <a:latin typeface="Cambria"/>
                <a:cs typeface="Cambria"/>
              </a:rPr>
              <a:t>.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18200"/>
              </a:lnSpc>
            </a:pPr>
            <a:r>
              <a:rPr dirty="0" sz="1850" spc="-25" b="1">
                <a:solidFill>
                  <a:srgbClr val="0097B1"/>
                </a:solidFill>
                <a:latin typeface="Arial"/>
                <a:cs typeface="Arial"/>
              </a:rPr>
              <a:t>СК</a:t>
            </a:r>
            <a:r>
              <a:rPr dirty="0" sz="1850" spc="-25" b="1">
                <a:solidFill>
                  <a:srgbClr val="0097B1"/>
                </a:solidFill>
                <a:latin typeface="Cambria"/>
                <a:cs typeface="Cambria"/>
              </a:rPr>
              <a:t>6.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Здатнıсть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5" b="1">
                <a:solidFill>
                  <a:srgbClr val="0097B1"/>
                </a:solidFill>
                <a:latin typeface="Arial"/>
                <a:cs typeface="Arial"/>
              </a:rPr>
              <a:t>управляти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10" b="1">
                <a:solidFill>
                  <a:srgbClr val="0097B1"/>
                </a:solidFill>
                <a:latin typeface="Arial"/>
                <a:cs typeface="Arial"/>
              </a:rPr>
              <a:t>стратегıчним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розвитком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40" b="1">
                <a:solidFill>
                  <a:srgbClr val="0097B1"/>
                </a:solidFill>
                <a:latin typeface="Arial"/>
                <a:cs typeface="Arial"/>
              </a:rPr>
              <a:t>команди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45" b="1">
                <a:solidFill>
                  <a:srgbClr val="0097B1"/>
                </a:solidFill>
                <a:latin typeface="Arial"/>
                <a:cs typeface="Arial"/>
              </a:rPr>
              <a:t>в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0" b="1">
                <a:solidFill>
                  <a:srgbClr val="0097B1"/>
                </a:solidFill>
                <a:latin typeface="Arial"/>
                <a:cs typeface="Arial"/>
              </a:rPr>
              <a:t>процесı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5" b="1">
                <a:solidFill>
                  <a:srgbClr val="0097B1"/>
                </a:solidFill>
                <a:latin typeface="Arial"/>
                <a:cs typeface="Arial"/>
              </a:rPr>
              <a:t>здıйснення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50" b="1">
                <a:solidFill>
                  <a:srgbClr val="0097B1"/>
                </a:solidFill>
                <a:latin typeface="Arial"/>
                <a:cs typeface="Arial"/>
              </a:rPr>
              <a:t>професıйної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45" b="1">
                <a:solidFill>
                  <a:srgbClr val="0097B1"/>
                </a:solidFill>
                <a:latin typeface="Arial"/>
                <a:cs typeface="Arial"/>
              </a:rPr>
              <a:t>дıяльностı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40" b="1">
                <a:solidFill>
                  <a:srgbClr val="0097B1"/>
                </a:solidFill>
                <a:latin typeface="Arial"/>
                <a:cs typeface="Arial"/>
              </a:rPr>
              <a:t>у</a:t>
            </a:r>
            <a:r>
              <a:rPr dirty="0" sz="1850" spc="-12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5" b="1">
                <a:solidFill>
                  <a:srgbClr val="0097B1"/>
                </a:solidFill>
                <a:latin typeface="Arial"/>
                <a:cs typeface="Arial"/>
              </a:rPr>
              <a:t>сферı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екологıї</a:t>
            </a:r>
            <a:r>
              <a:rPr dirty="0" sz="1850" spc="70" b="1">
                <a:solidFill>
                  <a:srgbClr val="0097B1"/>
                </a:solidFill>
                <a:latin typeface="Cambria"/>
                <a:cs typeface="Cambria"/>
              </a:rPr>
              <a:t>,</a:t>
            </a:r>
            <a:r>
              <a:rPr dirty="0" sz="1850" spc="-20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охорони </a:t>
            </a:r>
            <a:r>
              <a:rPr dirty="0" sz="1850" spc="-50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5" b="1">
                <a:solidFill>
                  <a:srgbClr val="0097B1"/>
                </a:solidFill>
                <a:latin typeface="Arial"/>
                <a:cs typeface="Arial"/>
              </a:rPr>
              <a:t>довкıлля</a:t>
            </a:r>
            <a:r>
              <a:rPr dirty="0" sz="1850" spc="-14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та</a:t>
            </a:r>
            <a:r>
              <a:rPr dirty="0" sz="1850" spc="-14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5" b="1">
                <a:solidFill>
                  <a:srgbClr val="0097B1"/>
                </a:solidFill>
                <a:latin typeface="Arial"/>
                <a:cs typeface="Arial"/>
              </a:rPr>
              <a:t>збалансованого</a:t>
            </a:r>
            <a:r>
              <a:rPr dirty="0" sz="1850" spc="-14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0" b="1">
                <a:solidFill>
                  <a:srgbClr val="0097B1"/>
                </a:solidFill>
                <a:latin typeface="Arial"/>
                <a:cs typeface="Arial"/>
              </a:rPr>
              <a:t>природокористування</a:t>
            </a:r>
            <a:r>
              <a:rPr dirty="0" sz="1850" spc="80" b="1">
                <a:solidFill>
                  <a:srgbClr val="0097B1"/>
                </a:solidFill>
                <a:latin typeface="Cambria"/>
                <a:cs typeface="Cambria"/>
              </a:rPr>
              <a:t>.</a:t>
            </a:r>
            <a:endParaRPr sz="1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850" spc="-25" b="1">
                <a:solidFill>
                  <a:srgbClr val="0097B1"/>
                </a:solidFill>
                <a:latin typeface="Arial"/>
                <a:cs typeface="Arial"/>
              </a:rPr>
              <a:t>СК</a:t>
            </a:r>
            <a:r>
              <a:rPr dirty="0" sz="1850" spc="-25" b="1">
                <a:solidFill>
                  <a:srgbClr val="0097B1"/>
                </a:solidFill>
                <a:latin typeface="Cambria"/>
                <a:cs typeface="Cambria"/>
              </a:rPr>
              <a:t>9.</a:t>
            </a:r>
            <a:r>
              <a:rPr dirty="0" sz="1850" spc="-30" b="1">
                <a:solidFill>
                  <a:srgbClr val="0097B1"/>
                </a:solidFill>
                <a:latin typeface="Cambria"/>
                <a:cs typeface="Cambria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Здатнıсть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самостıйно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0" b="1">
                <a:solidFill>
                  <a:srgbClr val="0097B1"/>
                </a:solidFill>
                <a:latin typeface="Arial"/>
                <a:cs typeface="Arial"/>
              </a:rPr>
              <a:t>розробляти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90" b="1">
                <a:solidFill>
                  <a:srgbClr val="0097B1"/>
                </a:solidFill>
                <a:latin typeface="Arial"/>
                <a:cs typeface="Arial"/>
              </a:rPr>
              <a:t>екологıчнı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05" b="1">
                <a:solidFill>
                  <a:srgbClr val="0097B1"/>
                </a:solidFill>
                <a:latin typeface="Arial"/>
                <a:cs typeface="Arial"/>
              </a:rPr>
              <a:t>проєкти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05" b="1">
                <a:solidFill>
                  <a:srgbClr val="0097B1"/>
                </a:solidFill>
                <a:latin typeface="Arial"/>
                <a:cs typeface="Arial"/>
              </a:rPr>
              <a:t>шляхом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75" b="1">
                <a:solidFill>
                  <a:srgbClr val="0097B1"/>
                </a:solidFill>
                <a:latin typeface="Arial"/>
                <a:cs typeface="Arial"/>
              </a:rPr>
              <a:t>творчого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60" b="1">
                <a:solidFill>
                  <a:srgbClr val="0097B1"/>
                </a:solidFill>
                <a:latin typeface="Arial"/>
                <a:cs typeface="Arial"/>
              </a:rPr>
              <a:t>застосування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0" b="1">
                <a:solidFill>
                  <a:srgbClr val="0097B1"/>
                </a:solidFill>
                <a:latin typeface="Arial"/>
                <a:cs typeface="Arial"/>
              </a:rPr>
              <a:t>ıснуючих</a:t>
            </a:r>
            <a:r>
              <a:rPr dirty="0" sz="1850" spc="-135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120" b="1">
                <a:solidFill>
                  <a:srgbClr val="0097B1"/>
                </a:solidFill>
                <a:latin typeface="Arial"/>
                <a:cs typeface="Arial"/>
              </a:rPr>
              <a:t>та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5" b="1">
                <a:solidFill>
                  <a:srgbClr val="0097B1"/>
                </a:solidFill>
                <a:latin typeface="Arial"/>
                <a:cs typeface="Arial"/>
              </a:rPr>
              <a:t>генерування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95" b="1">
                <a:solidFill>
                  <a:srgbClr val="0097B1"/>
                </a:solidFill>
                <a:latin typeface="Arial"/>
                <a:cs typeface="Arial"/>
              </a:rPr>
              <a:t>нових</a:t>
            </a:r>
            <a:r>
              <a:rPr dirty="0" sz="1850" spc="-130" b="1">
                <a:solidFill>
                  <a:srgbClr val="0097B1"/>
                </a:solidFill>
                <a:latin typeface="Arial"/>
                <a:cs typeface="Arial"/>
              </a:rPr>
              <a:t> </a:t>
            </a:r>
            <a:r>
              <a:rPr dirty="0" sz="1850" spc="80" b="1">
                <a:solidFill>
                  <a:srgbClr val="0097B1"/>
                </a:solidFill>
                <a:latin typeface="Arial"/>
                <a:cs typeface="Arial"/>
              </a:rPr>
              <a:t>ıдей</a:t>
            </a:r>
            <a:r>
              <a:rPr dirty="0" sz="1850" spc="80" b="1">
                <a:solidFill>
                  <a:srgbClr val="0097B1"/>
                </a:solidFill>
                <a:latin typeface="Cambria"/>
                <a:cs typeface="Cambria"/>
              </a:rPr>
              <a:t>.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5342" y="6976429"/>
            <a:ext cx="16208375" cy="2882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10820">
              <a:lnSpc>
                <a:spcPct val="117200"/>
              </a:lnSpc>
              <a:spcBef>
                <a:spcPts val="90"/>
              </a:spcBef>
            </a:pPr>
            <a:r>
              <a:rPr dirty="0" sz="1600" spc="10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spc="10" b="1">
                <a:solidFill>
                  <a:srgbClr val="0AD0E3"/>
                </a:solidFill>
                <a:latin typeface="Cambria"/>
                <a:cs typeface="Cambria"/>
              </a:rPr>
              <a:t>04.</a:t>
            </a:r>
            <a:r>
              <a:rPr dirty="0" sz="1600" spc="-2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110" b="1">
                <a:solidFill>
                  <a:srgbClr val="0AD0E3"/>
                </a:solidFill>
                <a:latin typeface="Arial"/>
                <a:cs typeface="Arial"/>
              </a:rPr>
              <a:t>Знати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0AD0E3"/>
                </a:solidFill>
                <a:latin typeface="Arial"/>
                <a:cs typeface="Arial"/>
              </a:rPr>
              <a:t>правовı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10" b="1">
                <a:solidFill>
                  <a:srgbClr val="0AD0E3"/>
                </a:solidFill>
                <a:latin typeface="Arial"/>
                <a:cs typeface="Arial"/>
              </a:rPr>
              <a:t>етичнı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10" b="1">
                <a:solidFill>
                  <a:srgbClr val="0AD0E3"/>
                </a:solidFill>
                <a:latin typeface="Arial"/>
                <a:cs typeface="Arial"/>
              </a:rPr>
              <a:t>норми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для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14" b="1">
                <a:solidFill>
                  <a:srgbClr val="0AD0E3"/>
                </a:solidFill>
                <a:latin typeface="Arial"/>
                <a:cs typeface="Arial"/>
              </a:rPr>
              <a:t>оцıнки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0AD0E3"/>
                </a:solidFill>
                <a:latin typeface="Arial"/>
                <a:cs typeface="Arial"/>
              </a:rPr>
              <a:t>професıйної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дıяльностı</a:t>
            </a:r>
            <a:r>
              <a:rPr dirty="0" sz="1600" spc="40" b="1">
                <a:solidFill>
                  <a:srgbClr val="0AD0E3"/>
                </a:solidFill>
                <a:latin typeface="Cambria"/>
                <a:cs typeface="Cambria"/>
              </a:rPr>
              <a:t>,</a:t>
            </a:r>
            <a:r>
              <a:rPr dirty="0" sz="1600" spc="-20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розробки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реалıзацıї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соцıально</a:t>
            </a:r>
            <a:r>
              <a:rPr dirty="0" sz="1600" spc="80" b="1">
                <a:solidFill>
                  <a:srgbClr val="0AD0E3"/>
                </a:solidFill>
                <a:latin typeface="Cambria"/>
                <a:cs typeface="Cambria"/>
              </a:rPr>
              <a:t>-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значущих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екологıчних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проєктıв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в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умовах </a:t>
            </a:r>
            <a:r>
              <a:rPr dirty="0" sz="1600" spc="7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суперечливих</a:t>
            </a:r>
            <a:r>
              <a:rPr dirty="0" sz="1600" spc="-12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вимог</a:t>
            </a:r>
            <a:r>
              <a:rPr dirty="0" sz="1600" spc="90" b="1">
                <a:solidFill>
                  <a:srgbClr val="0AD0E3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12700" marR="5080">
              <a:lnSpc>
                <a:spcPct val="117200"/>
              </a:lnSpc>
            </a:pPr>
            <a:r>
              <a:rPr dirty="0" sz="1600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b="1">
                <a:solidFill>
                  <a:srgbClr val="0AD0E3"/>
                </a:solidFill>
                <a:latin typeface="Cambria"/>
                <a:cs typeface="Cambria"/>
              </a:rPr>
              <a:t>05.</a:t>
            </a:r>
            <a:r>
              <a:rPr dirty="0" sz="1600" spc="-20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Демонструвати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здатнıсть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0AD0E3"/>
                </a:solidFill>
                <a:latin typeface="Arial"/>
                <a:cs typeface="Arial"/>
              </a:rPr>
              <a:t>до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0AD0E3"/>
                </a:solidFill>
                <a:latin typeface="Arial"/>
                <a:cs typeface="Arial"/>
              </a:rPr>
              <a:t>органıзацıї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5" b="1">
                <a:solidFill>
                  <a:srgbClr val="0AD0E3"/>
                </a:solidFill>
                <a:latin typeface="Arial"/>
                <a:cs typeface="Arial"/>
              </a:rPr>
              <a:t>колективної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дıяльностı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реалıзацıї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комплексних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природоохоронних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проєктıв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10" b="1">
                <a:solidFill>
                  <a:srgbClr val="0AD0E3"/>
                </a:solidFill>
                <a:latin typeface="Arial"/>
                <a:cs typeface="Arial"/>
              </a:rPr>
              <a:t>з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0AD0E3"/>
                </a:solidFill>
                <a:latin typeface="Arial"/>
                <a:cs typeface="Arial"/>
              </a:rPr>
              <a:t>урахуванням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наявних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0AD0E3"/>
                </a:solidFill>
                <a:latin typeface="Arial"/>
                <a:cs typeface="Arial"/>
              </a:rPr>
              <a:t>ресурсıв</a:t>
            </a:r>
            <a:r>
              <a:rPr dirty="0" sz="1600" spc="-12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часових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обмежень</a:t>
            </a:r>
            <a:r>
              <a:rPr dirty="0" sz="1600" spc="85" b="1">
                <a:solidFill>
                  <a:srgbClr val="0AD0E3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12700" marR="346710">
              <a:lnSpc>
                <a:spcPct val="117200"/>
              </a:lnSpc>
            </a:pPr>
            <a:r>
              <a:rPr dirty="0" sz="1600" spc="20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spc="20" b="1">
                <a:solidFill>
                  <a:srgbClr val="0AD0E3"/>
                </a:solidFill>
                <a:latin typeface="Cambria"/>
                <a:cs typeface="Cambria"/>
              </a:rPr>
              <a:t>09.</a:t>
            </a:r>
            <a:r>
              <a:rPr dirty="0" sz="1600" spc="-20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110" b="1">
                <a:solidFill>
                  <a:srgbClr val="0AD0E3"/>
                </a:solidFill>
                <a:latin typeface="Arial"/>
                <a:cs typeface="Arial"/>
              </a:rPr>
              <a:t>Знати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30" b="1">
                <a:solidFill>
                  <a:srgbClr val="0AD0E3"/>
                </a:solidFill>
                <a:latin typeface="Arial"/>
                <a:cs typeface="Arial"/>
              </a:rPr>
              <a:t>принципи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0AD0E3"/>
                </a:solidFill>
                <a:latin typeface="Arial"/>
                <a:cs typeface="Arial"/>
              </a:rPr>
              <a:t>управлıння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0AD0E3"/>
                </a:solidFill>
                <a:latin typeface="Arial"/>
                <a:cs typeface="Arial"/>
              </a:rPr>
              <a:t>персоналом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0AD0E3"/>
                </a:solidFill>
                <a:latin typeface="Arial"/>
                <a:cs typeface="Arial"/>
              </a:rPr>
              <a:t>ресурсами</a:t>
            </a:r>
            <a:r>
              <a:rPr dirty="0" sz="1600" spc="55" b="1">
                <a:solidFill>
                  <a:srgbClr val="0AD0E3"/>
                </a:solidFill>
                <a:latin typeface="Cambria"/>
                <a:cs typeface="Cambria"/>
              </a:rPr>
              <a:t>,</a:t>
            </a:r>
            <a:r>
              <a:rPr dirty="0" sz="1600" spc="-1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основнı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0AD0E3"/>
                </a:solidFill>
                <a:latin typeface="Arial"/>
                <a:cs typeface="Arial"/>
              </a:rPr>
              <a:t>пıдходи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0AD0E3"/>
                </a:solidFill>
                <a:latin typeface="Arial"/>
                <a:cs typeface="Arial"/>
              </a:rPr>
              <a:t>до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прийняття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рıшень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в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умовах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неповної</a:t>
            </a:r>
            <a:r>
              <a:rPr dirty="0" sz="1600" spc="50" b="1">
                <a:solidFill>
                  <a:srgbClr val="0AD0E3"/>
                </a:solidFill>
                <a:latin typeface="Cambria"/>
                <a:cs typeface="Cambria"/>
              </a:rPr>
              <a:t>/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недостатньої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ıнформацıї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 </a:t>
            </a:r>
            <a:r>
              <a:rPr dirty="0" sz="1600" spc="-43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суперечливих</a:t>
            </a:r>
            <a:r>
              <a:rPr dirty="0" sz="1600" spc="-12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вимог</a:t>
            </a:r>
            <a:r>
              <a:rPr dirty="0" sz="1600" spc="90" b="1">
                <a:solidFill>
                  <a:srgbClr val="0AD0E3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spc="-110" b="1">
                <a:solidFill>
                  <a:srgbClr val="0AD0E3"/>
                </a:solidFill>
                <a:latin typeface="Cambria"/>
                <a:cs typeface="Cambria"/>
              </a:rPr>
              <a:t>14.</a:t>
            </a:r>
            <a:r>
              <a:rPr dirty="0" sz="1600" spc="-2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Застосовувати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0AD0E3"/>
                </a:solidFill>
                <a:latin typeface="Arial"/>
                <a:cs typeface="Arial"/>
              </a:rPr>
              <a:t>новı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0AD0E3"/>
                </a:solidFill>
                <a:latin typeface="Arial"/>
                <a:cs typeface="Arial"/>
              </a:rPr>
              <a:t>пıдходи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для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вироблення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стратегıї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прийняття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рıшень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0AD0E3"/>
                </a:solidFill>
                <a:latin typeface="Arial"/>
                <a:cs typeface="Arial"/>
              </a:rPr>
              <a:t>у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складних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непередбачуваних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0AD0E3"/>
                </a:solidFill>
                <a:latin typeface="Arial"/>
                <a:cs typeface="Arial"/>
              </a:rPr>
              <a:t>умовах</a:t>
            </a:r>
            <a:r>
              <a:rPr dirty="0" sz="1600" spc="60" b="1">
                <a:solidFill>
                  <a:srgbClr val="0AD0E3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12700" marR="239395">
              <a:lnSpc>
                <a:spcPct val="117200"/>
              </a:lnSpc>
            </a:pPr>
            <a:r>
              <a:rPr dirty="0" sz="1600" spc="-145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spc="-145" b="1">
                <a:solidFill>
                  <a:srgbClr val="0AD0E3"/>
                </a:solidFill>
                <a:latin typeface="Cambria"/>
                <a:cs typeface="Cambria"/>
              </a:rPr>
              <a:t>17.</a:t>
            </a:r>
            <a:r>
              <a:rPr dirty="0" sz="1600" spc="-20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114" b="1">
                <a:solidFill>
                  <a:srgbClr val="0AD0E3"/>
                </a:solidFill>
                <a:latin typeface="Arial"/>
                <a:cs typeface="Arial"/>
              </a:rPr>
              <a:t>Критично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осмислювати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теорıї</a:t>
            </a:r>
            <a:r>
              <a:rPr dirty="0" sz="1600" spc="50" b="1">
                <a:solidFill>
                  <a:srgbClr val="0AD0E3"/>
                </a:solidFill>
                <a:latin typeface="Cambria"/>
                <a:cs typeface="Cambria"/>
              </a:rPr>
              <a:t>,</a:t>
            </a:r>
            <a:r>
              <a:rPr dirty="0" sz="1600" spc="-1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114" b="1">
                <a:solidFill>
                  <a:srgbClr val="0AD0E3"/>
                </a:solidFill>
                <a:latin typeface="Arial"/>
                <a:cs typeface="Arial"/>
              </a:rPr>
              <a:t>принципи</a:t>
            </a:r>
            <a:r>
              <a:rPr dirty="0" sz="1600" spc="114" b="1">
                <a:solidFill>
                  <a:srgbClr val="0AD0E3"/>
                </a:solidFill>
                <a:latin typeface="Cambria"/>
                <a:cs typeface="Cambria"/>
              </a:rPr>
              <a:t>,</a:t>
            </a:r>
            <a:r>
              <a:rPr dirty="0" sz="1600" spc="-1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105" b="1">
                <a:solidFill>
                  <a:srgbClr val="0AD0E3"/>
                </a:solidFill>
                <a:latin typeface="Arial"/>
                <a:cs typeface="Arial"/>
              </a:rPr>
              <a:t>методи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поняття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10" b="1">
                <a:solidFill>
                  <a:srgbClr val="0AD0E3"/>
                </a:solidFill>
                <a:latin typeface="Arial"/>
                <a:cs typeface="Arial"/>
              </a:rPr>
              <a:t>з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рıзних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5" b="1">
                <a:solidFill>
                  <a:srgbClr val="0AD0E3"/>
                </a:solidFill>
                <a:latin typeface="Arial"/>
                <a:cs typeface="Arial"/>
              </a:rPr>
              <a:t>предметних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галузей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0AD0E3"/>
                </a:solidFill>
                <a:latin typeface="Arial"/>
                <a:cs typeface="Arial"/>
              </a:rPr>
              <a:t>для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5" b="1">
                <a:solidFill>
                  <a:srgbClr val="0AD0E3"/>
                </a:solidFill>
                <a:latin typeface="Arial"/>
                <a:cs typeface="Arial"/>
              </a:rPr>
              <a:t>вирıшення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20" b="1">
                <a:solidFill>
                  <a:srgbClr val="0AD0E3"/>
                </a:solidFill>
                <a:latin typeface="Arial"/>
                <a:cs typeface="Arial"/>
              </a:rPr>
              <a:t>практичних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5" b="1">
                <a:solidFill>
                  <a:srgbClr val="0AD0E3"/>
                </a:solidFill>
                <a:latin typeface="Arial"/>
                <a:cs typeface="Arial"/>
              </a:rPr>
              <a:t>задач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ı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проблем</a:t>
            </a:r>
            <a:r>
              <a:rPr dirty="0" sz="1600" spc="-105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0AD0E3"/>
                </a:solidFill>
                <a:latin typeface="Arial"/>
                <a:cs typeface="Arial"/>
              </a:rPr>
              <a:t>екологıї</a:t>
            </a:r>
            <a:r>
              <a:rPr dirty="0" sz="1600" spc="60" b="1">
                <a:solidFill>
                  <a:srgbClr val="0AD0E3"/>
                </a:solidFill>
                <a:latin typeface="Cambria"/>
                <a:cs typeface="Cambria"/>
              </a:rPr>
              <a:t>. </a:t>
            </a:r>
            <a:r>
              <a:rPr dirty="0" sz="1600" spc="6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-100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spc="-100" b="1">
                <a:solidFill>
                  <a:srgbClr val="0AD0E3"/>
                </a:solidFill>
                <a:latin typeface="Cambria"/>
                <a:cs typeface="Cambria"/>
              </a:rPr>
              <a:t>19.</a:t>
            </a:r>
            <a:r>
              <a:rPr dirty="0" sz="1600" spc="-30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120" b="1">
                <a:solidFill>
                  <a:srgbClr val="0AD0E3"/>
                </a:solidFill>
                <a:latin typeface="Arial"/>
                <a:cs typeface="Arial"/>
              </a:rPr>
              <a:t>Умıти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самостıйно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планувати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виконання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ıнновацıйного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завдання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0AD0E3"/>
                </a:solidFill>
                <a:latin typeface="Arial"/>
                <a:cs typeface="Arial"/>
              </a:rPr>
              <a:t>формулювати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0AD0E3"/>
                </a:solidFill>
                <a:latin typeface="Arial"/>
                <a:cs typeface="Arial"/>
              </a:rPr>
              <a:t>висновки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за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0AD0E3"/>
                </a:solidFill>
                <a:latin typeface="Arial"/>
                <a:cs typeface="Arial"/>
              </a:rPr>
              <a:t>його</a:t>
            </a:r>
            <a:r>
              <a:rPr dirty="0" sz="1600" spc="-12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результатами</a:t>
            </a:r>
            <a:r>
              <a:rPr dirty="0" sz="1600" spc="80" b="1">
                <a:solidFill>
                  <a:srgbClr val="0AD0E3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600" spc="10" b="1">
                <a:solidFill>
                  <a:srgbClr val="0AD0E3"/>
                </a:solidFill>
                <a:latin typeface="Arial"/>
                <a:cs typeface="Arial"/>
              </a:rPr>
              <a:t>ПР</a:t>
            </a:r>
            <a:r>
              <a:rPr dirty="0" sz="1600" spc="10" b="1">
                <a:solidFill>
                  <a:srgbClr val="0AD0E3"/>
                </a:solidFill>
                <a:latin typeface="Cambria"/>
                <a:cs typeface="Cambria"/>
              </a:rPr>
              <a:t>20.</a:t>
            </a:r>
            <a:r>
              <a:rPr dirty="0" sz="1600" spc="-25" b="1">
                <a:solidFill>
                  <a:srgbClr val="0AD0E3"/>
                </a:solidFill>
                <a:latin typeface="Cambria"/>
                <a:cs typeface="Cambria"/>
              </a:rPr>
              <a:t> </a:t>
            </a:r>
            <a:r>
              <a:rPr dirty="0" sz="1600" spc="55" b="1">
                <a:solidFill>
                  <a:srgbClr val="0AD0E3"/>
                </a:solidFill>
                <a:latin typeface="Arial"/>
                <a:cs typeface="Arial"/>
              </a:rPr>
              <a:t>Володıти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0AD0E3"/>
                </a:solidFill>
                <a:latin typeface="Arial"/>
                <a:cs typeface="Arial"/>
              </a:rPr>
              <a:t>основами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еколого</a:t>
            </a:r>
            <a:r>
              <a:rPr dirty="0" sz="1600" spc="80" b="1">
                <a:solidFill>
                  <a:srgbClr val="0AD0E3"/>
                </a:solidFill>
                <a:latin typeface="Cambria"/>
                <a:cs typeface="Cambria"/>
              </a:rPr>
              <a:t>-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ıнженерного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0AD0E3"/>
                </a:solidFill>
                <a:latin typeface="Arial"/>
                <a:cs typeface="Arial"/>
              </a:rPr>
              <a:t>проектування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та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еколого</a:t>
            </a:r>
            <a:r>
              <a:rPr dirty="0" sz="1600" spc="70" b="1">
                <a:solidFill>
                  <a:srgbClr val="0AD0E3"/>
                </a:solidFill>
                <a:latin typeface="Cambria"/>
                <a:cs typeface="Cambria"/>
              </a:rPr>
              <a:t>-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експертної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14" b="1">
                <a:solidFill>
                  <a:srgbClr val="0AD0E3"/>
                </a:solidFill>
                <a:latin typeface="Arial"/>
                <a:cs typeface="Arial"/>
              </a:rPr>
              <a:t>оцıнки</a:t>
            </a:r>
            <a:r>
              <a:rPr dirty="0" sz="1600" spc="-110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0AD0E3"/>
                </a:solidFill>
                <a:latin typeface="Arial"/>
                <a:cs typeface="Arial"/>
              </a:rPr>
              <a:t>впливу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0AD0E3"/>
                </a:solidFill>
                <a:latin typeface="Arial"/>
                <a:cs typeface="Arial"/>
              </a:rPr>
              <a:t>на</a:t>
            </a:r>
            <a:r>
              <a:rPr dirty="0" sz="1600" spc="-114" b="1">
                <a:solidFill>
                  <a:srgbClr val="0AD0E3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0AD0E3"/>
                </a:solidFill>
                <a:latin typeface="Arial"/>
                <a:cs typeface="Arial"/>
              </a:rPr>
              <a:t>довкıлля</a:t>
            </a:r>
            <a:r>
              <a:rPr dirty="0" sz="1600" spc="50" b="1">
                <a:solidFill>
                  <a:srgbClr val="0AD0E3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Кафедра Екології ЗНУ</dc:creator>
  <cp:keywords>DAFybqbrgPI,BAFd5-R0o7o</cp:keywords>
  <dc:title>Проєктна діяльність в екології</dc:title>
  <dcterms:created xsi:type="dcterms:W3CDTF">2023-10-27T08:01:11Z</dcterms:created>
  <dcterms:modified xsi:type="dcterms:W3CDTF">2023-10-27T08:01:11Z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Canva</vt:lpwstr>
  </property>
  <property fmtid="{D5CDD505-2E9C-101B-9397-08002B2CF9AE}" pid="4" name="LastSaved">
    <vt:filetime>2023-10-27T00:00:00Z</vt:filetime>
  </property>
</Properties>
</file>