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73" r:id="rId5"/>
    <p:sldId id="276" r:id="rId6"/>
    <p:sldId id="257" r:id="rId7"/>
    <p:sldId id="258" r:id="rId8"/>
    <p:sldId id="259" r:id="rId9"/>
    <p:sldId id="260" r:id="rId10"/>
    <p:sldId id="274" r:id="rId11"/>
    <p:sldId id="275" r:id="rId12"/>
    <p:sldId id="268" r:id="rId13"/>
    <p:sldId id="270" r:id="rId14"/>
    <p:sldId id="271" r:id="rId15"/>
    <p:sldId id="272" r:id="rId16"/>
    <p:sldId id="269" r:id="rId17"/>
    <p:sldId id="262" r:id="rId18"/>
    <p:sldId id="263" r:id="rId19"/>
    <p:sldId id="264" r:id="rId20"/>
    <p:sldId id="265" r:id="rId21"/>
    <p:sldId id="26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39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Засоби та техніки НЛП у сучасному медіапросторі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74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НЛП та реклама. </a:t>
            </a:r>
            <a:r>
              <a:rPr lang="uk-UA" dirty="0" err="1" smtClean="0"/>
              <a:t>Якоріння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Створення умовного рефлексу</a:t>
            </a:r>
          </a:p>
          <a:p>
            <a:r>
              <a:rPr lang="uk-UA" dirty="0" smtClean="0"/>
              <a:t>Специфічні зовнішні стимули </a:t>
            </a:r>
            <a:r>
              <a:rPr lang="uk-UA" dirty="0" smtClean="0">
                <a:latin typeface="Times New Roman"/>
                <a:cs typeface="Times New Roman"/>
              </a:rPr>
              <a:t>→ асоціація з емоціями або станами людини</a:t>
            </a:r>
          </a:p>
          <a:p>
            <a:r>
              <a:rPr lang="uk-UA" dirty="0" smtClean="0">
                <a:latin typeface="Times New Roman"/>
                <a:cs typeface="Times New Roman"/>
              </a:rPr>
              <a:t>Якорі можуть бути візуальні (логотипи, кольори), </a:t>
            </a:r>
            <a:r>
              <a:rPr lang="uk-UA" dirty="0" err="1" smtClean="0">
                <a:latin typeface="Times New Roman"/>
                <a:cs typeface="Times New Roman"/>
              </a:rPr>
              <a:t>аудіальні</a:t>
            </a:r>
            <a:r>
              <a:rPr lang="uk-UA" dirty="0" smtClean="0">
                <a:latin typeface="Times New Roman"/>
                <a:cs typeface="Times New Roman"/>
              </a:rPr>
              <a:t> (</a:t>
            </a:r>
            <a:r>
              <a:rPr lang="uk-UA" dirty="0" err="1" smtClean="0">
                <a:latin typeface="Times New Roman"/>
                <a:cs typeface="Times New Roman"/>
              </a:rPr>
              <a:t>джингли</a:t>
            </a:r>
            <a:r>
              <a:rPr lang="uk-UA" dirty="0" smtClean="0">
                <a:latin typeface="Times New Roman"/>
                <a:cs typeface="Times New Roman"/>
              </a:rPr>
              <a:t>), </a:t>
            </a:r>
            <a:r>
              <a:rPr lang="uk-UA" dirty="0" err="1" smtClean="0">
                <a:latin typeface="Times New Roman"/>
                <a:cs typeface="Times New Roman"/>
              </a:rPr>
              <a:t>кінестетичні</a:t>
            </a:r>
            <a:r>
              <a:rPr lang="uk-UA" dirty="0" smtClean="0">
                <a:latin typeface="Times New Roman"/>
                <a:cs typeface="Times New Roman"/>
              </a:rPr>
              <a:t>, </a:t>
            </a:r>
            <a:r>
              <a:rPr lang="uk-UA" b="1" u="sng" dirty="0" err="1" smtClean="0">
                <a:latin typeface="Times New Roman"/>
                <a:cs typeface="Times New Roman"/>
              </a:rPr>
              <a:t>ольфакторні</a:t>
            </a:r>
            <a:r>
              <a:rPr lang="uk-UA" dirty="0" smtClean="0">
                <a:latin typeface="Times New Roman"/>
                <a:cs typeface="Times New Roman"/>
              </a:rPr>
              <a:t>, </a:t>
            </a:r>
            <a:r>
              <a:rPr lang="uk-UA" dirty="0" err="1" smtClean="0">
                <a:latin typeface="Times New Roman"/>
                <a:cs typeface="Times New Roman"/>
              </a:rPr>
              <a:t>густаторні</a:t>
            </a:r>
            <a:endParaRPr lang="uk-UA" dirty="0" smtClean="0">
              <a:latin typeface="Times New Roman"/>
              <a:cs typeface="Times New Roman"/>
            </a:endParaRPr>
          </a:p>
          <a:p>
            <a:pPr fontAlgn="base"/>
            <a:r>
              <a:rPr lang="ru-RU" dirty="0" err="1" smtClean="0"/>
              <a:t>Якір</a:t>
            </a:r>
            <a:r>
              <a:rPr lang="ru-RU" dirty="0" smtClean="0"/>
              <a:t> </a:t>
            </a:r>
            <a:r>
              <a:rPr lang="ru-RU" b="1" u="sng" dirty="0" err="1"/>
              <a:t>має</a:t>
            </a:r>
            <a:r>
              <a:rPr lang="ru-RU" b="1" u="sng" dirty="0"/>
              <a:t> </a:t>
            </a:r>
            <a:r>
              <a:rPr lang="ru-RU" b="1" u="sng" dirty="0" err="1"/>
              <a:t>відповідати</a:t>
            </a:r>
            <a:r>
              <a:rPr lang="ru-RU" b="1" u="sng" dirty="0"/>
              <a:t> </a:t>
            </a:r>
            <a:r>
              <a:rPr lang="ru-RU" b="1" u="sng" dirty="0" err="1"/>
              <a:t>кільком</a:t>
            </a:r>
            <a:r>
              <a:rPr lang="ru-RU" b="1" u="sng" dirty="0"/>
              <a:t> </a:t>
            </a:r>
            <a:r>
              <a:rPr lang="ru-RU" b="1" u="sng" dirty="0" err="1" smtClean="0"/>
              <a:t>умовам</a:t>
            </a:r>
            <a:r>
              <a:rPr lang="ru-RU" dirty="0" smtClean="0"/>
              <a:t>: </a:t>
            </a:r>
            <a:r>
              <a:rPr lang="ru-RU" dirty="0"/>
              <a:t>бути </a:t>
            </a:r>
            <a:r>
              <a:rPr lang="ru-RU" dirty="0" err="1"/>
              <a:t>унікальним</a:t>
            </a:r>
            <a:r>
              <a:rPr lang="ru-RU" dirty="0"/>
              <a:t>, регулярно </a:t>
            </a:r>
            <a:r>
              <a:rPr lang="ru-RU" dirty="0" err="1"/>
              <a:t>повторюватися</a:t>
            </a:r>
            <a:r>
              <a:rPr lang="ru-RU" dirty="0"/>
              <a:t>, бути </a:t>
            </a:r>
            <a:r>
              <a:rPr lang="ru-RU" dirty="0" err="1"/>
              <a:t>зафіксованим</a:t>
            </a:r>
            <a:r>
              <a:rPr lang="ru-RU" dirty="0"/>
              <a:t> на </a:t>
            </a:r>
            <a:r>
              <a:rPr lang="ru-RU" dirty="0" err="1"/>
              <a:t>максимумі</a:t>
            </a:r>
            <a:r>
              <a:rPr lang="ru-RU" dirty="0"/>
              <a:t> стану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поєднувати</a:t>
            </a:r>
            <a:r>
              <a:rPr lang="ru-RU" dirty="0"/>
              <a:t> </a:t>
            </a:r>
            <a:r>
              <a:rPr lang="ru-RU" b="1" u="sng" dirty="0" err="1"/>
              <a:t>кілька</a:t>
            </a:r>
            <a:r>
              <a:rPr lang="ru-RU" b="1" u="sng" dirty="0"/>
              <a:t> </a:t>
            </a:r>
            <a:r>
              <a:rPr lang="ru-RU" b="1" u="sng" dirty="0" err="1"/>
              <a:t>видів</a:t>
            </a:r>
            <a:r>
              <a:rPr lang="ru-RU" b="1" u="sng" dirty="0"/>
              <a:t> </a:t>
            </a:r>
            <a:r>
              <a:rPr lang="ru-RU" b="1" u="sng" dirty="0" err="1"/>
              <a:t>якорів</a:t>
            </a:r>
            <a:r>
              <a:rPr lang="ru-RU" b="1" u="sng" dirty="0"/>
              <a:t> </a:t>
            </a:r>
            <a:r>
              <a:rPr lang="ru-RU" dirty="0"/>
              <a:t>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візуальний</a:t>
            </a:r>
            <a:r>
              <a:rPr lang="ru-RU" dirty="0"/>
              <a:t>, </a:t>
            </a:r>
            <a:r>
              <a:rPr lang="ru-RU" dirty="0" err="1"/>
              <a:t>аудіальний</a:t>
            </a:r>
            <a:r>
              <a:rPr lang="ru-RU" dirty="0"/>
              <a:t> і </a:t>
            </a:r>
            <a:r>
              <a:rPr lang="ru-RU" dirty="0" err="1"/>
              <a:t>смаковий</a:t>
            </a:r>
            <a:r>
              <a:rPr lang="ru-RU" dirty="0"/>
              <a:t>),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посилити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50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НЛП та реклама. </a:t>
            </a:r>
            <a:r>
              <a:rPr lang="uk-UA" dirty="0" err="1" smtClean="0"/>
              <a:t>Якоріння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якоріння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в себе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кроків</a:t>
            </a:r>
            <a:r>
              <a:rPr lang="ru-RU" dirty="0"/>
              <a:t>:</a:t>
            </a:r>
          </a:p>
          <a:p>
            <a:pPr marL="624078" indent="-514350" fontAlgn="base">
              <a:buFont typeface="+mj-lt"/>
              <a:buAutoNum type="arabicPeriod"/>
            </a:pP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/>
              <a:t>обрати </a:t>
            </a:r>
            <a:r>
              <a:rPr lang="ru-RU" dirty="0" err="1"/>
              <a:t>тригер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хоче</a:t>
            </a:r>
            <a:r>
              <a:rPr lang="ru-RU" dirty="0"/>
              <a:t> </a:t>
            </a:r>
            <a:r>
              <a:rPr lang="ru-RU" dirty="0" err="1"/>
              <a:t>пов’язати</a:t>
            </a:r>
            <a:r>
              <a:rPr lang="ru-RU" dirty="0"/>
              <a:t> з </a:t>
            </a:r>
            <a:r>
              <a:rPr lang="ru-RU" dirty="0" err="1"/>
              <a:t>певним</a:t>
            </a:r>
            <a:r>
              <a:rPr lang="ru-RU" dirty="0"/>
              <a:t> станом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емоцією</a:t>
            </a:r>
            <a:r>
              <a:rPr lang="ru-RU" dirty="0"/>
              <a:t>.</a:t>
            </a:r>
          </a:p>
          <a:p>
            <a:pPr marL="624078" indent="-514350" fontAlgn="base">
              <a:buFont typeface="+mj-lt"/>
              <a:buAutoNum type="arabicPeriod"/>
            </a:pPr>
            <a:r>
              <a:rPr lang="ru-RU" dirty="0" err="1" smtClean="0"/>
              <a:t>Надалі</a:t>
            </a:r>
            <a:r>
              <a:rPr lang="ru-RU" dirty="0" smtClean="0"/>
              <a:t>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яскраву</a:t>
            </a:r>
            <a:r>
              <a:rPr lang="ru-RU" dirty="0"/>
              <a:t> </a:t>
            </a:r>
            <a:r>
              <a:rPr lang="ru-RU" dirty="0" err="1"/>
              <a:t>асоціацію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обраним</a:t>
            </a:r>
            <a:r>
              <a:rPr lang="ru-RU" dirty="0"/>
              <a:t> якорем і </a:t>
            </a:r>
            <a:r>
              <a:rPr lang="ru-RU" dirty="0" err="1"/>
              <a:t>бажаним</a:t>
            </a:r>
            <a:r>
              <a:rPr lang="ru-RU" dirty="0"/>
              <a:t> станом.</a:t>
            </a:r>
          </a:p>
          <a:p>
            <a:pPr marL="624078" indent="-514350" fontAlgn="base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err="1" smtClean="0"/>
              <a:t>Активують</a:t>
            </a:r>
            <a:r>
              <a:rPr lang="ru-RU" dirty="0" smtClean="0"/>
              <a:t> </a:t>
            </a:r>
            <a:r>
              <a:rPr lang="ru-RU" dirty="0" err="1"/>
              <a:t>якір</a:t>
            </a:r>
            <a:r>
              <a:rPr lang="ru-RU" dirty="0"/>
              <a:t>, коли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викликати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стан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емоцію</a:t>
            </a:r>
            <a:r>
              <a:rPr lang="ru-RU" dirty="0"/>
              <a:t>.</a:t>
            </a:r>
          </a:p>
          <a:p>
            <a:pPr marL="624078" indent="-514350" fontAlgn="base">
              <a:buFont typeface="+mj-lt"/>
              <a:buAutoNum type="arabicPeriod"/>
            </a:pPr>
            <a:r>
              <a:rPr lang="ru-RU" dirty="0" err="1" smtClean="0"/>
              <a:t>Повторюють</a:t>
            </a:r>
            <a:r>
              <a:rPr lang="ru-RU" dirty="0" smtClean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активації</a:t>
            </a:r>
            <a:r>
              <a:rPr lang="ru-RU" dirty="0"/>
              <a:t> якоря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закріпити</a:t>
            </a:r>
            <a:r>
              <a:rPr lang="ru-RU" dirty="0"/>
              <a:t> </a:t>
            </a:r>
            <a:r>
              <a:rPr lang="ru-RU" dirty="0" err="1"/>
              <a:t>асоціацію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якорем і </a:t>
            </a:r>
            <a:r>
              <a:rPr lang="ru-RU" dirty="0" err="1"/>
              <a:t>бажаним</a:t>
            </a:r>
            <a:r>
              <a:rPr lang="ru-RU" dirty="0"/>
              <a:t> станом. Даний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зайняти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часу,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фіксація</a:t>
            </a:r>
            <a:r>
              <a:rPr lang="ru-RU" dirty="0"/>
              <a:t> </a:t>
            </a:r>
            <a:r>
              <a:rPr lang="ru-RU" dirty="0" err="1"/>
              <a:t>тригерної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регулярною.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171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dirty="0" smtClean="0"/>
              <a:t>Бойове НЛП (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лінгвістичні</a:t>
            </a:r>
            <a:r>
              <a:rPr lang="ru-RU" sz="2800" dirty="0"/>
              <a:t> </a:t>
            </a:r>
            <a:r>
              <a:rPr lang="ru-RU" sz="2800" dirty="0" err="1"/>
              <a:t>прийоми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забирають</a:t>
            </a:r>
            <a:r>
              <a:rPr lang="ru-RU" sz="2800" dirty="0"/>
              <a:t> </a:t>
            </a:r>
            <a:r>
              <a:rPr lang="ru-RU" sz="2800" dirty="0" err="1"/>
              <a:t>впевненість</a:t>
            </a:r>
            <a:r>
              <a:rPr lang="ru-RU" sz="2800" dirty="0"/>
              <a:t>, </a:t>
            </a:r>
            <a:r>
              <a:rPr lang="ru-RU" sz="2800" dirty="0" err="1"/>
              <a:t>нав'язують</a:t>
            </a:r>
            <a:r>
              <a:rPr lang="ru-RU" sz="2800" dirty="0"/>
              <a:t> </a:t>
            </a:r>
            <a:r>
              <a:rPr lang="ru-RU" sz="2800" dirty="0" err="1"/>
              <a:t>безпорадність</a:t>
            </a:r>
            <a:r>
              <a:rPr lang="ru-RU" sz="2800" dirty="0"/>
              <a:t> і </a:t>
            </a:r>
            <a:r>
              <a:rPr lang="ru-RU" sz="2800" dirty="0" err="1"/>
              <a:t>позбавляють</a:t>
            </a:r>
            <a:r>
              <a:rPr lang="ru-RU" sz="2800" dirty="0"/>
              <a:t> </a:t>
            </a:r>
            <a:r>
              <a:rPr lang="ru-RU" sz="2800" dirty="0" err="1"/>
              <a:t>людину</a:t>
            </a:r>
            <a:r>
              <a:rPr lang="ru-RU" sz="2800" dirty="0"/>
              <a:t> </a:t>
            </a:r>
            <a:r>
              <a:rPr lang="ru-RU" sz="2800" dirty="0" err="1" smtClean="0"/>
              <a:t>сили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/>
              <a:t>ПРИЙОМ ПО КРОКАХ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Сказати</a:t>
            </a:r>
            <a:r>
              <a:rPr lang="ru-RU" dirty="0"/>
              <a:t> </a:t>
            </a:r>
            <a:r>
              <a:rPr lang="ru-RU" dirty="0" err="1"/>
              <a:t>щось</a:t>
            </a:r>
            <a:r>
              <a:rPr lang="ru-RU" dirty="0"/>
              <a:t> </a:t>
            </a:r>
            <a:r>
              <a:rPr lang="ru-RU" dirty="0" err="1"/>
              <a:t>приємне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Озвучити</a:t>
            </a:r>
            <a:r>
              <a:rPr lang="ru-RU" dirty="0"/>
              <a:t> </a:t>
            </a:r>
            <a:r>
              <a:rPr lang="ru-RU" dirty="0" err="1" smtClean="0"/>
              <a:t>антикомплімент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повісити</a:t>
            </a:r>
            <a:r>
              <a:rPr lang="ru-RU" dirty="0"/>
              <a:t> у </a:t>
            </a:r>
            <a:r>
              <a:rPr lang="ru-RU" dirty="0" err="1"/>
              <a:t>повітрі</a:t>
            </a:r>
            <a:r>
              <a:rPr lang="ru-RU" dirty="0"/>
              <a:t> </a:t>
            </a:r>
            <a:r>
              <a:rPr lang="ru-RU" dirty="0" err="1"/>
              <a:t>неприємний</a:t>
            </a:r>
            <a:r>
              <a:rPr lang="ru-RU" dirty="0"/>
              <a:t> образ),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образити</a:t>
            </a:r>
            <a:r>
              <a:rPr lang="ru-RU" dirty="0"/>
              <a:t> </a:t>
            </a:r>
            <a:r>
              <a:rPr lang="ru-RU" dirty="0" err="1" smtClean="0"/>
              <a:t>людину</a:t>
            </a:r>
            <a:r>
              <a:rPr lang="ru-RU" dirty="0"/>
              <a:t>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застосувати</a:t>
            </a:r>
            <a:r>
              <a:rPr lang="ru-RU" dirty="0"/>
              <a:t> </a:t>
            </a:r>
            <a:r>
              <a:rPr lang="ru-RU" dirty="0" err="1"/>
              <a:t>принижувальну</a:t>
            </a:r>
            <a:r>
              <a:rPr lang="ru-RU" dirty="0"/>
              <a:t> </a:t>
            </a:r>
            <a:r>
              <a:rPr lang="ru-RU" dirty="0" err="1"/>
              <a:t>асоціацію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метафору.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зсув</a:t>
            </a:r>
            <a:r>
              <a:rPr lang="ru-RU" dirty="0"/>
              <a:t> у </a:t>
            </a:r>
            <a:r>
              <a:rPr lang="ru-RU" dirty="0" err="1"/>
              <a:t>невигідну</a:t>
            </a:r>
            <a:r>
              <a:rPr lang="ru-RU" dirty="0"/>
              <a:t> роль.</a:t>
            </a:r>
          </a:p>
          <a:p>
            <a:r>
              <a:rPr lang="ru-RU" dirty="0"/>
              <a:t>3. </a:t>
            </a:r>
            <a:r>
              <a:rPr lang="ru-RU" dirty="0" err="1"/>
              <a:t>Відразу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комплімент</a:t>
            </a:r>
            <a:r>
              <a:rPr lang="ru-RU" dirty="0"/>
              <a:t>,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гарні</a:t>
            </a:r>
            <a:r>
              <a:rPr lang="ru-RU" dirty="0"/>
              <a:t> та </a:t>
            </a:r>
            <a:r>
              <a:rPr lang="ru-RU" dirty="0" err="1"/>
              <a:t>приємні</a:t>
            </a:r>
            <a:r>
              <a:rPr lang="ru-RU" dirty="0"/>
              <a:t> </a:t>
            </a:r>
            <a:r>
              <a:rPr lang="ru-RU" dirty="0" err="1"/>
              <a:t>образи</a:t>
            </a:r>
            <a:r>
              <a:rPr lang="ru-RU" dirty="0"/>
              <a:t> та </a:t>
            </a:r>
            <a:r>
              <a:rPr lang="ru-RU" dirty="0" err="1"/>
              <a:t>асоціації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відреагує</a:t>
            </a:r>
            <a:r>
              <a:rPr lang="ru-RU" dirty="0"/>
              <a:t> на першу </a:t>
            </a:r>
            <a:r>
              <a:rPr lang="ru-RU" dirty="0" err="1"/>
              <a:t>частину</a:t>
            </a:r>
            <a:r>
              <a:rPr lang="ru-RU" dirty="0"/>
              <a:t> з </a:t>
            </a:r>
            <a:r>
              <a:rPr lang="ru-RU" dirty="0" err="1"/>
              <a:t>образою</a:t>
            </a:r>
            <a:r>
              <a:rPr lang="ru-RU" dirty="0"/>
              <a:t>, </a:t>
            </a:r>
            <a:r>
              <a:rPr lang="ru-RU" dirty="0" err="1"/>
              <a:t>звинуватити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в </a:t>
            </a:r>
            <a:r>
              <a:rPr lang="ru-RU" dirty="0" err="1"/>
              <a:t>нерозумінні</a:t>
            </a:r>
            <a:r>
              <a:rPr lang="ru-RU" dirty="0"/>
              <a:t> </a:t>
            </a:r>
            <a:r>
              <a:rPr lang="ru-RU" dirty="0" err="1"/>
              <a:t>жартів</a:t>
            </a:r>
            <a:r>
              <a:rPr lang="ru-RU" dirty="0"/>
              <a:t>, </a:t>
            </a:r>
            <a:r>
              <a:rPr lang="ru-RU" dirty="0" err="1"/>
              <a:t>наїзді</a:t>
            </a:r>
            <a:r>
              <a:rPr lang="ru-RU" dirty="0"/>
              <a:t>, і </a:t>
            </a:r>
            <a:r>
              <a:rPr lang="ru-RU" dirty="0" err="1"/>
              <a:t>образитися</a:t>
            </a:r>
            <a:r>
              <a:rPr lang="ru-RU" dirty="0"/>
              <a:t> у </a:t>
            </a:r>
            <a:r>
              <a:rPr lang="ru-RU" dirty="0" err="1"/>
              <a:t>відповідь</a:t>
            </a:r>
            <a:r>
              <a:rPr lang="ru-RU" dirty="0"/>
              <a:t>, </a:t>
            </a:r>
            <a:r>
              <a:rPr lang="ru-RU" dirty="0" err="1"/>
              <a:t>нав'язуючи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 </a:t>
            </a:r>
            <a:r>
              <a:rPr lang="ru-RU" dirty="0" err="1"/>
              <a:t>провини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844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Бойове НЛП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ru-RU" b="1" dirty="0"/>
              <a:t>ПРИКЛАДИ</a:t>
            </a:r>
            <a:endParaRPr lang="ru-RU" dirty="0"/>
          </a:p>
          <a:p>
            <a:r>
              <a:rPr lang="ru-RU" dirty="0"/>
              <a:t>- 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мила. </a:t>
            </a:r>
            <a:r>
              <a:rPr lang="ru-RU" dirty="0" err="1"/>
              <a:t>Хтось</a:t>
            </a:r>
            <a:r>
              <a:rPr lang="ru-RU" dirty="0"/>
              <a:t> би </a:t>
            </a:r>
            <a:r>
              <a:rPr lang="ru-RU" dirty="0" err="1"/>
              <a:t>знайшов</a:t>
            </a:r>
            <a:r>
              <a:rPr lang="ru-RU" dirty="0"/>
              <a:t> тебе худою та непоказною. Але </a:t>
            </a:r>
            <a:r>
              <a:rPr lang="ru-RU" dirty="0" err="1"/>
              <a:t>тільки</a:t>
            </a:r>
            <a:r>
              <a:rPr lang="ru-RU" dirty="0"/>
              <a:t> не я. Я </a:t>
            </a:r>
            <a:r>
              <a:rPr lang="ru-RU" dirty="0" err="1"/>
              <a:t>вважаю</a:t>
            </a:r>
            <a:r>
              <a:rPr lang="ru-RU" dirty="0"/>
              <a:t> тебе легкою, </a:t>
            </a:r>
            <a:r>
              <a:rPr lang="ru-RU" dirty="0" err="1"/>
              <a:t>таємничою</a:t>
            </a:r>
            <a:r>
              <a:rPr lang="ru-RU" dirty="0"/>
              <a:t>, яка </a:t>
            </a:r>
            <a:r>
              <a:rPr lang="ru-RU" dirty="0" err="1"/>
              <a:t>володіє</a:t>
            </a:r>
            <a:r>
              <a:rPr lang="ru-RU" dirty="0"/>
              <a:t> </a:t>
            </a:r>
            <a:r>
              <a:rPr lang="ru-RU" dirty="0" err="1"/>
              <a:t>якоюсь</a:t>
            </a:r>
            <a:r>
              <a:rPr lang="ru-RU" dirty="0"/>
              <a:t> </a:t>
            </a:r>
            <a:r>
              <a:rPr lang="ru-RU" dirty="0" err="1"/>
              <a:t>чарівною</a:t>
            </a:r>
            <a:r>
              <a:rPr lang="ru-RU" dirty="0"/>
              <a:t> і </a:t>
            </a:r>
            <a:r>
              <a:rPr lang="ru-RU" dirty="0" err="1"/>
              <a:t>незрозумілою</a:t>
            </a:r>
            <a:r>
              <a:rPr lang="ru-RU" dirty="0"/>
              <a:t> </a:t>
            </a:r>
            <a:r>
              <a:rPr lang="ru-RU" dirty="0" err="1"/>
              <a:t>багатьом</a:t>
            </a:r>
            <a:r>
              <a:rPr lang="ru-RU" dirty="0"/>
              <a:t> красою. </a:t>
            </a:r>
            <a:r>
              <a:rPr lang="ru-RU" dirty="0" err="1"/>
              <a:t>Ти</a:t>
            </a:r>
            <a:r>
              <a:rPr lang="ru-RU" dirty="0"/>
              <a:t> схожа на симпатичного комарика.</a:t>
            </a:r>
          </a:p>
          <a:p>
            <a:r>
              <a:rPr lang="ru-RU" dirty="0"/>
              <a:t>- </a:t>
            </a:r>
            <a:r>
              <a:rPr lang="ru-RU" dirty="0" err="1"/>
              <a:t>Ти</a:t>
            </a:r>
            <a:r>
              <a:rPr lang="ru-RU" dirty="0"/>
              <a:t>, </a:t>
            </a:r>
            <a:r>
              <a:rPr lang="ru-RU" dirty="0" err="1"/>
              <a:t>звичайно</a:t>
            </a:r>
            <a:r>
              <a:rPr lang="ru-RU" dirty="0"/>
              <a:t>, безрукий придурок, але за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намагаєшся</a:t>
            </a:r>
            <a:r>
              <a:rPr lang="ru-RU" dirty="0"/>
              <a:t> і </a:t>
            </a:r>
            <a:r>
              <a:rPr lang="ru-RU" dirty="0" err="1"/>
              <a:t>робиш</a:t>
            </a:r>
            <a:r>
              <a:rPr lang="ru-RU" dirty="0"/>
              <a:t> усе з </a:t>
            </a:r>
            <a:r>
              <a:rPr lang="ru-RU" dirty="0" err="1"/>
              <a:t>відкритим</a:t>
            </a:r>
            <a:r>
              <a:rPr lang="ru-RU" dirty="0"/>
              <a:t> </a:t>
            </a:r>
            <a:r>
              <a:rPr lang="ru-RU" dirty="0" err="1"/>
              <a:t>серцем</a:t>
            </a:r>
            <a:r>
              <a:rPr lang="ru-RU" dirty="0"/>
              <a:t>, </a:t>
            </a:r>
            <a:r>
              <a:rPr lang="ru-RU" dirty="0" err="1"/>
              <a:t>тобі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пробачити</a:t>
            </a:r>
            <a:r>
              <a:rPr lang="ru-RU" dirty="0"/>
              <a:t>. </a:t>
            </a:r>
            <a:r>
              <a:rPr lang="ru-RU" dirty="0" err="1"/>
              <a:t>Милий</a:t>
            </a:r>
            <a:r>
              <a:rPr lang="ru-RU" dirty="0"/>
              <a:t> </a:t>
            </a:r>
            <a:r>
              <a:rPr lang="ru-RU" dirty="0" err="1"/>
              <a:t>морський</a:t>
            </a:r>
            <a:r>
              <a:rPr lang="ru-RU" dirty="0"/>
              <a:t> котик.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266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Бойове НЛП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/>
              <a:t>ПСИХОЛОГІЧНІ ОСНОВИ ВПЛИВУ</a:t>
            </a:r>
            <a:endParaRPr lang="ru-RU" dirty="0"/>
          </a:p>
          <a:p>
            <a:r>
              <a:rPr lang="ru-RU" dirty="0"/>
              <a:t>1. Будь-яке слово </a:t>
            </a:r>
            <a:r>
              <a:rPr lang="ru-RU" dirty="0" err="1"/>
              <a:t>викликає</a:t>
            </a:r>
            <a:r>
              <a:rPr lang="ru-RU" dirty="0"/>
              <a:t> у </a:t>
            </a:r>
            <a:r>
              <a:rPr lang="ru-RU" dirty="0" err="1"/>
              <a:t>голові</a:t>
            </a:r>
            <a:r>
              <a:rPr lang="ru-RU" dirty="0"/>
              <a:t> картинку, яку </a:t>
            </a:r>
            <a:r>
              <a:rPr lang="ru-RU" dirty="0" err="1"/>
              <a:t>скасувати</a:t>
            </a:r>
            <a:r>
              <a:rPr lang="ru-RU" dirty="0"/>
              <a:t> та забути не </a:t>
            </a:r>
            <a:r>
              <a:rPr lang="ru-RU" dirty="0" err="1"/>
              <a:t>можна</a:t>
            </a:r>
            <a:r>
              <a:rPr lang="ru-RU" dirty="0"/>
              <a:t>. "</a:t>
            </a:r>
            <a:r>
              <a:rPr lang="ru-RU" dirty="0" err="1"/>
              <a:t>Товстий</a:t>
            </a:r>
            <a:r>
              <a:rPr lang="ru-RU" dirty="0"/>
              <a:t>", "</a:t>
            </a:r>
            <a:r>
              <a:rPr lang="ru-RU" dirty="0" err="1"/>
              <a:t>непоказний</a:t>
            </a:r>
            <a:r>
              <a:rPr lang="ru-RU" dirty="0"/>
              <a:t>", "безрукий придурок", "Чебурашка", "комарик", "</a:t>
            </a:r>
            <a:r>
              <a:rPr lang="ru-RU" dirty="0" err="1"/>
              <a:t>морський</a:t>
            </a:r>
            <a:r>
              <a:rPr lang="ru-RU" dirty="0"/>
              <a:t> котик" - </a:t>
            </a:r>
            <a:r>
              <a:rPr lang="ru-RU" dirty="0" err="1"/>
              <a:t>повисають</a:t>
            </a:r>
            <a:r>
              <a:rPr lang="ru-RU" dirty="0"/>
              <a:t> </a:t>
            </a:r>
            <a:r>
              <a:rPr lang="ru-RU" dirty="0" err="1"/>
              <a:t>картинкою</a:t>
            </a:r>
            <a:r>
              <a:rPr lang="ru-RU" dirty="0"/>
              <a:t> в </a:t>
            </a:r>
            <a:r>
              <a:rPr lang="ru-RU" dirty="0" err="1"/>
              <a:t>просторі</a:t>
            </a:r>
            <a:r>
              <a:rPr lang="ru-RU" dirty="0"/>
              <a:t>, і </a:t>
            </a:r>
            <a:r>
              <a:rPr lang="ru-RU" dirty="0" err="1"/>
              <a:t>змушують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 </a:t>
            </a:r>
            <a:r>
              <a:rPr lang="ru-RU" dirty="0" err="1"/>
              <a:t>надіти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картинки на себе і </a:t>
            </a:r>
            <a:r>
              <a:rPr lang="ru-RU" dirty="0" err="1"/>
              <a:t>поринути</a:t>
            </a:r>
            <a:r>
              <a:rPr lang="ru-RU" dirty="0"/>
              <a:t> у </a:t>
            </a:r>
            <a:r>
              <a:rPr lang="ru-RU" dirty="0" err="1"/>
              <a:t>негативні</a:t>
            </a:r>
            <a:r>
              <a:rPr lang="ru-RU" dirty="0"/>
              <a:t> </a:t>
            </a:r>
            <a:r>
              <a:rPr lang="ru-RU" dirty="0" err="1"/>
              <a:t>емоції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з'являються</a:t>
            </a:r>
            <a:r>
              <a:rPr lang="ru-RU" dirty="0"/>
              <a:t> "</a:t>
            </a:r>
            <a:r>
              <a:rPr lang="ru-RU" dirty="0" err="1"/>
              <a:t>милий</a:t>
            </a:r>
            <a:r>
              <a:rPr lang="ru-RU" dirty="0"/>
              <a:t> </a:t>
            </a:r>
            <a:r>
              <a:rPr lang="ru-RU" dirty="0" err="1"/>
              <a:t>ведмежа</a:t>
            </a:r>
            <a:r>
              <a:rPr lang="ru-RU" dirty="0"/>
              <a:t>", "</a:t>
            </a:r>
            <a:r>
              <a:rPr lang="ru-RU" dirty="0" err="1"/>
              <a:t>таємнича</a:t>
            </a:r>
            <a:r>
              <a:rPr lang="ru-RU" dirty="0"/>
              <a:t>", "легка", "</a:t>
            </a:r>
            <a:r>
              <a:rPr lang="ru-RU" dirty="0" err="1"/>
              <a:t>милий</a:t>
            </a:r>
            <a:r>
              <a:rPr lang="ru-RU" dirty="0"/>
              <a:t>" і так </a:t>
            </a:r>
            <a:r>
              <a:rPr lang="ru-RU" dirty="0" err="1"/>
              <a:t>далі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перебиває</a:t>
            </a:r>
            <a:r>
              <a:rPr lang="ru-RU" dirty="0"/>
              <a:t> і не </a:t>
            </a:r>
            <a:r>
              <a:rPr lang="ru-RU" dirty="0" err="1"/>
              <a:t>скасовує</a:t>
            </a:r>
            <a:r>
              <a:rPr lang="ru-RU" dirty="0"/>
              <a:t> </a:t>
            </a:r>
            <a:r>
              <a:rPr lang="ru-RU" dirty="0" err="1"/>
              <a:t>попередні</a:t>
            </a:r>
            <a:r>
              <a:rPr lang="ru-RU" dirty="0"/>
              <a:t> </a:t>
            </a:r>
            <a:r>
              <a:rPr lang="ru-RU" dirty="0" err="1"/>
              <a:t>негативні</a:t>
            </a:r>
            <a:r>
              <a:rPr lang="ru-RU" dirty="0"/>
              <a:t> </a:t>
            </a:r>
            <a:r>
              <a:rPr lang="ru-RU" dirty="0" err="1"/>
              <a:t>образи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продовжують</a:t>
            </a:r>
            <a:r>
              <a:rPr lang="ru-RU" dirty="0"/>
              <a:t> </a:t>
            </a:r>
            <a:r>
              <a:rPr lang="ru-RU" dirty="0" err="1"/>
              <a:t>впливати</a:t>
            </a:r>
            <a:r>
              <a:rPr lang="ru-RU" dirty="0"/>
              <a:t> на </a:t>
            </a:r>
            <a:r>
              <a:rPr lang="ru-RU" dirty="0" err="1"/>
              <a:t>людин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Рольові</a:t>
            </a:r>
            <a:r>
              <a:rPr lang="ru-RU" dirty="0"/>
              <a:t> </a:t>
            </a:r>
            <a:r>
              <a:rPr lang="ru-RU" dirty="0" err="1" smtClean="0"/>
              <a:t>зсуви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переведення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з </a:t>
            </a:r>
            <a:r>
              <a:rPr lang="ru-RU" dirty="0" err="1"/>
              <a:t>сильної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en-US" dirty="0" smtClean="0"/>
              <a:t>“</a:t>
            </a:r>
            <a:r>
              <a:rPr lang="uk-UA" dirty="0" smtClean="0"/>
              <a:t>Керівник заходу</a:t>
            </a:r>
            <a:r>
              <a:rPr lang="en-US" dirty="0" smtClean="0"/>
              <a:t>”</a:t>
            </a:r>
            <a:r>
              <a:rPr lang="ru-RU" dirty="0" smtClean="0"/>
              <a:t>в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слабку</a:t>
            </a:r>
            <a:r>
              <a:rPr lang="ru-RU" dirty="0"/>
              <a:t> і </a:t>
            </a:r>
            <a:r>
              <a:rPr lang="ru-RU" dirty="0" err="1"/>
              <a:t>смішну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 в "Чебурашку" </a:t>
            </a:r>
            <a:r>
              <a:rPr lang="ru-RU" dirty="0" err="1"/>
              <a:t>або</a:t>
            </a:r>
            <a:r>
              <a:rPr lang="ru-RU" dirty="0"/>
              <a:t> в "</a:t>
            </a:r>
            <a:r>
              <a:rPr lang="ru-RU" dirty="0" err="1"/>
              <a:t>ведмежа</a:t>
            </a:r>
            <a:r>
              <a:rPr lang="ru-RU" dirty="0"/>
              <a:t>",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поставити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 в </a:t>
            </a:r>
            <a:r>
              <a:rPr lang="ru-RU" dirty="0" err="1"/>
              <a:t>смішне</a:t>
            </a:r>
            <a:r>
              <a:rPr lang="ru-RU" dirty="0"/>
              <a:t> становище і </a:t>
            </a:r>
            <a:r>
              <a:rPr lang="ru-RU" dirty="0" err="1"/>
              <a:t>позбавити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впевненості</a:t>
            </a:r>
            <a:r>
              <a:rPr lang="ru-RU" dirty="0"/>
              <a:t> в поточному </a:t>
            </a:r>
            <a:r>
              <a:rPr lang="ru-RU" dirty="0" err="1"/>
              <a:t>контексті</a:t>
            </a:r>
            <a:r>
              <a:rPr lang="ru-RU" dirty="0"/>
              <a:t> (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не </a:t>
            </a:r>
            <a:r>
              <a:rPr lang="ru-RU" dirty="0" err="1"/>
              <a:t>вміє</a:t>
            </a:r>
            <a:r>
              <a:rPr lang="ru-RU" dirty="0"/>
              <a:t> </a:t>
            </a:r>
            <a:r>
              <a:rPr lang="ru-RU" dirty="0" err="1"/>
              <a:t>захищатися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рольового</a:t>
            </a:r>
            <a:r>
              <a:rPr lang="ru-RU" dirty="0"/>
              <a:t> </a:t>
            </a:r>
            <a:r>
              <a:rPr lang="ru-RU" dirty="0" err="1"/>
              <a:t>маніпулювання</a:t>
            </a:r>
            <a:r>
              <a:rPr lang="ru-RU" dirty="0"/>
              <a:t>).</a:t>
            </a:r>
          </a:p>
          <a:p>
            <a:r>
              <a:rPr lang="ru-RU" dirty="0"/>
              <a:t>4. Образа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. </a:t>
            </a:r>
            <a:r>
              <a:rPr lang="ru-RU" dirty="0" err="1"/>
              <a:t>Маніпулятор</a:t>
            </a:r>
            <a:r>
              <a:rPr lang="ru-RU" dirty="0"/>
              <a:t>, </a:t>
            </a:r>
            <a:r>
              <a:rPr lang="ru-RU" dirty="0" err="1"/>
              <a:t>посилаючись</a:t>
            </a:r>
            <a:r>
              <a:rPr lang="ru-RU" dirty="0"/>
              <a:t> на другу "</a:t>
            </a:r>
            <a:r>
              <a:rPr lang="ru-RU" dirty="0" err="1"/>
              <a:t>хорошу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" </a:t>
            </a:r>
            <a:r>
              <a:rPr lang="ru-RU" dirty="0" err="1"/>
              <a:t>свого</a:t>
            </a:r>
            <a:r>
              <a:rPr lang="ru-RU" dirty="0"/>
              <a:t> "</a:t>
            </a:r>
            <a:r>
              <a:rPr lang="ru-RU" dirty="0" err="1"/>
              <a:t>компліменту</a:t>
            </a:r>
            <a:r>
              <a:rPr lang="ru-RU" dirty="0"/>
              <a:t>", </a:t>
            </a:r>
            <a:r>
              <a:rPr lang="ru-RU" dirty="0" err="1"/>
              <a:t>намагається</a:t>
            </a:r>
            <a:r>
              <a:rPr lang="ru-RU" dirty="0"/>
              <a:t> </a:t>
            </a:r>
            <a:r>
              <a:rPr lang="ru-RU" dirty="0" err="1"/>
              <a:t>навісити</a:t>
            </a:r>
            <a:r>
              <a:rPr lang="ru-RU" dirty="0"/>
              <a:t> на </a:t>
            </a:r>
            <a:r>
              <a:rPr lang="ru-RU" dirty="0" err="1"/>
              <a:t>опонента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 </a:t>
            </a:r>
            <a:r>
              <a:rPr lang="ru-RU" dirty="0" err="1"/>
              <a:t>провини</a:t>
            </a:r>
            <a:r>
              <a:rPr lang="ru-RU" dirty="0"/>
              <a:t>,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 </a:t>
            </a:r>
            <a:r>
              <a:rPr lang="ru-RU" dirty="0" err="1"/>
              <a:t>гумору</a:t>
            </a:r>
            <a:r>
              <a:rPr lang="ru-RU" dirty="0"/>
              <a:t> та "</a:t>
            </a:r>
            <a:r>
              <a:rPr lang="ru-RU" dirty="0" err="1"/>
              <a:t>дивність</a:t>
            </a:r>
            <a:r>
              <a:rPr lang="ru-RU" dirty="0"/>
              <a:t>" у </a:t>
            </a:r>
            <a:r>
              <a:rPr lang="ru-RU" dirty="0" err="1"/>
              <a:t>сприйнятті</a:t>
            </a:r>
            <a:r>
              <a:rPr lang="ru-RU" dirty="0"/>
              <a:t> "просто </a:t>
            </a:r>
            <a:r>
              <a:rPr lang="ru-RU" dirty="0" err="1"/>
              <a:t>слів</a:t>
            </a:r>
            <a:r>
              <a:rPr lang="ru-RU" dirty="0"/>
              <a:t>".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143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Бойове НЛП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ЗАХИСТ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Сказати</a:t>
            </a:r>
            <a:r>
              <a:rPr lang="ru-RU" dirty="0"/>
              <a:t> </a:t>
            </a:r>
            <a:r>
              <a:rPr lang="ru-RU" dirty="0" err="1"/>
              <a:t>людині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Ви </a:t>
            </a:r>
            <a:r>
              <a:rPr lang="ru-RU" dirty="0" err="1"/>
              <a:t>бачите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прийом</a:t>
            </a:r>
            <a:r>
              <a:rPr lang="ru-RU" dirty="0"/>
              <a:t> та образу. І на </a:t>
            </a:r>
            <a:r>
              <a:rPr lang="ru-RU" dirty="0" err="1"/>
              <a:t>спробу</a:t>
            </a:r>
            <a:r>
              <a:rPr lang="ru-RU" dirty="0"/>
              <a:t> на вас </a:t>
            </a:r>
            <a:r>
              <a:rPr lang="ru-RU" dirty="0" err="1"/>
              <a:t>образитись</a:t>
            </a:r>
            <a:r>
              <a:rPr lang="ru-RU" dirty="0"/>
              <a:t> </a:t>
            </a:r>
            <a:r>
              <a:rPr lang="ru-RU" dirty="0" err="1"/>
              <a:t>попросити</a:t>
            </a:r>
            <a:r>
              <a:rPr lang="ru-RU" dirty="0"/>
              <a:t> не </a:t>
            </a:r>
            <a:r>
              <a:rPr lang="ru-RU" dirty="0" err="1"/>
              <a:t>маніпулювати</a:t>
            </a:r>
            <a:r>
              <a:rPr lang="ru-RU" dirty="0"/>
              <a:t> (</a:t>
            </a:r>
            <a:r>
              <a:rPr lang="ru-RU" dirty="0" err="1"/>
              <a:t>Прийом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"Я </a:t>
            </a:r>
            <a:r>
              <a:rPr lang="ru-RU" dirty="0" err="1"/>
              <a:t>бачу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робиш</a:t>
            </a:r>
            <a:r>
              <a:rPr lang="ru-RU" dirty="0"/>
              <a:t>").</a:t>
            </a:r>
          </a:p>
          <a:p>
            <a:r>
              <a:rPr lang="ru-RU" dirty="0"/>
              <a:t>2. </a:t>
            </a:r>
            <a:r>
              <a:rPr lang="ru-RU" dirty="0" err="1"/>
              <a:t>Повернути</a:t>
            </a:r>
            <a:r>
              <a:rPr lang="ru-RU" dirty="0"/>
              <a:t> "</a:t>
            </a:r>
            <a:r>
              <a:rPr lang="ru-RU" dirty="0" err="1"/>
              <a:t>комплімент</a:t>
            </a:r>
            <a:r>
              <a:rPr lang="ru-RU" dirty="0"/>
              <a:t>" і </a:t>
            </a:r>
            <a:r>
              <a:rPr lang="ru-RU" dirty="0" err="1"/>
              <a:t>вступити</a:t>
            </a:r>
            <a:r>
              <a:rPr lang="ru-RU" dirty="0"/>
              <a:t> у </a:t>
            </a:r>
            <a:r>
              <a:rPr lang="ru-RU" dirty="0" err="1"/>
              <a:t>війну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застосувати</a:t>
            </a:r>
            <a:r>
              <a:rPr lang="ru-RU" dirty="0"/>
              <a:t> ту саму схему у </a:t>
            </a:r>
            <a:r>
              <a:rPr lang="ru-RU" dirty="0" err="1"/>
              <a:t>зворотний</a:t>
            </a:r>
            <a:r>
              <a:rPr lang="ru-RU" dirty="0"/>
              <a:t> </a:t>
            </a:r>
            <a:r>
              <a:rPr lang="ru-RU" dirty="0" err="1"/>
              <a:t>бік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Розірвати</a:t>
            </a:r>
            <a:r>
              <a:rPr lang="ru-RU" dirty="0"/>
              <a:t> шаблон, </a:t>
            </a:r>
            <a:r>
              <a:rPr lang="ru-RU" dirty="0" err="1"/>
              <a:t>знайшовши</a:t>
            </a:r>
            <a:r>
              <a:rPr lang="ru-RU" dirty="0"/>
              <a:t> у </a:t>
            </a:r>
            <a:r>
              <a:rPr lang="ru-RU" dirty="0" err="1"/>
              <a:t>образі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виграшні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.</a:t>
            </a:r>
          </a:p>
          <a:p>
            <a:r>
              <a:rPr lang="ru-RU" dirty="0" err="1"/>
              <a:t>Наприклад</a:t>
            </a:r>
            <a:r>
              <a:rPr lang="ru-RU" dirty="0"/>
              <a:t>: "</a:t>
            </a:r>
            <a:r>
              <a:rPr lang="ru-RU" dirty="0" err="1"/>
              <a:t>Білих</a:t>
            </a:r>
            <a:r>
              <a:rPr lang="ru-RU" dirty="0"/>
              <a:t> </a:t>
            </a:r>
            <a:r>
              <a:rPr lang="ru-RU" dirty="0" err="1"/>
              <a:t>ведмедиць</a:t>
            </a:r>
            <a:r>
              <a:rPr lang="ru-RU" dirty="0"/>
              <a:t>" </a:t>
            </a:r>
            <a:r>
              <a:rPr lang="ru-RU" dirty="0" err="1"/>
              <a:t>краще</a:t>
            </a:r>
            <a:r>
              <a:rPr lang="ru-RU" dirty="0"/>
              <a:t> не </a:t>
            </a:r>
            <a:r>
              <a:rPr lang="ru-RU" dirty="0" err="1"/>
              <a:t>зачіпати</a:t>
            </a:r>
            <a:r>
              <a:rPr lang="ru-RU" dirty="0"/>
              <a:t>. Я "</a:t>
            </a:r>
            <a:r>
              <a:rPr lang="ru-RU" dirty="0" err="1"/>
              <a:t>ведмежа</a:t>
            </a:r>
            <a:r>
              <a:rPr lang="ru-RU" dirty="0"/>
              <a:t>",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розірвати</a:t>
            </a:r>
            <a:r>
              <a:rPr lang="ru-RU" dirty="0"/>
              <a:t> за </a:t>
            </a:r>
            <a:r>
              <a:rPr lang="ru-RU" dirty="0" err="1"/>
              <a:t>бажання</a:t>
            </a:r>
            <a:r>
              <a:rPr lang="ru-RU" dirty="0"/>
              <a:t> на шматки.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можу</a:t>
            </a:r>
            <a:r>
              <a:rPr lang="ru-RU" dirty="0"/>
              <a:t> бути </a:t>
            </a:r>
            <a:r>
              <a:rPr lang="ru-RU" dirty="0" err="1"/>
              <a:t>розумною</a:t>
            </a:r>
            <a:r>
              <a:rPr lang="ru-RU" dirty="0"/>
              <a:t> та </a:t>
            </a:r>
            <a:r>
              <a:rPr lang="ru-RU" dirty="0" err="1"/>
              <a:t>комунікабельною</a:t>
            </a:r>
            <a:r>
              <a:rPr lang="ru-RU" dirty="0"/>
              <a:t>, як </a:t>
            </a:r>
            <a:r>
              <a:rPr lang="ru-RU" dirty="0" err="1"/>
              <a:t>герої</a:t>
            </a:r>
            <a:r>
              <a:rPr lang="ru-RU" dirty="0"/>
              <a:t> </a:t>
            </a:r>
            <a:r>
              <a:rPr lang="ru-RU" dirty="0" err="1"/>
              <a:t>добрих</a:t>
            </a:r>
            <a:r>
              <a:rPr lang="ru-RU" dirty="0"/>
              <a:t> </a:t>
            </a:r>
            <a:r>
              <a:rPr lang="ru-RU" dirty="0" err="1"/>
              <a:t>мультиків</a:t>
            </a:r>
            <a:r>
              <a:rPr lang="ru-RU" dirty="0"/>
              <a:t>.</a:t>
            </a:r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17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Бойове НЛП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r>
              <a:rPr lang="uk-UA" u="sng" dirty="0" smtClean="0"/>
              <a:t>Техніки маніпулювання:</a:t>
            </a:r>
          </a:p>
          <a:p>
            <a:r>
              <a:rPr lang="ru-RU" dirty="0" err="1"/>
              <a:t>Навмисне</a:t>
            </a:r>
            <a:r>
              <a:rPr lang="ru-RU" dirty="0"/>
              <a:t> </a:t>
            </a:r>
            <a:r>
              <a:rPr lang="ru-RU" dirty="0" err="1"/>
              <a:t>перепитування</a:t>
            </a:r>
            <a:r>
              <a:rPr lang="ru-RU" dirty="0"/>
              <a:t> </a:t>
            </a:r>
          </a:p>
          <a:p>
            <a:r>
              <a:rPr lang="ru-RU" dirty="0" err="1"/>
              <a:t>Перестрибування</a:t>
            </a:r>
            <a:r>
              <a:rPr lang="ru-RU" dirty="0"/>
              <a:t> з </a:t>
            </a:r>
            <a:r>
              <a:rPr lang="ru-RU" dirty="0" err="1"/>
              <a:t>однієї</a:t>
            </a:r>
            <a:r>
              <a:rPr lang="ru-RU" dirty="0"/>
              <a:t> теми </a:t>
            </a:r>
            <a:r>
              <a:rPr lang="ru-RU" dirty="0" err="1"/>
              <a:t>розмови</a:t>
            </a:r>
            <a:r>
              <a:rPr lang="ru-RU" dirty="0"/>
              <a:t> на </a:t>
            </a:r>
            <a:r>
              <a:rPr lang="ru-RU" dirty="0" err="1"/>
              <a:t>іншу</a:t>
            </a:r>
            <a:endParaRPr lang="ru-RU" dirty="0"/>
          </a:p>
          <a:p>
            <a:r>
              <a:rPr lang="ru-RU" dirty="0"/>
              <a:t>Брехлива </a:t>
            </a:r>
            <a:r>
              <a:rPr lang="ru-RU" dirty="0" err="1"/>
              <a:t>неуважність</a:t>
            </a:r>
            <a:r>
              <a:rPr lang="ru-RU" dirty="0"/>
              <a:t> і прояви </a:t>
            </a:r>
            <a:r>
              <a:rPr lang="ru-RU" dirty="0" err="1"/>
              <a:t>байдужості</a:t>
            </a:r>
            <a:r>
              <a:rPr lang="ru-RU" dirty="0"/>
              <a:t> </a:t>
            </a:r>
          </a:p>
          <a:p>
            <a:r>
              <a:rPr lang="ru-RU" dirty="0" err="1"/>
              <a:t>Вигадана</a:t>
            </a:r>
            <a:r>
              <a:rPr lang="ru-RU" dirty="0"/>
              <a:t> </a:t>
            </a:r>
            <a:r>
              <a:rPr lang="ru-RU" dirty="0" err="1"/>
              <a:t>слабкість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213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НЛП та </a:t>
            </a:r>
            <a:r>
              <a:rPr lang="uk-UA" dirty="0" err="1" smtClean="0"/>
              <a:t>емодзі</a:t>
            </a:r>
            <a:r>
              <a:rPr lang="uk-UA" dirty="0" smtClean="0"/>
              <a:t> </a:t>
            </a:r>
            <a:r>
              <a:rPr lang="uk-UA" dirty="0" smtClean="0">
                <a:sym typeface="Wingdings" panose="05000000000000000000" pitchFamily="2" charset="2"/>
              </a:rPr>
              <a:t>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Харві</a:t>
            </a:r>
            <a:r>
              <a:rPr lang="uk-UA" dirty="0" smtClean="0"/>
              <a:t> </a:t>
            </a:r>
            <a:r>
              <a:rPr lang="uk-UA" dirty="0" err="1" smtClean="0"/>
              <a:t>Болл</a:t>
            </a:r>
            <a:r>
              <a:rPr lang="uk-UA" dirty="0" smtClean="0"/>
              <a:t> (1963 рік) - </a:t>
            </a:r>
            <a:r>
              <a:rPr lang="en-US" dirty="0" smtClean="0"/>
              <a:t>$43</a:t>
            </a:r>
            <a:r>
              <a:rPr lang="uk-UA" dirty="0" smtClean="0"/>
              <a:t> – для </a:t>
            </a:r>
            <a:r>
              <a:rPr lang="uk-UA" smtClean="0"/>
              <a:t>страхової </a:t>
            </a:r>
            <a:r>
              <a:rPr lang="uk-UA" smtClean="0"/>
              <a:t>компанії</a:t>
            </a:r>
            <a:endParaRPr lang="uk-UA" dirty="0" smtClean="0"/>
          </a:p>
          <a:p>
            <a:r>
              <a:rPr lang="uk-UA" dirty="0" smtClean="0"/>
              <a:t>19 вересня 1982 – електронний </a:t>
            </a:r>
            <a:r>
              <a:rPr lang="uk-UA" dirty="0" err="1" smtClean="0"/>
              <a:t>смайл</a:t>
            </a:r>
            <a:r>
              <a:rPr lang="uk-UA" dirty="0" smtClean="0"/>
              <a:t> (Скотт </a:t>
            </a:r>
            <a:r>
              <a:rPr lang="uk-UA" dirty="0" err="1" smtClean="0"/>
              <a:t>Фалман</a:t>
            </a:r>
            <a:r>
              <a:rPr lang="uk-UA" dirty="0" smtClean="0"/>
              <a:t>:-)</a:t>
            </a:r>
          </a:p>
          <a:p>
            <a:endParaRPr lang="uk-UA" dirty="0"/>
          </a:p>
          <a:p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34061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НЛП та </a:t>
            </a:r>
            <a:r>
              <a:rPr lang="uk-UA" dirty="0" err="1" smtClean="0"/>
              <a:t>емодзі</a:t>
            </a:r>
            <a:r>
              <a:rPr lang="uk-UA" dirty="0"/>
              <a:t> </a:t>
            </a:r>
            <a:r>
              <a:rPr lang="uk-UA" dirty="0" smtClean="0">
                <a:sym typeface="Wingdings" panose="05000000000000000000" pitchFamily="2" charset="2"/>
              </a:rPr>
              <a:t>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смайликів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популярність</a:t>
            </a:r>
            <a:r>
              <a:rPr lang="ru-RU" dirty="0"/>
              <a:t> у </a:t>
            </a:r>
            <a:r>
              <a:rPr lang="ru-RU" dirty="0" err="1" smtClean="0"/>
              <a:t>соцмережах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лабораторія</a:t>
            </a:r>
            <a:r>
              <a:rPr lang="ru-RU" dirty="0" smtClean="0"/>
              <a:t> Кембриджу, </a:t>
            </a:r>
            <a:r>
              <a:rPr lang="ru-RU" dirty="0" err="1" smtClean="0"/>
              <a:t>Сімо</a:t>
            </a:r>
            <a:r>
              <a:rPr lang="ru-RU" dirty="0" smtClean="0"/>
              <a:t> </a:t>
            </a:r>
            <a:r>
              <a:rPr lang="ru-RU" dirty="0" err="1" smtClean="0"/>
              <a:t>Чокнай</a:t>
            </a:r>
            <a:r>
              <a:rPr lang="ru-RU" dirty="0" smtClean="0"/>
              <a:t>)</a:t>
            </a:r>
          </a:p>
          <a:p>
            <a:r>
              <a:rPr lang="ru-RU" dirty="0"/>
              <a:t>Людина </a:t>
            </a:r>
            <a:r>
              <a:rPr lang="ru-RU" dirty="0" err="1"/>
              <a:t>сприймає</a:t>
            </a:r>
            <a:r>
              <a:rPr lang="ru-RU" dirty="0"/>
              <a:t> </a:t>
            </a:r>
            <a:r>
              <a:rPr lang="ru-RU" dirty="0" err="1"/>
              <a:t>смайл</a:t>
            </a:r>
            <a:r>
              <a:rPr lang="ru-RU" dirty="0"/>
              <a:t> як </a:t>
            </a:r>
            <a:r>
              <a:rPr lang="ru-RU" dirty="0" err="1"/>
              <a:t>реальне</a:t>
            </a:r>
            <a:r>
              <a:rPr lang="ru-RU" dirty="0"/>
              <a:t> </a:t>
            </a:r>
            <a:r>
              <a:rPr lang="ru-RU" dirty="0" err="1" smtClean="0"/>
              <a:t>усміхнене</a:t>
            </a:r>
            <a:r>
              <a:rPr lang="ru-RU" dirty="0" smtClean="0"/>
              <a:t> </a:t>
            </a:r>
            <a:r>
              <a:rPr lang="ru-RU" dirty="0" err="1" smtClean="0"/>
              <a:t>обличчя</a:t>
            </a:r>
            <a:r>
              <a:rPr lang="ru-RU" dirty="0" smtClean="0"/>
              <a:t> (</a:t>
            </a:r>
            <a:r>
              <a:rPr lang="ru-RU" dirty="0" err="1" smtClean="0"/>
              <a:t>Університет</a:t>
            </a:r>
            <a:r>
              <a:rPr lang="ru-RU" dirty="0" smtClean="0"/>
              <a:t> </a:t>
            </a:r>
            <a:r>
              <a:rPr lang="ru-RU" dirty="0" err="1" smtClean="0"/>
              <a:t>Фліндерс</a:t>
            </a:r>
            <a:r>
              <a:rPr lang="ru-RU" dirty="0" smtClean="0"/>
              <a:t>, </a:t>
            </a:r>
            <a:r>
              <a:rPr lang="ru-RU" dirty="0" err="1" smtClean="0"/>
              <a:t>Аделаїда</a:t>
            </a:r>
            <a:r>
              <a:rPr lang="ru-RU" dirty="0" smtClean="0"/>
              <a:t>)</a:t>
            </a:r>
          </a:p>
          <a:p>
            <a:r>
              <a:rPr lang="ru-RU" dirty="0" err="1"/>
              <a:t>Смайли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і в </a:t>
            </a:r>
            <a:r>
              <a:rPr lang="ru-RU" dirty="0" err="1"/>
              <a:t>діловій</a:t>
            </a:r>
            <a:r>
              <a:rPr lang="ru-RU" dirty="0"/>
              <a:t> </a:t>
            </a:r>
            <a:r>
              <a:rPr lang="ru-RU" dirty="0" err="1" smtClean="0"/>
              <a:t>переписці</a:t>
            </a:r>
            <a:r>
              <a:rPr lang="ru-RU" dirty="0" smtClean="0"/>
              <a:t> (</a:t>
            </a:r>
            <a:r>
              <a:rPr lang="ru-RU" dirty="0" err="1" smtClean="0"/>
              <a:t>Університет</a:t>
            </a:r>
            <a:r>
              <a:rPr lang="ru-RU" dirty="0" smtClean="0"/>
              <a:t> </a:t>
            </a:r>
            <a:r>
              <a:rPr lang="ru-RU" dirty="0" err="1" smtClean="0"/>
              <a:t>Сент-Луїсу</a:t>
            </a:r>
            <a:r>
              <a:rPr lang="ru-RU" dirty="0" smtClean="0"/>
              <a:t>, </a:t>
            </a:r>
            <a:r>
              <a:rPr lang="ru-RU" dirty="0" err="1" smtClean="0"/>
              <a:t>Міссурі</a:t>
            </a:r>
            <a:r>
              <a:rPr lang="ru-RU" dirty="0" smtClean="0"/>
              <a:t>)</a:t>
            </a:r>
          </a:p>
          <a:p>
            <a:r>
              <a:rPr lang="ru-RU" dirty="0" err="1"/>
              <a:t>Смайли</a:t>
            </a:r>
            <a:r>
              <a:rPr lang="ru-RU" dirty="0"/>
              <a:t> </a:t>
            </a:r>
            <a:r>
              <a:rPr lang="ru-RU" dirty="0" err="1"/>
              <a:t>пом’якшують</a:t>
            </a:r>
            <a:r>
              <a:rPr lang="ru-RU" dirty="0"/>
              <a:t> </a:t>
            </a:r>
            <a:r>
              <a:rPr lang="ru-RU" dirty="0" smtClean="0"/>
              <a:t>критику (</a:t>
            </a:r>
            <a:r>
              <a:rPr lang="ru-RU" dirty="0" err="1" smtClean="0"/>
              <a:t>китайські</a:t>
            </a:r>
            <a:r>
              <a:rPr lang="ru-RU" dirty="0" smtClean="0"/>
              <a:t> </a:t>
            </a:r>
            <a:r>
              <a:rPr lang="ru-RU" dirty="0" err="1" smtClean="0"/>
              <a:t>вчені</a:t>
            </a:r>
            <a:r>
              <a:rPr lang="ru-RU" dirty="0" smtClean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929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НЛП та </a:t>
            </a:r>
            <a:r>
              <a:rPr lang="uk-UA" dirty="0" err="1" smtClean="0"/>
              <a:t>емодзі</a:t>
            </a:r>
            <a:r>
              <a:rPr lang="uk-UA" dirty="0" smtClean="0"/>
              <a:t> </a:t>
            </a:r>
            <a:r>
              <a:rPr lang="uk-UA" dirty="0" smtClean="0">
                <a:sym typeface="Wingdings" panose="05000000000000000000" pitchFamily="2" charset="2"/>
              </a:rPr>
              <a:t>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Смайли</a:t>
            </a:r>
            <a:r>
              <a:rPr lang="ru-RU" dirty="0"/>
              <a:t> в </a:t>
            </a:r>
            <a:r>
              <a:rPr lang="ru-RU" dirty="0" err="1"/>
              <a:t>листуванні</a:t>
            </a:r>
            <a:r>
              <a:rPr lang="ru-RU" dirty="0"/>
              <a:t> </a:t>
            </a: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позитивне</a:t>
            </a:r>
            <a:r>
              <a:rPr lang="ru-RU" dirty="0"/>
              <a:t> </a:t>
            </a:r>
            <a:r>
              <a:rPr lang="ru-RU" dirty="0" err="1"/>
              <a:t>враження</a:t>
            </a:r>
            <a:r>
              <a:rPr lang="ru-RU" dirty="0"/>
              <a:t>  про автора (</a:t>
            </a:r>
            <a:r>
              <a:rPr lang="en-US" dirty="0"/>
              <a:t>correspondence with healthcare experts, USA)</a:t>
            </a:r>
          </a:p>
          <a:p>
            <a:r>
              <a:rPr lang="ru-RU" dirty="0"/>
              <a:t>Смайлики </a:t>
            </a:r>
            <a:r>
              <a:rPr lang="ru-RU" dirty="0" err="1"/>
              <a:t>сприяють</a:t>
            </a:r>
            <a:r>
              <a:rPr lang="ru-RU" dirty="0"/>
              <a:t> </a:t>
            </a:r>
            <a:r>
              <a:rPr lang="ru-RU" dirty="0" err="1"/>
              <a:t>створенню</a:t>
            </a:r>
            <a:r>
              <a:rPr lang="ru-RU" dirty="0"/>
              <a:t> комфортного </a:t>
            </a:r>
            <a:r>
              <a:rPr lang="ru-RU" dirty="0" err="1"/>
              <a:t>робочого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en-US" dirty="0"/>
              <a:t> (</a:t>
            </a:r>
            <a:r>
              <a:rPr lang="uk-UA" dirty="0" err="1"/>
              <a:t>Флоридський</a:t>
            </a:r>
            <a:r>
              <a:rPr lang="uk-UA" dirty="0"/>
              <a:t> університет)</a:t>
            </a:r>
          </a:p>
          <a:p>
            <a:r>
              <a:rPr lang="ru-RU" dirty="0"/>
              <a:t>Смайлики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відчуття</a:t>
            </a:r>
            <a:r>
              <a:rPr lang="ru-RU" dirty="0"/>
              <a:t> </a:t>
            </a:r>
            <a:r>
              <a:rPr lang="ru-RU" dirty="0" err="1"/>
              <a:t>щастя</a:t>
            </a:r>
            <a:r>
              <a:rPr lang="ru-RU" dirty="0"/>
              <a:t> та </a:t>
            </a:r>
            <a:r>
              <a:rPr lang="ru-RU" dirty="0" err="1"/>
              <a:t>задоволення</a:t>
            </a:r>
            <a:r>
              <a:rPr lang="ru-RU" dirty="0"/>
              <a:t> тих,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 smtClean="0"/>
              <a:t>використовує</a:t>
            </a:r>
            <a:endParaRPr lang="ru-RU" dirty="0" smtClean="0"/>
          </a:p>
          <a:p>
            <a:endParaRPr lang="uk-UA" dirty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120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НЛП та освіта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Вивчення іноземних мов</a:t>
            </a:r>
          </a:p>
          <a:p>
            <a:r>
              <a:rPr lang="ru-RU" dirty="0" err="1"/>
              <a:t>Добірка</a:t>
            </a:r>
            <a:r>
              <a:rPr lang="ru-RU" dirty="0"/>
              <a:t> </a:t>
            </a:r>
            <a:r>
              <a:rPr lang="ru-RU" dirty="0" err="1"/>
              <a:t>актуальних</a:t>
            </a:r>
            <a:r>
              <a:rPr lang="ru-RU" dirty="0"/>
              <a:t> </a:t>
            </a:r>
            <a:r>
              <a:rPr lang="ru-RU" dirty="0" err="1"/>
              <a:t>прикладів</a:t>
            </a:r>
            <a:r>
              <a:rPr lang="ru-RU" dirty="0"/>
              <a:t> та </a:t>
            </a:r>
            <a:r>
              <a:rPr lang="ru-RU" dirty="0" err="1"/>
              <a:t>ілюстрацій</a:t>
            </a:r>
            <a:r>
              <a:rPr lang="ru-RU" dirty="0" smtClean="0"/>
              <a:t>.</a:t>
            </a:r>
          </a:p>
          <a:p>
            <a:r>
              <a:rPr lang="uk-UA" dirty="0" smtClean="0"/>
              <a:t>Гумор (</a:t>
            </a:r>
            <a:r>
              <a:rPr lang="ru-RU" dirty="0" err="1"/>
              <a:t>прислів'я</a:t>
            </a:r>
            <a:r>
              <a:rPr lang="ru-RU" dirty="0"/>
              <a:t> та </a:t>
            </a:r>
            <a:r>
              <a:rPr lang="ru-RU" dirty="0" err="1"/>
              <a:t>приказки</a:t>
            </a:r>
            <a:r>
              <a:rPr lang="ru-RU" dirty="0"/>
              <a:t>, </a:t>
            </a:r>
            <a:r>
              <a:rPr lang="ru-RU" dirty="0" err="1"/>
              <a:t>анекдоти</a:t>
            </a:r>
            <a:r>
              <a:rPr lang="ru-RU" dirty="0"/>
              <a:t>, </a:t>
            </a:r>
            <a:r>
              <a:rPr lang="ru-RU" dirty="0" err="1" smtClean="0"/>
              <a:t>метафори</a:t>
            </a:r>
            <a:r>
              <a:rPr lang="ru-RU" dirty="0" smtClean="0"/>
              <a:t>)</a:t>
            </a:r>
          </a:p>
          <a:p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кольорової</a:t>
            </a:r>
            <a:r>
              <a:rPr lang="ru-RU" dirty="0"/>
              <a:t> </a:t>
            </a:r>
            <a:r>
              <a:rPr lang="ru-RU" dirty="0" err="1"/>
              <a:t>гами</a:t>
            </a:r>
            <a:r>
              <a:rPr lang="ru-RU" dirty="0"/>
              <a:t> при </a:t>
            </a:r>
            <a:r>
              <a:rPr lang="ru-RU" dirty="0" err="1"/>
              <a:t>візуальному</a:t>
            </a:r>
            <a:r>
              <a:rPr lang="ru-RU" dirty="0"/>
              <a:t> </a:t>
            </a:r>
            <a:r>
              <a:rPr lang="ru-RU" dirty="0" err="1"/>
              <a:t>представленні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опановувачам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 smtClean="0"/>
              <a:t>.</a:t>
            </a:r>
          </a:p>
          <a:p>
            <a:r>
              <a:rPr lang="ru-RU" dirty="0" err="1"/>
              <a:t>Поведінка</a:t>
            </a:r>
            <a:r>
              <a:rPr lang="ru-RU" dirty="0"/>
              <a:t> педагога як </a:t>
            </a:r>
            <a:r>
              <a:rPr lang="ru-RU" dirty="0" err="1"/>
              <a:t>важливий</a:t>
            </a:r>
            <a:r>
              <a:rPr lang="ru-RU" dirty="0"/>
              <a:t> </a:t>
            </a:r>
            <a:r>
              <a:rPr lang="ru-RU" dirty="0" err="1"/>
              <a:t>інструмент</a:t>
            </a:r>
            <a:r>
              <a:rPr lang="ru-RU" dirty="0"/>
              <a:t> </a:t>
            </a:r>
            <a:r>
              <a:rPr lang="ru-RU" dirty="0" err="1"/>
              <a:t>опанування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.</a:t>
            </a:r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963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Емодзі</a:t>
            </a:r>
            <a:r>
              <a:rPr lang="uk-UA" dirty="0" smtClean="0"/>
              <a:t> та переклад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Copy emoji directly from the source into the target. Do not change them, even if they are incomplete (like :-’). If the source sentence uses an emoji to replace a word that is essential to the sentence meaning, then translate with the inferred word (without the omitting the emoji). </a:t>
            </a:r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>
                <a:solidFill>
                  <a:srgbClr val="FF0000"/>
                </a:solidFill>
              </a:rPr>
              <a:t>!!! </a:t>
            </a:r>
            <a:r>
              <a:rPr lang="uk-UA" dirty="0"/>
              <a:t>Ділове спілкування, спілкування з іноземцями (! Таїланд </a:t>
            </a:r>
            <a:r>
              <a:rPr lang="en-US" dirty="0"/>
              <a:t>‘thumbs up’)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596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National Standards of Practice for Interpreters in Health Care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Accuracy, confidentiality, impartiality, respect, cultural awareness, role boundaries, professionalism, professional development, advocacy</a:t>
            </a:r>
          </a:p>
          <a:p>
            <a:r>
              <a:rPr lang="en-US" dirty="0" smtClean="0"/>
              <a:t>Accuracy. Point 2: The interpreter replicates the register, style and tone of the speaker</a:t>
            </a:r>
          </a:p>
          <a:p>
            <a:endParaRPr lang="en-US" dirty="0"/>
          </a:p>
          <a:p>
            <a:endParaRPr lang="en-US" dirty="0" smtClean="0"/>
          </a:p>
          <a:p>
            <a:pPr marL="109728" indent="0">
              <a:buNone/>
            </a:pPr>
            <a:r>
              <a:rPr lang="en-US" sz="1600" dirty="0" smtClean="0"/>
              <a:t>*National Council on Interpreting in Health Care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42838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НЛП та освіта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каналів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мов</a:t>
            </a:r>
            <a:r>
              <a:rPr lang="ru-RU" dirty="0"/>
              <a:t>, а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аудіального</a:t>
            </a:r>
            <a:r>
              <a:rPr lang="ru-RU" dirty="0"/>
              <a:t>, </a:t>
            </a:r>
            <a:r>
              <a:rPr lang="ru-RU" dirty="0" err="1"/>
              <a:t>візуального</a:t>
            </a:r>
            <a:r>
              <a:rPr lang="ru-RU" dirty="0"/>
              <a:t> та </a:t>
            </a:r>
            <a:r>
              <a:rPr lang="ru-RU" dirty="0" err="1" smtClean="0"/>
              <a:t>кінестетичного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опанування</a:t>
            </a:r>
            <a:r>
              <a:rPr lang="ru-RU" dirty="0" smtClean="0"/>
              <a:t> – </a:t>
            </a:r>
            <a:r>
              <a:rPr lang="ru-RU" dirty="0" err="1" smtClean="0"/>
              <a:t>запам’ятовування</a:t>
            </a:r>
            <a:r>
              <a:rPr lang="ru-RU" dirty="0" smtClean="0"/>
              <a:t> – </a:t>
            </a:r>
            <a:r>
              <a:rPr lang="ru-RU" dirty="0" err="1" smtClean="0"/>
              <a:t>виконання</a:t>
            </a:r>
            <a:r>
              <a:rPr lang="ru-RU" dirty="0" smtClean="0"/>
              <a:t>)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093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НЛП та гумор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Рефреймінг</a:t>
            </a:r>
            <a:r>
              <a:rPr lang="uk-UA" dirty="0" smtClean="0"/>
              <a:t> – зміна рамки сприйняття, інструмент переключення уваги з негативного на позитивне</a:t>
            </a:r>
          </a:p>
          <a:p>
            <a:r>
              <a:rPr lang="uk-UA" dirty="0" smtClean="0"/>
              <a:t>Структура жарту: створення зрозумілого </a:t>
            </a:r>
            <a:r>
              <a:rPr lang="uk-UA" dirty="0" err="1" smtClean="0"/>
              <a:t>наративу</a:t>
            </a:r>
            <a:r>
              <a:rPr lang="uk-UA" dirty="0" smtClean="0"/>
              <a:t>, окреслення атмосфери та обстановки (</a:t>
            </a:r>
            <a:r>
              <a:rPr lang="en-US" dirty="0" smtClean="0"/>
              <a:t>set-up) </a:t>
            </a:r>
            <a:r>
              <a:rPr lang="en-US" dirty="0" smtClean="0">
                <a:latin typeface="Times New Roman"/>
                <a:cs typeface="Times New Roman"/>
              </a:rPr>
              <a:t>→ </a:t>
            </a:r>
            <a:r>
              <a:rPr lang="uk-UA" smtClean="0">
                <a:cs typeface="Times New Roman"/>
              </a:rPr>
              <a:t>переламний момент</a:t>
            </a:r>
            <a:r>
              <a:rPr lang="en-US" smtClean="0">
                <a:cs typeface="Times New Roman"/>
              </a:rPr>
              <a:t>(punch </a:t>
            </a:r>
            <a:r>
              <a:rPr lang="en-US" dirty="0" smtClean="0">
                <a:cs typeface="Times New Roman"/>
              </a:rPr>
              <a:t>line)</a:t>
            </a:r>
            <a:r>
              <a:rPr lang="uk-UA" dirty="0" smtClean="0"/>
              <a:t>, фраза, що викликає переоцінку контексту, і, як наслідок, сміх або посмішку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197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НЛП та гумор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want people to say about you at your funeral?</a:t>
            </a:r>
          </a:p>
          <a:p>
            <a:r>
              <a:rPr lang="en-US" dirty="0" smtClean="0"/>
              <a:t>Look! He’s moving!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042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НЛП та реклама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Репрезентативна </a:t>
            </a:r>
            <a:r>
              <a:rPr lang="uk-UA" dirty="0" err="1" smtClean="0"/>
              <a:t>маркованість</a:t>
            </a:r>
            <a:r>
              <a:rPr lang="uk-UA" dirty="0" smtClean="0"/>
              <a:t> рекламної лексики</a:t>
            </a:r>
          </a:p>
          <a:p>
            <a:r>
              <a:rPr lang="uk-UA" dirty="0" smtClean="0"/>
              <a:t>Атрибутивна парадигма</a:t>
            </a:r>
          </a:p>
          <a:p>
            <a:r>
              <a:rPr lang="uk-UA" dirty="0" smtClean="0"/>
              <a:t>Наближення до природного чуттєвого сприйняття</a:t>
            </a:r>
          </a:p>
        </p:txBody>
      </p:sp>
    </p:spTree>
    <p:extLst>
      <p:ext uri="{BB962C8B-B14F-4D97-AF65-F5344CB8AC3E}">
        <p14:creationId xmlns:p14="http://schemas.microsoft.com/office/powerpoint/2010/main" val="305845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НЛП та реклама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Харчові товари: </a:t>
            </a:r>
            <a:r>
              <a:rPr lang="uk-UA" i="1" dirty="0" smtClean="0"/>
              <a:t>смачний, свіжий, духмяний </a:t>
            </a:r>
            <a:r>
              <a:rPr lang="uk-UA" dirty="0" smtClean="0"/>
              <a:t>– </a:t>
            </a:r>
            <a:r>
              <a:rPr lang="uk-UA" dirty="0" err="1" smtClean="0"/>
              <a:t>густаторна</a:t>
            </a:r>
            <a:r>
              <a:rPr lang="uk-UA" dirty="0" smtClean="0"/>
              <a:t> та </a:t>
            </a:r>
            <a:r>
              <a:rPr lang="uk-UA" dirty="0" err="1" smtClean="0"/>
              <a:t>ольфакторна</a:t>
            </a:r>
            <a:r>
              <a:rPr lang="uk-UA" dirty="0" smtClean="0"/>
              <a:t> модальності</a:t>
            </a:r>
          </a:p>
          <a:p>
            <a:r>
              <a:rPr lang="uk-UA" dirty="0" smtClean="0"/>
              <a:t>Косметичні товари, миючі засоби: </a:t>
            </a:r>
            <a:r>
              <a:rPr lang="uk-UA" i="1" dirty="0" smtClean="0"/>
              <a:t>чистий, блискучий, активний</a:t>
            </a:r>
            <a:r>
              <a:rPr lang="uk-UA" dirty="0" smtClean="0"/>
              <a:t> – візуальна та </a:t>
            </a:r>
            <a:r>
              <a:rPr lang="uk-UA" dirty="0" err="1" smtClean="0"/>
              <a:t>кінестетична</a:t>
            </a:r>
            <a:r>
              <a:rPr lang="uk-UA" dirty="0" smtClean="0"/>
              <a:t> модальності</a:t>
            </a:r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531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НЛП та реклама. </a:t>
            </a:r>
            <a:r>
              <a:rPr lang="uk-UA" dirty="0" err="1" smtClean="0"/>
              <a:t>Синестезійний</a:t>
            </a:r>
            <a:r>
              <a:rPr lang="uk-UA" dirty="0" smtClean="0"/>
              <a:t> ефект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Печиво – м’яке, солодке</a:t>
            </a:r>
          </a:p>
          <a:p>
            <a:r>
              <a:rPr lang="uk-UA" dirty="0" smtClean="0"/>
              <a:t>Приправа – гостра, полум’яна, червона, гірка</a:t>
            </a:r>
          </a:p>
          <a:p>
            <a:r>
              <a:rPr lang="uk-UA" dirty="0" smtClean="0"/>
              <a:t>Шампунь – духмяний, ароматний, солодкий</a:t>
            </a:r>
          </a:p>
          <a:p>
            <a:r>
              <a:rPr lang="uk-UA" dirty="0" smtClean="0"/>
              <a:t>Вітаміни – смачні</a:t>
            </a:r>
            <a:r>
              <a:rPr lang="uk-UA" smtClean="0"/>
              <a:t>, круглі</a:t>
            </a:r>
            <a:r>
              <a:rPr lang="uk-UA" dirty="0" smtClean="0"/>
              <a:t>, жовті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45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НЛП та реклама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Вольові </a:t>
            </a:r>
            <a:r>
              <a:rPr lang="uk-UA" dirty="0" err="1" smtClean="0"/>
              <a:t>метапрограми</a:t>
            </a:r>
            <a:r>
              <a:rPr lang="uk-UA" dirty="0" smtClean="0"/>
              <a:t> – тип мотивуючої скерованості: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/>
              <a:t>будете </a:t>
            </a:r>
            <a:r>
              <a:rPr lang="ru-RU" dirty="0" err="1"/>
              <a:t>щасливі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придбаєте</a:t>
            </a:r>
            <a:r>
              <a:rPr lang="ru-RU" dirty="0"/>
              <a:t> ЦЕ &gt;&gt;&gt; </a:t>
            </a:r>
            <a:r>
              <a:rPr lang="ru-RU" dirty="0" err="1"/>
              <a:t>ви</a:t>
            </a:r>
            <a:r>
              <a:rPr lang="ru-RU" dirty="0"/>
              <a:t> не будете </a:t>
            </a:r>
            <a:r>
              <a:rPr lang="ru-RU" dirty="0" err="1"/>
              <a:t>щасливі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не </a:t>
            </a:r>
            <a:r>
              <a:rPr lang="ru-RU" dirty="0" err="1"/>
              <a:t>придбаєте</a:t>
            </a:r>
            <a:r>
              <a:rPr lang="ru-RU" dirty="0"/>
              <a:t> </a:t>
            </a:r>
            <a:r>
              <a:rPr lang="ru-RU" dirty="0" smtClean="0"/>
              <a:t>ЦЕ (</a:t>
            </a:r>
            <a:r>
              <a:rPr lang="ru-RU" dirty="0" err="1" smtClean="0"/>
              <a:t>назустріч</a:t>
            </a:r>
            <a:r>
              <a:rPr lang="ru-RU" dirty="0" smtClean="0"/>
              <a:t> – </a:t>
            </a:r>
            <a:r>
              <a:rPr lang="ru-RU" dirty="0" err="1" smtClean="0"/>
              <a:t>від</a:t>
            </a:r>
            <a:r>
              <a:rPr lang="ru-RU" dirty="0" smtClean="0"/>
              <a:t>; </a:t>
            </a:r>
            <a:r>
              <a:rPr lang="ru-RU" dirty="0" err="1" smtClean="0"/>
              <a:t>наближення</a:t>
            </a:r>
            <a:r>
              <a:rPr lang="ru-RU" dirty="0" smtClean="0"/>
              <a:t> – </a:t>
            </a:r>
            <a:r>
              <a:rPr lang="ru-RU" dirty="0" err="1" smtClean="0"/>
              <a:t>уникнення</a:t>
            </a:r>
            <a:r>
              <a:rPr lang="ru-RU" dirty="0" smtClean="0"/>
              <a:t>)</a:t>
            </a:r>
          </a:p>
          <a:p>
            <a:r>
              <a:rPr lang="uk-UA" dirty="0" smtClean="0"/>
              <a:t>=метод «добре сформульований результат» – наголос на екологічності/</a:t>
            </a:r>
            <a:r>
              <a:rPr lang="uk-UA" dirty="0" err="1" smtClean="0"/>
              <a:t>неекологічності</a:t>
            </a:r>
            <a:r>
              <a:rPr lang="uk-UA" dirty="0" smtClean="0"/>
              <a:t> усієї системи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246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215</TotalTime>
  <Words>1148</Words>
  <Application>Microsoft Office PowerPoint</Application>
  <PresentationFormat>Экран (4:3)</PresentationFormat>
  <Paragraphs>93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Городская</vt:lpstr>
      <vt:lpstr>Засоби та техніки НЛП у сучасному медіапросторі</vt:lpstr>
      <vt:lpstr>НЛП та освіта</vt:lpstr>
      <vt:lpstr>НЛП та освіта</vt:lpstr>
      <vt:lpstr>НЛП та гумор</vt:lpstr>
      <vt:lpstr>НЛП та гумор</vt:lpstr>
      <vt:lpstr>НЛП та реклама</vt:lpstr>
      <vt:lpstr>НЛП та реклама</vt:lpstr>
      <vt:lpstr>НЛП та реклама. Синестезійний ефект</vt:lpstr>
      <vt:lpstr>НЛП та реклама</vt:lpstr>
      <vt:lpstr>НЛП та реклама. Якоріння</vt:lpstr>
      <vt:lpstr>НЛП та реклама. Якоріння</vt:lpstr>
      <vt:lpstr>Бойове НЛП (це лінгвістичні прийоми, які забирають впевненість, нав'язують безпорадність і позбавляють людину сили)</vt:lpstr>
      <vt:lpstr>Бойове НЛП</vt:lpstr>
      <vt:lpstr>Бойове НЛП</vt:lpstr>
      <vt:lpstr>Бойове НЛП</vt:lpstr>
      <vt:lpstr>Бойове НЛП</vt:lpstr>
      <vt:lpstr>НЛП та емодзі </vt:lpstr>
      <vt:lpstr>НЛП та емодзі </vt:lpstr>
      <vt:lpstr>НЛП та емодзі </vt:lpstr>
      <vt:lpstr>Емодзі та переклад</vt:lpstr>
      <vt:lpstr>National Standards of Practice for Interpreters in Health Care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Засоби та техніки НЛП у сучасному медіапросторі</dc:title>
  <dc:creator>Admin</dc:creator>
  <cp:lastModifiedBy>Admin</cp:lastModifiedBy>
  <cp:revision>27</cp:revision>
  <dcterms:created xsi:type="dcterms:W3CDTF">2024-11-05T22:50:22Z</dcterms:created>
  <dcterms:modified xsi:type="dcterms:W3CDTF">2024-11-06T22:06:30Z</dcterms:modified>
</cp:coreProperties>
</file>