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notesMasterIdLst>
    <p:notesMasterId r:id="rId15"/>
  </p:notesMasterIdLst>
  <p:sldIdLst>
    <p:sldId id="256" r:id="rId2"/>
    <p:sldId id="257" r:id="rId3"/>
    <p:sldId id="271" r:id="rId4"/>
    <p:sldId id="268" r:id="rId5"/>
    <p:sldId id="272" r:id="rId6"/>
    <p:sldId id="273" r:id="rId7"/>
    <p:sldId id="274" r:id="rId8"/>
    <p:sldId id="275" r:id="rId9"/>
    <p:sldId id="276" r:id="rId10"/>
    <p:sldId id="277" r:id="rId11"/>
    <p:sldId id="278" r:id="rId12"/>
    <p:sldId id="279" r:id="rId13"/>
    <p:sldId id="290"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4660"/>
  </p:normalViewPr>
  <p:slideViewPr>
    <p:cSldViewPr>
      <p:cViewPr varScale="1">
        <p:scale>
          <a:sx n="62" d="100"/>
          <a:sy n="62" d="100"/>
        </p:scale>
        <p:origin x="1046"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D5DEFE-8622-46A7-A6C8-8B437101B956}" type="datetimeFigureOut">
              <a:rPr lang="ru-RU" smtClean="0"/>
              <a:t>02.05.2023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6702F1-28E1-4DCD-A215-2B4277C36F39}" type="slidenum">
              <a:rPr lang="ru-RU" smtClean="0"/>
              <a:t>‹№›</a:t>
            </a:fld>
            <a:endParaRPr lang="ru-RU"/>
          </a:p>
        </p:txBody>
      </p:sp>
    </p:spTree>
    <p:extLst>
      <p:ext uri="{BB962C8B-B14F-4D97-AF65-F5344CB8AC3E}">
        <p14:creationId xmlns:p14="http://schemas.microsoft.com/office/powerpoint/2010/main" val="3281617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Freeform 28"/>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02.05.2023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544493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4C71EC6-210F-42DE-9C53-41977AD35B3D}" type="datetimeFigureOut">
              <a:rPr lang="ru-RU" smtClean="0"/>
              <a:t>02.05.2023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748773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4C71EC6-210F-42DE-9C53-41977AD35B3D}" type="datetimeFigureOut">
              <a:rPr lang="ru-RU" smtClean="0"/>
              <a:t>02.05.2023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456722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4C71EC6-210F-42DE-9C53-41977AD35B3D}" type="datetimeFigureOut">
              <a:rPr lang="ru-RU" smtClean="0"/>
              <a:t>02.05.2023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9641484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4C71EC6-210F-42DE-9C53-41977AD35B3D}" type="datetimeFigureOut">
              <a:rPr lang="ru-RU" smtClean="0"/>
              <a:t>02.05.2023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524586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4C71EC6-210F-42DE-9C53-41977AD35B3D}" type="datetimeFigureOut">
              <a:rPr lang="ru-RU" smtClean="0"/>
              <a:t>02.05.2023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8514464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02.05.2023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2367247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02.05.2023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433851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02.05.2023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06769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4C71EC6-210F-42DE-9C53-41977AD35B3D}" type="datetimeFigureOut">
              <a:rPr lang="ru-RU" smtClean="0"/>
              <a:t>02.05.2023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439202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02.05.2023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657584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02.05.2023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69465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02.05.2023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897743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02.05.2023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593533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4C71EC6-210F-42DE-9C53-41977AD35B3D}" type="datetimeFigureOut">
              <a:rPr lang="ru-RU" smtClean="0"/>
              <a:t>02.05.2023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4292892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4C71EC6-210F-42DE-9C53-41977AD35B3D}" type="datetimeFigureOut">
              <a:rPr lang="ru-RU" smtClean="0"/>
              <a:t>02.05.2023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306084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cxnSp>
          <p:nvCxnSpPr>
            <p:cNvPr id="7" name="Straight Connector 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4C71EC6-210F-42DE-9C53-41977AD35B3D}" type="datetimeFigureOut">
              <a:rPr lang="ru-RU" smtClean="0"/>
              <a:t>02.05.2023</a:t>
            </a:fld>
            <a:endParaRPr lang="ru-RU"/>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B19B0651-EE4F-4900-A07F-96A6BFA9D0F0}" type="slidenum">
              <a:rPr lang="ru-RU" smtClean="0"/>
              <a:t>‹№›</a:t>
            </a:fld>
            <a:endParaRPr lang="ru-RU"/>
          </a:p>
        </p:txBody>
      </p:sp>
    </p:spTree>
    <p:extLst>
      <p:ext uri="{BB962C8B-B14F-4D97-AF65-F5344CB8AC3E}">
        <p14:creationId xmlns:p14="http://schemas.microsoft.com/office/powerpoint/2010/main" val="4279870027"/>
      </p:ext>
    </p:extLst>
  </p:cSld>
  <p:clrMap bg1="dk1" tx1="lt1" bg2="dk2" tx2="lt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 id="2147483733" r:id="rId15"/>
    <p:sldLayoutId id="214748373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en-US" sz="8000" b="1" dirty="0">
                <a:solidFill>
                  <a:srgbClr val="FFC000"/>
                </a:solidFill>
                <a:effectLst>
                  <a:outerShdw blurRad="38100" dist="38100" dir="2700000" algn="tl">
                    <a:srgbClr val="000000">
                      <a:alpha val="43137"/>
                    </a:srgbClr>
                  </a:outerShdw>
                </a:effectLst>
              </a:rPr>
              <a:t>HISTORICAL GRAMMAR</a:t>
            </a:r>
            <a:endParaRPr lang="ru-RU" sz="8000" b="1" dirty="0">
              <a:solidFill>
                <a:srgbClr val="FFC000"/>
              </a:solidFill>
              <a:effectLst>
                <a:outerShdw blurRad="38100" dist="38100" dir="2700000" algn="tl">
                  <a:srgbClr val="000000">
                    <a:alpha val="43137"/>
                  </a:srgbClr>
                </a:outerShdw>
              </a:effectLst>
            </a:endParaRPr>
          </a:p>
        </p:txBody>
      </p:sp>
      <p:sp>
        <p:nvSpPr>
          <p:cNvPr id="3" name="Подзаголовок 2"/>
          <p:cNvSpPr>
            <a:spLocks noGrp="1"/>
          </p:cNvSpPr>
          <p:nvPr>
            <p:ph type="subTitle" idx="1"/>
          </p:nvPr>
        </p:nvSpPr>
        <p:spPr/>
        <p:txBody>
          <a:bodyPr>
            <a:normAutofit/>
          </a:bodyPr>
          <a:lstStyle/>
          <a:p>
            <a:r>
              <a:rPr lang="en-US" sz="6000" dirty="0">
                <a:solidFill>
                  <a:srgbClr val="FFFF00"/>
                </a:solidFill>
                <a:effectLst>
                  <a:outerShdw blurRad="38100" dist="38100" dir="2700000" algn="tl">
                    <a:srgbClr val="000000">
                      <a:alpha val="43137"/>
                    </a:srgbClr>
                  </a:outerShdw>
                </a:effectLst>
              </a:rPr>
              <a:t>Lecture </a:t>
            </a:r>
            <a:r>
              <a:rPr lang="ru-RU" sz="6000">
                <a:solidFill>
                  <a:srgbClr val="FFFF00"/>
                </a:solidFill>
                <a:effectLst>
                  <a:outerShdw blurRad="38100" dist="38100" dir="2700000" algn="tl">
                    <a:srgbClr val="000000">
                      <a:alpha val="43137"/>
                    </a:srgbClr>
                  </a:outerShdw>
                </a:effectLst>
              </a:rPr>
              <a:t>6</a:t>
            </a:r>
          </a:p>
          <a:p>
            <a:endParaRPr lang="ru-RU" sz="6000" dirty="0">
              <a:solidFill>
                <a:srgbClr val="FFFF00"/>
              </a:solidFill>
              <a:effectLst>
                <a:outerShdw blurRad="38100" dist="38100" dir="2700000" algn="tl">
                  <a:srgbClr val="000000">
                    <a:alpha val="43137"/>
                  </a:srgbClr>
                </a:outerShdw>
              </a:effectLst>
            </a:endParaRPr>
          </a:p>
          <a:p>
            <a:endParaRPr lang="ru-RU" sz="6000"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06430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404664"/>
            <a:ext cx="8712968" cy="6048672"/>
          </a:xfrm>
        </p:spPr>
        <p:txBody>
          <a:bodyPr>
            <a:noAutofit/>
          </a:bodyPr>
          <a:lstStyle/>
          <a:p>
            <a:r>
              <a:rPr lang="en-US" sz="2300" b="1" dirty="0">
                <a:solidFill>
                  <a:srgbClr val="FFC000"/>
                </a:solidFill>
                <a:effectLst>
                  <a:outerShdw blurRad="38100" dist="38100" dir="2700000" algn="tl">
                    <a:srgbClr val="000000">
                      <a:alpha val="43137"/>
                    </a:srgbClr>
                  </a:outerShdw>
                </a:effectLst>
              </a:rPr>
              <a:t>MODAL VERBS</a:t>
            </a:r>
            <a:endParaRPr lang="ru-RU" sz="2300" dirty="0">
              <a:solidFill>
                <a:srgbClr val="FFC000"/>
              </a:solidFill>
              <a:effectLst>
                <a:outerShdw blurRad="38100" dist="38100" dir="2700000" algn="tl">
                  <a:srgbClr val="000000">
                    <a:alpha val="43137"/>
                  </a:srgbClr>
                </a:outerShdw>
              </a:effectLst>
            </a:endParaRPr>
          </a:p>
          <a:p>
            <a:pPr algn="just"/>
            <a:r>
              <a:rPr lang="en-US" sz="2300" dirty="0">
                <a:solidFill>
                  <a:srgbClr val="FFC000"/>
                </a:solidFill>
                <a:effectLst>
                  <a:outerShdw blurRad="38100" dist="38100" dir="2700000" algn="tl">
                    <a:srgbClr val="000000">
                      <a:alpha val="43137"/>
                    </a:srgbClr>
                  </a:outerShdw>
                </a:effectLst>
              </a:rPr>
              <a:t>The changes in </a:t>
            </a:r>
            <a:r>
              <a:rPr lang="en-US" sz="2300" dirty="0" err="1">
                <a:solidFill>
                  <a:srgbClr val="FF0000"/>
                </a:solidFill>
                <a:effectLst>
                  <a:outerShdw blurRad="38100" dist="38100" dir="2700000" algn="tl">
                    <a:srgbClr val="000000">
                      <a:alpha val="43137"/>
                    </a:srgbClr>
                  </a:outerShdw>
                </a:effectLst>
              </a:rPr>
              <a:t>preterite</a:t>
            </a:r>
            <a:r>
              <a:rPr lang="en-US" sz="2300" dirty="0">
                <a:solidFill>
                  <a:srgbClr val="FF0000"/>
                </a:solidFill>
                <a:effectLst>
                  <a:outerShdw blurRad="38100" dist="38100" dir="2700000" algn="tl">
                    <a:srgbClr val="000000">
                      <a:alpha val="43137"/>
                    </a:srgbClr>
                  </a:outerShdw>
                </a:effectLst>
              </a:rPr>
              <a:t>-present</a:t>
            </a:r>
            <a:r>
              <a:rPr lang="en-US" sz="2300" dirty="0">
                <a:solidFill>
                  <a:srgbClr val="FFC000"/>
                </a:solidFill>
                <a:effectLst>
                  <a:outerShdw blurRad="38100" dist="38100" dir="2700000" algn="tl">
                    <a:srgbClr val="000000">
                      <a:alpha val="43137"/>
                    </a:srgbClr>
                  </a:outerShdw>
                </a:effectLst>
              </a:rPr>
              <a:t> are significant. Some verbs are lost altogether </a:t>
            </a:r>
            <a:r>
              <a:rPr lang="en-US" sz="2300" i="1" dirty="0">
                <a:solidFill>
                  <a:srgbClr val="FFC000"/>
                </a:solidFill>
                <a:effectLst>
                  <a:outerShdw blurRad="38100" dist="38100" dir="2700000" algn="tl">
                    <a:srgbClr val="000000">
                      <a:alpha val="43137"/>
                    </a:srgbClr>
                  </a:outerShdw>
                </a:effectLst>
              </a:rPr>
              <a:t>(</a:t>
            </a:r>
            <a:r>
              <a:rPr lang="en-US" sz="2300" i="1" dirty="0" err="1">
                <a:solidFill>
                  <a:srgbClr val="FF0000"/>
                </a:solidFill>
                <a:effectLst>
                  <a:outerShdw blurRad="38100" dist="38100" dir="2700000" algn="tl">
                    <a:srgbClr val="000000">
                      <a:alpha val="43137"/>
                    </a:srgbClr>
                  </a:outerShdw>
                </a:effectLst>
              </a:rPr>
              <a:t>dowen</a:t>
            </a:r>
            <a:r>
              <a:rPr lang="en-US" sz="2300" i="1" dirty="0">
                <a:solidFill>
                  <a:srgbClr val="FF0000"/>
                </a:solidFill>
                <a:effectLst>
                  <a:outerShdw blurRad="38100" dist="38100" dir="2700000" algn="tl">
                    <a:srgbClr val="000000">
                      <a:alpha val="43137"/>
                    </a:srgbClr>
                  </a:outerShdw>
                </a:effectLst>
              </a:rPr>
              <a:t>, </a:t>
            </a:r>
            <a:r>
              <a:rPr lang="en-US" sz="2300" i="1" dirty="0" err="1">
                <a:solidFill>
                  <a:srgbClr val="FF0000"/>
                </a:solidFill>
                <a:effectLst>
                  <a:outerShdw blurRad="38100" dist="38100" dir="2700000" algn="tl">
                    <a:srgbClr val="000000">
                      <a:alpha val="43137"/>
                    </a:srgbClr>
                  </a:outerShdw>
                </a:effectLst>
              </a:rPr>
              <a:t>unnen</a:t>
            </a:r>
            <a:r>
              <a:rPr lang="en-US" sz="2300" i="1" dirty="0">
                <a:solidFill>
                  <a:srgbClr val="FF0000"/>
                </a:solidFill>
                <a:effectLst>
                  <a:outerShdw blurRad="38100" dist="38100" dir="2700000" algn="tl">
                    <a:srgbClr val="000000">
                      <a:alpha val="43137"/>
                    </a:srgbClr>
                  </a:outerShdw>
                </a:effectLst>
              </a:rPr>
              <a:t>, </a:t>
            </a:r>
            <a:r>
              <a:rPr lang="en-US" sz="2300" i="1" dirty="0" err="1">
                <a:solidFill>
                  <a:srgbClr val="FF0000"/>
                </a:solidFill>
                <a:effectLst>
                  <a:outerShdw blurRad="38100" dist="38100" dir="2700000" algn="tl">
                    <a:srgbClr val="000000">
                      <a:alpha val="43137"/>
                    </a:srgbClr>
                  </a:outerShdw>
                </a:effectLst>
              </a:rPr>
              <a:t>thurven</a:t>
            </a:r>
            <a:r>
              <a:rPr lang="en-US" sz="2300" i="1" dirty="0">
                <a:solidFill>
                  <a:srgbClr val="FF0000"/>
                </a:solidFill>
                <a:effectLst>
                  <a:outerShdw blurRad="38100" dist="38100" dir="2700000" algn="tl">
                    <a:srgbClr val="000000">
                      <a:alpha val="43137"/>
                    </a:srgbClr>
                  </a:outerShdw>
                </a:effectLst>
              </a:rPr>
              <a:t>, </a:t>
            </a:r>
            <a:r>
              <a:rPr lang="en-US" sz="2300" i="1" dirty="0" err="1">
                <a:solidFill>
                  <a:srgbClr val="FF0000"/>
                </a:solidFill>
                <a:effectLst>
                  <a:outerShdw blurRad="38100" dist="38100" dir="2700000" algn="tl">
                    <a:srgbClr val="000000">
                      <a:alpha val="43137"/>
                    </a:srgbClr>
                  </a:outerShdw>
                </a:effectLst>
              </a:rPr>
              <a:t>munnen</a:t>
            </a:r>
            <a:r>
              <a:rPr lang="en-US" sz="2300" i="1" dirty="0">
                <a:solidFill>
                  <a:srgbClr val="FFC000"/>
                </a:solidFill>
                <a:effectLst>
                  <a:outerShdw blurRad="38100" dist="38100" dir="2700000" algn="tl">
                    <a:srgbClr val="000000">
                      <a:alpha val="43137"/>
                    </a:srgbClr>
                  </a:outerShdw>
                </a:effectLst>
              </a:rPr>
              <a:t>). </a:t>
            </a:r>
            <a:r>
              <a:rPr lang="en-US" sz="2300" dirty="0">
                <a:solidFill>
                  <a:srgbClr val="FFC000"/>
                </a:solidFill>
                <a:effectLst>
                  <a:outerShdw blurRad="38100" dist="38100" dir="2700000" algn="tl">
                    <a:srgbClr val="000000">
                      <a:alpha val="43137"/>
                    </a:srgbClr>
                  </a:outerShdw>
                </a:effectLst>
              </a:rPr>
              <a:t>The rest lost the greater part of their paradigms and turned into a group of </a:t>
            </a:r>
            <a:r>
              <a:rPr lang="en-US" sz="2300" u="sng" dirty="0">
                <a:solidFill>
                  <a:srgbClr val="FF0000"/>
                </a:solidFill>
                <a:effectLst>
                  <a:outerShdw blurRad="38100" dist="38100" dir="2700000" algn="tl">
                    <a:srgbClr val="000000">
                      <a:alpha val="43137"/>
                    </a:srgbClr>
                  </a:outerShdw>
                </a:effectLst>
              </a:rPr>
              <a:t>modal</a:t>
            </a:r>
            <a:r>
              <a:rPr lang="en-US" sz="2300" dirty="0">
                <a:solidFill>
                  <a:srgbClr val="FF0000"/>
                </a:solidFill>
                <a:effectLst>
                  <a:outerShdw blurRad="38100" dist="38100" dir="2700000" algn="tl">
                    <a:srgbClr val="000000">
                      <a:alpha val="43137"/>
                    </a:srgbClr>
                  </a:outerShdw>
                </a:effectLst>
              </a:rPr>
              <a:t> (defective) verbs</a:t>
            </a:r>
            <a:r>
              <a:rPr lang="en-US" sz="2300" dirty="0">
                <a:solidFill>
                  <a:srgbClr val="FFC000"/>
                </a:solidFill>
                <a:effectLst>
                  <a:outerShdw blurRad="38100" dist="38100" dir="2700000" algn="tl">
                    <a:srgbClr val="000000">
                      <a:alpha val="43137"/>
                    </a:srgbClr>
                  </a:outerShdw>
                </a:effectLst>
              </a:rPr>
              <a:t>. They are no longer autonomous. Now they are always used as modal auxiliaries with the infinitive without the particle </a:t>
            </a:r>
            <a:r>
              <a:rPr lang="en-US" sz="2300" i="1" dirty="0">
                <a:solidFill>
                  <a:srgbClr val="FFC000"/>
                </a:solidFill>
                <a:effectLst>
                  <a:outerShdw blurRad="38100" dist="38100" dir="2700000" algn="tl">
                    <a:srgbClr val="000000">
                      <a:alpha val="43137"/>
                    </a:srgbClr>
                  </a:outerShdw>
                </a:effectLst>
              </a:rPr>
              <a:t>to. </a:t>
            </a:r>
            <a:endParaRPr lang="ru-RU" sz="2300" dirty="0">
              <a:solidFill>
                <a:srgbClr val="FFC000"/>
              </a:solidFill>
              <a:effectLst>
                <a:outerShdw blurRad="38100" dist="38100" dir="2700000" algn="tl">
                  <a:srgbClr val="000000">
                    <a:alpha val="43137"/>
                  </a:srgbClr>
                </a:outerShdw>
              </a:effectLst>
            </a:endParaRPr>
          </a:p>
          <a:p>
            <a:pPr algn="just"/>
            <a:r>
              <a:rPr lang="en-US" sz="2300" dirty="0">
                <a:solidFill>
                  <a:srgbClr val="FFC000"/>
                </a:solidFill>
                <a:effectLst>
                  <a:outerShdw blurRad="38100" dist="38100" dir="2700000" algn="tl">
                    <a:srgbClr val="000000">
                      <a:alpha val="43137"/>
                    </a:srgbClr>
                  </a:outerShdw>
                </a:effectLst>
              </a:rPr>
              <a:t>The </a:t>
            </a:r>
            <a:r>
              <a:rPr lang="en-US" sz="2300" dirty="0" err="1">
                <a:solidFill>
                  <a:srgbClr val="FFC000"/>
                </a:solidFill>
                <a:effectLst>
                  <a:outerShdw blurRad="38100" dist="38100" dir="2700000" algn="tl">
                    <a:srgbClr val="000000">
                      <a:alpha val="43137"/>
                    </a:srgbClr>
                  </a:outerShdw>
                </a:effectLst>
              </a:rPr>
              <a:t>preterite</a:t>
            </a:r>
            <a:r>
              <a:rPr lang="en-US" sz="2300" dirty="0">
                <a:solidFill>
                  <a:srgbClr val="FFC000"/>
                </a:solidFill>
                <a:effectLst>
                  <a:outerShdw blurRad="38100" dist="38100" dir="2700000" algn="tl">
                    <a:srgbClr val="000000">
                      <a:alpha val="43137"/>
                    </a:srgbClr>
                  </a:outerShdw>
                </a:effectLst>
              </a:rPr>
              <a:t> - present verb </a:t>
            </a:r>
            <a:r>
              <a:rPr lang="en-US" sz="2300" i="1" dirty="0" err="1">
                <a:solidFill>
                  <a:srgbClr val="FF0000"/>
                </a:solidFill>
                <a:effectLst>
                  <a:outerShdw blurRad="38100" dist="38100" dir="2700000" algn="tl">
                    <a:srgbClr val="000000">
                      <a:alpha val="43137"/>
                    </a:srgbClr>
                  </a:outerShdw>
                </a:effectLst>
              </a:rPr>
              <a:t>owen</a:t>
            </a:r>
            <a:r>
              <a:rPr lang="en-US" sz="2300" i="1" dirty="0">
                <a:solidFill>
                  <a:srgbClr val="FF0000"/>
                </a:solidFill>
                <a:effectLst>
                  <a:outerShdw blurRad="38100" dist="38100" dir="2700000" algn="tl">
                    <a:srgbClr val="000000">
                      <a:alpha val="43137"/>
                    </a:srgbClr>
                  </a:outerShdw>
                </a:effectLst>
              </a:rPr>
              <a:t> </a:t>
            </a:r>
            <a:r>
              <a:rPr lang="en-US" sz="2300" dirty="0">
                <a:solidFill>
                  <a:srgbClr val="FFC000"/>
                </a:solidFill>
                <a:effectLst>
                  <a:outerShdw blurRad="38100" dist="38100" dir="2700000" algn="tl">
                    <a:srgbClr val="000000">
                      <a:alpha val="43137"/>
                    </a:srgbClr>
                  </a:outerShdw>
                </a:effectLst>
              </a:rPr>
              <a:t>split into two - a regular verb </a:t>
            </a:r>
            <a:r>
              <a:rPr lang="en-US" sz="2300" i="1" dirty="0">
                <a:solidFill>
                  <a:srgbClr val="FF0000"/>
                </a:solidFill>
                <a:effectLst>
                  <a:outerShdw blurRad="38100" dist="38100" dir="2700000" algn="tl">
                    <a:srgbClr val="000000">
                      <a:alpha val="43137"/>
                    </a:srgbClr>
                  </a:outerShdw>
                </a:effectLst>
              </a:rPr>
              <a:t>owe</a:t>
            </a:r>
            <a:r>
              <a:rPr lang="en-US" sz="2300" dirty="0">
                <a:solidFill>
                  <a:srgbClr val="FFC000"/>
                </a:solidFill>
                <a:effectLst>
                  <a:outerShdw blurRad="38100" dist="38100" dir="2700000" algn="tl">
                    <a:srgbClr val="000000">
                      <a:alpha val="43137"/>
                    </a:srgbClr>
                  </a:outerShdw>
                </a:effectLst>
              </a:rPr>
              <a:t>; its past tense </a:t>
            </a:r>
            <a:r>
              <a:rPr lang="en-US" sz="2300" i="1" dirty="0">
                <a:solidFill>
                  <a:srgbClr val="FF0000"/>
                </a:solidFill>
                <a:effectLst>
                  <a:outerShdw blurRad="38100" dist="38100" dir="2700000" algn="tl">
                    <a:srgbClr val="000000">
                      <a:alpha val="43137"/>
                    </a:srgbClr>
                  </a:outerShdw>
                </a:effectLst>
              </a:rPr>
              <a:t>ought</a:t>
            </a:r>
            <a:r>
              <a:rPr lang="en-US" sz="2300" i="1" dirty="0">
                <a:solidFill>
                  <a:srgbClr val="FFC000"/>
                </a:solidFill>
                <a:effectLst>
                  <a:outerShdw blurRad="38100" dist="38100" dir="2700000" algn="tl">
                    <a:srgbClr val="000000">
                      <a:alpha val="43137"/>
                    </a:srgbClr>
                  </a:outerShdw>
                </a:effectLst>
              </a:rPr>
              <a:t> </a:t>
            </a:r>
            <a:r>
              <a:rPr lang="en-US" sz="2300" dirty="0">
                <a:solidFill>
                  <a:srgbClr val="FFC000"/>
                </a:solidFill>
                <a:effectLst>
                  <a:outerShdw blurRad="38100" dist="38100" dir="2700000" algn="tl">
                    <a:srgbClr val="000000">
                      <a:alpha val="43137"/>
                    </a:srgbClr>
                  </a:outerShdw>
                </a:effectLst>
              </a:rPr>
              <a:t>acquired its present-day meaning of duty or moral obligation.</a:t>
            </a:r>
            <a:endParaRPr lang="ru-RU" sz="2300" dirty="0">
              <a:solidFill>
                <a:srgbClr val="FFC000"/>
              </a:solidFill>
              <a:effectLst>
                <a:outerShdw blurRad="38100" dist="38100" dir="2700000" algn="tl">
                  <a:srgbClr val="000000">
                    <a:alpha val="43137"/>
                  </a:srgbClr>
                </a:outerShdw>
              </a:effectLst>
            </a:endParaRPr>
          </a:p>
          <a:p>
            <a:pPr algn="just"/>
            <a:r>
              <a:rPr lang="en-US" sz="2300" i="1" dirty="0">
                <a:solidFill>
                  <a:srgbClr val="FF0000"/>
                </a:solidFill>
                <a:effectLst>
                  <a:outerShdw blurRad="38100" dist="38100" dir="2700000" algn="tl">
                    <a:srgbClr val="000000">
                      <a:alpha val="43137"/>
                    </a:srgbClr>
                  </a:outerShdw>
                </a:effectLst>
              </a:rPr>
              <a:t>Shall/should</a:t>
            </a:r>
            <a:r>
              <a:rPr lang="en-US" sz="2300" i="1" dirty="0">
                <a:solidFill>
                  <a:srgbClr val="FFC000"/>
                </a:solidFill>
                <a:effectLst>
                  <a:outerShdw blurRad="38100" dist="38100" dir="2700000" algn="tl">
                    <a:srgbClr val="000000">
                      <a:alpha val="43137"/>
                    </a:srgbClr>
                  </a:outerShdw>
                </a:effectLst>
              </a:rPr>
              <a:t> </a:t>
            </a:r>
            <a:r>
              <a:rPr lang="en-US" sz="2300" dirty="0">
                <a:solidFill>
                  <a:srgbClr val="FFC000"/>
                </a:solidFill>
                <a:effectLst>
                  <a:outerShdw blurRad="38100" dist="38100" dir="2700000" algn="tl">
                    <a:srgbClr val="000000">
                      <a:alpha val="43137"/>
                    </a:srgbClr>
                  </a:outerShdw>
                </a:effectLst>
              </a:rPr>
              <a:t>are used as modals and as auxiliaries of the future and future-in-the-past tense.</a:t>
            </a:r>
            <a:endParaRPr lang="ru-RU" sz="2300" dirty="0">
              <a:solidFill>
                <a:srgbClr val="FFC000"/>
              </a:solidFill>
              <a:effectLst>
                <a:outerShdw blurRad="38100" dist="38100" dir="2700000" algn="tl">
                  <a:srgbClr val="000000">
                    <a:alpha val="43137"/>
                  </a:srgbClr>
                </a:outerShdw>
              </a:effectLst>
            </a:endParaRPr>
          </a:p>
          <a:p>
            <a:pPr algn="just"/>
            <a:r>
              <a:rPr lang="en-US" sz="2300" dirty="0">
                <a:solidFill>
                  <a:srgbClr val="FFC000"/>
                </a:solidFill>
                <a:effectLst>
                  <a:outerShdw blurRad="38100" dist="38100" dir="2700000" algn="tl">
                    <a:srgbClr val="000000">
                      <a:alpha val="43137"/>
                    </a:srgbClr>
                  </a:outerShdw>
                </a:effectLst>
              </a:rPr>
              <a:t>The most significant change underwent the verb </a:t>
            </a:r>
            <a:r>
              <a:rPr lang="en-US" sz="2300" i="1" dirty="0">
                <a:solidFill>
                  <a:srgbClr val="FF0000"/>
                </a:solidFill>
                <a:effectLst>
                  <a:outerShdw blurRad="38100" dist="38100" dir="2700000" algn="tl">
                    <a:srgbClr val="000000">
                      <a:alpha val="43137"/>
                    </a:srgbClr>
                  </a:outerShdw>
                </a:effectLst>
              </a:rPr>
              <a:t>mot</a:t>
            </a:r>
            <a:r>
              <a:rPr lang="en-US" sz="2300" i="1" dirty="0">
                <a:solidFill>
                  <a:srgbClr val="FFC000"/>
                </a:solidFill>
                <a:effectLst>
                  <a:outerShdw blurRad="38100" dist="38100" dir="2700000" algn="tl">
                    <a:srgbClr val="000000">
                      <a:alpha val="43137"/>
                    </a:srgbClr>
                  </a:outerShdw>
                </a:effectLst>
              </a:rPr>
              <a:t>, </a:t>
            </a:r>
            <a:r>
              <a:rPr lang="en-US" sz="2300" i="1" dirty="0" err="1">
                <a:solidFill>
                  <a:srgbClr val="FF0000"/>
                </a:solidFill>
                <a:effectLst>
                  <a:outerShdw blurRad="38100" dist="38100" dir="2700000" algn="tl">
                    <a:srgbClr val="000000">
                      <a:alpha val="43137"/>
                    </a:srgbClr>
                  </a:outerShdw>
                </a:effectLst>
              </a:rPr>
              <a:t>moste</a:t>
            </a:r>
            <a:r>
              <a:rPr lang="en-US" sz="2300" i="1" dirty="0">
                <a:solidFill>
                  <a:srgbClr val="FFC000"/>
                </a:solidFill>
                <a:effectLst>
                  <a:outerShdw blurRad="38100" dist="38100" dir="2700000" algn="tl">
                    <a:srgbClr val="000000">
                      <a:alpha val="43137"/>
                    </a:srgbClr>
                  </a:outerShdw>
                </a:effectLst>
              </a:rPr>
              <a:t> </a:t>
            </a:r>
            <a:r>
              <a:rPr lang="en-US" sz="2300" dirty="0">
                <a:solidFill>
                  <a:srgbClr val="FFC000"/>
                </a:solidFill>
                <a:effectLst>
                  <a:outerShdw blurRad="38100" dist="38100" dir="2700000" algn="tl">
                    <a:srgbClr val="000000">
                      <a:alpha val="43137"/>
                    </a:srgbClr>
                  </a:outerShdw>
                </a:effectLst>
              </a:rPr>
              <a:t>- it </a:t>
            </a:r>
            <a:r>
              <a:rPr lang="en-US" sz="2300" dirty="0">
                <a:solidFill>
                  <a:srgbClr val="FF0000"/>
                </a:solidFill>
                <a:effectLst>
                  <a:outerShdw blurRad="38100" dist="38100" dir="2700000" algn="tl">
                    <a:srgbClr val="000000">
                      <a:alpha val="43137"/>
                    </a:srgbClr>
                  </a:outerShdw>
                </a:effectLst>
              </a:rPr>
              <a:t>retained only the form of the past tense that now has no relevance to the past</a:t>
            </a:r>
            <a:r>
              <a:rPr lang="en-US" sz="2300" dirty="0">
                <a:solidFill>
                  <a:srgbClr val="FFC000"/>
                </a:solidFill>
                <a:effectLst>
                  <a:outerShdw blurRad="38100" dist="38100" dir="2700000" algn="tl">
                    <a:srgbClr val="000000">
                      <a:alpha val="43137"/>
                    </a:srgbClr>
                  </a:outerShdw>
                </a:effectLst>
              </a:rPr>
              <a:t>, and its original meaning of ability shifted to present-day meaning of obligation.</a:t>
            </a:r>
            <a:endParaRPr lang="ru-RU" sz="2300"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25022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404664"/>
            <a:ext cx="8568952" cy="5832648"/>
          </a:xfrm>
        </p:spPr>
        <p:txBody>
          <a:bodyPr>
            <a:noAutofit/>
          </a:bodyPr>
          <a:lstStyle/>
          <a:p>
            <a:pPr algn="just"/>
            <a:r>
              <a:rPr lang="en-US" sz="2300" dirty="0">
                <a:solidFill>
                  <a:srgbClr val="FFC000"/>
                </a:solidFill>
                <a:effectLst>
                  <a:outerShdw blurRad="38100" dist="38100" dir="2700000" algn="tl">
                    <a:srgbClr val="000000">
                      <a:alpha val="43137"/>
                    </a:srgbClr>
                  </a:outerShdw>
                </a:effectLst>
              </a:rPr>
              <a:t>In Early New English the uses of </a:t>
            </a:r>
            <a:r>
              <a:rPr lang="en-US" sz="2300" i="1" dirty="0">
                <a:solidFill>
                  <a:srgbClr val="FFC000"/>
                </a:solidFill>
                <a:effectLst>
                  <a:outerShdw blurRad="38100" dist="38100" dir="2700000" algn="tl">
                    <a:srgbClr val="000000">
                      <a:alpha val="43137"/>
                    </a:srgbClr>
                  </a:outerShdw>
                </a:effectLst>
              </a:rPr>
              <a:t>must </a:t>
            </a:r>
            <a:r>
              <a:rPr lang="en-US" sz="2300" dirty="0">
                <a:solidFill>
                  <a:srgbClr val="FFC000"/>
                </a:solidFill>
                <a:effectLst>
                  <a:outerShdw blurRad="38100" dist="38100" dir="2700000" algn="tl">
                    <a:srgbClr val="000000">
                      <a:alpha val="43137"/>
                    </a:srgbClr>
                  </a:outerShdw>
                </a:effectLst>
              </a:rPr>
              <a:t>are often associated with the use of the adverb </a:t>
            </a:r>
            <a:r>
              <a:rPr lang="en-US" sz="2300" i="1" dirty="0">
                <a:solidFill>
                  <a:srgbClr val="FFC000"/>
                </a:solidFill>
                <a:effectLst>
                  <a:outerShdw blurRad="38100" dist="38100" dir="2700000" algn="tl">
                    <a:srgbClr val="000000">
                      <a:alpha val="43137"/>
                    </a:srgbClr>
                  </a:outerShdw>
                </a:effectLst>
              </a:rPr>
              <a:t>needs, </a:t>
            </a:r>
            <a:r>
              <a:rPr lang="en-US" sz="2300" dirty="0">
                <a:solidFill>
                  <a:srgbClr val="FFC000"/>
                </a:solidFill>
                <a:effectLst>
                  <a:outerShdw blurRad="38100" dist="38100" dir="2700000" algn="tl">
                    <a:srgbClr val="000000">
                      <a:alpha val="43137"/>
                    </a:srgbClr>
                  </a:outerShdw>
                </a:effectLst>
              </a:rPr>
              <a:t>rendering the meaning of necessity.</a:t>
            </a:r>
            <a:endParaRPr lang="ru-RU" sz="2300" dirty="0">
              <a:solidFill>
                <a:srgbClr val="FFC000"/>
              </a:solidFill>
              <a:effectLst>
                <a:outerShdw blurRad="38100" dist="38100" dir="2700000" algn="tl">
                  <a:srgbClr val="000000">
                    <a:alpha val="43137"/>
                  </a:srgbClr>
                </a:outerShdw>
              </a:effectLst>
            </a:endParaRPr>
          </a:p>
          <a:p>
            <a:pPr algn="just"/>
            <a:r>
              <a:rPr lang="en-US" sz="2300" dirty="0">
                <a:solidFill>
                  <a:srgbClr val="FFC000"/>
                </a:solidFill>
                <a:effectLst>
                  <a:outerShdw blurRad="38100" dist="38100" dir="2700000" algn="tl">
                    <a:srgbClr val="000000">
                      <a:alpha val="43137"/>
                    </a:srgbClr>
                  </a:outerShdw>
                </a:effectLst>
              </a:rPr>
              <a:t>The verb </a:t>
            </a:r>
            <a:r>
              <a:rPr lang="en-US" sz="2300" i="1" dirty="0" err="1">
                <a:solidFill>
                  <a:srgbClr val="FF0000"/>
                </a:solidFill>
                <a:effectLst>
                  <a:outerShdw blurRad="38100" dist="38100" dir="2700000" algn="tl">
                    <a:srgbClr val="000000">
                      <a:alpha val="43137"/>
                    </a:srgbClr>
                  </a:outerShdw>
                </a:effectLst>
              </a:rPr>
              <a:t>daren</a:t>
            </a:r>
            <a:r>
              <a:rPr lang="en-US" sz="2300" i="1" dirty="0">
                <a:solidFill>
                  <a:srgbClr val="FF0000"/>
                </a:solidFill>
                <a:effectLst>
                  <a:outerShdw blurRad="38100" dist="38100" dir="2700000" algn="tl">
                    <a:srgbClr val="000000">
                      <a:alpha val="43137"/>
                    </a:srgbClr>
                  </a:outerShdw>
                </a:effectLst>
              </a:rPr>
              <a:t>, </a:t>
            </a:r>
            <a:r>
              <a:rPr lang="en-US" sz="2300" i="1" dirty="0" err="1">
                <a:solidFill>
                  <a:srgbClr val="FF0000"/>
                </a:solidFill>
                <a:effectLst>
                  <a:outerShdw blurRad="38100" dist="38100" dir="2700000" algn="tl">
                    <a:srgbClr val="000000">
                      <a:alpha val="43137"/>
                    </a:srgbClr>
                  </a:outerShdw>
                </a:effectLst>
              </a:rPr>
              <a:t>durren</a:t>
            </a:r>
            <a:r>
              <a:rPr lang="en-US" sz="2300" i="1" dirty="0">
                <a:solidFill>
                  <a:srgbClr val="FF0000"/>
                </a:solidFill>
                <a:effectLst>
                  <a:outerShdw blurRad="38100" dist="38100" dir="2700000" algn="tl">
                    <a:srgbClr val="000000">
                      <a:alpha val="43137"/>
                    </a:srgbClr>
                  </a:outerShdw>
                </a:effectLst>
              </a:rPr>
              <a:t> </a:t>
            </a:r>
            <a:r>
              <a:rPr lang="en-US" sz="2300" dirty="0">
                <a:solidFill>
                  <a:srgbClr val="FFC000"/>
                </a:solidFill>
                <a:effectLst>
                  <a:outerShdw blurRad="38100" dist="38100" dir="2700000" algn="tl">
                    <a:srgbClr val="000000">
                      <a:alpha val="43137"/>
                    </a:srgbClr>
                  </a:outerShdw>
                </a:effectLst>
              </a:rPr>
              <a:t>has partly preserved its nature as a </a:t>
            </a:r>
            <a:r>
              <a:rPr lang="en-US" sz="2300" dirty="0" err="1">
                <a:solidFill>
                  <a:srgbClr val="FFC000"/>
                </a:solidFill>
                <a:effectLst>
                  <a:outerShdw blurRad="38100" dist="38100" dir="2700000" algn="tl">
                    <a:srgbClr val="000000">
                      <a:alpha val="43137"/>
                    </a:srgbClr>
                  </a:outerShdw>
                </a:effectLst>
              </a:rPr>
              <a:t>preterite</a:t>
            </a:r>
            <a:r>
              <a:rPr lang="en-US" sz="2300" dirty="0">
                <a:solidFill>
                  <a:srgbClr val="FFC000"/>
                </a:solidFill>
                <a:effectLst>
                  <a:outerShdw blurRad="38100" dist="38100" dir="2700000" algn="tl">
                    <a:srgbClr val="000000">
                      <a:alpha val="43137"/>
                    </a:srgbClr>
                  </a:outerShdw>
                </a:effectLst>
              </a:rPr>
              <a:t>-present verb - it may take (or not) the 3rd person ending in the present indicative, it may be followed by bare infinitive (or with the particle </a:t>
            </a:r>
            <a:r>
              <a:rPr lang="en-US" sz="2300" i="1" dirty="0">
                <a:solidFill>
                  <a:srgbClr val="FFC000"/>
                </a:solidFill>
                <a:effectLst>
                  <a:outerShdw blurRad="38100" dist="38100" dir="2700000" algn="tl">
                    <a:srgbClr val="000000">
                      <a:alpha val="43137"/>
                    </a:srgbClr>
                  </a:outerShdw>
                </a:effectLst>
              </a:rPr>
              <a:t>to); </a:t>
            </a:r>
            <a:r>
              <a:rPr lang="en-US" sz="2300" dirty="0">
                <a:solidFill>
                  <a:srgbClr val="FFC000"/>
                </a:solidFill>
                <a:effectLst>
                  <a:outerShdw blurRad="38100" dist="38100" dir="2700000" algn="tl">
                    <a:srgbClr val="000000">
                      <a:alpha val="43137"/>
                    </a:srgbClr>
                  </a:outerShdw>
                </a:effectLst>
              </a:rPr>
              <a:t>it had variant forms of the past tense and subjunctive </a:t>
            </a:r>
            <a:r>
              <a:rPr lang="en-US" sz="2300" i="1" dirty="0">
                <a:solidFill>
                  <a:srgbClr val="FFC000"/>
                </a:solidFill>
                <a:effectLst>
                  <a:outerShdw blurRad="38100" dist="38100" dir="2700000" algn="tl">
                    <a:srgbClr val="000000">
                      <a:alpha val="43137"/>
                    </a:srgbClr>
                  </a:outerShdw>
                </a:effectLst>
              </a:rPr>
              <a:t>(dared/durst):</a:t>
            </a:r>
            <a:endParaRPr lang="ru-RU" sz="2300" dirty="0">
              <a:solidFill>
                <a:srgbClr val="FFC000"/>
              </a:solidFill>
              <a:effectLst>
                <a:outerShdw blurRad="38100" dist="38100" dir="2700000" algn="tl">
                  <a:srgbClr val="000000">
                    <a:alpha val="43137"/>
                  </a:srgbClr>
                </a:outerShdw>
              </a:effectLst>
            </a:endParaRPr>
          </a:p>
          <a:p>
            <a:pPr algn="just"/>
            <a:r>
              <a:rPr lang="en-US" sz="2300" dirty="0">
                <a:solidFill>
                  <a:srgbClr val="FFC000"/>
                </a:solidFill>
                <a:effectLst>
                  <a:outerShdw blurRad="38100" dist="38100" dir="2700000" algn="tl">
                    <a:srgbClr val="000000">
                      <a:alpha val="43137"/>
                    </a:srgbClr>
                  </a:outerShdw>
                </a:effectLst>
              </a:rPr>
              <a:t>The verb </a:t>
            </a:r>
            <a:r>
              <a:rPr lang="en-US" sz="2300" i="1" dirty="0">
                <a:solidFill>
                  <a:srgbClr val="FF0000"/>
                </a:solidFill>
                <a:effectLst>
                  <a:outerShdw blurRad="38100" dist="38100" dir="2700000" algn="tl">
                    <a:srgbClr val="000000">
                      <a:alpha val="43137"/>
                    </a:srgbClr>
                  </a:outerShdw>
                </a:effectLst>
              </a:rPr>
              <a:t>will/would</a:t>
            </a:r>
            <a:r>
              <a:rPr lang="en-US" sz="2300" i="1" dirty="0">
                <a:solidFill>
                  <a:srgbClr val="FFC000"/>
                </a:solidFill>
                <a:effectLst>
                  <a:outerShdw blurRad="38100" dist="38100" dir="2700000" algn="tl">
                    <a:srgbClr val="000000">
                      <a:alpha val="43137"/>
                    </a:srgbClr>
                  </a:outerShdw>
                </a:effectLst>
              </a:rPr>
              <a:t>, </a:t>
            </a:r>
            <a:r>
              <a:rPr lang="en-US" sz="2300" dirty="0">
                <a:solidFill>
                  <a:srgbClr val="FFC000"/>
                </a:solidFill>
                <a:effectLst>
                  <a:outerShdw blurRad="38100" dist="38100" dir="2700000" algn="tl">
                    <a:srgbClr val="000000">
                      <a:alpha val="43137"/>
                    </a:srgbClr>
                  </a:outerShdw>
                </a:effectLst>
              </a:rPr>
              <a:t>formally anomalous, now approaches the modals.</a:t>
            </a:r>
            <a:endParaRPr lang="ru-RU" sz="2300" dirty="0">
              <a:solidFill>
                <a:srgbClr val="FFC000"/>
              </a:solidFill>
              <a:effectLst>
                <a:outerShdw blurRad="38100" dist="38100" dir="2700000" algn="tl">
                  <a:srgbClr val="000000">
                    <a:alpha val="43137"/>
                  </a:srgbClr>
                </a:outerShdw>
              </a:effectLst>
            </a:endParaRPr>
          </a:p>
          <a:p>
            <a:pPr algn="just"/>
            <a:r>
              <a:rPr lang="en-US" sz="2300" dirty="0">
                <a:solidFill>
                  <a:srgbClr val="FFC000"/>
                </a:solidFill>
                <a:effectLst>
                  <a:outerShdw blurRad="38100" dist="38100" dir="2700000" algn="tl">
                    <a:srgbClr val="000000">
                      <a:alpha val="43137"/>
                    </a:srgbClr>
                  </a:outerShdw>
                </a:effectLst>
              </a:rPr>
              <a:t>The number of </a:t>
            </a:r>
            <a:r>
              <a:rPr lang="en-US" sz="2300" u="sng" dirty="0">
                <a:solidFill>
                  <a:srgbClr val="FFC000"/>
                </a:solidFill>
                <a:effectLst>
                  <a:outerShdw blurRad="38100" dist="38100" dir="2700000" algn="tl">
                    <a:srgbClr val="000000">
                      <a:alpha val="43137"/>
                    </a:srgbClr>
                  </a:outerShdw>
                </a:effectLst>
              </a:rPr>
              <a:t>basic forms</a:t>
            </a:r>
            <a:r>
              <a:rPr lang="en-US" sz="2300" dirty="0">
                <a:solidFill>
                  <a:srgbClr val="FFC000"/>
                </a:solidFill>
                <a:effectLst>
                  <a:outerShdw blurRad="38100" dist="38100" dir="2700000" algn="tl">
                    <a:srgbClr val="000000">
                      <a:alpha val="43137"/>
                    </a:srgbClr>
                  </a:outerShdw>
                </a:effectLst>
              </a:rPr>
              <a:t> of the former strong is reduced to three. </a:t>
            </a:r>
            <a:endParaRPr lang="ru-RU" sz="2300" dirty="0">
              <a:solidFill>
                <a:srgbClr val="FFC000"/>
              </a:solidFill>
              <a:effectLst>
                <a:outerShdw blurRad="38100" dist="38100" dir="2700000" algn="tl">
                  <a:srgbClr val="000000">
                    <a:alpha val="43137"/>
                  </a:srgbClr>
                </a:outerShdw>
              </a:effectLst>
            </a:endParaRPr>
          </a:p>
          <a:p>
            <a:pPr algn="just"/>
            <a:r>
              <a:rPr lang="en-US" sz="2300" dirty="0">
                <a:solidFill>
                  <a:srgbClr val="FFC000"/>
                </a:solidFill>
                <a:effectLst>
                  <a:outerShdw blurRad="38100" dist="38100" dir="2700000" algn="tl">
                    <a:srgbClr val="000000">
                      <a:alpha val="43137"/>
                    </a:srgbClr>
                  </a:outerShdw>
                </a:effectLst>
              </a:rPr>
              <a:t>The non-finite forms of the verb - </a:t>
            </a:r>
            <a:r>
              <a:rPr lang="en-US" sz="2300" dirty="0">
                <a:solidFill>
                  <a:srgbClr val="FF0000"/>
                </a:solidFill>
                <a:effectLst>
                  <a:outerShdw blurRad="38100" dist="38100" dir="2700000" algn="tl">
                    <a:srgbClr val="000000">
                      <a:alpha val="43137"/>
                    </a:srgbClr>
                  </a:outerShdw>
                </a:effectLst>
              </a:rPr>
              <a:t>the infinitive, the participle and the gerund</a:t>
            </a:r>
            <a:r>
              <a:rPr lang="en-US" sz="2300" dirty="0">
                <a:solidFill>
                  <a:srgbClr val="FFC000"/>
                </a:solidFill>
                <a:effectLst>
                  <a:outerShdw blurRad="38100" dist="38100" dir="2700000" algn="tl">
                    <a:srgbClr val="000000">
                      <a:alpha val="43137"/>
                    </a:srgbClr>
                  </a:outerShdw>
                </a:effectLst>
              </a:rPr>
              <a:t> developed the set of forms and can hardly be called now the nominal parts of speech. </a:t>
            </a:r>
            <a:endParaRPr lang="ru-RU" sz="2300" dirty="0">
              <a:solidFill>
                <a:srgbClr val="FFC000"/>
              </a:solidFill>
              <a:effectLst>
                <a:outerShdw blurRad="38100" dist="38100" dir="2700000" algn="tl">
                  <a:srgbClr val="000000">
                    <a:alpha val="43137"/>
                  </a:srgbClr>
                </a:outerShdw>
              </a:effectLst>
            </a:endParaRPr>
          </a:p>
          <a:p>
            <a:pPr algn="just"/>
            <a:r>
              <a:rPr lang="en-US" sz="2300" dirty="0">
                <a:solidFill>
                  <a:srgbClr val="FFC000"/>
                </a:solidFill>
                <a:effectLst>
                  <a:outerShdw blurRad="38100" dist="38100" dir="2700000" algn="tl">
                    <a:srgbClr val="000000">
                      <a:alpha val="43137"/>
                    </a:srgbClr>
                  </a:outerShdw>
                </a:effectLst>
              </a:rPr>
              <a:t>The Gerund becomes quite common, the use of this form does not differ from the present-day.</a:t>
            </a:r>
            <a:endParaRPr lang="ru-RU" sz="2300" dirty="0">
              <a:solidFill>
                <a:srgbClr val="FFC000"/>
              </a:solidFill>
              <a:effectLst>
                <a:outerShdw blurRad="38100" dist="38100" dir="2700000" algn="tl">
                  <a:srgbClr val="000000">
                    <a:alpha val="43137"/>
                  </a:srgbClr>
                </a:outerShdw>
              </a:effectLst>
            </a:endParaRPr>
          </a:p>
          <a:p>
            <a:endParaRPr lang="ru-RU" sz="2300"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019356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404664"/>
            <a:ext cx="8568952" cy="5760640"/>
          </a:xfrm>
        </p:spPr>
        <p:txBody>
          <a:bodyPr>
            <a:noAutofit/>
          </a:bodyPr>
          <a:lstStyle/>
          <a:p>
            <a:r>
              <a:rPr lang="en-US" b="1" dirty="0">
                <a:solidFill>
                  <a:srgbClr val="FFC000"/>
                </a:solidFill>
                <a:effectLst>
                  <a:outerShdw blurRad="38100" dist="38100" dir="2700000" algn="tl">
                    <a:srgbClr val="000000">
                      <a:alpha val="43137"/>
                    </a:srgbClr>
                  </a:outerShdw>
                </a:effectLst>
              </a:rPr>
              <a:t>THE CATEGORIES OF THE EARLY NEW ENGLISH VERB</a:t>
            </a:r>
            <a:endParaRPr lang="ru-RU" dirty="0">
              <a:solidFill>
                <a:srgbClr val="FFC000"/>
              </a:solidFill>
              <a:effectLst>
                <a:outerShdw blurRad="38100" dist="38100" dir="2700000" algn="tl">
                  <a:srgbClr val="000000">
                    <a:alpha val="43137"/>
                  </a:srgbClr>
                </a:outerShdw>
              </a:effectLst>
            </a:endParaRPr>
          </a:p>
          <a:p>
            <a:pPr algn="just"/>
            <a:r>
              <a:rPr lang="en-US" dirty="0">
                <a:solidFill>
                  <a:srgbClr val="FFC000"/>
                </a:solidFill>
                <a:effectLst>
                  <a:outerShdw blurRad="38100" dist="38100" dir="2700000" algn="tl">
                    <a:srgbClr val="000000">
                      <a:alpha val="43137"/>
                    </a:srgbClr>
                  </a:outerShdw>
                </a:effectLst>
              </a:rPr>
              <a:t>The </a:t>
            </a:r>
            <a:r>
              <a:rPr lang="en-US" u="sng" dirty="0">
                <a:solidFill>
                  <a:srgbClr val="FFC000"/>
                </a:solidFill>
                <a:effectLst>
                  <a:outerShdw blurRad="38100" dist="38100" dir="2700000" algn="tl">
                    <a:srgbClr val="000000">
                      <a:alpha val="43137"/>
                    </a:srgbClr>
                  </a:outerShdw>
                </a:effectLst>
              </a:rPr>
              <a:t>categories</a:t>
            </a:r>
            <a:r>
              <a:rPr lang="en-US" dirty="0">
                <a:solidFill>
                  <a:srgbClr val="FFC000"/>
                </a:solidFill>
                <a:effectLst>
                  <a:outerShdw blurRad="38100" dist="38100" dir="2700000" algn="tl">
                    <a:srgbClr val="000000">
                      <a:alpha val="43137"/>
                    </a:srgbClr>
                  </a:outerShdw>
                </a:effectLst>
              </a:rPr>
              <a:t> of the Early New English remain basically the same: </a:t>
            </a:r>
            <a:r>
              <a:rPr lang="en-US" dirty="0">
                <a:solidFill>
                  <a:srgbClr val="FF0000"/>
                </a:solidFill>
                <a:effectLst>
                  <a:outerShdw blurRad="38100" dist="38100" dir="2700000" algn="tl">
                    <a:srgbClr val="000000">
                      <a:alpha val="43137"/>
                    </a:srgbClr>
                  </a:outerShdw>
                </a:effectLst>
              </a:rPr>
              <a:t>tense, voice, time correlation (perfect), mood</a:t>
            </a:r>
            <a:r>
              <a:rPr lang="en-US" dirty="0">
                <a:solidFill>
                  <a:srgbClr val="FFC000"/>
                </a:solidFill>
                <a:effectLst>
                  <a:outerShdw blurRad="38100" dist="38100" dir="2700000" algn="tl">
                    <a:srgbClr val="000000">
                      <a:alpha val="43137"/>
                    </a:srgbClr>
                  </a:outerShdw>
                </a:effectLst>
              </a:rPr>
              <a:t>. The categories of number and person are less distinct and expressed in the personal ending of the 3rd person singular in the present tense active voice and in the passive voice, as the verb </a:t>
            </a:r>
            <a:r>
              <a:rPr lang="en-US" i="1" dirty="0">
                <a:solidFill>
                  <a:srgbClr val="FFC000"/>
                </a:solidFill>
                <a:effectLst>
                  <a:outerShdw blurRad="38100" dist="38100" dir="2700000" algn="tl">
                    <a:srgbClr val="000000">
                      <a:alpha val="43137"/>
                    </a:srgbClr>
                  </a:outerShdw>
                </a:effectLst>
              </a:rPr>
              <a:t>to be </a:t>
            </a:r>
            <a:r>
              <a:rPr lang="en-US" dirty="0">
                <a:solidFill>
                  <a:srgbClr val="FFC000"/>
                </a:solidFill>
                <a:effectLst>
                  <a:outerShdw blurRad="38100" dist="38100" dir="2700000" algn="tl">
                    <a:srgbClr val="000000">
                      <a:alpha val="43137"/>
                    </a:srgbClr>
                  </a:outerShdw>
                </a:effectLst>
              </a:rPr>
              <a:t>retained its 1st person singular and two number forms in the past.</a:t>
            </a:r>
            <a:endParaRPr lang="ru-RU" dirty="0">
              <a:solidFill>
                <a:srgbClr val="FFC000"/>
              </a:solidFill>
              <a:effectLst>
                <a:outerShdw blurRad="38100" dist="38100" dir="2700000" algn="tl">
                  <a:srgbClr val="000000">
                    <a:alpha val="43137"/>
                  </a:srgbClr>
                </a:outerShdw>
              </a:effectLst>
            </a:endParaRPr>
          </a:p>
          <a:p>
            <a:pPr algn="just"/>
            <a:r>
              <a:rPr lang="en-US" dirty="0">
                <a:solidFill>
                  <a:srgbClr val="FFC000"/>
                </a:solidFill>
                <a:effectLst>
                  <a:outerShdw blurRad="38100" dist="38100" dir="2700000" algn="tl">
                    <a:srgbClr val="000000">
                      <a:alpha val="43137"/>
                    </a:srgbClr>
                  </a:outerShdw>
                </a:effectLst>
              </a:rPr>
              <a:t>The moods of the Early New English period are the same as they were in the Middle English - the Indicative, the Imperative and Subjunctive. The newly arisen analytical forms of the Subjunctive (now in some grammars they are called the Conditional, the Suppositional and Subjunctive II Past) didn’t have yet the present-day differentiation as to the rules of the structural limitation of their use. </a:t>
            </a:r>
            <a:endParaRPr lang="ru-RU" dirty="0">
              <a:solidFill>
                <a:srgbClr val="FFC000"/>
              </a:solidFill>
              <a:effectLst>
                <a:outerShdw blurRad="38100" dist="38100" dir="2700000" algn="tl">
                  <a:srgbClr val="000000">
                    <a:alpha val="43137"/>
                  </a:srgbClr>
                </a:outerShdw>
              </a:effectLst>
            </a:endParaRPr>
          </a:p>
          <a:p>
            <a:pPr algn="just"/>
            <a:r>
              <a:rPr lang="en-US" dirty="0">
                <a:solidFill>
                  <a:srgbClr val="FFC000"/>
                </a:solidFill>
                <a:effectLst>
                  <a:outerShdw blurRad="38100" dist="38100" dir="2700000" algn="tl">
                    <a:srgbClr val="000000">
                      <a:alpha val="43137"/>
                    </a:srgbClr>
                  </a:outerShdw>
                </a:effectLst>
              </a:rPr>
              <a:t>Simple sentences with Subjunctive mood expressing wish are frequent.</a:t>
            </a:r>
            <a:endParaRPr lang="ru-RU" dirty="0">
              <a:solidFill>
                <a:srgbClr val="FFC000"/>
              </a:solidFill>
              <a:effectLst>
                <a:outerShdw blurRad="38100" dist="38100" dir="2700000" algn="tl">
                  <a:srgbClr val="000000">
                    <a:alpha val="43137"/>
                  </a:srgbClr>
                </a:outerShdw>
              </a:effectLst>
            </a:endParaRPr>
          </a:p>
          <a:p>
            <a:pPr algn="just"/>
            <a:r>
              <a:rPr lang="en-US" dirty="0">
                <a:solidFill>
                  <a:srgbClr val="FFC000"/>
                </a:solidFill>
                <a:effectLst>
                  <a:outerShdw blurRad="38100" dist="38100" dir="2700000" algn="tl">
                    <a:srgbClr val="000000">
                      <a:alpha val="43137"/>
                    </a:srgbClr>
                  </a:outerShdw>
                </a:effectLst>
              </a:rPr>
              <a:t>The sentences of real condition prevalently had Subjunctive I in the subordinate clause. </a:t>
            </a:r>
            <a:endParaRPr lang="ru-RU" dirty="0">
              <a:solidFill>
                <a:srgbClr val="FFC000"/>
              </a:solidFill>
              <a:effectLst>
                <a:outerShdw blurRad="38100" dist="38100" dir="2700000" algn="tl">
                  <a:srgbClr val="000000">
                    <a:alpha val="43137"/>
                  </a:srgbClr>
                </a:outerShdw>
              </a:effectLst>
            </a:endParaRPr>
          </a:p>
          <a:p>
            <a:pPr algn="just"/>
            <a:r>
              <a:rPr lang="en-US" dirty="0">
                <a:solidFill>
                  <a:srgbClr val="FFC000"/>
                </a:solidFill>
                <a:effectLst>
                  <a:outerShdw blurRad="38100" dist="38100" dir="2700000" algn="tl">
                    <a:srgbClr val="000000">
                      <a:alpha val="43137"/>
                    </a:srgbClr>
                  </a:outerShdw>
                </a:effectLst>
              </a:rPr>
              <a:t>The </a:t>
            </a:r>
            <a:r>
              <a:rPr lang="en-US" dirty="0">
                <a:solidFill>
                  <a:srgbClr val="FF0000"/>
                </a:solidFill>
                <a:effectLst>
                  <a:outerShdw blurRad="38100" dist="38100" dir="2700000" algn="tl">
                    <a:srgbClr val="000000">
                      <a:alpha val="43137"/>
                    </a:srgbClr>
                  </a:outerShdw>
                </a:effectLst>
              </a:rPr>
              <a:t>continuous </a:t>
            </a:r>
            <a:r>
              <a:rPr lang="en-US" u="sng" dirty="0">
                <a:solidFill>
                  <a:srgbClr val="FF0000"/>
                </a:solidFill>
                <a:effectLst>
                  <a:outerShdw blurRad="38100" dist="38100" dir="2700000" algn="tl">
                    <a:srgbClr val="000000">
                      <a:alpha val="43137"/>
                    </a:srgbClr>
                  </a:outerShdw>
                </a:effectLst>
              </a:rPr>
              <a:t>aspect</a:t>
            </a:r>
            <a:r>
              <a:rPr lang="en-US" dirty="0">
                <a:solidFill>
                  <a:srgbClr val="FF0000"/>
                </a:solidFill>
                <a:effectLst>
                  <a:outerShdw blurRad="38100" dist="38100" dir="2700000" algn="tl">
                    <a:srgbClr val="000000">
                      <a:alpha val="43137"/>
                    </a:srgbClr>
                  </a:outerShdw>
                </a:effectLst>
              </a:rPr>
              <a:t> </a:t>
            </a:r>
            <a:r>
              <a:rPr lang="en-US" dirty="0">
                <a:solidFill>
                  <a:srgbClr val="FFC000"/>
                </a:solidFill>
                <a:effectLst>
                  <a:outerShdw blurRad="38100" dist="38100" dir="2700000" algn="tl">
                    <a:srgbClr val="000000">
                      <a:alpha val="43137"/>
                    </a:srgbClr>
                  </a:outerShdw>
                </a:effectLst>
              </a:rPr>
              <a:t>becomes recognized as correct and included into the norm much later, in the XVI-XVII century.</a:t>
            </a:r>
            <a:endParaRPr lang="ru-RU" dirty="0">
              <a:solidFill>
                <a:srgbClr val="FFC000"/>
              </a:solidFill>
              <a:effectLst>
                <a:outerShdw blurRad="38100" dist="38100" dir="2700000" algn="tl">
                  <a:srgbClr val="000000">
                    <a:alpha val="43137"/>
                  </a:srgbClr>
                </a:outerShdw>
              </a:effectLst>
            </a:endParaRPr>
          </a:p>
          <a:p>
            <a:pPr algn="just"/>
            <a:endParaRPr lang="ru-RU"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671370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rot="20160106">
            <a:off x="514684" y="1816484"/>
            <a:ext cx="7772400" cy="2237866"/>
          </a:xfrm>
        </p:spPr>
        <p:txBody>
          <a:bodyPr>
            <a:normAutofit fontScale="90000"/>
          </a:bodyPr>
          <a:lstStyle/>
          <a:p>
            <a:r>
              <a:rPr lang="en-US" sz="8000" b="1" dirty="0">
                <a:solidFill>
                  <a:srgbClr val="FFC000"/>
                </a:solidFill>
              </a:rPr>
              <a:t>THANK YOU FOR DEVOTION!</a:t>
            </a:r>
            <a:endParaRPr lang="ru-RU" sz="8000" b="1" dirty="0">
              <a:solidFill>
                <a:srgbClr val="FFC000"/>
              </a:solidFill>
            </a:endParaRPr>
          </a:p>
        </p:txBody>
      </p:sp>
      <p:pic>
        <p:nvPicPr>
          <p:cNvPr id="4098" name="Picture 2" descr="C:\Users\Alesya\Desktop\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7" y="3140968"/>
            <a:ext cx="2722081" cy="28653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6561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476672"/>
            <a:ext cx="7772400" cy="887412"/>
          </a:xfrm>
        </p:spPr>
        <p:txBody>
          <a:bodyPr>
            <a:noAutofit/>
          </a:bodyPr>
          <a:lstStyle/>
          <a:p>
            <a:r>
              <a:rPr lang="en-US" sz="8000" b="1" dirty="0">
                <a:solidFill>
                  <a:srgbClr val="FFC000"/>
                </a:solidFill>
                <a:effectLst>
                  <a:outerShdw blurRad="38100" dist="38100" dir="2700000" algn="tl">
                    <a:srgbClr val="000000">
                      <a:alpha val="43137"/>
                    </a:srgbClr>
                  </a:outerShdw>
                </a:effectLst>
              </a:rPr>
              <a:t>Issues to cover</a:t>
            </a:r>
            <a:endParaRPr lang="ru-RU" sz="8000" b="1" dirty="0">
              <a:solidFill>
                <a:srgbClr val="FFC000"/>
              </a:solidFill>
              <a:effectLst>
                <a:outerShdw blurRad="38100" dist="38100" dir="2700000" algn="tl">
                  <a:srgbClr val="000000">
                    <a:alpha val="43137"/>
                  </a:srgbClr>
                </a:outerShdw>
              </a:effectLst>
            </a:endParaRPr>
          </a:p>
        </p:txBody>
      </p:sp>
      <p:sp>
        <p:nvSpPr>
          <p:cNvPr id="3" name="Подзаголовок 2"/>
          <p:cNvSpPr>
            <a:spLocks noGrp="1"/>
          </p:cNvSpPr>
          <p:nvPr>
            <p:ph type="subTitle" idx="1"/>
          </p:nvPr>
        </p:nvSpPr>
        <p:spPr>
          <a:xfrm>
            <a:off x="683568" y="1268760"/>
            <a:ext cx="7776864" cy="4968552"/>
          </a:xfrm>
        </p:spPr>
        <p:txBody>
          <a:bodyPr>
            <a:normAutofit/>
          </a:bodyPr>
          <a:lstStyle/>
          <a:p>
            <a:pPr lvl="0" algn="l"/>
            <a:r>
              <a:rPr lang="en-US" sz="4700" dirty="0">
                <a:solidFill>
                  <a:srgbClr val="FFFF00"/>
                </a:solidFill>
              </a:rPr>
              <a:t>1. </a:t>
            </a:r>
            <a:r>
              <a:rPr lang="en-US" sz="4700" b="1" dirty="0">
                <a:solidFill>
                  <a:srgbClr val="FFFF00"/>
                </a:solidFill>
              </a:rPr>
              <a:t>The Verb</a:t>
            </a:r>
            <a:endParaRPr lang="ru-RU" sz="4700" dirty="0">
              <a:solidFill>
                <a:srgbClr val="FFFF00"/>
              </a:solidFill>
            </a:endParaRPr>
          </a:p>
          <a:p>
            <a:pPr algn="l"/>
            <a:endParaRPr lang="ru-RU" sz="6000"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6671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404664"/>
            <a:ext cx="7772400" cy="959420"/>
          </a:xfrm>
        </p:spPr>
        <p:txBody>
          <a:bodyPr>
            <a:noAutofit/>
          </a:bodyPr>
          <a:lstStyle/>
          <a:p>
            <a:pPr lvl="0"/>
            <a:r>
              <a:rPr lang="ru-RU" sz="7200" dirty="0">
                <a:solidFill>
                  <a:srgbClr val="FFFF00"/>
                </a:solidFill>
              </a:rPr>
              <a:t>1</a:t>
            </a:r>
            <a:r>
              <a:rPr lang="en-US" sz="7200" dirty="0">
                <a:solidFill>
                  <a:srgbClr val="FFFF00"/>
                </a:solidFill>
              </a:rPr>
              <a:t>. </a:t>
            </a:r>
            <a:r>
              <a:rPr lang="en-US" sz="7200" b="1" dirty="0">
                <a:solidFill>
                  <a:srgbClr val="FFFF00"/>
                </a:solidFill>
              </a:rPr>
              <a:t>The Verb</a:t>
            </a:r>
            <a:endParaRPr lang="ru-RU" sz="7200" dirty="0">
              <a:solidFill>
                <a:srgbClr val="FFFF00"/>
              </a:solidFill>
            </a:endParaRPr>
          </a:p>
        </p:txBody>
      </p:sp>
      <p:sp>
        <p:nvSpPr>
          <p:cNvPr id="3" name="Подзаголовок 2"/>
          <p:cNvSpPr>
            <a:spLocks noGrp="1"/>
          </p:cNvSpPr>
          <p:nvPr>
            <p:ph type="subTitle" idx="1"/>
          </p:nvPr>
        </p:nvSpPr>
        <p:spPr>
          <a:xfrm>
            <a:off x="395536" y="1196752"/>
            <a:ext cx="8352928" cy="5112568"/>
          </a:xfrm>
        </p:spPr>
        <p:txBody>
          <a:bodyPr>
            <a:normAutofit fontScale="92500" lnSpcReduction="20000"/>
          </a:bodyPr>
          <a:lstStyle/>
          <a:p>
            <a:r>
              <a:rPr lang="en-US" sz="2800" b="1" dirty="0">
                <a:solidFill>
                  <a:srgbClr val="FFC000"/>
                </a:solidFill>
                <a:effectLst>
                  <a:outerShdw blurRad="38100" dist="38100" dir="2700000" algn="tl">
                    <a:srgbClr val="000000">
                      <a:alpha val="43137"/>
                    </a:srgbClr>
                  </a:outerShdw>
                </a:effectLst>
              </a:rPr>
              <a:t>THE MIDDLE ENGLISH VERB</a:t>
            </a:r>
            <a:endParaRPr lang="ru-RU" sz="2800" dirty="0">
              <a:solidFill>
                <a:srgbClr val="FFC000"/>
              </a:solidFill>
              <a:effectLst>
                <a:outerShdw blurRad="38100" dist="38100" dir="2700000" algn="tl">
                  <a:srgbClr val="000000">
                    <a:alpha val="43137"/>
                  </a:srgbClr>
                </a:outerShdw>
              </a:effectLst>
            </a:endParaRPr>
          </a:p>
          <a:p>
            <a:pPr algn="just"/>
            <a:r>
              <a:rPr lang="en-US" sz="2800" dirty="0">
                <a:solidFill>
                  <a:srgbClr val="FFC000"/>
                </a:solidFill>
                <a:effectLst>
                  <a:outerShdw blurRad="38100" dist="38100" dir="2700000" algn="tl">
                    <a:srgbClr val="000000">
                      <a:alpha val="43137"/>
                    </a:srgbClr>
                  </a:outerShdw>
                </a:effectLst>
              </a:rPr>
              <a:t>All types of verbs existing in Old English - strong, weak, </a:t>
            </a:r>
            <a:r>
              <a:rPr lang="en-US" sz="2800" dirty="0" err="1">
                <a:solidFill>
                  <a:srgbClr val="FFC000"/>
                </a:solidFill>
                <a:effectLst>
                  <a:outerShdw blurRad="38100" dist="38100" dir="2700000" algn="tl">
                    <a:srgbClr val="000000">
                      <a:alpha val="43137"/>
                    </a:srgbClr>
                  </a:outerShdw>
                </a:effectLst>
              </a:rPr>
              <a:t>preterite</a:t>
            </a:r>
            <a:r>
              <a:rPr lang="en-US" sz="2800" dirty="0">
                <a:solidFill>
                  <a:srgbClr val="FFC000"/>
                </a:solidFill>
                <a:effectLst>
                  <a:outerShdw blurRad="38100" dist="38100" dir="2700000" algn="tl">
                    <a:srgbClr val="000000">
                      <a:alpha val="43137"/>
                    </a:srgbClr>
                  </a:outerShdw>
                </a:effectLst>
              </a:rPr>
              <a:t>-present and irregular were preserved in the Middle English. </a:t>
            </a:r>
            <a:endParaRPr lang="ru-RU" sz="2800" dirty="0">
              <a:solidFill>
                <a:srgbClr val="FFC000"/>
              </a:solidFill>
              <a:effectLst>
                <a:outerShdw blurRad="38100" dist="38100" dir="2700000" algn="tl">
                  <a:srgbClr val="000000">
                    <a:alpha val="43137"/>
                  </a:srgbClr>
                </a:outerShdw>
              </a:effectLst>
            </a:endParaRPr>
          </a:p>
          <a:p>
            <a:pPr algn="just"/>
            <a:r>
              <a:rPr lang="en-US" sz="2800" dirty="0">
                <a:solidFill>
                  <a:srgbClr val="FFC000"/>
                </a:solidFill>
                <a:effectLst>
                  <a:outerShdw blurRad="38100" dist="38100" dir="2700000" algn="tl">
                    <a:srgbClr val="000000">
                      <a:alpha val="43137"/>
                    </a:srgbClr>
                  </a:outerShdw>
                </a:effectLst>
              </a:rPr>
              <a:t>Non-finite forms which in Old English comprised the </a:t>
            </a:r>
            <a:r>
              <a:rPr lang="en-US" sz="2800" dirty="0">
                <a:solidFill>
                  <a:srgbClr val="FF0000"/>
                </a:solidFill>
                <a:effectLst>
                  <a:outerShdw blurRad="38100" dist="38100" dir="2700000" algn="tl">
                    <a:srgbClr val="000000">
                      <a:alpha val="43137"/>
                    </a:srgbClr>
                  </a:outerShdw>
                </a:effectLst>
              </a:rPr>
              <a:t>infinitive</a:t>
            </a:r>
            <a:r>
              <a:rPr lang="en-US" sz="2800" dirty="0">
                <a:solidFill>
                  <a:srgbClr val="FFC000"/>
                </a:solidFill>
                <a:effectLst>
                  <a:outerShdw blurRad="38100" dist="38100" dir="2700000" algn="tl">
                    <a:srgbClr val="000000">
                      <a:alpha val="43137"/>
                    </a:srgbClr>
                  </a:outerShdw>
                </a:effectLst>
              </a:rPr>
              <a:t> and the </a:t>
            </a:r>
            <a:r>
              <a:rPr lang="en-US" sz="2800" dirty="0">
                <a:solidFill>
                  <a:srgbClr val="FF0000"/>
                </a:solidFill>
                <a:effectLst>
                  <a:outerShdw blurRad="38100" dist="38100" dir="2700000" algn="tl">
                    <a:srgbClr val="000000">
                      <a:alpha val="43137"/>
                    </a:srgbClr>
                  </a:outerShdw>
                </a:effectLst>
              </a:rPr>
              <a:t>two participles</a:t>
            </a:r>
            <a:r>
              <a:rPr lang="en-US" sz="2800" dirty="0">
                <a:solidFill>
                  <a:srgbClr val="FFC000"/>
                </a:solidFill>
                <a:effectLst>
                  <a:outerShdw blurRad="38100" dist="38100" dir="2700000" algn="tl">
                    <a:srgbClr val="000000">
                      <a:alpha val="43137"/>
                    </a:srgbClr>
                  </a:outerShdw>
                </a:effectLst>
              </a:rPr>
              <a:t>, became verbal parts of speech and not nominal. They are no longer declined, agreed with the nouns.</a:t>
            </a:r>
            <a:endParaRPr lang="ru-RU" sz="2800" dirty="0">
              <a:solidFill>
                <a:srgbClr val="FFC000"/>
              </a:solidFill>
              <a:effectLst>
                <a:outerShdw blurRad="38100" dist="38100" dir="2700000" algn="tl">
                  <a:srgbClr val="000000">
                    <a:alpha val="43137"/>
                  </a:srgbClr>
                </a:outerShdw>
              </a:effectLst>
            </a:endParaRPr>
          </a:p>
          <a:p>
            <a:pPr algn="just"/>
            <a:r>
              <a:rPr lang="en-US" sz="2800" dirty="0">
                <a:solidFill>
                  <a:srgbClr val="FFC000"/>
                </a:solidFill>
                <a:effectLst>
                  <a:outerShdw blurRad="38100" dist="38100" dir="2700000" algn="tl">
                    <a:srgbClr val="000000">
                      <a:alpha val="43137"/>
                    </a:srgbClr>
                  </a:outerShdw>
                </a:effectLst>
              </a:rPr>
              <a:t>A new non-finite form of the verb arises - the </a:t>
            </a:r>
            <a:r>
              <a:rPr lang="en-US" sz="2800" dirty="0">
                <a:solidFill>
                  <a:srgbClr val="FF0000"/>
                </a:solidFill>
                <a:effectLst>
                  <a:outerShdw blurRad="38100" dist="38100" dir="2700000" algn="tl">
                    <a:srgbClr val="000000">
                      <a:alpha val="43137"/>
                    </a:srgbClr>
                  </a:outerShdw>
                </a:effectLst>
              </a:rPr>
              <a:t>gerund</a:t>
            </a:r>
            <a:r>
              <a:rPr lang="en-US" sz="2800" dirty="0">
                <a:solidFill>
                  <a:srgbClr val="FFC000"/>
                </a:solidFill>
                <a:effectLst>
                  <a:outerShdw blurRad="38100" dist="38100" dir="2700000" algn="tl">
                    <a:srgbClr val="000000">
                      <a:alpha val="43137"/>
                    </a:srgbClr>
                  </a:outerShdw>
                </a:effectLst>
              </a:rPr>
              <a:t>.</a:t>
            </a:r>
            <a:endParaRPr lang="ru-RU" sz="2800" dirty="0">
              <a:solidFill>
                <a:srgbClr val="FFC000"/>
              </a:solidFill>
              <a:effectLst>
                <a:outerShdw blurRad="38100" dist="38100" dir="2700000" algn="tl">
                  <a:srgbClr val="000000">
                    <a:alpha val="43137"/>
                  </a:srgbClr>
                </a:outerShdw>
              </a:effectLst>
            </a:endParaRPr>
          </a:p>
          <a:p>
            <a:pPr algn="just"/>
            <a:r>
              <a:rPr lang="en-US" sz="2800" dirty="0">
                <a:solidFill>
                  <a:srgbClr val="FFC000"/>
                </a:solidFill>
                <a:effectLst>
                  <a:outerShdw blurRad="38100" dist="38100" dir="2700000" algn="tl">
                    <a:srgbClr val="000000">
                      <a:alpha val="43137"/>
                    </a:srgbClr>
                  </a:outerShdw>
                </a:effectLst>
              </a:rPr>
              <a:t>The </a:t>
            </a:r>
            <a:r>
              <a:rPr lang="en-US" sz="2800" dirty="0">
                <a:solidFill>
                  <a:srgbClr val="FF0000"/>
                </a:solidFill>
                <a:effectLst>
                  <a:outerShdw blurRad="38100" dist="38100" dir="2700000" algn="tl">
                    <a:srgbClr val="000000">
                      <a:alpha val="43137"/>
                    </a:srgbClr>
                  </a:outerShdw>
                </a:effectLst>
              </a:rPr>
              <a:t>infinitive loses the category of case </a:t>
            </a:r>
            <a:r>
              <a:rPr lang="en-US" sz="2800" dirty="0">
                <a:solidFill>
                  <a:srgbClr val="FFC000"/>
                </a:solidFill>
                <a:effectLst>
                  <a:outerShdw blurRad="38100" dist="38100" dir="2700000" algn="tl">
                    <a:srgbClr val="000000">
                      <a:alpha val="43137"/>
                    </a:srgbClr>
                  </a:outerShdw>
                </a:effectLst>
              </a:rPr>
              <a:t>and acquires a pre-infinitival particle </a:t>
            </a:r>
            <a:r>
              <a:rPr lang="en-US" sz="2800" i="1" dirty="0">
                <a:solidFill>
                  <a:srgbClr val="FFC000"/>
                </a:solidFill>
                <a:effectLst>
                  <a:outerShdw blurRad="38100" dist="38100" dir="2700000" algn="tl">
                    <a:srgbClr val="000000">
                      <a:alpha val="43137"/>
                    </a:srgbClr>
                  </a:outerShdw>
                </a:effectLst>
              </a:rPr>
              <a:t>to (to </a:t>
            </a:r>
            <a:r>
              <a:rPr lang="en-US" sz="2800" i="1" dirty="0" err="1">
                <a:solidFill>
                  <a:srgbClr val="FFC000"/>
                </a:solidFill>
                <a:effectLst>
                  <a:outerShdw blurRad="38100" dist="38100" dir="2700000" algn="tl">
                    <a:srgbClr val="000000">
                      <a:alpha val="43137"/>
                    </a:srgbClr>
                  </a:outerShdw>
                </a:effectLst>
              </a:rPr>
              <a:t>writen</a:t>
            </a:r>
            <a:r>
              <a:rPr lang="en-US" sz="2800" i="1" dirty="0">
                <a:solidFill>
                  <a:srgbClr val="FFC000"/>
                </a:solidFill>
                <a:effectLst>
                  <a:outerShdw blurRad="38100" dist="38100" dir="2700000" algn="tl">
                    <a:srgbClr val="000000">
                      <a:alpha val="43137"/>
                    </a:srgbClr>
                  </a:outerShdw>
                </a:effectLst>
              </a:rPr>
              <a:t>, to </a:t>
            </a:r>
            <a:r>
              <a:rPr lang="en-US" sz="2800" i="1" dirty="0" err="1">
                <a:solidFill>
                  <a:srgbClr val="FFC000"/>
                </a:solidFill>
                <a:effectLst>
                  <a:outerShdw blurRad="38100" dist="38100" dir="2700000" algn="tl">
                    <a:srgbClr val="000000">
                      <a:alpha val="43137"/>
                    </a:srgbClr>
                  </a:outerShdw>
                </a:effectLst>
              </a:rPr>
              <a:t>spenden</a:t>
            </a:r>
            <a:r>
              <a:rPr lang="en-US" sz="2800" i="1" dirty="0">
                <a:solidFill>
                  <a:srgbClr val="FFC000"/>
                </a:solidFill>
                <a:effectLst>
                  <a:outerShdw blurRad="38100" dist="38100" dir="2700000" algn="tl">
                    <a:srgbClr val="000000">
                      <a:alpha val="43137"/>
                    </a:srgbClr>
                  </a:outerShdw>
                </a:effectLst>
              </a:rPr>
              <a:t>, to </a:t>
            </a:r>
            <a:r>
              <a:rPr lang="en-US" sz="2800" i="1" dirty="0" err="1">
                <a:solidFill>
                  <a:srgbClr val="FFC000"/>
                </a:solidFill>
                <a:effectLst>
                  <a:outerShdw blurRad="38100" dist="38100" dir="2700000" algn="tl">
                    <a:srgbClr val="000000">
                      <a:alpha val="43137"/>
                    </a:srgbClr>
                  </a:outerShdw>
                </a:effectLst>
              </a:rPr>
              <a:t>maken</a:t>
            </a:r>
            <a:r>
              <a:rPr lang="en-US" sz="2800" i="1" dirty="0">
                <a:solidFill>
                  <a:srgbClr val="FFC000"/>
                </a:solidFill>
                <a:effectLst>
                  <a:outerShdw blurRad="38100" dist="38100" dir="2700000" algn="tl">
                    <a:srgbClr val="000000">
                      <a:alpha val="43137"/>
                    </a:srgbClr>
                  </a:outerShdw>
                </a:effectLst>
              </a:rPr>
              <a:t>). </a:t>
            </a:r>
            <a:endParaRPr lang="ru-RU" sz="2800" dirty="0">
              <a:solidFill>
                <a:srgbClr val="FFC000"/>
              </a:solidFill>
              <a:effectLst>
                <a:outerShdw blurRad="38100" dist="38100" dir="2700000" algn="tl">
                  <a:srgbClr val="000000">
                    <a:alpha val="43137"/>
                  </a:srgbClr>
                </a:outerShdw>
              </a:effectLst>
            </a:endParaRPr>
          </a:p>
          <a:p>
            <a:pPr algn="just"/>
            <a:r>
              <a:rPr lang="en-US" sz="2400" dirty="0">
                <a:solidFill>
                  <a:srgbClr val="FFC000"/>
                </a:solidFill>
                <a:effectLst>
                  <a:outerShdw blurRad="38100" dist="38100" dir="2700000" algn="tl">
                    <a:srgbClr val="000000">
                      <a:alpha val="43137"/>
                    </a:srgbClr>
                  </a:outerShdw>
                </a:effectLst>
              </a:rPr>
              <a:t> </a:t>
            </a:r>
            <a:endParaRPr lang="ru-RU" sz="2400" dirty="0">
              <a:solidFill>
                <a:srgbClr val="FFC000"/>
              </a:solidFill>
              <a:effectLst>
                <a:outerShdw blurRad="38100" dist="38100" dir="2700000" algn="tl">
                  <a:srgbClr val="000000">
                    <a:alpha val="43137"/>
                  </a:srgbClr>
                </a:outerShdw>
              </a:effectLst>
            </a:endParaRPr>
          </a:p>
          <a:p>
            <a:pPr algn="just"/>
            <a:endParaRPr lang="ru-RU" sz="6500"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69997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404664"/>
            <a:ext cx="8568952" cy="5544616"/>
          </a:xfrm>
        </p:spPr>
        <p:txBody>
          <a:bodyPr>
            <a:noAutofit/>
          </a:bodyPr>
          <a:lstStyle/>
          <a:p>
            <a:pPr algn="just"/>
            <a:r>
              <a:rPr lang="en-US" sz="2800" dirty="0">
                <a:solidFill>
                  <a:srgbClr val="FF0000"/>
                </a:solidFill>
                <a:effectLst>
                  <a:outerShdw blurRad="38100" dist="38100" dir="2700000" algn="tl">
                    <a:srgbClr val="000000">
                      <a:alpha val="43137"/>
                    </a:srgbClr>
                  </a:outerShdw>
                </a:effectLst>
              </a:rPr>
              <a:t>Participle I</a:t>
            </a:r>
            <a:r>
              <a:rPr lang="en-US" sz="2800" dirty="0">
                <a:solidFill>
                  <a:srgbClr val="FFC000"/>
                </a:solidFill>
                <a:effectLst>
                  <a:outerShdw blurRad="38100" dist="38100" dir="2700000" algn="tl">
                    <a:srgbClr val="000000">
                      <a:alpha val="43137"/>
                    </a:srgbClr>
                  </a:outerShdw>
                </a:effectLst>
              </a:rPr>
              <a:t>, having an active meaning and expressing a process of doing something, in the Middle English changes its shape. Its suffix </a:t>
            </a:r>
            <a:r>
              <a:rPr lang="en-US" sz="2800" i="1" dirty="0">
                <a:solidFill>
                  <a:srgbClr val="FFC000"/>
                </a:solidFill>
                <a:effectLst>
                  <a:outerShdw blurRad="38100" dist="38100" dir="2700000" algn="tl">
                    <a:srgbClr val="000000">
                      <a:alpha val="43137"/>
                    </a:srgbClr>
                  </a:outerShdw>
                </a:effectLst>
              </a:rPr>
              <a:t>-</a:t>
            </a:r>
            <a:r>
              <a:rPr lang="en-US" sz="2800" i="1" dirty="0" err="1">
                <a:solidFill>
                  <a:srgbClr val="FFC000"/>
                </a:solidFill>
                <a:effectLst>
                  <a:outerShdw blurRad="38100" dist="38100" dir="2700000" algn="tl">
                    <a:srgbClr val="000000">
                      <a:alpha val="43137"/>
                    </a:srgbClr>
                  </a:outerShdw>
                </a:effectLst>
              </a:rPr>
              <a:t>ende</a:t>
            </a:r>
            <a:r>
              <a:rPr lang="en-US" sz="2800" i="1" dirty="0">
                <a:solidFill>
                  <a:srgbClr val="FFC000"/>
                </a:solidFill>
                <a:effectLst>
                  <a:outerShdw blurRad="38100" dist="38100" dir="2700000" algn="tl">
                    <a:srgbClr val="000000">
                      <a:alpha val="43137"/>
                    </a:srgbClr>
                  </a:outerShdw>
                </a:effectLst>
              </a:rPr>
              <a:t> </a:t>
            </a:r>
            <a:r>
              <a:rPr lang="en-US" sz="2800" dirty="0">
                <a:solidFill>
                  <a:srgbClr val="FFC000"/>
                </a:solidFill>
                <a:effectLst>
                  <a:outerShdw blurRad="38100" dist="38100" dir="2700000" algn="tl">
                    <a:srgbClr val="000000">
                      <a:alpha val="43137"/>
                    </a:srgbClr>
                  </a:outerShdw>
                </a:effectLst>
              </a:rPr>
              <a:t>turned into </a:t>
            </a:r>
            <a:r>
              <a:rPr lang="en-US" sz="2800" i="1" dirty="0">
                <a:solidFill>
                  <a:srgbClr val="FFC000"/>
                </a:solidFill>
                <a:effectLst>
                  <a:outerShdw blurRad="38100" dist="38100" dir="2700000" algn="tl">
                    <a:srgbClr val="000000">
                      <a:alpha val="43137"/>
                    </a:srgbClr>
                  </a:outerShdw>
                </a:effectLst>
              </a:rPr>
              <a:t>-</a:t>
            </a:r>
            <a:r>
              <a:rPr lang="en-US" sz="2800" i="1" dirty="0" err="1">
                <a:solidFill>
                  <a:srgbClr val="FFC000"/>
                </a:solidFill>
                <a:effectLst>
                  <a:outerShdw blurRad="38100" dist="38100" dir="2700000" algn="tl">
                    <a:srgbClr val="000000">
                      <a:alpha val="43137"/>
                    </a:srgbClr>
                  </a:outerShdw>
                </a:effectLst>
              </a:rPr>
              <a:t>inde</a:t>
            </a:r>
            <a:r>
              <a:rPr lang="en-US" sz="2800" i="1" dirty="0">
                <a:solidFill>
                  <a:srgbClr val="FFC000"/>
                </a:solidFill>
                <a:effectLst>
                  <a:outerShdw blurRad="38100" dist="38100" dir="2700000" algn="tl">
                    <a:srgbClr val="000000">
                      <a:alpha val="43137"/>
                    </a:srgbClr>
                  </a:outerShdw>
                </a:effectLst>
              </a:rPr>
              <a:t> </a:t>
            </a:r>
            <a:r>
              <a:rPr lang="en-US" sz="2800" dirty="0">
                <a:solidFill>
                  <a:srgbClr val="FFC000"/>
                </a:solidFill>
                <a:effectLst>
                  <a:outerShdw blurRad="38100" dist="38100" dir="2700000" algn="tl">
                    <a:srgbClr val="000000">
                      <a:alpha val="43137"/>
                    </a:srgbClr>
                  </a:outerShdw>
                </a:effectLst>
              </a:rPr>
              <a:t>and finally </a:t>
            </a:r>
            <a:r>
              <a:rPr lang="en-US" sz="2800" i="1" dirty="0">
                <a:solidFill>
                  <a:srgbClr val="FFC000"/>
                </a:solidFill>
                <a:effectLst>
                  <a:outerShdw blurRad="38100" dist="38100" dir="2700000" algn="tl">
                    <a:srgbClr val="000000">
                      <a:alpha val="43137"/>
                    </a:srgbClr>
                  </a:outerShdw>
                </a:effectLst>
              </a:rPr>
              <a:t>-</a:t>
            </a:r>
            <a:r>
              <a:rPr lang="en-US" sz="2800" i="1" dirty="0" err="1">
                <a:solidFill>
                  <a:srgbClr val="FFC000"/>
                </a:solidFill>
                <a:effectLst>
                  <a:outerShdw blurRad="38100" dist="38100" dir="2700000" algn="tl">
                    <a:srgbClr val="000000">
                      <a:alpha val="43137"/>
                    </a:srgbClr>
                  </a:outerShdw>
                </a:effectLst>
              </a:rPr>
              <a:t>ynge</a:t>
            </a:r>
            <a:r>
              <a:rPr lang="en-US" sz="2800" i="1" dirty="0">
                <a:solidFill>
                  <a:srgbClr val="FFC000"/>
                </a:solidFill>
                <a:effectLst>
                  <a:outerShdw blurRad="38100" dist="38100" dir="2700000" algn="tl">
                    <a:srgbClr val="000000">
                      <a:alpha val="43137"/>
                    </a:srgbClr>
                  </a:outerShdw>
                </a:effectLst>
              </a:rPr>
              <a:t>/-</a:t>
            </a:r>
            <a:r>
              <a:rPr lang="en-US" sz="2800" i="1" dirty="0" err="1">
                <a:solidFill>
                  <a:srgbClr val="FFC000"/>
                </a:solidFill>
                <a:effectLst>
                  <a:outerShdw blurRad="38100" dist="38100" dir="2700000" algn="tl">
                    <a:srgbClr val="000000">
                      <a:alpha val="43137"/>
                    </a:srgbClr>
                  </a:outerShdw>
                </a:effectLst>
              </a:rPr>
              <a:t>inge</a:t>
            </a:r>
            <a:r>
              <a:rPr lang="en-US" sz="2800" i="1" dirty="0">
                <a:solidFill>
                  <a:srgbClr val="FFC000"/>
                </a:solidFill>
                <a:effectLst>
                  <a:outerShdw blurRad="38100" dist="38100" dir="2700000" algn="tl">
                    <a:srgbClr val="000000">
                      <a:alpha val="43137"/>
                    </a:srgbClr>
                  </a:outerShdw>
                </a:effectLst>
              </a:rPr>
              <a:t> </a:t>
            </a:r>
            <a:r>
              <a:rPr lang="en-US" sz="2800" dirty="0">
                <a:solidFill>
                  <a:srgbClr val="FFC000"/>
                </a:solidFill>
                <a:effectLst>
                  <a:outerShdw blurRad="38100" dist="38100" dir="2700000" algn="tl">
                    <a:srgbClr val="000000">
                      <a:alpha val="43137"/>
                    </a:srgbClr>
                  </a:outerShdw>
                </a:effectLst>
              </a:rPr>
              <a:t>due to the weakening of the final sound. The </a:t>
            </a:r>
            <a:r>
              <a:rPr lang="en-US" sz="2800" dirty="0">
                <a:solidFill>
                  <a:srgbClr val="FF0000"/>
                </a:solidFill>
                <a:effectLst>
                  <a:outerShdw blurRad="38100" dist="38100" dir="2700000" algn="tl">
                    <a:srgbClr val="000000">
                      <a:alpha val="43137"/>
                    </a:srgbClr>
                  </a:outerShdw>
                </a:effectLst>
              </a:rPr>
              <a:t>verbal noun </a:t>
            </a:r>
            <a:r>
              <a:rPr lang="en-US" sz="2800" dirty="0">
                <a:solidFill>
                  <a:srgbClr val="FFC000"/>
                </a:solidFill>
                <a:effectLst>
                  <a:outerShdw blurRad="38100" dist="38100" dir="2700000" algn="tl">
                    <a:srgbClr val="000000">
                      <a:alpha val="43137"/>
                    </a:srgbClr>
                  </a:outerShdw>
                </a:effectLst>
              </a:rPr>
              <a:t>and the </a:t>
            </a:r>
            <a:r>
              <a:rPr lang="en-US" sz="2800" dirty="0">
                <a:solidFill>
                  <a:srgbClr val="FF0000"/>
                </a:solidFill>
                <a:effectLst>
                  <a:outerShdw blurRad="38100" dist="38100" dir="2700000" algn="tl">
                    <a:srgbClr val="000000">
                      <a:alpha val="43137"/>
                    </a:srgbClr>
                  </a:outerShdw>
                </a:effectLst>
              </a:rPr>
              <a:t>Participle I </a:t>
            </a:r>
            <a:r>
              <a:rPr lang="en-US" sz="2800" dirty="0">
                <a:solidFill>
                  <a:srgbClr val="FFC000"/>
                </a:solidFill>
                <a:effectLst>
                  <a:outerShdw blurRad="38100" dist="38100" dir="2700000" algn="tl">
                    <a:srgbClr val="000000">
                      <a:alpha val="43137"/>
                    </a:srgbClr>
                  </a:outerShdw>
                </a:effectLst>
              </a:rPr>
              <a:t>acquired the same form. The </a:t>
            </a:r>
            <a:r>
              <a:rPr lang="en-US" sz="2800" dirty="0">
                <a:solidFill>
                  <a:srgbClr val="FF0000"/>
                </a:solidFill>
                <a:effectLst>
                  <a:outerShdw blurRad="38100" dist="38100" dir="2700000" algn="tl">
                    <a:srgbClr val="000000">
                      <a:alpha val="43137"/>
                    </a:srgbClr>
                  </a:outerShdw>
                </a:effectLst>
              </a:rPr>
              <a:t>gerund</a:t>
            </a:r>
            <a:r>
              <a:rPr lang="en-US" sz="2800" dirty="0">
                <a:solidFill>
                  <a:srgbClr val="FFC000"/>
                </a:solidFill>
                <a:effectLst>
                  <a:outerShdw blurRad="38100" dist="38100" dir="2700000" algn="tl">
                    <a:srgbClr val="000000">
                      <a:alpha val="43137"/>
                    </a:srgbClr>
                  </a:outerShdw>
                </a:effectLst>
              </a:rPr>
              <a:t> developed from the </a:t>
            </a:r>
            <a:r>
              <a:rPr lang="en-US" sz="2800" dirty="0">
                <a:solidFill>
                  <a:srgbClr val="FF0000"/>
                </a:solidFill>
                <a:effectLst>
                  <a:outerShdw blurRad="38100" dist="38100" dir="2700000" algn="tl">
                    <a:srgbClr val="000000">
                      <a:alpha val="43137"/>
                    </a:srgbClr>
                  </a:outerShdw>
                </a:effectLst>
              </a:rPr>
              <a:t>verbal noun</a:t>
            </a:r>
            <a:r>
              <a:rPr lang="en-US" sz="2800" dirty="0">
                <a:solidFill>
                  <a:srgbClr val="FFC000"/>
                </a:solidFill>
                <a:effectLst>
                  <a:outerShdw blurRad="38100" dist="38100" dir="2700000" algn="tl">
                    <a:srgbClr val="000000">
                      <a:alpha val="43137"/>
                    </a:srgbClr>
                  </a:outerShdw>
                </a:effectLst>
              </a:rPr>
              <a:t> not without an article but with a direct object. </a:t>
            </a:r>
            <a:endParaRPr lang="ru-RU" sz="2800" dirty="0">
              <a:solidFill>
                <a:srgbClr val="FFC000"/>
              </a:solidFill>
              <a:effectLst>
                <a:outerShdw blurRad="38100" dist="38100" dir="2700000" algn="tl">
                  <a:srgbClr val="000000">
                    <a:alpha val="43137"/>
                  </a:srgbClr>
                </a:outerShdw>
              </a:effectLst>
            </a:endParaRPr>
          </a:p>
          <a:p>
            <a:pPr algn="just"/>
            <a:r>
              <a:rPr lang="en-US" sz="2800" dirty="0">
                <a:solidFill>
                  <a:srgbClr val="FF0000"/>
                </a:solidFill>
                <a:effectLst>
                  <a:outerShdw blurRad="38100" dist="38100" dir="2700000" algn="tl">
                    <a:srgbClr val="000000">
                      <a:alpha val="43137"/>
                    </a:srgbClr>
                  </a:outerShdw>
                </a:effectLst>
              </a:rPr>
              <a:t>Participle II </a:t>
            </a:r>
            <a:r>
              <a:rPr lang="en-US" sz="2800" dirty="0">
                <a:solidFill>
                  <a:srgbClr val="FFC000"/>
                </a:solidFill>
                <a:effectLst>
                  <a:outerShdw blurRad="38100" dist="38100" dir="2700000" algn="tl">
                    <a:srgbClr val="000000">
                      <a:alpha val="43137"/>
                    </a:srgbClr>
                  </a:outerShdw>
                </a:effectLst>
              </a:rPr>
              <a:t>in the Middle English was formed with the </a:t>
            </a:r>
            <a:r>
              <a:rPr lang="en-US" sz="2800" dirty="0">
                <a:solidFill>
                  <a:srgbClr val="FF0000"/>
                </a:solidFill>
                <a:effectLst>
                  <a:outerShdw blurRad="38100" dist="38100" dir="2700000" algn="tl">
                    <a:srgbClr val="000000">
                      <a:alpha val="43137"/>
                    </a:srgbClr>
                  </a:outerShdw>
                </a:effectLst>
              </a:rPr>
              <a:t>prefix </a:t>
            </a:r>
            <a:r>
              <a:rPr lang="en-US" sz="2800" i="1" dirty="0">
                <a:solidFill>
                  <a:srgbClr val="FF0000"/>
                </a:solidFill>
                <a:effectLst>
                  <a:outerShdw blurRad="38100" dist="38100" dir="2700000" algn="tl">
                    <a:srgbClr val="000000">
                      <a:alpha val="43137"/>
                    </a:srgbClr>
                  </a:outerShdw>
                </a:effectLst>
              </a:rPr>
              <a:t>y</a:t>
            </a:r>
            <a:r>
              <a:rPr lang="en-US" sz="2800" i="1" dirty="0">
                <a:solidFill>
                  <a:srgbClr val="FFC000"/>
                </a:solidFill>
                <a:effectLst>
                  <a:outerShdw blurRad="38100" dist="38100" dir="2700000" algn="tl">
                    <a:srgbClr val="000000">
                      <a:alpha val="43137"/>
                    </a:srgbClr>
                  </a:outerShdw>
                </a:effectLst>
              </a:rPr>
              <a:t>- </a:t>
            </a:r>
            <a:r>
              <a:rPr lang="en-US" sz="2800" dirty="0">
                <a:solidFill>
                  <a:srgbClr val="FFC000"/>
                </a:solidFill>
                <a:effectLst>
                  <a:outerShdw blurRad="38100" dist="38100" dir="2700000" algn="tl">
                    <a:srgbClr val="000000">
                      <a:alpha val="43137"/>
                    </a:srgbClr>
                  </a:outerShdw>
                </a:effectLst>
              </a:rPr>
              <a:t>(reduced form of </a:t>
            </a:r>
            <a:r>
              <a:rPr lang="en-US" sz="2800" dirty="0">
                <a:solidFill>
                  <a:srgbClr val="FF0000"/>
                </a:solidFill>
                <a:effectLst>
                  <a:outerShdw blurRad="38100" dist="38100" dir="2700000" algn="tl">
                    <a:srgbClr val="000000">
                      <a:alpha val="43137"/>
                    </a:srgbClr>
                  </a:outerShdw>
                </a:effectLst>
              </a:rPr>
              <a:t>3</a:t>
            </a:r>
            <a:r>
              <a:rPr lang="en-US" sz="2800" i="1" dirty="0">
                <a:solidFill>
                  <a:srgbClr val="FF0000"/>
                </a:solidFill>
                <a:effectLst>
                  <a:outerShdw blurRad="38100" dist="38100" dir="2700000" algn="tl">
                    <a:srgbClr val="000000">
                      <a:alpha val="43137"/>
                    </a:srgbClr>
                  </a:outerShdw>
                </a:effectLst>
              </a:rPr>
              <a:t>e-</a:t>
            </a:r>
            <a:r>
              <a:rPr lang="en-US" sz="2800" i="1" dirty="0">
                <a:solidFill>
                  <a:srgbClr val="FFC000"/>
                </a:solidFill>
                <a:effectLst>
                  <a:outerShdw blurRad="38100" dist="38100" dir="2700000" algn="tl">
                    <a:srgbClr val="000000">
                      <a:alpha val="43137"/>
                    </a:srgbClr>
                  </a:outerShdw>
                </a:effectLst>
              </a:rPr>
              <a:t>) </a:t>
            </a:r>
            <a:r>
              <a:rPr lang="en-US" sz="2800" dirty="0">
                <a:solidFill>
                  <a:srgbClr val="FFC000"/>
                </a:solidFill>
                <a:effectLst>
                  <a:outerShdw blurRad="38100" dist="38100" dir="2700000" algn="tl">
                    <a:srgbClr val="000000">
                      <a:alpha val="43137"/>
                    </a:srgbClr>
                  </a:outerShdw>
                </a:effectLst>
              </a:rPr>
              <a:t>this prefix was lost in ME. There was a tendency to add suffix </a:t>
            </a:r>
            <a:r>
              <a:rPr lang="en-US" sz="2800" dirty="0">
                <a:solidFill>
                  <a:srgbClr val="FF0000"/>
                </a:solidFill>
                <a:effectLst>
                  <a:outerShdw blurRad="38100" dist="38100" dir="2700000" algn="tl">
                    <a:srgbClr val="000000">
                      <a:alpha val="43137"/>
                    </a:srgbClr>
                  </a:outerShdw>
                </a:effectLst>
              </a:rPr>
              <a:t>–n</a:t>
            </a:r>
            <a:r>
              <a:rPr lang="en-US" sz="2800" dirty="0">
                <a:solidFill>
                  <a:srgbClr val="FFC000"/>
                </a:solidFill>
                <a:effectLst>
                  <a:outerShdw blurRad="38100" dist="38100" dir="2700000" algn="tl">
                    <a:srgbClr val="000000">
                      <a:alpha val="43137"/>
                    </a:srgbClr>
                  </a:outerShdw>
                </a:effectLst>
              </a:rPr>
              <a:t> to strong verbs, and suffix </a:t>
            </a:r>
            <a:r>
              <a:rPr lang="en-US" sz="2800" dirty="0">
                <a:solidFill>
                  <a:srgbClr val="FF0000"/>
                </a:solidFill>
                <a:effectLst>
                  <a:outerShdw blurRad="38100" dist="38100" dir="2700000" algn="tl">
                    <a:srgbClr val="000000">
                      <a:alpha val="43137"/>
                    </a:srgbClr>
                  </a:outerShdw>
                </a:effectLst>
              </a:rPr>
              <a:t>–</a:t>
            </a:r>
            <a:r>
              <a:rPr lang="en-US" sz="2800" dirty="0" err="1">
                <a:solidFill>
                  <a:srgbClr val="FF0000"/>
                </a:solidFill>
                <a:effectLst>
                  <a:outerShdw blurRad="38100" dist="38100" dir="2700000" algn="tl">
                    <a:srgbClr val="000000">
                      <a:alpha val="43137"/>
                    </a:srgbClr>
                  </a:outerShdw>
                </a:effectLst>
              </a:rPr>
              <a:t>ed</a:t>
            </a:r>
            <a:r>
              <a:rPr lang="en-US" sz="2800" dirty="0">
                <a:solidFill>
                  <a:srgbClr val="FFC000"/>
                </a:solidFill>
                <a:effectLst>
                  <a:outerShdw blurRad="38100" dist="38100" dir="2700000" algn="tl">
                    <a:srgbClr val="000000">
                      <a:alpha val="43137"/>
                    </a:srgbClr>
                  </a:outerShdw>
                </a:effectLst>
              </a:rPr>
              <a:t> to weak verbs. </a:t>
            </a:r>
            <a:endParaRPr lang="ru-RU" sz="2800" dirty="0">
              <a:solidFill>
                <a:srgbClr val="FFC000"/>
              </a:solidFill>
              <a:effectLst>
                <a:outerShdw blurRad="38100" dist="38100" dir="2700000" algn="tl">
                  <a:srgbClr val="000000">
                    <a:alpha val="43137"/>
                  </a:srgbClr>
                </a:outerShdw>
              </a:effectLst>
            </a:endParaRPr>
          </a:p>
          <a:p>
            <a:pPr algn="just"/>
            <a:endParaRPr lang="ru-RU" sz="2800"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65965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404664"/>
            <a:ext cx="8568952" cy="5544616"/>
          </a:xfrm>
        </p:spPr>
        <p:txBody>
          <a:bodyPr>
            <a:noAutofit/>
          </a:bodyPr>
          <a:lstStyle/>
          <a:p>
            <a:pPr algn="just"/>
            <a:r>
              <a:rPr lang="en-US" sz="3200" b="1" dirty="0">
                <a:solidFill>
                  <a:srgbClr val="FF0000"/>
                </a:solidFill>
                <a:effectLst>
                  <a:outerShdw blurRad="38100" dist="38100" dir="2700000" algn="tl">
                    <a:srgbClr val="000000">
                      <a:alpha val="43137"/>
                    </a:srgbClr>
                  </a:outerShdw>
                </a:effectLst>
              </a:rPr>
              <a:t>The changes in strong verbs</a:t>
            </a:r>
            <a:r>
              <a:rPr lang="en-US" sz="3200" b="1" dirty="0">
                <a:solidFill>
                  <a:srgbClr val="FFC000"/>
                </a:solidFill>
                <a:effectLst>
                  <a:outerShdw blurRad="38100" dist="38100" dir="2700000" algn="tl">
                    <a:srgbClr val="000000">
                      <a:alpha val="43137"/>
                    </a:srgbClr>
                  </a:outerShdw>
                </a:effectLst>
              </a:rPr>
              <a:t>. </a:t>
            </a:r>
            <a:r>
              <a:rPr lang="en-US" sz="3200" dirty="0">
                <a:solidFill>
                  <a:srgbClr val="FFC000"/>
                </a:solidFill>
                <a:effectLst>
                  <a:outerShdw blurRad="38100" dist="38100" dir="2700000" algn="tl">
                    <a:srgbClr val="000000">
                      <a:alpha val="43137"/>
                    </a:srgbClr>
                  </a:outerShdw>
                </a:effectLst>
              </a:rPr>
              <a:t>The number of the basic forms of the verb remained the same (four), but some verb forms coincided as most endings were lost.</a:t>
            </a:r>
            <a:endParaRPr lang="ru-RU" sz="3200" dirty="0">
              <a:solidFill>
                <a:srgbClr val="FFC000"/>
              </a:solidFill>
              <a:effectLst>
                <a:outerShdw blurRad="38100" dist="38100" dir="2700000" algn="tl">
                  <a:srgbClr val="000000">
                    <a:alpha val="43137"/>
                  </a:srgbClr>
                </a:outerShdw>
              </a:effectLst>
            </a:endParaRPr>
          </a:p>
          <a:p>
            <a:pPr algn="just"/>
            <a:r>
              <a:rPr lang="en-US" sz="3200" i="1" dirty="0" err="1">
                <a:solidFill>
                  <a:srgbClr val="FFC000"/>
                </a:solidFill>
                <a:effectLst>
                  <a:outerShdw blurRad="38100" dist="38100" dir="2700000" algn="tl">
                    <a:srgbClr val="000000">
                      <a:alpha val="43137"/>
                    </a:srgbClr>
                  </a:outerShdw>
                </a:effectLst>
              </a:rPr>
              <a:t>writen</a:t>
            </a:r>
            <a:r>
              <a:rPr lang="en-US" sz="3200" i="1" dirty="0">
                <a:solidFill>
                  <a:srgbClr val="FFC000"/>
                </a:solidFill>
                <a:effectLst>
                  <a:outerShdw blurRad="38100" dist="38100" dir="2700000" algn="tl">
                    <a:srgbClr val="000000">
                      <a:alpha val="43137"/>
                    </a:srgbClr>
                  </a:outerShdw>
                </a:effectLst>
              </a:rPr>
              <a:t> - </a:t>
            </a:r>
            <a:r>
              <a:rPr lang="en-US" sz="3200" i="1" dirty="0" err="1">
                <a:solidFill>
                  <a:srgbClr val="FFC000"/>
                </a:solidFill>
                <a:effectLst>
                  <a:outerShdw blurRad="38100" dist="38100" dir="2700000" algn="tl">
                    <a:srgbClr val="000000">
                      <a:alpha val="43137"/>
                    </a:srgbClr>
                  </a:outerShdw>
                </a:effectLst>
              </a:rPr>
              <a:t>wrot</a:t>
            </a:r>
            <a:r>
              <a:rPr lang="en-US" sz="3200" i="1" dirty="0">
                <a:solidFill>
                  <a:srgbClr val="FFC000"/>
                </a:solidFill>
                <a:effectLst>
                  <a:outerShdw blurRad="38100" dist="38100" dir="2700000" algn="tl">
                    <a:srgbClr val="000000">
                      <a:alpha val="43137"/>
                    </a:srgbClr>
                  </a:outerShdw>
                </a:effectLst>
              </a:rPr>
              <a:t> - </a:t>
            </a:r>
            <a:r>
              <a:rPr lang="en-US" sz="3200" i="1" dirty="0" err="1">
                <a:solidFill>
                  <a:srgbClr val="FFC000"/>
                </a:solidFill>
                <a:effectLst>
                  <a:outerShdw blurRad="38100" dist="38100" dir="2700000" algn="tl">
                    <a:srgbClr val="000000">
                      <a:alpha val="43137"/>
                    </a:srgbClr>
                  </a:outerShdw>
                </a:effectLst>
              </a:rPr>
              <a:t>writen</a:t>
            </a:r>
            <a:r>
              <a:rPr lang="en-US" sz="3200" i="1" dirty="0">
                <a:solidFill>
                  <a:srgbClr val="FFC000"/>
                </a:solidFill>
                <a:effectLst>
                  <a:outerShdw blurRad="38100" dist="38100" dir="2700000" algn="tl">
                    <a:srgbClr val="000000">
                      <a:alpha val="43137"/>
                    </a:srgbClr>
                  </a:outerShdw>
                </a:effectLst>
              </a:rPr>
              <a:t> - </a:t>
            </a:r>
            <a:r>
              <a:rPr lang="en-US" sz="3200" i="1" dirty="0" err="1">
                <a:solidFill>
                  <a:srgbClr val="FFC000"/>
                </a:solidFill>
                <a:effectLst>
                  <a:outerShdw blurRad="38100" dist="38100" dir="2700000" algn="tl">
                    <a:srgbClr val="000000">
                      <a:alpha val="43137"/>
                    </a:srgbClr>
                  </a:outerShdw>
                </a:effectLst>
              </a:rPr>
              <a:t>writen</a:t>
            </a:r>
            <a:endParaRPr lang="ru-RU" sz="3200" dirty="0">
              <a:solidFill>
                <a:srgbClr val="FFC000"/>
              </a:solidFill>
              <a:effectLst>
                <a:outerShdw blurRad="38100" dist="38100" dir="2700000" algn="tl">
                  <a:srgbClr val="000000">
                    <a:alpha val="43137"/>
                  </a:srgbClr>
                </a:outerShdw>
              </a:effectLst>
            </a:endParaRPr>
          </a:p>
          <a:p>
            <a:pPr algn="just"/>
            <a:r>
              <a:rPr lang="en-US" sz="3200" dirty="0">
                <a:solidFill>
                  <a:srgbClr val="FFC000"/>
                </a:solidFill>
                <a:effectLst>
                  <a:outerShdw blurRad="38100" dist="38100" dir="2700000" algn="tl">
                    <a:srgbClr val="000000">
                      <a:alpha val="43137"/>
                    </a:srgbClr>
                  </a:outerShdw>
                </a:effectLst>
              </a:rPr>
              <a:t>Some of the strong verbs may take the dental suffix for formation of their past form, thus becoming weak </a:t>
            </a:r>
            <a:r>
              <a:rPr lang="en-US" sz="3200" i="1" dirty="0">
                <a:solidFill>
                  <a:srgbClr val="FFC000"/>
                </a:solidFill>
                <a:effectLst>
                  <a:outerShdw blurRad="38100" dist="38100" dir="2700000" algn="tl">
                    <a:srgbClr val="000000">
                      <a:alpha val="43137"/>
                    </a:srgbClr>
                  </a:outerShdw>
                </a:effectLst>
              </a:rPr>
              <a:t>(</a:t>
            </a:r>
            <a:r>
              <a:rPr lang="en-US" sz="3200" i="1" dirty="0" err="1">
                <a:solidFill>
                  <a:srgbClr val="FFC000"/>
                </a:solidFill>
                <a:effectLst>
                  <a:outerShdw blurRad="38100" dist="38100" dir="2700000" algn="tl">
                    <a:srgbClr val="000000">
                      <a:alpha val="43137"/>
                    </a:srgbClr>
                  </a:outerShdw>
                </a:effectLst>
              </a:rPr>
              <a:t>spelen</a:t>
            </a:r>
            <a:r>
              <a:rPr lang="en-US" sz="3200" i="1" dirty="0">
                <a:solidFill>
                  <a:srgbClr val="FFC000"/>
                </a:solidFill>
                <a:effectLst>
                  <a:outerShdw blurRad="38100" dist="38100" dir="2700000" algn="tl">
                    <a:srgbClr val="000000">
                      <a:alpha val="43137"/>
                    </a:srgbClr>
                  </a:outerShdw>
                </a:effectLst>
              </a:rPr>
              <a:t>, </a:t>
            </a:r>
            <a:r>
              <a:rPr lang="en-US" sz="3200" i="1" dirty="0" err="1">
                <a:solidFill>
                  <a:srgbClr val="FFC000"/>
                </a:solidFill>
                <a:effectLst>
                  <a:outerShdw blurRad="38100" dist="38100" dir="2700000" algn="tl">
                    <a:srgbClr val="000000">
                      <a:alpha val="43137"/>
                    </a:srgbClr>
                  </a:outerShdw>
                </a:effectLst>
              </a:rPr>
              <a:t>walken</a:t>
            </a:r>
            <a:r>
              <a:rPr lang="en-US" sz="3200" i="1" dirty="0">
                <a:solidFill>
                  <a:srgbClr val="FFC000"/>
                </a:solidFill>
                <a:effectLst>
                  <a:outerShdw blurRad="38100" dist="38100" dir="2700000" algn="tl">
                    <a:srgbClr val="000000">
                      <a:alpha val="43137"/>
                    </a:srgbClr>
                  </a:outerShdw>
                </a:effectLst>
              </a:rPr>
              <a:t>).</a:t>
            </a:r>
            <a:r>
              <a:rPr lang="en-US" sz="3200" dirty="0">
                <a:solidFill>
                  <a:srgbClr val="FFC000"/>
                </a:solidFill>
                <a:effectLst>
                  <a:outerShdw blurRad="38100" dist="38100" dir="2700000" algn="tl">
                    <a:srgbClr val="000000">
                      <a:alpha val="43137"/>
                    </a:srgbClr>
                  </a:outerShdw>
                </a:effectLst>
              </a:rPr>
              <a:t> The number of weak verbs grew significantly, practically all borrowed and new verbs were weak.</a:t>
            </a:r>
            <a:endParaRPr lang="ru-RU" sz="3200" dirty="0">
              <a:solidFill>
                <a:srgbClr val="FFC000"/>
              </a:solidFill>
              <a:effectLst>
                <a:outerShdw blurRad="38100" dist="38100" dir="2700000" algn="tl">
                  <a:srgbClr val="000000">
                    <a:alpha val="43137"/>
                  </a:srgbClr>
                </a:outerShdw>
              </a:effectLst>
            </a:endParaRPr>
          </a:p>
          <a:p>
            <a:pPr algn="just"/>
            <a:r>
              <a:rPr lang="en-US" sz="3200" dirty="0">
                <a:solidFill>
                  <a:srgbClr val="FFC000"/>
                </a:solidFill>
                <a:effectLst>
                  <a:outerShdw blurRad="38100" dist="38100" dir="2700000" algn="tl">
                    <a:srgbClr val="000000">
                      <a:alpha val="43137"/>
                    </a:srgbClr>
                  </a:outerShdw>
                </a:effectLst>
              </a:rPr>
              <a:t> </a:t>
            </a:r>
            <a:endParaRPr lang="ru-RU" sz="3200" dirty="0">
              <a:solidFill>
                <a:srgbClr val="FFC000"/>
              </a:solidFill>
              <a:effectLst>
                <a:outerShdw blurRad="38100" dist="38100" dir="2700000" algn="tl">
                  <a:srgbClr val="000000">
                    <a:alpha val="43137"/>
                  </a:srgbClr>
                </a:outerShdw>
              </a:effectLst>
            </a:endParaRPr>
          </a:p>
          <a:p>
            <a:pPr algn="just"/>
            <a:endParaRPr lang="ru-RU" sz="2800"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68000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404664"/>
            <a:ext cx="8568952" cy="5544616"/>
          </a:xfrm>
        </p:spPr>
        <p:txBody>
          <a:bodyPr>
            <a:noAutofit/>
          </a:bodyPr>
          <a:lstStyle/>
          <a:p>
            <a:pPr algn="just"/>
            <a:r>
              <a:rPr lang="en-US" sz="2600" b="1" dirty="0">
                <a:solidFill>
                  <a:srgbClr val="FFC000"/>
                </a:solidFill>
                <a:effectLst>
                  <a:outerShdw blurRad="38100" dist="38100" dir="2700000" algn="tl">
                    <a:srgbClr val="000000">
                      <a:alpha val="43137"/>
                    </a:srgbClr>
                  </a:outerShdw>
                </a:effectLst>
              </a:rPr>
              <a:t>The changes in the weak verbs</a:t>
            </a:r>
            <a:r>
              <a:rPr lang="en-US" sz="2600" dirty="0">
                <a:solidFill>
                  <a:srgbClr val="FFC000"/>
                </a:solidFill>
                <a:effectLst>
                  <a:outerShdw blurRad="38100" dist="38100" dir="2700000" algn="tl">
                    <a:srgbClr val="000000">
                      <a:alpha val="43137"/>
                    </a:srgbClr>
                  </a:outerShdw>
                </a:effectLst>
              </a:rPr>
              <a:t> were mainly </a:t>
            </a:r>
            <a:r>
              <a:rPr lang="en-US" sz="2600" dirty="0" err="1">
                <a:solidFill>
                  <a:srgbClr val="FFC000"/>
                </a:solidFill>
                <a:effectLst>
                  <a:outerShdw blurRad="38100" dist="38100" dir="2700000" algn="tl">
                    <a:srgbClr val="000000">
                      <a:alpha val="43137"/>
                    </a:srgbClr>
                  </a:outerShdw>
                </a:effectLst>
              </a:rPr>
              <a:t>phonetical</a:t>
            </a:r>
            <a:r>
              <a:rPr lang="en-US" sz="2600" dirty="0">
                <a:solidFill>
                  <a:srgbClr val="FFC000"/>
                </a:solidFill>
                <a:effectLst>
                  <a:outerShdw blurRad="38100" dist="38100" dir="2700000" algn="tl">
                    <a:srgbClr val="000000">
                      <a:alpha val="43137"/>
                    </a:srgbClr>
                  </a:outerShdw>
                </a:effectLst>
              </a:rPr>
              <a:t>: </a:t>
            </a:r>
            <a:endParaRPr lang="ru-RU" sz="2600" dirty="0">
              <a:solidFill>
                <a:srgbClr val="FFC000"/>
              </a:solidFill>
              <a:effectLst>
                <a:outerShdw blurRad="38100" dist="38100" dir="2700000" algn="tl">
                  <a:srgbClr val="000000">
                    <a:alpha val="43137"/>
                  </a:srgbClr>
                </a:outerShdw>
              </a:effectLst>
            </a:endParaRPr>
          </a:p>
          <a:p>
            <a:pPr algn="just"/>
            <a:r>
              <a:rPr lang="en-US" sz="2600" dirty="0">
                <a:solidFill>
                  <a:srgbClr val="FFC000"/>
                </a:solidFill>
                <a:effectLst>
                  <a:outerShdw blurRad="38100" dist="38100" dir="2700000" algn="tl">
                    <a:srgbClr val="000000">
                      <a:alpha val="43137"/>
                    </a:srgbClr>
                  </a:outerShdw>
                </a:effectLst>
              </a:rPr>
              <a:t>lost the sound </a:t>
            </a:r>
            <a:r>
              <a:rPr lang="en-US" sz="2600" i="1" dirty="0">
                <a:solidFill>
                  <a:srgbClr val="FFC000"/>
                </a:solidFill>
                <a:effectLst>
                  <a:outerShdw blurRad="38100" dist="38100" dir="2700000" algn="tl">
                    <a:srgbClr val="000000">
                      <a:alpha val="43137"/>
                    </a:srgbClr>
                  </a:outerShdw>
                </a:effectLst>
              </a:rPr>
              <a:t>-</a:t>
            </a:r>
            <a:r>
              <a:rPr lang="en-US" sz="2600" i="1" dirty="0" err="1">
                <a:solidFill>
                  <a:srgbClr val="FFC000"/>
                </a:solidFill>
                <a:effectLst>
                  <a:outerShdw blurRad="38100" dist="38100" dir="2700000" algn="tl">
                    <a:srgbClr val="000000">
                      <a:alpha val="43137"/>
                    </a:srgbClr>
                  </a:outerShdw>
                </a:effectLst>
              </a:rPr>
              <a:t>i</a:t>
            </a:r>
            <a:r>
              <a:rPr lang="en-US" sz="2600" i="1" dirty="0">
                <a:solidFill>
                  <a:srgbClr val="FFC000"/>
                </a:solidFill>
                <a:effectLst>
                  <a:outerShdw blurRad="38100" dist="38100" dir="2700000" algn="tl">
                    <a:srgbClr val="000000">
                      <a:alpha val="43137"/>
                    </a:srgbClr>
                  </a:outerShdw>
                </a:effectLst>
              </a:rPr>
              <a:t>- </a:t>
            </a:r>
            <a:r>
              <a:rPr lang="en-US" sz="2600" dirty="0">
                <a:solidFill>
                  <a:srgbClr val="FFC000"/>
                </a:solidFill>
                <a:effectLst>
                  <a:outerShdw blurRad="38100" dist="38100" dir="2700000" algn="tl">
                    <a:srgbClr val="000000">
                      <a:alpha val="43137"/>
                    </a:srgbClr>
                  </a:outerShdw>
                </a:effectLst>
              </a:rPr>
              <a:t>in the suffix in the infinitive</a:t>
            </a:r>
            <a:r>
              <a:rPr lang="en-US" sz="2600" i="1" dirty="0">
                <a:solidFill>
                  <a:srgbClr val="FFC000"/>
                </a:solidFill>
                <a:effectLst>
                  <a:outerShdw blurRad="38100" dist="38100" dir="2700000" algn="tl">
                    <a:srgbClr val="000000">
                      <a:alpha val="43137"/>
                    </a:srgbClr>
                  </a:outerShdw>
                </a:effectLst>
              </a:rPr>
              <a:t> </a:t>
            </a:r>
            <a:r>
              <a:rPr lang="en-US" sz="2600" i="1" dirty="0" err="1">
                <a:solidFill>
                  <a:srgbClr val="FFC000"/>
                </a:solidFill>
                <a:effectLst>
                  <a:outerShdw blurRad="38100" dist="38100" dir="2700000" algn="tl">
                    <a:srgbClr val="000000">
                      <a:alpha val="43137"/>
                    </a:srgbClr>
                  </a:outerShdw>
                </a:effectLst>
              </a:rPr>
              <a:t>lufian</a:t>
            </a:r>
            <a:r>
              <a:rPr lang="en-US" sz="2600" i="1" dirty="0">
                <a:solidFill>
                  <a:srgbClr val="FFC000"/>
                </a:solidFill>
                <a:effectLst>
                  <a:outerShdw blurRad="38100" dist="38100" dir="2700000" algn="tl">
                    <a:srgbClr val="000000">
                      <a:alpha val="43137"/>
                    </a:srgbClr>
                  </a:outerShdw>
                </a:effectLst>
              </a:rPr>
              <a:t> — </a:t>
            </a:r>
            <a:r>
              <a:rPr lang="en-US" sz="2600" i="1" dirty="0" err="1">
                <a:solidFill>
                  <a:srgbClr val="FFC000"/>
                </a:solidFill>
                <a:effectLst>
                  <a:outerShdw blurRad="38100" dist="38100" dir="2700000" algn="tl">
                    <a:srgbClr val="000000">
                      <a:alpha val="43137"/>
                    </a:srgbClr>
                  </a:outerShdw>
                </a:effectLst>
              </a:rPr>
              <a:t>loven</a:t>
            </a:r>
            <a:endParaRPr lang="ru-RU" sz="2600" dirty="0">
              <a:solidFill>
                <a:srgbClr val="FFC000"/>
              </a:solidFill>
              <a:effectLst>
                <a:outerShdw blurRad="38100" dist="38100" dir="2700000" algn="tl">
                  <a:srgbClr val="000000">
                    <a:alpha val="43137"/>
                  </a:srgbClr>
                </a:outerShdw>
              </a:effectLst>
            </a:endParaRPr>
          </a:p>
          <a:p>
            <a:pPr algn="just"/>
            <a:r>
              <a:rPr lang="en-US" sz="2600" dirty="0">
                <a:solidFill>
                  <a:srgbClr val="FFC000"/>
                </a:solidFill>
                <a:effectLst>
                  <a:outerShdw blurRad="38100" dist="38100" dir="2700000" algn="tl">
                    <a:srgbClr val="000000">
                      <a:alpha val="43137"/>
                    </a:srgbClr>
                  </a:outerShdw>
                </a:effectLst>
              </a:rPr>
              <a:t>ending </a:t>
            </a:r>
            <a:r>
              <a:rPr lang="en-US" sz="2600" i="1" dirty="0">
                <a:solidFill>
                  <a:srgbClr val="FFC000"/>
                </a:solidFill>
                <a:effectLst>
                  <a:outerShdw blurRad="38100" dist="38100" dir="2700000" algn="tl">
                    <a:srgbClr val="000000">
                      <a:alpha val="43137"/>
                    </a:srgbClr>
                  </a:outerShdw>
                </a:effectLst>
              </a:rPr>
              <a:t>-ode </a:t>
            </a:r>
            <a:r>
              <a:rPr lang="en-US" sz="2600" dirty="0">
                <a:solidFill>
                  <a:srgbClr val="FFC000"/>
                </a:solidFill>
                <a:effectLst>
                  <a:outerShdw blurRad="38100" dist="38100" dir="2700000" algn="tl">
                    <a:srgbClr val="000000">
                      <a:alpha val="43137"/>
                    </a:srgbClr>
                  </a:outerShdw>
                </a:effectLst>
              </a:rPr>
              <a:t>turned into </a:t>
            </a:r>
            <a:r>
              <a:rPr lang="en-US" sz="2600" i="1" dirty="0">
                <a:solidFill>
                  <a:srgbClr val="FFC000"/>
                </a:solidFill>
                <a:effectLst>
                  <a:outerShdw blurRad="38100" dist="38100" dir="2700000" algn="tl">
                    <a:srgbClr val="000000">
                      <a:alpha val="43137"/>
                    </a:srgbClr>
                  </a:outerShdw>
                </a:effectLst>
              </a:rPr>
              <a:t>–</a:t>
            </a:r>
            <a:r>
              <a:rPr lang="en-US" sz="2600" i="1" dirty="0" err="1">
                <a:solidFill>
                  <a:srgbClr val="FFC000"/>
                </a:solidFill>
                <a:effectLst>
                  <a:outerShdw blurRad="38100" dist="38100" dir="2700000" algn="tl">
                    <a:srgbClr val="000000">
                      <a:alpha val="43137"/>
                    </a:srgbClr>
                  </a:outerShdw>
                </a:effectLst>
              </a:rPr>
              <a:t>ed</a:t>
            </a:r>
            <a:r>
              <a:rPr lang="en-US" sz="2600" i="1" dirty="0">
                <a:solidFill>
                  <a:srgbClr val="FFC000"/>
                </a:solidFill>
                <a:effectLst>
                  <a:outerShdw blurRad="38100" dist="38100" dir="2700000" algn="tl">
                    <a:srgbClr val="000000">
                      <a:alpha val="43137"/>
                    </a:srgbClr>
                  </a:outerShdw>
                </a:effectLst>
              </a:rPr>
              <a:t> </a:t>
            </a:r>
            <a:endParaRPr lang="ru-RU" sz="2600" dirty="0">
              <a:solidFill>
                <a:srgbClr val="FFC000"/>
              </a:solidFill>
              <a:effectLst>
                <a:outerShdw blurRad="38100" dist="38100" dir="2700000" algn="tl">
                  <a:srgbClr val="000000">
                    <a:alpha val="43137"/>
                  </a:srgbClr>
                </a:outerShdw>
              </a:effectLst>
            </a:endParaRPr>
          </a:p>
          <a:p>
            <a:pPr algn="just"/>
            <a:r>
              <a:rPr lang="en-US" sz="2600" dirty="0">
                <a:solidFill>
                  <a:srgbClr val="FFC000"/>
                </a:solidFill>
                <a:effectLst>
                  <a:outerShdw blurRad="38100" dist="38100" dir="2700000" algn="tl">
                    <a:srgbClr val="000000">
                      <a:alpha val="43137"/>
                    </a:srgbClr>
                  </a:outerShdw>
                </a:effectLst>
              </a:rPr>
              <a:t>In the group of </a:t>
            </a:r>
            <a:r>
              <a:rPr lang="en-US" sz="2600" dirty="0" err="1">
                <a:solidFill>
                  <a:srgbClr val="FF0000"/>
                </a:solidFill>
                <a:effectLst>
                  <a:outerShdw blurRad="38100" dist="38100" dir="2700000" algn="tl">
                    <a:srgbClr val="000000">
                      <a:alpha val="43137"/>
                    </a:srgbClr>
                  </a:outerShdw>
                </a:effectLst>
              </a:rPr>
              <a:t>preterite</a:t>
            </a:r>
            <a:r>
              <a:rPr lang="en-US" sz="2600" dirty="0">
                <a:solidFill>
                  <a:srgbClr val="FF0000"/>
                </a:solidFill>
                <a:effectLst>
                  <a:outerShdw blurRad="38100" dist="38100" dir="2700000" algn="tl">
                    <a:srgbClr val="000000">
                      <a:alpha val="43137"/>
                    </a:srgbClr>
                  </a:outerShdw>
                </a:effectLst>
              </a:rPr>
              <a:t>-present</a:t>
            </a:r>
            <a:r>
              <a:rPr lang="en-US" sz="2600" dirty="0">
                <a:solidFill>
                  <a:srgbClr val="FFC000"/>
                </a:solidFill>
                <a:effectLst>
                  <a:outerShdw blurRad="38100" dist="38100" dir="2700000" algn="tl">
                    <a:srgbClr val="000000">
                      <a:alpha val="43137"/>
                    </a:srgbClr>
                  </a:outerShdw>
                </a:effectLst>
              </a:rPr>
              <a:t> verbs </a:t>
            </a:r>
            <a:r>
              <a:rPr lang="en-US" sz="2600" dirty="0">
                <a:solidFill>
                  <a:srgbClr val="FF0000"/>
                </a:solidFill>
                <a:effectLst>
                  <a:outerShdw blurRad="38100" dist="38100" dir="2700000" algn="tl">
                    <a:srgbClr val="000000">
                      <a:alpha val="43137"/>
                    </a:srgbClr>
                  </a:outerShdw>
                </a:effectLst>
              </a:rPr>
              <a:t>3</a:t>
            </a:r>
            <a:r>
              <a:rPr lang="en-US" sz="2600" i="1" dirty="0">
                <a:solidFill>
                  <a:srgbClr val="FF0000"/>
                </a:solidFill>
                <a:effectLst>
                  <a:outerShdw blurRad="38100" dist="38100" dir="2700000" algn="tl">
                    <a:srgbClr val="000000">
                      <a:alpha val="43137"/>
                    </a:srgbClr>
                  </a:outerShdw>
                </a:effectLst>
              </a:rPr>
              <a:t>eneah</a:t>
            </a:r>
            <a:r>
              <a:rPr lang="en-US" sz="2600" i="1" dirty="0">
                <a:solidFill>
                  <a:srgbClr val="FFC000"/>
                </a:solidFill>
                <a:effectLst>
                  <a:outerShdw blurRad="38100" dist="38100" dir="2700000" algn="tl">
                    <a:srgbClr val="000000">
                      <a:alpha val="43137"/>
                    </a:srgbClr>
                  </a:outerShdw>
                </a:effectLst>
              </a:rPr>
              <a:t> </a:t>
            </a:r>
            <a:r>
              <a:rPr lang="en-US" sz="2600" dirty="0">
                <a:solidFill>
                  <a:srgbClr val="FFC000"/>
                </a:solidFill>
                <a:effectLst>
                  <a:outerShdw blurRad="38100" dist="38100" dir="2700000" algn="tl">
                    <a:srgbClr val="000000">
                      <a:alpha val="43137"/>
                    </a:srgbClr>
                  </a:outerShdw>
                </a:effectLst>
              </a:rPr>
              <a:t>turned into an adverb </a:t>
            </a:r>
            <a:r>
              <a:rPr lang="en-US" sz="2600" i="1" dirty="0" err="1">
                <a:solidFill>
                  <a:srgbClr val="FFC000"/>
                </a:solidFill>
                <a:effectLst>
                  <a:outerShdw blurRad="38100" dist="38100" dir="2700000" algn="tl">
                    <a:srgbClr val="000000">
                      <a:alpha val="43137"/>
                    </a:srgbClr>
                  </a:outerShdw>
                </a:effectLst>
              </a:rPr>
              <a:t>ynough</a:t>
            </a:r>
            <a:r>
              <a:rPr lang="en-US" sz="2600" i="1" dirty="0">
                <a:solidFill>
                  <a:srgbClr val="FFC000"/>
                </a:solidFill>
                <a:effectLst>
                  <a:outerShdw blurRad="38100" dist="38100" dir="2700000" algn="tl">
                    <a:srgbClr val="000000">
                      <a:alpha val="43137"/>
                    </a:srgbClr>
                  </a:outerShdw>
                </a:effectLst>
              </a:rPr>
              <a:t> </a:t>
            </a:r>
            <a:r>
              <a:rPr lang="en-US" sz="2600" dirty="0">
                <a:solidFill>
                  <a:srgbClr val="FFC000"/>
                </a:solidFill>
                <a:effectLst>
                  <a:outerShdw blurRad="38100" dist="38100" dir="2700000" algn="tl">
                    <a:srgbClr val="000000">
                      <a:alpha val="43137"/>
                    </a:srgbClr>
                  </a:outerShdw>
                </a:effectLst>
              </a:rPr>
              <a:t>(</a:t>
            </a:r>
            <a:r>
              <a:rPr lang="en-US" sz="2600" dirty="0">
                <a:solidFill>
                  <a:srgbClr val="FF0000"/>
                </a:solidFill>
                <a:effectLst>
                  <a:outerShdw blurRad="38100" dist="38100" dir="2700000" algn="tl">
                    <a:srgbClr val="000000">
                      <a:alpha val="43137"/>
                    </a:srgbClr>
                  </a:outerShdw>
                </a:effectLst>
              </a:rPr>
              <a:t>enough</a:t>
            </a:r>
            <a:r>
              <a:rPr lang="en-US" sz="2600" dirty="0">
                <a:solidFill>
                  <a:srgbClr val="FFC000"/>
                </a:solidFill>
                <a:effectLst>
                  <a:outerShdw blurRad="38100" dist="38100" dir="2700000" algn="tl">
                    <a:srgbClr val="000000">
                      <a:alpha val="43137"/>
                    </a:srgbClr>
                  </a:outerShdw>
                </a:effectLst>
              </a:rPr>
              <a:t>); other just simplified their paradigms, some forms were lost. The verb </a:t>
            </a:r>
            <a:r>
              <a:rPr lang="en-US" sz="2600" i="1" dirty="0" err="1">
                <a:solidFill>
                  <a:srgbClr val="FF0000"/>
                </a:solidFill>
                <a:effectLst>
                  <a:outerShdw blurRad="38100" dist="38100" dir="2700000" algn="tl">
                    <a:srgbClr val="000000">
                      <a:alpha val="43137"/>
                    </a:srgbClr>
                  </a:outerShdw>
                </a:effectLst>
              </a:rPr>
              <a:t>kan</a:t>
            </a:r>
            <a:r>
              <a:rPr lang="en-US" sz="2600" i="1" dirty="0">
                <a:solidFill>
                  <a:srgbClr val="FF0000"/>
                </a:solidFill>
                <a:effectLst>
                  <a:outerShdw blurRad="38100" dist="38100" dir="2700000" algn="tl">
                    <a:srgbClr val="000000">
                      <a:alpha val="43137"/>
                    </a:srgbClr>
                  </a:outerShdw>
                </a:effectLst>
              </a:rPr>
              <a:t>/</a:t>
            </a:r>
            <a:r>
              <a:rPr lang="en-US" sz="2600" i="1" dirty="0" err="1">
                <a:solidFill>
                  <a:srgbClr val="FF0000"/>
                </a:solidFill>
                <a:effectLst>
                  <a:outerShdw blurRad="38100" dist="38100" dir="2700000" algn="tl">
                    <a:srgbClr val="000000">
                      <a:alpha val="43137"/>
                    </a:srgbClr>
                  </a:outerShdw>
                </a:effectLst>
              </a:rPr>
              <a:t>koude</a:t>
            </a:r>
            <a:r>
              <a:rPr lang="en-US" sz="2600" i="1" dirty="0">
                <a:solidFill>
                  <a:srgbClr val="FFC000"/>
                </a:solidFill>
                <a:effectLst>
                  <a:outerShdw blurRad="38100" dist="38100" dir="2700000" algn="tl">
                    <a:srgbClr val="000000">
                      <a:alpha val="43137"/>
                    </a:srgbClr>
                  </a:outerShdw>
                </a:effectLst>
              </a:rPr>
              <a:t> </a:t>
            </a:r>
            <a:r>
              <a:rPr lang="en-US" sz="2600" dirty="0">
                <a:solidFill>
                  <a:srgbClr val="FFC000"/>
                </a:solidFill>
                <a:effectLst>
                  <a:outerShdw blurRad="38100" dist="38100" dir="2700000" algn="tl">
                    <a:srgbClr val="000000">
                      <a:alpha val="43137"/>
                    </a:srgbClr>
                  </a:outerShdw>
                </a:effectLst>
              </a:rPr>
              <a:t>might be used as </a:t>
            </a:r>
            <a:r>
              <a:rPr lang="en-US" sz="2600" dirty="0">
                <a:solidFill>
                  <a:srgbClr val="FF0000"/>
                </a:solidFill>
                <a:effectLst>
                  <a:outerShdw blurRad="38100" dist="38100" dir="2700000" algn="tl">
                    <a:srgbClr val="000000">
                      <a:alpha val="43137"/>
                    </a:srgbClr>
                  </a:outerShdw>
                </a:effectLst>
              </a:rPr>
              <a:t>a modal verb</a:t>
            </a:r>
            <a:r>
              <a:rPr lang="en-US" sz="2600" dirty="0">
                <a:solidFill>
                  <a:srgbClr val="FFC000"/>
                </a:solidFill>
                <a:effectLst>
                  <a:outerShdw blurRad="38100" dist="38100" dir="2700000" algn="tl">
                    <a:srgbClr val="000000">
                      <a:alpha val="43137"/>
                    </a:srgbClr>
                  </a:outerShdw>
                </a:effectLst>
              </a:rPr>
              <a:t>, accompanied with an infinitive, and may be used in its primary, original meaning </a:t>
            </a:r>
            <a:r>
              <a:rPr lang="en-US" sz="2600" i="1" dirty="0">
                <a:solidFill>
                  <a:srgbClr val="FF0000"/>
                </a:solidFill>
                <a:effectLst>
                  <a:outerShdw blurRad="38100" dist="38100" dir="2700000" algn="tl">
                    <a:srgbClr val="000000">
                      <a:alpha val="43137"/>
                    </a:srgbClr>
                  </a:outerShdw>
                </a:effectLst>
              </a:rPr>
              <a:t>to know</a:t>
            </a:r>
            <a:r>
              <a:rPr lang="en-US" sz="2600" i="1" dirty="0">
                <a:solidFill>
                  <a:srgbClr val="FFC000"/>
                </a:solidFill>
                <a:effectLst>
                  <a:outerShdw blurRad="38100" dist="38100" dir="2700000" algn="tl">
                    <a:srgbClr val="000000">
                      <a:alpha val="43137"/>
                    </a:srgbClr>
                  </a:outerShdw>
                </a:effectLst>
              </a:rPr>
              <a:t>:</a:t>
            </a:r>
            <a:endParaRPr lang="ru-RU" sz="2600" dirty="0">
              <a:solidFill>
                <a:srgbClr val="FFC000"/>
              </a:solidFill>
              <a:effectLst>
                <a:outerShdw blurRad="38100" dist="38100" dir="2700000" algn="tl">
                  <a:srgbClr val="000000">
                    <a:alpha val="43137"/>
                  </a:srgbClr>
                </a:outerShdw>
              </a:effectLst>
            </a:endParaRPr>
          </a:p>
          <a:p>
            <a:pPr algn="just"/>
            <a:r>
              <a:rPr lang="en-US" sz="2600" i="1" dirty="0">
                <a:solidFill>
                  <a:srgbClr val="FF0000"/>
                </a:solidFill>
                <a:effectLst>
                  <a:outerShdw blurRad="38100" dist="38100" dir="2700000" algn="tl">
                    <a:srgbClr val="000000">
                      <a:alpha val="43137"/>
                    </a:srgbClr>
                  </a:outerShdw>
                </a:effectLst>
              </a:rPr>
              <a:t>Shall/</a:t>
            </a:r>
            <a:r>
              <a:rPr lang="en-US" sz="2600" i="1" dirty="0" err="1">
                <a:solidFill>
                  <a:srgbClr val="FF0000"/>
                </a:solidFill>
                <a:effectLst>
                  <a:outerShdw blurRad="38100" dist="38100" dir="2700000" algn="tl">
                    <a:srgbClr val="000000">
                      <a:alpha val="43137"/>
                    </a:srgbClr>
                  </a:outerShdw>
                </a:effectLst>
              </a:rPr>
              <a:t>sholde</a:t>
            </a:r>
            <a:r>
              <a:rPr lang="en-US" sz="2600" i="1" dirty="0">
                <a:solidFill>
                  <a:srgbClr val="FFC000"/>
                </a:solidFill>
                <a:effectLst>
                  <a:outerShdw blurRad="38100" dist="38100" dir="2700000" algn="tl">
                    <a:srgbClr val="000000">
                      <a:alpha val="43137"/>
                    </a:srgbClr>
                  </a:outerShdw>
                </a:effectLst>
              </a:rPr>
              <a:t> </a:t>
            </a:r>
            <a:r>
              <a:rPr lang="en-US" sz="2600" dirty="0">
                <a:solidFill>
                  <a:srgbClr val="FFC000"/>
                </a:solidFill>
                <a:effectLst>
                  <a:outerShdw blurRad="38100" dist="38100" dir="2700000" algn="tl">
                    <a:srgbClr val="000000">
                      <a:alpha val="43137"/>
                    </a:srgbClr>
                  </a:outerShdw>
                </a:effectLst>
              </a:rPr>
              <a:t>alongside with its </a:t>
            </a:r>
            <a:r>
              <a:rPr lang="en-US" sz="2600" dirty="0">
                <a:solidFill>
                  <a:srgbClr val="FF0000"/>
                </a:solidFill>
                <a:effectLst>
                  <a:outerShdw blurRad="38100" dist="38100" dir="2700000" algn="tl">
                    <a:srgbClr val="000000">
                      <a:alpha val="43137"/>
                    </a:srgbClr>
                  </a:outerShdw>
                </a:effectLst>
              </a:rPr>
              <a:t>modal meaning </a:t>
            </a:r>
            <a:r>
              <a:rPr lang="en-US" sz="2600" dirty="0">
                <a:solidFill>
                  <a:srgbClr val="FFC000"/>
                </a:solidFill>
                <a:effectLst>
                  <a:outerShdw blurRad="38100" dist="38100" dir="2700000" algn="tl">
                    <a:srgbClr val="000000">
                      <a:alpha val="43137"/>
                    </a:srgbClr>
                  </a:outerShdw>
                </a:effectLst>
              </a:rPr>
              <a:t>was widely used as an auxiliary of the </a:t>
            </a:r>
            <a:r>
              <a:rPr lang="en-US" sz="2600" dirty="0">
                <a:solidFill>
                  <a:srgbClr val="FF0000"/>
                </a:solidFill>
                <a:effectLst>
                  <a:outerShdw blurRad="38100" dist="38100" dir="2700000" algn="tl">
                    <a:srgbClr val="000000">
                      <a:alpha val="43137"/>
                    </a:srgbClr>
                  </a:outerShdw>
                </a:effectLst>
              </a:rPr>
              <a:t>future tense</a:t>
            </a:r>
            <a:r>
              <a:rPr lang="en-US" sz="2600" dirty="0">
                <a:solidFill>
                  <a:srgbClr val="FFC000"/>
                </a:solidFill>
                <a:effectLst>
                  <a:outerShdw blurRad="38100" dist="38100" dir="2700000" algn="tl">
                    <a:srgbClr val="000000">
                      <a:alpha val="43137"/>
                    </a:srgbClr>
                  </a:outerShdw>
                </a:effectLst>
              </a:rPr>
              <a:t>, </a:t>
            </a:r>
            <a:r>
              <a:rPr lang="en-US" sz="2600" dirty="0">
                <a:solidFill>
                  <a:srgbClr val="FF0000"/>
                </a:solidFill>
                <a:effectLst>
                  <a:outerShdw blurRad="38100" dist="38100" dir="2700000" algn="tl">
                    <a:srgbClr val="000000">
                      <a:alpha val="43137"/>
                    </a:srgbClr>
                  </a:outerShdw>
                </a:effectLst>
              </a:rPr>
              <a:t>future-in-the-past</a:t>
            </a:r>
            <a:r>
              <a:rPr lang="en-US" sz="2600" dirty="0">
                <a:solidFill>
                  <a:srgbClr val="FFC000"/>
                </a:solidFill>
                <a:effectLst>
                  <a:outerShdw blurRad="38100" dist="38100" dir="2700000" algn="tl">
                    <a:srgbClr val="000000">
                      <a:alpha val="43137"/>
                    </a:srgbClr>
                  </a:outerShdw>
                </a:effectLst>
              </a:rPr>
              <a:t> and as </a:t>
            </a:r>
            <a:r>
              <a:rPr lang="en-US" sz="2600" dirty="0">
                <a:solidFill>
                  <a:srgbClr val="FF0000"/>
                </a:solidFill>
                <a:effectLst>
                  <a:outerShdw blurRad="38100" dist="38100" dir="2700000" algn="tl">
                    <a:srgbClr val="000000">
                      <a:alpha val="43137"/>
                    </a:srgbClr>
                  </a:outerShdw>
                </a:effectLst>
              </a:rPr>
              <a:t>auxiliaries of the new analytical forms of the Subjunctive Mood</a:t>
            </a:r>
            <a:r>
              <a:rPr lang="en-US" sz="2600" dirty="0">
                <a:solidFill>
                  <a:srgbClr val="FFC000"/>
                </a:solidFill>
                <a:effectLst>
                  <a:outerShdw blurRad="38100" dist="38100" dir="2700000" algn="tl">
                    <a:srgbClr val="000000">
                      <a:alpha val="43137"/>
                    </a:srgbClr>
                  </a:outerShdw>
                </a:effectLst>
              </a:rPr>
              <a:t>.</a:t>
            </a:r>
            <a:endParaRPr lang="ru-RU" sz="2600"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93642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404664"/>
            <a:ext cx="8568952" cy="5544616"/>
          </a:xfrm>
        </p:spPr>
        <p:txBody>
          <a:bodyPr>
            <a:noAutofit/>
          </a:bodyPr>
          <a:lstStyle/>
          <a:p>
            <a:pPr algn="just"/>
            <a:r>
              <a:rPr lang="en-US" sz="3000" i="1" dirty="0" err="1">
                <a:solidFill>
                  <a:srgbClr val="FF0000"/>
                </a:solidFill>
                <a:effectLst>
                  <a:outerShdw blurRad="38100" dist="38100" dir="2700000" algn="tl">
                    <a:srgbClr val="000000">
                      <a:alpha val="43137"/>
                    </a:srgbClr>
                  </a:outerShdw>
                </a:effectLst>
              </a:rPr>
              <a:t>Motan</a:t>
            </a:r>
            <a:r>
              <a:rPr lang="en-US" sz="3000" i="1" dirty="0">
                <a:solidFill>
                  <a:srgbClr val="FF0000"/>
                </a:solidFill>
                <a:effectLst>
                  <a:outerShdw blurRad="38100" dist="38100" dir="2700000" algn="tl">
                    <a:srgbClr val="000000">
                      <a:alpha val="43137"/>
                    </a:srgbClr>
                  </a:outerShdw>
                </a:effectLst>
              </a:rPr>
              <a:t> </a:t>
            </a:r>
            <a:r>
              <a:rPr lang="en-US" sz="3000" dirty="0">
                <a:solidFill>
                  <a:srgbClr val="FFC000"/>
                </a:solidFill>
                <a:effectLst>
                  <a:outerShdw blurRad="38100" dist="38100" dir="2700000" algn="tl">
                    <a:srgbClr val="000000">
                      <a:alpha val="43137"/>
                    </a:srgbClr>
                  </a:outerShdw>
                </a:effectLst>
              </a:rPr>
              <a:t>loses the meaning of ability and was used to express obligation. The past tense form </a:t>
            </a:r>
            <a:r>
              <a:rPr lang="en-US" sz="3000" i="1" dirty="0" err="1">
                <a:solidFill>
                  <a:srgbClr val="FF0000"/>
                </a:solidFill>
                <a:effectLst>
                  <a:outerShdw blurRad="38100" dist="38100" dir="2700000" algn="tl">
                    <a:srgbClr val="000000">
                      <a:alpha val="43137"/>
                    </a:srgbClr>
                  </a:outerShdw>
                </a:effectLst>
              </a:rPr>
              <a:t>moste</a:t>
            </a:r>
            <a:r>
              <a:rPr lang="en-US" sz="3000" i="1" dirty="0">
                <a:solidFill>
                  <a:srgbClr val="FF0000"/>
                </a:solidFill>
                <a:effectLst>
                  <a:outerShdw blurRad="38100" dist="38100" dir="2700000" algn="tl">
                    <a:srgbClr val="000000">
                      <a:alpha val="43137"/>
                    </a:srgbClr>
                  </a:outerShdw>
                </a:effectLst>
              </a:rPr>
              <a:t> </a:t>
            </a:r>
            <a:r>
              <a:rPr lang="en-US" sz="3000" dirty="0">
                <a:solidFill>
                  <a:srgbClr val="FFC000"/>
                </a:solidFill>
                <a:effectLst>
                  <a:outerShdw blurRad="38100" dist="38100" dir="2700000" algn="tl">
                    <a:srgbClr val="000000">
                      <a:alpha val="43137"/>
                    </a:srgbClr>
                  </a:outerShdw>
                </a:effectLst>
              </a:rPr>
              <a:t>might occasionally retain its past tense meaning, but</a:t>
            </a:r>
            <a:r>
              <a:rPr lang="en-US" sz="3000" b="1" dirty="0">
                <a:solidFill>
                  <a:srgbClr val="FFC000"/>
                </a:solidFill>
                <a:effectLst>
                  <a:outerShdw blurRad="38100" dist="38100" dir="2700000" algn="tl">
                    <a:srgbClr val="000000">
                      <a:alpha val="43137"/>
                    </a:srgbClr>
                  </a:outerShdw>
                </a:effectLst>
              </a:rPr>
              <a:t> </a:t>
            </a:r>
            <a:r>
              <a:rPr lang="en-US" sz="3000" dirty="0">
                <a:solidFill>
                  <a:srgbClr val="FFC000"/>
                </a:solidFill>
                <a:effectLst>
                  <a:outerShdw blurRad="38100" dist="38100" dir="2700000" algn="tl">
                    <a:srgbClr val="000000">
                      <a:alpha val="43137"/>
                    </a:srgbClr>
                  </a:outerShdw>
                </a:effectLst>
              </a:rPr>
              <a:t>in most cases approaches its present-day status.</a:t>
            </a:r>
            <a:endParaRPr lang="ru-RU" sz="3000" dirty="0">
              <a:solidFill>
                <a:srgbClr val="FFC000"/>
              </a:solidFill>
              <a:effectLst>
                <a:outerShdw blurRad="38100" dist="38100" dir="2700000" algn="tl">
                  <a:srgbClr val="000000">
                    <a:alpha val="43137"/>
                  </a:srgbClr>
                </a:outerShdw>
              </a:effectLst>
            </a:endParaRPr>
          </a:p>
          <a:p>
            <a:pPr algn="just"/>
            <a:r>
              <a:rPr lang="en-US" sz="3000" dirty="0">
                <a:solidFill>
                  <a:srgbClr val="FFC000"/>
                </a:solidFill>
                <a:effectLst>
                  <a:outerShdw blurRad="38100" dist="38100" dir="2700000" algn="tl">
                    <a:srgbClr val="000000">
                      <a:alpha val="43137"/>
                    </a:srgbClr>
                  </a:outerShdw>
                </a:effectLst>
              </a:rPr>
              <a:t>The meaning of obligation is reinforced in combination with the adverb </a:t>
            </a:r>
            <a:r>
              <a:rPr lang="en-US" sz="3000" i="1" dirty="0" err="1">
                <a:solidFill>
                  <a:srgbClr val="FF0000"/>
                </a:solidFill>
                <a:effectLst>
                  <a:outerShdw blurRad="38100" dist="38100" dir="2700000" algn="tl">
                    <a:srgbClr val="000000">
                      <a:alpha val="43137"/>
                    </a:srgbClr>
                  </a:outerShdw>
                </a:effectLst>
              </a:rPr>
              <a:t>nede</a:t>
            </a:r>
            <a:r>
              <a:rPr lang="en-US" sz="3000" i="1" dirty="0">
                <a:solidFill>
                  <a:srgbClr val="FF0000"/>
                </a:solidFill>
                <a:effectLst>
                  <a:outerShdw blurRad="38100" dist="38100" dir="2700000" algn="tl">
                    <a:srgbClr val="000000">
                      <a:alpha val="43137"/>
                    </a:srgbClr>
                  </a:outerShdw>
                </a:effectLst>
              </a:rPr>
              <a:t>, </a:t>
            </a:r>
            <a:r>
              <a:rPr lang="en-US" sz="3000" i="1" dirty="0" err="1">
                <a:solidFill>
                  <a:srgbClr val="FF0000"/>
                </a:solidFill>
                <a:effectLst>
                  <a:outerShdw blurRad="38100" dist="38100" dir="2700000" algn="tl">
                    <a:srgbClr val="000000">
                      <a:alpha val="43137"/>
                    </a:srgbClr>
                  </a:outerShdw>
                </a:effectLst>
              </a:rPr>
              <a:t>nedes</a:t>
            </a:r>
            <a:r>
              <a:rPr lang="en-US" sz="3000" i="1" dirty="0">
                <a:solidFill>
                  <a:srgbClr val="FF0000"/>
                </a:solidFill>
                <a:effectLst>
                  <a:outerShdw blurRad="38100" dist="38100" dir="2700000" algn="tl">
                    <a:srgbClr val="000000">
                      <a:alpha val="43137"/>
                    </a:srgbClr>
                  </a:outerShdw>
                </a:effectLst>
              </a:rPr>
              <a:t> </a:t>
            </a:r>
            <a:r>
              <a:rPr lang="en-US" sz="3000" dirty="0">
                <a:solidFill>
                  <a:srgbClr val="FFC000"/>
                </a:solidFill>
                <a:effectLst>
                  <a:outerShdw blurRad="38100" dist="38100" dir="2700000" algn="tl">
                    <a:srgbClr val="000000">
                      <a:alpha val="43137"/>
                    </a:srgbClr>
                  </a:outerShdw>
                </a:effectLst>
              </a:rPr>
              <a:t>(nowadays preserved in a cliché </a:t>
            </a:r>
            <a:r>
              <a:rPr lang="en-US" sz="3000" i="1" dirty="0">
                <a:solidFill>
                  <a:srgbClr val="FFC000"/>
                </a:solidFill>
                <a:effectLst>
                  <a:outerShdw blurRad="38100" dist="38100" dir="2700000" algn="tl">
                    <a:srgbClr val="000000">
                      <a:alpha val="43137"/>
                    </a:srgbClr>
                  </a:outerShdw>
                </a:effectLst>
              </a:rPr>
              <a:t>must needs) </a:t>
            </a:r>
            <a:r>
              <a:rPr lang="en-US" sz="3000" i="1" dirty="0">
                <a:solidFill>
                  <a:srgbClr val="FF0000"/>
                </a:solidFill>
                <a:effectLst>
                  <a:outerShdw blurRad="38100" dist="38100" dir="2700000" algn="tl">
                    <a:srgbClr val="000000">
                      <a:alpha val="43137"/>
                    </a:srgbClr>
                  </a:outerShdw>
                </a:effectLst>
              </a:rPr>
              <a:t>He must needs go</a:t>
            </a:r>
            <a:r>
              <a:rPr lang="en-US" sz="3000" i="1" dirty="0">
                <a:solidFill>
                  <a:srgbClr val="FFC000"/>
                </a:solidFill>
                <a:effectLst>
                  <a:outerShdw blurRad="38100" dist="38100" dir="2700000" algn="tl">
                    <a:srgbClr val="000000">
                      <a:alpha val="43137"/>
                    </a:srgbClr>
                  </a:outerShdw>
                </a:effectLst>
              </a:rPr>
              <a:t> (</a:t>
            </a:r>
            <a:r>
              <a:rPr lang="uk-UA" sz="3000" i="1" dirty="0">
                <a:solidFill>
                  <a:srgbClr val="FFC000"/>
                </a:solidFill>
                <a:effectLst>
                  <a:outerShdw blurRad="38100" dist="38100" dir="2700000" algn="tl">
                    <a:srgbClr val="000000">
                      <a:alpha val="43137"/>
                    </a:srgbClr>
                  </a:outerShdw>
                </a:effectLst>
              </a:rPr>
              <a:t>неодмінно</a:t>
            </a:r>
            <a:r>
              <a:rPr lang="en-US" sz="3000" i="1" dirty="0">
                <a:solidFill>
                  <a:srgbClr val="FFC000"/>
                </a:solidFill>
                <a:effectLst>
                  <a:outerShdw blurRad="38100" dist="38100" dir="2700000" algn="tl">
                    <a:srgbClr val="000000">
                      <a:alpha val="43137"/>
                    </a:srgbClr>
                  </a:outerShdw>
                </a:effectLst>
              </a:rPr>
              <a:t>). </a:t>
            </a:r>
            <a:endParaRPr lang="ru-RU" sz="3000" dirty="0">
              <a:solidFill>
                <a:srgbClr val="FFC000"/>
              </a:solidFill>
              <a:effectLst>
                <a:outerShdw blurRad="38100" dist="38100" dir="2700000" algn="tl">
                  <a:srgbClr val="000000">
                    <a:alpha val="43137"/>
                  </a:srgbClr>
                </a:outerShdw>
              </a:effectLst>
            </a:endParaRPr>
          </a:p>
          <a:p>
            <a:pPr algn="just"/>
            <a:r>
              <a:rPr lang="en-US" sz="3000" dirty="0">
                <a:solidFill>
                  <a:srgbClr val="FFC000"/>
                </a:solidFill>
                <a:effectLst>
                  <a:outerShdw blurRad="38100" dist="38100" dir="2700000" algn="tl">
                    <a:srgbClr val="000000">
                      <a:alpha val="43137"/>
                    </a:srgbClr>
                  </a:outerShdw>
                </a:effectLst>
              </a:rPr>
              <a:t>There was a tendency not to use personal endings with </a:t>
            </a:r>
            <a:r>
              <a:rPr lang="en-US" sz="3000" dirty="0" err="1">
                <a:solidFill>
                  <a:srgbClr val="FFC000"/>
                </a:solidFill>
                <a:effectLst>
                  <a:outerShdw blurRad="38100" dist="38100" dir="2700000" algn="tl">
                    <a:srgbClr val="000000">
                      <a:alpha val="43137"/>
                    </a:srgbClr>
                  </a:outerShdw>
                </a:effectLst>
              </a:rPr>
              <a:t>preterite</a:t>
            </a:r>
            <a:r>
              <a:rPr lang="en-US" sz="3000" dirty="0">
                <a:solidFill>
                  <a:srgbClr val="FFC000"/>
                </a:solidFill>
                <a:effectLst>
                  <a:outerShdw blurRad="38100" dist="38100" dir="2700000" algn="tl">
                    <a:srgbClr val="000000">
                      <a:alpha val="43137"/>
                    </a:srgbClr>
                  </a:outerShdw>
                </a:effectLst>
              </a:rPr>
              <a:t>-present verbs. </a:t>
            </a:r>
            <a:endParaRPr lang="ru-RU" sz="3000" dirty="0">
              <a:solidFill>
                <a:srgbClr val="FFC000"/>
              </a:solidFill>
              <a:effectLst>
                <a:outerShdw blurRad="38100" dist="38100" dir="2700000" algn="tl">
                  <a:srgbClr val="000000">
                    <a:alpha val="43137"/>
                  </a:srgbClr>
                </a:outerShdw>
              </a:effectLst>
            </a:endParaRPr>
          </a:p>
          <a:p>
            <a:pPr algn="just"/>
            <a:r>
              <a:rPr lang="en-US" sz="3000" i="1" dirty="0">
                <a:solidFill>
                  <a:srgbClr val="FF0000"/>
                </a:solidFill>
                <a:effectLst>
                  <a:outerShdw blurRad="38100" dist="38100" dir="2700000" algn="tl">
                    <a:srgbClr val="000000">
                      <a:alpha val="43137"/>
                    </a:srgbClr>
                  </a:outerShdw>
                </a:effectLst>
              </a:rPr>
              <a:t>Ben </a:t>
            </a:r>
            <a:r>
              <a:rPr lang="en-US" sz="3000" dirty="0">
                <a:solidFill>
                  <a:srgbClr val="FF0000"/>
                </a:solidFill>
                <a:effectLst>
                  <a:outerShdw blurRad="38100" dist="38100" dir="2700000" algn="tl">
                    <a:srgbClr val="000000">
                      <a:alpha val="43137"/>
                    </a:srgbClr>
                  </a:outerShdw>
                </a:effectLst>
              </a:rPr>
              <a:t>and </a:t>
            </a:r>
            <a:r>
              <a:rPr lang="en-US" sz="3000" i="1" dirty="0">
                <a:solidFill>
                  <a:srgbClr val="FF0000"/>
                </a:solidFill>
                <a:effectLst>
                  <a:outerShdw blurRad="38100" dist="38100" dir="2700000" algn="tl">
                    <a:srgbClr val="000000">
                      <a:alpha val="43137"/>
                    </a:srgbClr>
                  </a:outerShdw>
                </a:effectLst>
              </a:rPr>
              <a:t>goon </a:t>
            </a:r>
            <a:r>
              <a:rPr lang="en-US" sz="3000" dirty="0">
                <a:solidFill>
                  <a:srgbClr val="FF0000"/>
                </a:solidFill>
                <a:effectLst>
                  <a:outerShdw blurRad="38100" dist="38100" dir="2700000" algn="tl">
                    <a:srgbClr val="000000">
                      <a:alpha val="43137"/>
                    </a:srgbClr>
                  </a:outerShdw>
                </a:effectLst>
              </a:rPr>
              <a:t>remained </a:t>
            </a:r>
            <a:r>
              <a:rPr lang="en-US" sz="3000" dirty="0" err="1">
                <a:solidFill>
                  <a:srgbClr val="FF0000"/>
                </a:solidFill>
                <a:effectLst>
                  <a:outerShdw blurRad="38100" dist="38100" dir="2700000" algn="tl">
                    <a:srgbClr val="000000">
                      <a:alpha val="43137"/>
                    </a:srgbClr>
                  </a:outerShdw>
                </a:effectLst>
              </a:rPr>
              <a:t>suppletive</a:t>
            </a:r>
            <a:r>
              <a:rPr lang="en-US" sz="3000" dirty="0">
                <a:solidFill>
                  <a:srgbClr val="FFC000"/>
                </a:solidFill>
                <a:effectLst>
                  <a:outerShdw blurRad="38100" dist="38100" dir="2700000" algn="tl">
                    <a:srgbClr val="000000">
                      <a:alpha val="43137"/>
                    </a:srgbClr>
                  </a:outerShdw>
                </a:effectLst>
              </a:rPr>
              <a:t>.</a:t>
            </a:r>
            <a:endParaRPr lang="ru-RU" sz="3000"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51238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404664"/>
            <a:ext cx="8568952" cy="5544616"/>
          </a:xfrm>
        </p:spPr>
        <p:txBody>
          <a:bodyPr>
            <a:noAutofit/>
          </a:bodyPr>
          <a:lstStyle/>
          <a:p>
            <a:r>
              <a:rPr lang="en-US" sz="2600" b="1" dirty="0">
                <a:solidFill>
                  <a:srgbClr val="FFC000"/>
                </a:solidFill>
                <a:effectLst>
                  <a:outerShdw blurRad="38100" dist="38100" dir="2700000" algn="tl">
                    <a:srgbClr val="000000">
                      <a:alpha val="43137"/>
                    </a:srgbClr>
                  </a:outerShdw>
                </a:effectLst>
              </a:rPr>
              <a:t>The Categories of the Middle English Verb</a:t>
            </a:r>
            <a:endParaRPr lang="ru-RU" sz="2600" dirty="0">
              <a:solidFill>
                <a:srgbClr val="FFC000"/>
              </a:solidFill>
              <a:effectLst>
                <a:outerShdw blurRad="38100" dist="38100" dir="2700000" algn="tl">
                  <a:srgbClr val="000000">
                    <a:alpha val="43137"/>
                  </a:srgbClr>
                </a:outerShdw>
              </a:effectLst>
            </a:endParaRPr>
          </a:p>
          <a:p>
            <a:pPr algn="just"/>
            <a:r>
              <a:rPr lang="en-US" sz="2600" dirty="0">
                <a:solidFill>
                  <a:srgbClr val="FFC000"/>
                </a:solidFill>
                <a:effectLst>
                  <a:outerShdw blurRad="38100" dist="38100" dir="2700000" algn="tl">
                    <a:srgbClr val="000000">
                      <a:alpha val="43137"/>
                    </a:srgbClr>
                  </a:outerShdw>
                </a:effectLst>
              </a:rPr>
              <a:t>During this period the analytical forms of the verb appear. There were 2 synthetic and 1 analytical form. Future was rendered by various supporting elements (clause of time, markers of time, shall/will to present desirable event).</a:t>
            </a:r>
            <a:endParaRPr lang="ru-RU" sz="2600" dirty="0">
              <a:solidFill>
                <a:srgbClr val="FFC000"/>
              </a:solidFill>
              <a:effectLst>
                <a:outerShdw blurRad="38100" dist="38100" dir="2700000" algn="tl">
                  <a:srgbClr val="000000">
                    <a:alpha val="43137"/>
                  </a:srgbClr>
                </a:outerShdw>
              </a:effectLst>
            </a:endParaRPr>
          </a:p>
          <a:p>
            <a:pPr algn="just"/>
            <a:r>
              <a:rPr lang="en-US" sz="2600" dirty="0">
                <a:solidFill>
                  <a:srgbClr val="FFC000"/>
                </a:solidFill>
                <a:effectLst>
                  <a:outerShdw blurRad="38100" dist="38100" dir="2700000" algn="tl">
                    <a:srgbClr val="000000">
                      <a:alpha val="43137"/>
                    </a:srgbClr>
                  </a:outerShdw>
                </a:effectLst>
              </a:rPr>
              <a:t>The </a:t>
            </a:r>
            <a:r>
              <a:rPr lang="en-US" sz="2600" dirty="0">
                <a:solidFill>
                  <a:srgbClr val="FF0000"/>
                </a:solidFill>
                <a:effectLst>
                  <a:outerShdw blurRad="38100" dist="38100" dir="2700000" algn="tl">
                    <a:srgbClr val="000000">
                      <a:alpha val="43137"/>
                    </a:srgbClr>
                  </a:outerShdw>
                </a:effectLst>
              </a:rPr>
              <a:t>Present and the Past Perfect came into the Middle English</a:t>
            </a:r>
            <a:r>
              <a:rPr lang="en-US" sz="2600" dirty="0">
                <a:solidFill>
                  <a:srgbClr val="FFC000"/>
                </a:solidFill>
                <a:effectLst>
                  <a:outerShdw blurRad="38100" dist="38100" dir="2700000" algn="tl">
                    <a:srgbClr val="000000">
                      <a:alpha val="43137"/>
                    </a:srgbClr>
                  </a:outerShdw>
                </a:effectLst>
              </a:rPr>
              <a:t> </a:t>
            </a:r>
            <a:r>
              <a:rPr lang="en-US" sz="2600" i="1" dirty="0">
                <a:solidFill>
                  <a:srgbClr val="FFC000"/>
                </a:solidFill>
                <a:effectLst>
                  <a:outerShdw blurRad="38100" dist="38100" dir="2700000" algn="tl">
                    <a:srgbClr val="000000">
                      <a:alpha val="43137"/>
                    </a:srgbClr>
                  </a:outerShdw>
                </a:effectLst>
              </a:rPr>
              <a:t>to haven </a:t>
            </a:r>
            <a:r>
              <a:rPr lang="en-US" sz="2600" dirty="0">
                <a:solidFill>
                  <a:srgbClr val="FFC000"/>
                </a:solidFill>
                <a:effectLst>
                  <a:outerShdw blurRad="38100" dist="38100" dir="2700000" algn="tl">
                    <a:srgbClr val="000000">
                      <a:alpha val="43137"/>
                    </a:srgbClr>
                  </a:outerShdw>
                </a:effectLst>
              </a:rPr>
              <a:t>in the Present or the past tense + Participle II, </a:t>
            </a:r>
            <a:r>
              <a:rPr lang="en-US" sz="2600" dirty="0" err="1">
                <a:solidFill>
                  <a:srgbClr val="FFC000"/>
                </a:solidFill>
                <a:effectLst>
                  <a:outerShdw blurRad="38100" dist="38100" dir="2700000" algn="tl">
                    <a:srgbClr val="000000">
                      <a:alpha val="43137"/>
                    </a:srgbClr>
                  </a:outerShdw>
                </a:effectLst>
              </a:rPr>
              <a:t>ben+verb</a:t>
            </a:r>
            <a:r>
              <a:rPr lang="en-US" sz="2600" dirty="0">
                <a:solidFill>
                  <a:srgbClr val="FFC000"/>
                </a:solidFill>
                <a:effectLst>
                  <a:outerShdw blurRad="38100" dist="38100" dir="2700000" algn="tl">
                    <a:srgbClr val="000000">
                      <a:alpha val="43137"/>
                    </a:srgbClr>
                  </a:outerShdw>
                </a:effectLst>
              </a:rPr>
              <a:t> of motion. Perfect Infinitive appeared. </a:t>
            </a:r>
            <a:endParaRPr lang="ru-RU" sz="2600" dirty="0">
              <a:solidFill>
                <a:srgbClr val="FFC000"/>
              </a:solidFill>
              <a:effectLst>
                <a:outerShdw blurRad="38100" dist="38100" dir="2700000" algn="tl">
                  <a:srgbClr val="000000">
                    <a:alpha val="43137"/>
                  </a:srgbClr>
                </a:outerShdw>
              </a:effectLst>
            </a:endParaRPr>
          </a:p>
          <a:p>
            <a:pPr algn="just"/>
            <a:r>
              <a:rPr lang="en-US" sz="2600" dirty="0">
                <a:solidFill>
                  <a:srgbClr val="FF0000"/>
                </a:solidFill>
                <a:effectLst>
                  <a:outerShdw blurRad="38100" dist="38100" dir="2700000" algn="tl">
                    <a:srgbClr val="000000">
                      <a:alpha val="43137"/>
                    </a:srgbClr>
                  </a:outerShdw>
                </a:effectLst>
              </a:rPr>
              <a:t>The category of aspect was rising</a:t>
            </a:r>
            <a:r>
              <a:rPr lang="en-US" sz="2600" dirty="0">
                <a:solidFill>
                  <a:srgbClr val="FFC000"/>
                </a:solidFill>
                <a:effectLst>
                  <a:outerShdw blurRad="38100" dist="38100" dir="2700000" algn="tl">
                    <a:srgbClr val="000000">
                      <a:alpha val="43137"/>
                    </a:srgbClr>
                  </a:outerShdw>
                </a:effectLst>
              </a:rPr>
              <a:t>. Even Perfect Continuous was sometimes used. </a:t>
            </a:r>
            <a:endParaRPr lang="ru-RU" sz="2600" dirty="0">
              <a:solidFill>
                <a:srgbClr val="FFC000"/>
              </a:solidFill>
              <a:effectLst>
                <a:outerShdw blurRad="38100" dist="38100" dir="2700000" algn="tl">
                  <a:srgbClr val="000000">
                    <a:alpha val="43137"/>
                  </a:srgbClr>
                </a:outerShdw>
              </a:effectLst>
            </a:endParaRPr>
          </a:p>
          <a:p>
            <a:pPr algn="just"/>
            <a:r>
              <a:rPr lang="en-US" sz="2600" dirty="0">
                <a:solidFill>
                  <a:srgbClr val="FFC000"/>
                </a:solidFill>
                <a:effectLst>
                  <a:outerShdw blurRad="38100" dist="38100" dir="2700000" algn="tl">
                    <a:srgbClr val="000000">
                      <a:alpha val="43137"/>
                    </a:srgbClr>
                  </a:outerShdw>
                </a:effectLst>
              </a:rPr>
              <a:t>The category of mood retains the former subdivision into </a:t>
            </a:r>
            <a:r>
              <a:rPr lang="en-US" sz="2600" dirty="0">
                <a:solidFill>
                  <a:srgbClr val="FF0000"/>
                </a:solidFill>
                <a:effectLst>
                  <a:outerShdw blurRad="38100" dist="38100" dir="2700000" algn="tl">
                    <a:srgbClr val="000000">
                      <a:alpha val="43137"/>
                    </a:srgbClr>
                  </a:outerShdw>
                </a:effectLst>
              </a:rPr>
              <a:t>the indicative, the imperative and the subjunctive</a:t>
            </a:r>
            <a:r>
              <a:rPr lang="en-US" sz="2600" dirty="0">
                <a:solidFill>
                  <a:srgbClr val="FFC000"/>
                </a:solidFill>
                <a:effectLst>
                  <a:outerShdw blurRad="38100" dist="38100" dir="2700000" algn="tl">
                    <a:srgbClr val="000000">
                      <a:alpha val="43137"/>
                    </a:srgbClr>
                  </a:outerShdw>
                </a:effectLst>
              </a:rPr>
              <a:t>. </a:t>
            </a:r>
            <a:endParaRPr lang="ru-RU" sz="2600"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54560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51520" y="404664"/>
            <a:ext cx="8640960" cy="5976664"/>
          </a:xfrm>
        </p:spPr>
        <p:txBody>
          <a:bodyPr>
            <a:noAutofit/>
          </a:bodyPr>
          <a:lstStyle/>
          <a:p>
            <a:r>
              <a:rPr lang="en-US" sz="2600" b="1" dirty="0">
                <a:solidFill>
                  <a:srgbClr val="FFC000"/>
                </a:solidFill>
                <a:effectLst>
                  <a:outerShdw blurRad="38100" dist="38100" dir="2700000" algn="tl">
                    <a:srgbClr val="000000">
                      <a:alpha val="43137"/>
                    </a:srgbClr>
                  </a:outerShdw>
                </a:effectLst>
              </a:rPr>
              <a:t>THE VERB IN EARLY NEW ENGLISH</a:t>
            </a:r>
            <a:endParaRPr lang="ru-RU" sz="2600" dirty="0">
              <a:solidFill>
                <a:srgbClr val="FFC000"/>
              </a:solidFill>
              <a:effectLst>
                <a:outerShdw blurRad="38100" dist="38100" dir="2700000" algn="tl">
                  <a:srgbClr val="000000">
                    <a:alpha val="43137"/>
                  </a:srgbClr>
                </a:outerShdw>
              </a:effectLst>
            </a:endParaRPr>
          </a:p>
          <a:p>
            <a:pPr algn="just"/>
            <a:r>
              <a:rPr lang="en-US" sz="2600" dirty="0">
                <a:solidFill>
                  <a:srgbClr val="FFC000"/>
                </a:solidFill>
                <a:effectLst>
                  <a:outerShdw blurRad="38100" dist="38100" dir="2700000" algn="tl">
                    <a:srgbClr val="000000">
                      <a:alpha val="43137"/>
                    </a:srgbClr>
                  </a:outerShdw>
                </a:effectLst>
              </a:rPr>
              <a:t>The majority of new grammatical categories were already formed in the Middle English, in Early New English they only became more specialized in meaning. The infinitival suffix </a:t>
            </a:r>
            <a:r>
              <a:rPr lang="en-US" sz="2600" i="1" dirty="0">
                <a:solidFill>
                  <a:srgbClr val="FFC000"/>
                </a:solidFill>
                <a:effectLst>
                  <a:outerShdw blurRad="38100" dist="38100" dir="2700000" algn="tl">
                    <a:srgbClr val="000000">
                      <a:alpha val="43137"/>
                    </a:srgbClr>
                  </a:outerShdw>
                </a:effectLst>
              </a:rPr>
              <a:t>-an -en—e </a:t>
            </a:r>
            <a:r>
              <a:rPr lang="en-US" sz="2600" dirty="0">
                <a:solidFill>
                  <a:srgbClr val="FFC000"/>
                </a:solidFill>
                <a:effectLst>
                  <a:outerShdw blurRad="38100" dist="38100" dir="2700000" algn="tl">
                    <a:srgbClr val="000000">
                      <a:alpha val="43137"/>
                    </a:srgbClr>
                  </a:outerShdw>
                </a:effectLst>
              </a:rPr>
              <a:t>was lost. Personal ending of the third person singular in the present tense </a:t>
            </a:r>
            <a:r>
              <a:rPr lang="en-US" sz="2600" i="1" dirty="0">
                <a:solidFill>
                  <a:srgbClr val="FFC000"/>
                </a:solidFill>
                <a:effectLst>
                  <a:outerShdw blurRad="38100" dist="38100" dir="2700000" algn="tl">
                    <a:srgbClr val="000000">
                      <a:alpha val="43137"/>
                    </a:srgbClr>
                  </a:outerShdw>
                </a:effectLst>
              </a:rPr>
              <a:t>-</a:t>
            </a:r>
            <a:r>
              <a:rPr lang="en-US" sz="2600" i="1" dirty="0" err="1">
                <a:solidFill>
                  <a:srgbClr val="FFC000"/>
                </a:solidFill>
                <a:effectLst>
                  <a:outerShdw blurRad="38100" dist="38100" dir="2700000" algn="tl">
                    <a:srgbClr val="000000">
                      <a:alpha val="43137"/>
                    </a:srgbClr>
                  </a:outerShdw>
                </a:effectLst>
              </a:rPr>
              <a:t>th</a:t>
            </a:r>
            <a:r>
              <a:rPr lang="en-US" sz="2600" i="1" dirty="0">
                <a:solidFill>
                  <a:srgbClr val="FFC000"/>
                </a:solidFill>
                <a:effectLst>
                  <a:outerShdw blurRad="38100" dist="38100" dir="2700000" algn="tl">
                    <a:srgbClr val="000000">
                      <a:alpha val="43137"/>
                    </a:srgbClr>
                  </a:outerShdw>
                </a:effectLst>
              </a:rPr>
              <a:t> </a:t>
            </a:r>
            <a:r>
              <a:rPr lang="en-US" sz="2600" dirty="0">
                <a:solidFill>
                  <a:srgbClr val="FFC000"/>
                </a:solidFill>
                <a:effectLst>
                  <a:outerShdw blurRad="38100" dist="38100" dir="2700000" algn="tl">
                    <a:srgbClr val="000000">
                      <a:alpha val="43137"/>
                    </a:srgbClr>
                  </a:outerShdw>
                </a:effectLst>
              </a:rPr>
              <a:t>was replaced by </a:t>
            </a:r>
            <a:r>
              <a:rPr lang="en-US" sz="2600" i="1" dirty="0">
                <a:solidFill>
                  <a:srgbClr val="FFC000"/>
                </a:solidFill>
                <a:effectLst>
                  <a:outerShdw blurRad="38100" dist="38100" dir="2700000" algn="tl">
                    <a:srgbClr val="000000">
                      <a:alpha val="43137"/>
                    </a:srgbClr>
                  </a:outerShdw>
                </a:effectLst>
              </a:rPr>
              <a:t>-s; </a:t>
            </a:r>
            <a:r>
              <a:rPr lang="en-US" sz="2600" i="1" dirty="0">
                <a:solidFill>
                  <a:srgbClr val="FF0000"/>
                </a:solidFill>
                <a:effectLst>
                  <a:outerShdw blurRad="38100" dist="38100" dir="2700000" algn="tl">
                    <a:srgbClr val="000000">
                      <a:alpha val="43137"/>
                    </a:srgbClr>
                  </a:outerShdw>
                </a:effectLst>
              </a:rPr>
              <a:t>hath —&gt; has; </a:t>
            </a:r>
            <a:r>
              <a:rPr lang="en-US" sz="2600" i="1" dirty="0" err="1">
                <a:solidFill>
                  <a:srgbClr val="FF0000"/>
                </a:solidFill>
                <a:effectLst>
                  <a:outerShdw blurRad="38100" dist="38100" dir="2700000" algn="tl">
                    <a:srgbClr val="000000">
                      <a:alpha val="43137"/>
                    </a:srgbClr>
                  </a:outerShdw>
                </a:effectLst>
              </a:rPr>
              <a:t>thinketh</a:t>
            </a:r>
            <a:r>
              <a:rPr lang="en-US" sz="2600" i="1" dirty="0">
                <a:solidFill>
                  <a:srgbClr val="FF0000"/>
                </a:solidFill>
                <a:effectLst>
                  <a:outerShdw blurRad="38100" dist="38100" dir="2700000" algn="tl">
                    <a:srgbClr val="000000">
                      <a:alpha val="43137"/>
                    </a:srgbClr>
                  </a:outerShdw>
                </a:effectLst>
              </a:rPr>
              <a:t> —&gt; thinks</a:t>
            </a:r>
            <a:r>
              <a:rPr lang="en-US" sz="2600" i="1" dirty="0">
                <a:solidFill>
                  <a:srgbClr val="FFC000"/>
                </a:solidFill>
                <a:effectLst>
                  <a:outerShdw blurRad="38100" dist="38100" dir="2700000" algn="tl">
                    <a:srgbClr val="000000">
                      <a:alpha val="43137"/>
                    </a:srgbClr>
                  </a:outerShdw>
                </a:effectLst>
              </a:rPr>
              <a:t>. </a:t>
            </a:r>
            <a:endParaRPr lang="ru-RU" sz="2600" dirty="0">
              <a:solidFill>
                <a:srgbClr val="FFC000"/>
              </a:solidFill>
              <a:effectLst>
                <a:outerShdw blurRad="38100" dist="38100" dir="2700000" algn="tl">
                  <a:srgbClr val="000000">
                    <a:alpha val="43137"/>
                  </a:srgbClr>
                </a:outerShdw>
              </a:effectLst>
            </a:endParaRPr>
          </a:p>
          <a:p>
            <a:pPr algn="just"/>
            <a:r>
              <a:rPr lang="en-US" sz="2600" dirty="0">
                <a:solidFill>
                  <a:srgbClr val="FFC000"/>
                </a:solidFill>
                <a:effectLst>
                  <a:outerShdw blurRad="38100" dist="38100" dir="2700000" algn="tl">
                    <a:srgbClr val="000000">
                      <a:alpha val="43137"/>
                    </a:srgbClr>
                  </a:outerShdw>
                </a:effectLst>
              </a:rPr>
              <a:t>The use of the second person singular ending </a:t>
            </a:r>
            <a:r>
              <a:rPr lang="en-US" sz="2600" i="1" dirty="0">
                <a:solidFill>
                  <a:srgbClr val="FFC000"/>
                </a:solidFill>
                <a:effectLst>
                  <a:outerShdw blurRad="38100" dist="38100" dir="2700000" algn="tl">
                    <a:srgbClr val="000000">
                      <a:alpha val="43137"/>
                    </a:srgbClr>
                  </a:outerShdw>
                </a:effectLst>
              </a:rPr>
              <a:t>–</a:t>
            </a:r>
            <a:r>
              <a:rPr lang="en-US" sz="2600" i="1" dirty="0" err="1">
                <a:solidFill>
                  <a:srgbClr val="FFC000"/>
                </a:solidFill>
                <a:effectLst>
                  <a:outerShdw blurRad="38100" dist="38100" dir="2700000" algn="tl">
                    <a:srgbClr val="000000">
                      <a:alpha val="43137"/>
                    </a:srgbClr>
                  </a:outerShdw>
                </a:effectLst>
              </a:rPr>
              <a:t>est</a:t>
            </a:r>
            <a:r>
              <a:rPr lang="en-US" sz="2600" dirty="0">
                <a:solidFill>
                  <a:srgbClr val="FFC000"/>
                </a:solidFill>
                <a:effectLst>
                  <a:outerShdw blurRad="38100" dist="38100" dir="2700000" algn="tl">
                    <a:srgbClr val="000000">
                      <a:alpha val="43137"/>
                    </a:srgbClr>
                  </a:outerShdw>
                </a:effectLst>
              </a:rPr>
              <a:t> is limited as the pronoun falls out of use. </a:t>
            </a:r>
            <a:endParaRPr lang="ru-RU" sz="2600" dirty="0">
              <a:solidFill>
                <a:srgbClr val="FFC000"/>
              </a:solidFill>
              <a:effectLst>
                <a:outerShdw blurRad="38100" dist="38100" dir="2700000" algn="tl">
                  <a:srgbClr val="000000">
                    <a:alpha val="43137"/>
                  </a:srgbClr>
                </a:outerShdw>
              </a:effectLst>
            </a:endParaRPr>
          </a:p>
          <a:p>
            <a:pPr algn="just"/>
            <a:r>
              <a:rPr lang="en-US" sz="2600" dirty="0">
                <a:solidFill>
                  <a:srgbClr val="FFC000"/>
                </a:solidFill>
                <a:effectLst>
                  <a:outerShdw blurRad="38100" dist="38100" dir="2700000" algn="tl">
                    <a:srgbClr val="000000">
                      <a:alpha val="43137"/>
                    </a:srgbClr>
                  </a:outerShdw>
                </a:effectLst>
              </a:rPr>
              <a:t>The verbs are divided into </a:t>
            </a:r>
            <a:r>
              <a:rPr lang="en-US" sz="2600" u="sng" dirty="0">
                <a:solidFill>
                  <a:srgbClr val="FF0000"/>
                </a:solidFill>
                <a:effectLst>
                  <a:outerShdw blurRad="38100" dist="38100" dir="2700000" algn="tl">
                    <a:srgbClr val="000000">
                      <a:alpha val="43137"/>
                    </a:srgbClr>
                  </a:outerShdw>
                </a:effectLst>
              </a:rPr>
              <a:t>regular and irregular</a:t>
            </a:r>
            <a:r>
              <a:rPr lang="en-US" sz="2600" dirty="0">
                <a:solidFill>
                  <a:srgbClr val="FFC000"/>
                </a:solidFill>
                <a:effectLst>
                  <a:outerShdw blurRad="38100" dist="38100" dir="2700000" algn="tl">
                    <a:srgbClr val="000000">
                      <a:alpha val="43137"/>
                    </a:srgbClr>
                  </a:outerShdw>
                </a:effectLst>
              </a:rPr>
              <a:t>. Some earlier strong verbs developed into weak. </a:t>
            </a:r>
            <a:endParaRPr lang="ru-RU" sz="2600" dirty="0">
              <a:solidFill>
                <a:srgbClr val="FFC000"/>
              </a:solidFill>
              <a:effectLst>
                <a:outerShdw blurRad="38100" dist="38100" dir="2700000" algn="tl">
                  <a:srgbClr val="000000">
                    <a:alpha val="43137"/>
                  </a:srgbClr>
                </a:outerShdw>
              </a:effectLst>
            </a:endParaRPr>
          </a:p>
          <a:p>
            <a:pPr algn="just"/>
            <a:r>
              <a:rPr lang="en-US" sz="2600" dirty="0">
                <a:solidFill>
                  <a:srgbClr val="FFC000"/>
                </a:solidFill>
                <a:effectLst>
                  <a:outerShdw blurRad="38100" dist="38100" dir="2700000" algn="tl">
                    <a:srgbClr val="000000">
                      <a:alpha val="43137"/>
                    </a:srgbClr>
                  </a:outerShdw>
                </a:effectLst>
              </a:rPr>
              <a:t>The group of </a:t>
            </a:r>
            <a:r>
              <a:rPr lang="en-US" sz="2600" u="sng" dirty="0">
                <a:solidFill>
                  <a:srgbClr val="FFC000"/>
                </a:solidFill>
                <a:effectLst>
                  <a:outerShdw blurRad="38100" dist="38100" dir="2700000" algn="tl">
                    <a:srgbClr val="000000">
                      <a:alpha val="43137"/>
                    </a:srgbClr>
                  </a:outerShdw>
                </a:effectLst>
              </a:rPr>
              <a:t>irregular</a:t>
            </a:r>
            <a:r>
              <a:rPr lang="en-US" sz="2600" dirty="0">
                <a:solidFill>
                  <a:srgbClr val="FFC000"/>
                </a:solidFill>
                <a:effectLst>
                  <a:outerShdw blurRad="38100" dist="38100" dir="2700000" algn="tl">
                    <a:srgbClr val="000000">
                      <a:alpha val="43137"/>
                    </a:srgbClr>
                  </a:outerShdw>
                </a:effectLst>
              </a:rPr>
              <a:t> verbs includes also some verbs that became invariable as a result of phonetic changes </a:t>
            </a:r>
            <a:r>
              <a:rPr lang="en-US" sz="2600" i="1" dirty="0">
                <a:solidFill>
                  <a:srgbClr val="FFC000"/>
                </a:solidFill>
                <a:effectLst>
                  <a:outerShdw blurRad="38100" dist="38100" dir="2700000" algn="tl">
                    <a:srgbClr val="000000">
                      <a:alpha val="43137"/>
                    </a:srgbClr>
                  </a:outerShdw>
                </a:effectLst>
              </a:rPr>
              <a:t>cut, shut, set, hurt, put, split. </a:t>
            </a:r>
            <a:endParaRPr lang="ru-RU" sz="2600" dirty="0">
              <a:solidFill>
                <a:srgbClr val="FFC000"/>
              </a:solidFill>
              <a:effectLst>
                <a:outerShdw blurRad="38100" dist="38100" dir="2700000" algn="tl">
                  <a:srgbClr val="000000">
                    <a:alpha val="43137"/>
                  </a:srgbClr>
                </a:outerShdw>
              </a:effectLst>
            </a:endParaRPr>
          </a:p>
          <a:p>
            <a:endParaRPr lang="ru-RU" sz="2600"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89597301"/>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460</TotalTime>
  <Words>1293</Words>
  <Application>Microsoft Office PowerPoint</Application>
  <PresentationFormat>Екран (4:3)</PresentationFormat>
  <Paragraphs>54</Paragraphs>
  <Slides>13</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13</vt:i4>
      </vt:variant>
    </vt:vector>
  </HeadingPairs>
  <TitlesOfParts>
    <vt:vector size="18" baseType="lpstr">
      <vt:lpstr>Arial</vt:lpstr>
      <vt:lpstr>Calibri</vt:lpstr>
      <vt:lpstr>Trebuchet MS</vt:lpstr>
      <vt:lpstr>Wingdings 3</vt:lpstr>
      <vt:lpstr>Грань</vt:lpstr>
      <vt:lpstr>HISTORICAL GRAMMAR</vt:lpstr>
      <vt:lpstr>Issues to cover</vt:lpstr>
      <vt:lpstr>1. The Verb</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THANK YOU FOR DEVOTION!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Alesya</dc:creator>
  <cp:lastModifiedBy>user</cp:lastModifiedBy>
  <cp:revision>110</cp:revision>
  <dcterms:created xsi:type="dcterms:W3CDTF">2014-05-11T19:37:20Z</dcterms:created>
  <dcterms:modified xsi:type="dcterms:W3CDTF">2023-05-02T04:30:57Z</dcterms:modified>
</cp:coreProperties>
</file>