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0"/>
  </p:notesMasterIdLst>
  <p:sldIdLst>
    <p:sldId id="256" r:id="rId2"/>
    <p:sldId id="268" r:id="rId3"/>
    <p:sldId id="269" r:id="rId4"/>
    <p:sldId id="257" r:id="rId5"/>
    <p:sldId id="262" r:id="rId6"/>
    <p:sldId id="263" r:id="rId7"/>
    <p:sldId id="266" r:id="rId8"/>
    <p:sldId id="265" r:id="rId9"/>
  </p:sldIdLst>
  <p:sldSz cx="12192000" cy="6858000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66" d="100"/>
          <a:sy n="66" d="100"/>
        </p:scale>
        <p:origin x="-4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71B39EF3-2ECF-4B6E-9652-7435545C0CC6}" type="datetimeFigureOut">
              <a:rPr lang="en-US"/>
              <a:pPr>
                <a:defRPr/>
              </a:pPr>
              <a:t>4/7/2021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E989A995-B651-4003-A429-DAEA08604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D207AF-E2D8-48E2-B060-8F9E8233A38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spect="1"/>
          </p:cNvSpPr>
          <p:nvPr/>
        </p:nvSpPr>
        <p:spPr>
          <a:xfrm>
            <a:off x="231775" y="244475"/>
            <a:ext cx="11723688" cy="6376988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7"/>
          <p:cNvCxnSpPr/>
          <p:nvPr/>
        </p:nvCxnSpPr>
        <p:spPr>
          <a:xfrm>
            <a:off x="1978025" y="3733800"/>
            <a:ext cx="82296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C40F704-5F2B-47CA-B1A7-EBF6C53458F3}" type="datetimeFigureOut">
              <a:rPr lang="en-US"/>
              <a:pPr>
                <a:defRPr/>
              </a:pPr>
              <a:t>4/7/2021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61C5477-3EFD-444C-A0FA-9B1696449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36934-4BA0-452C-965B-FAED0F876AEF}" type="datetimeFigureOut">
              <a:rPr lang="en-US"/>
              <a:pPr>
                <a:defRPr/>
              </a:pPr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7C010-7856-4A83-8147-13E4DC745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D9784-3A6E-4F46-BE1B-E77D012DB64E}" type="datetimeFigureOut">
              <a:rPr lang="en-US"/>
              <a:pPr>
                <a:defRPr/>
              </a:pPr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01234-4E80-43C0-8166-D1C68D3D2D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6D758-6694-49A6-9C72-D6BD06099B49}" type="datetimeFigureOut">
              <a:rPr lang="en-US"/>
              <a:pPr>
                <a:defRPr/>
              </a:pPr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19CBD-CF50-44C6-9E3E-B30113251C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981200" y="4021138"/>
            <a:ext cx="82296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1B98C-2476-4A73-94A4-DC4921B4093D}" type="datetimeFigureOut">
              <a:rPr lang="en-US"/>
              <a:pPr>
                <a:defRPr/>
              </a:pPr>
              <a:t>4/7/2021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D75E5-7F0C-4F8D-9945-976959B61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BE19B-974D-4453-9B08-AEF2D778170E}" type="datetimeFigureOut">
              <a:rPr lang="en-US"/>
              <a:pPr>
                <a:defRPr/>
              </a:pPr>
              <a:t>4/7/2021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C8C6B-D7A2-4C71-ACDE-D6FDA2DD3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CB525-D1CD-4B0A-B331-6707842B6549}" type="datetimeFigureOut">
              <a:rPr lang="en-US"/>
              <a:pPr>
                <a:defRPr/>
              </a:pPr>
              <a:t>4/7/2021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D3276-CBBA-4E47-AFE6-034ED4D628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1B6B7-8E06-498C-8475-8E1575932963}" type="datetimeFigureOut">
              <a:rPr lang="en-US"/>
              <a:pPr>
                <a:defRPr/>
              </a:pPr>
              <a:t>4/7/2021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2DA5B-7152-4061-92B7-39AF3B8CE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00039-6915-4975-A6BD-99A91425E9C0}" type="datetimeFigureOut">
              <a:rPr lang="en-US"/>
              <a:pPr>
                <a:defRPr/>
              </a:pPr>
              <a:t>4/7/2021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37E5D-8691-42F3-BBFE-58F6C8E0D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F4E63-CAE4-49D4-8101-F18ADB0DE8E6}" type="datetimeFigureOut">
              <a:rPr lang="en-US"/>
              <a:pPr>
                <a:defRPr/>
              </a:pPr>
              <a:t>4/7/2021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AA894-7019-4AA6-8256-12245C8884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52EE8-02EC-4C08-A40F-E414EC4C7424}" type="datetimeFigureOut">
              <a:rPr lang="en-US"/>
              <a:pPr>
                <a:defRPr/>
              </a:pPr>
              <a:t>4/7/2021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8C609-3AC1-4C6E-9623-A1F66D301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775" y="244475"/>
            <a:ext cx="11723688" cy="637698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43000" y="609600"/>
            <a:ext cx="9875838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2057400"/>
            <a:ext cx="987266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3000" y="6224588"/>
            <a:ext cx="2328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CDD16C-9FA6-47A2-A6C0-F49ED019D7D0}" type="datetimeFigureOut">
              <a:rPr lang="en-US"/>
              <a:pPr>
                <a:defRPr/>
              </a:pPr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700" y="6224588"/>
            <a:ext cx="47164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738" y="6224588"/>
            <a:ext cx="17065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A6D15D-84D2-4DD0-BAA4-D95AC41137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7" r:id="rId2"/>
    <p:sldLayoutId id="214748369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9pPr>
    </p:titleStyle>
    <p:bodyStyle>
      <a:lvl1pPr marL="228600" indent="-182563" algn="l" rtl="0" eaLnBrk="0" fontAlgn="base" hangingPunct="0">
        <a:lnSpc>
          <a:spcPct val="90000"/>
        </a:lnSpc>
        <a:spcBef>
          <a:spcPts val="1400"/>
        </a:spcBef>
        <a:spcAft>
          <a:spcPct val="0"/>
        </a:spcAft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4263" y="3922713"/>
            <a:ext cx="9967912" cy="14287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af-ZA" sz="3600" dirty="0">
                <a:solidFill>
                  <a:srgbClr val="FFFF00"/>
                </a:solidFill>
              </a:rPr>
              <a:t> </a:t>
            </a:r>
            <a:r>
              <a:rPr lang="en-US" sz="3600" dirty="0">
                <a:solidFill>
                  <a:srgbClr val="FFFF00"/>
                </a:solidFill>
              </a:rPr>
              <a:t/>
            </a:r>
            <a:br>
              <a:rPr lang="en-US" sz="3600" dirty="0">
                <a:solidFill>
                  <a:srgbClr val="FFFF00"/>
                </a:solidFill>
              </a:rPr>
            </a:br>
            <a:r>
              <a:rPr lang="af-ZA" sz="3600" dirty="0">
                <a:solidFill>
                  <a:srgbClr val="FFFF00"/>
                </a:solidFill>
              </a:rPr>
              <a:t>ЄВРОПЕЙСЬКІ МЕДІЙНІ СТАНДАРТИ І </a:t>
            </a:r>
            <a:r>
              <a:rPr lang="af-ZA" sz="3600" dirty="0" smtClean="0">
                <a:solidFill>
                  <a:srgbClr val="FFFF00"/>
                </a:solidFill>
              </a:rPr>
              <a:t>ЦІННОСТІ</a:t>
            </a:r>
            <a:r>
              <a:rPr lang="uk-UA" sz="3600" dirty="0" smtClean="0">
                <a:solidFill>
                  <a:srgbClr val="FFFF00"/>
                </a:solidFill>
              </a:rPr>
              <a:t> / </a:t>
            </a:r>
            <a:r>
              <a:rPr lang="en-US" sz="3600" dirty="0" smtClean="0">
                <a:solidFill>
                  <a:srgbClr val="FFFF00"/>
                </a:solidFill>
              </a:rPr>
              <a:t>EU-Indy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14338" name="Picture 6"/>
          <p:cNvPicPr>
            <a:picLocks noChangeAspect="1"/>
          </p:cNvPicPr>
          <p:nvPr/>
        </p:nvPicPr>
        <p:blipFill>
          <a:blip r:embed="rId2"/>
          <a:srcRect l="22301" t="14557" r="21938" b="16452"/>
          <a:stretch>
            <a:fillRect/>
          </a:stretch>
        </p:blipFill>
        <p:spPr bwMode="auto">
          <a:xfrm>
            <a:off x="4432300" y="352425"/>
            <a:ext cx="3271838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 descr="Оголошено додатковий набір на навчання за освітньо-кваліфікаційним рівнем  спеціаліста! | ЕГФ ЗН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388" y="5514975"/>
            <a:ext cx="1154112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/>
          <p:cNvPicPr>
            <a:picLocks noChangeAspect="1"/>
          </p:cNvPicPr>
          <p:nvPr/>
        </p:nvPicPr>
        <p:blipFill>
          <a:blip r:embed="rId4"/>
          <a:srcRect l="26147"/>
          <a:stretch>
            <a:fillRect/>
          </a:stretch>
        </p:blipFill>
        <p:spPr bwMode="auto">
          <a:xfrm>
            <a:off x="8899525" y="5634038"/>
            <a:ext cx="2949575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641600" y="5437188"/>
            <a:ext cx="6096000" cy="12319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European Media Standards and Values for Independent Journalism in Post-Truth Era / EU-Indy</a:t>
            </a:r>
            <a:endParaRPr lang="uk-UA" sz="1800" b="1" dirty="0">
              <a:solidFill>
                <a:schemeClr val="accent2">
                  <a:lumMod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8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620745-EPP-1-2020-1-UA-EPPJMO-MODULE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Стеореотип – упередження - Дискримінація</a:t>
            </a:r>
            <a:endParaRPr lang="ru-RU" smtClean="0"/>
          </a:p>
        </p:txBody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Corbel" pitchFamily="34" charset="0"/>
              <a:buNone/>
            </a:pPr>
            <a:endParaRPr lang="uk-UA" smtClean="0"/>
          </a:p>
          <a:p>
            <a:pPr>
              <a:buFont typeface="Corbel" pitchFamily="34" charset="0"/>
              <a:buNone/>
            </a:pPr>
            <a:endParaRPr lang="uk-UA" smtClean="0"/>
          </a:p>
          <a:p>
            <a:pPr>
              <a:buFont typeface="Corbel" pitchFamily="34" charset="0"/>
              <a:buNone/>
            </a:pPr>
            <a:r>
              <a:rPr lang="uk-UA" b="1" smtClean="0">
                <a:solidFill>
                  <a:schemeClr val="tx1"/>
                </a:solidFill>
                <a:latin typeface="Times New Roman" pitchFamily="18" charset="0"/>
              </a:rPr>
              <a:t>	</a:t>
            </a:r>
            <a:r>
              <a:rPr lang="uk-UA" sz="2400" b="1" smtClean="0">
                <a:solidFill>
                  <a:schemeClr val="tx1"/>
                </a:solidFill>
                <a:latin typeface="Times New Roman" pitchFamily="18" charset="0"/>
              </a:rPr>
              <a:t>Стереотип		Упередження		Дискримінація</a:t>
            </a:r>
            <a:endParaRPr lang="ru-RU" sz="2400" b="1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15363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50375" y="0"/>
            <a:ext cx="319087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1298575" y="3935413"/>
            <a:ext cx="1665288" cy="1454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uk-UA"/>
              <a:t>Жінки </a:t>
            </a:r>
          </a:p>
          <a:p>
            <a:pPr algn="ctr" defTabSz="914400"/>
            <a:r>
              <a:rPr lang="uk-UA"/>
              <a:t>тендітні</a:t>
            </a:r>
            <a:endParaRPr lang="ru-RU"/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3627438" y="3916363"/>
            <a:ext cx="3446462" cy="1358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uk-UA"/>
              <a:t>Жінка не може</a:t>
            </a:r>
          </a:p>
          <a:p>
            <a:pPr algn="ctr" defTabSz="914400"/>
            <a:r>
              <a:rPr lang="uk-UA"/>
              <a:t> виконувати певні </a:t>
            </a:r>
          </a:p>
          <a:p>
            <a:pPr algn="ctr" defTabSz="914400"/>
            <a:r>
              <a:rPr lang="uk-UA"/>
              <a:t>види робіт</a:t>
            </a:r>
            <a:endParaRPr lang="ru-RU"/>
          </a:p>
        </p:txBody>
      </p:sp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7510463" y="3908425"/>
            <a:ext cx="3184525" cy="14049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uk-UA"/>
              <a:t>Не будемо брати</a:t>
            </a:r>
          </a:p>
          <a:p>
            <a:pPr algn="ctr" defTabSz="914400"/>
            <a:r>
              <a:rPr lang="uk-UA"/>
              <a:t>  на роботу жінку, </a:t>
            </a:r>
          </a:p>
          <a:p>
            <a:pPr algn="ctr" defTabSz="914400"/>
            <a:r>
              <a:rPr lang="uk-UA"/>
              <a:t>бо вона заслабка</a:t>
            </a:r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latin typeface="Arial" charset="0"/>
              </a:rPr>
              <a:t>Гра “Детективи”</a:t>
            </a:r>
            <a:endParaRPr lang="ru-RU" smtClean="0">
              <a:latin typeface="Arial" charset="0"/>
            </a:endParaRPr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Corbel" pitchFamily="34" charset="0"/>
              <a:buNone/>
            </a:pPr>
            <a:r>
              <a:rPr lang="uk-UA" smtClean="0">
                <a:latin typeface="Arial" charset="0"/>
              </a:rPr>
              <a:t> </a:t>
            </a:r>
            <a:r>
              <a:rPr lang="uk-UA" sz="2400" smtClean="0">
                <a:solidFill>
                  <a:schemeClr val="tx1"/>
                </a:solidFill>
                <a:latin typeface="Times New Roman" pitchFamily="18" charset="0"/>
              </a:rPr>
              <a:t>цукерки   			окуляри 		ключі</a:t>
            </a:r>
          </a:p>
          <a:p>
            <a:pPr>
              <a:buFont typeface="Corbel" pitchFamily="34" charset="0"/>
              <a:buNone/>
            </a:pPr>
            <a:r>
              <a:rPr lang="uk-UA" sz="2400" smtClean="0">
                <a:solidFill>
                  <a:schemeClr val="tx1"/>
                </a:solidFill>
                <a:latin typeface="Times New Roman" pitchFamily="18" charset="0"/>
              </a:rPr>
              <a:t>			жуйка				батарейка</a:t>
            </a:r>
          </a:p>
          <a:p>
            <a:pPr>
              <a:buFont typeface="Corbel" pitchFamily="34" charset="0"/>
              <a:buNone/>
            </a:pPr>
            <a:endParaRPr lang="uk-UA" sz="2400" smtClean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buFont typeface="Corbel" pitchFamily="34" charset="0"/>
              <a:buNone/>
            </a:pPr>
            <a:r>
              <a:rPr lang="uk-UA" sz="2400" smtClean="0">
                <a:solidFill>
                  <a:schemeClr val="tx1"/>
                </a:solidFill>
                <a:latin typeface="Times New Roman" pitchFamily="18" charset="0"/>
              </a:rPr>
              <a:t>Гребінець                       хустка                                       серветки</a:t>
            </a:r>
          </a:p>
          <a:p>
            <a:pPr>
              <a:buFont typeface="Corbel" pitchFamily="34" charset="0"/>
              <a:buNone/>
            </a:pPr>
            <a:endParaRPr lang="uk-UA" sz="2400" smtClean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buFont typeface="Corbel" pitchFamily="34" charset="0"/>
              <a:buNone/>
            </a:pPr>
            <a:r>
              <a:rPr lang="uk-UA" sz="2400" smtClean="0">
                <a:solidFill>
                  <a:schemeClr val="tx1"/>
                </a:solidFill>
                <a:latin typeface="Times New Roman" pitchFamily="18" charset="0"/>
              </a:rPr>
              <a:t>			пігулки “Цитрамон”			гаманець</a:t>
            </a:r>
          </a:p>
          <a:p>
            <a:pPr>
              <a:buFont typeface="Corbel" pitchFamily="34" charset="0"/>
              <a:buNone/>
            </a:pPr>
            <a:endParaRPr lang="uk-UA" sz="2400" smtClean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buFont typeface="Corbel" pitchFamily="34" charset="0"/>
              <a:buNone/>
            </a:pPr>
            <a:r>
              <a:rPr lang="uk-UA" sz="2400" smtClean="0">
                <a:solidFill>
                  <a:schemeClr val="tx1"/>
                </a:solidFill>
                <a:latin typeface="Times New Roman" pitchFamily="18" charset="0"/>
              </a:rPr>
              <a:t>фото жінки			книга “Чому люди тупі?” (Ж.-Ф. Марміон)</a:t>
            </a:r>
            <a:endParaRPr lang="ru-RU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6628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50375" y="0"/>
            <a:ext cx="319087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3200" b="1" smtClean="0">
                <a:latin typeface="Arial" charset="0"/>
              </a:rPr>
              <a:t>Проблема дискримінованих у</a:t>
            </a:r>
            <a:br>
              <a:rPr lang="uk-UA" sz="3200" b="1" smtClean="0">
                <a:latin typeface="Arial" charset="0"/>
              </a:rPr>
            </a:br>
            <a:r>
              <a:rPr lang="uk-UA" sz="3200" b="1" smtClean="0">
                <a:latin typeface="Arial" charset="0"/>
              </a:rPr>
              <a:t> журналістських матеріалах</a:t>
            </a:r>
            <a:endParaRPr lang="en-US" sz="3200" b="1" smtClean="0">
              <a:latin typeface="Arial" charset="0"/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1065213" y="1924050"/>
            <a:ext cx="9872662" cy="4538663"/>
          </a:xfrm>
          <a:ln>
            <a:solidFill>
              <a:srgbClr val="FF3300"/>
            </a:solidFill>
          </a:ln>
        </p:spPr>
        <p:txBody>
          <a:bodyPr/>
          <a:lstStyle/>
          <a:p>
            <a:pPr marL="44450" indent="0" eaLnBrk="1" hangingPunct="1">
              <a:buFont typeface="Corbel" pitchFamily="34" charset="0"/>
              <a:buNone/>
            </a:pPr>
            <a:r>
              <a:rPr lang="uk-UA" sz="2400" b="1" smtClean="0">
                <a:solidFill>
                  <a:srgbClr val="002060"/>
                </a:solidFill>
                <a:latin typeface="Times New Roman" pitchFamily="18" charset="0"/>
              </a:rPr>
              <a:t>Про людей із інвалідністю</a:t>
            </a:r>
          </a:p>
          <a:p>
            <a:pPr marL="44450" indent="0" eaLnBrk="1" hangingPunct="1">
              <a:buFont typeface="Corbel" pitchFamily="34" charset="0"/>
              <a:buNone/>
            </a:pPr>
            <a:r>
              <a:rPr lang="uk-UA" sz="2400" b="1" smtClean="0">
                <a:solidFill>
                  <a:srgbClr val="FF3300"/>
                </a:solidFill>
                <a:latin typeface="Times New Roman" pitchFamily="18" charset="0"/>
              </a:rPr>
              <a:t>Х</a:t>
            </a:r>
            <a:r>
              <a:rPr lang="uk-UA" sz="2400" b="1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uk-UA" sz="240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uk-UA" sz="2400" smtClean="0">
                <a:solidFill>
                  <a:schemeClr val="tx1"/>
                </a:solidFill>
                <a:latin typeface="Times New Roman" pitchFamily="18" charset="0"/>
              </a:rPr>
              <a:t>інвалід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</a:rPr>
              <a:t>, людина з особливими потребами , особлива дитина</a:t>
            </a:r>
          </a:p>
          <a:p>
            <a:pPr marL="44450" indent="0" eaLnBrk="1" hangingPunct="1">
              <a:buFont typeface="Wingdings" pitchFamily="2" charset="2"/>
              <a:buNone/>
            </a:pPr>
            <a:r>
              <a:rPr lang="uk-UA" sz="2400" b="1" smtClean="0">
                <a:solidFill>
                  <a:schemeClr val="hlink"/>
                </a:solidFill>
                <a:latin typeface="Times New Roman" pitchFamily="18" charset="0"/>
                <a:sym typeface="Wingdings" pitchFamily="2" charset="2"/>
              </a:rPr>
              <a:t>+  </a:t>
            </a:r>
            <a:r>
              <a:rPr lang="uk-UA" sz="2400" smtClean="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людина з інвалідністю, людина з особливими освітніми потребами</a:t>
            </a:r>
            <a:endParaRPr lang="uk-UA" sz="2400" b="1" smtClean="0">
              <a:solidFill>
                <a:schemeClr val="hlink"/>
              </a:solidFill>
              <a:latin typeface="Times New Roman" pitchFamily="18" charset="0"/>
              <a:sym typeface="Wingdings" pitchFamily="2" charset="2"/>
            </a:endParaRPr>
          </a:p>
          <a:p>
            <a:pPr marL="44450" indent="0" eaLnBrk="1" hangingPunct="1">
              <a:buFont typeface="Wingdings" pitchFamily="2" charset="2"/>
              <a:buNone/>
            </a:pPr>
            <a:r>
              <a:rPr lang="uk-UA" sz="2400" b="1" smtClean="0">
                <a:solidFill>
                  <a:srgbClr val="FF3300"/>
                </a:solidFill>
                <a:latin typeface="Times New Roman" pitchFamily="18" charset="0"/>
              </a:rPr>
              <a:t>Х  </a:t>
            </a:r>
            <a:r>
              <a:rPr lang="uk-UA" sz="2400" smtClean="0">
                <a:solidFill>
                  <a:schemeClr val="tx1"/>
                </a:solidFill>
                <a:latin typeface="Times New Roman" pitchFamily="18" charset="0"/>
              </a:rPr>
              <a:t>“страждає на”,</a:t>
            </a:r>
            <a:r>
              <a:rPr lang="uk-UA" sz="240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uk-UA" sz="2400" smtClean="0">
                <a:solidFill>
                  <a:schemeClr val="tx1"/>
                </a:solidFill>
                <a:latin typeface="Times New Roman" pitchFamily="18" charset="0"/>
              </a:rPr>
              <a:t>“прикутий до візка”, “візочник”, глухий, сліпий</a:t>
            </a:r>
          </a:p>
          <a:p>
            <a:pPr marL="44450" indent="0" eaLnBrk="1" hangingPunct="1">
              <a:buFont typeface="Wingdings" pitchFamily="2" charset="2"/>
              <a:buNone/>
            </a:pPr>
            <a:r>
              <a:rPr lang="uk-UA" sz="2400" b="1" smtClean="0">
                <a:solidFill>
                  <a:schemeClr val="hlink"/>
                </a:solidFill>
                <a:latin typeface="Times New Roman" pitchFamily="18" charset="0"/>
              </a:rPr>
              <a:t>+  </a:t>
            </a:r>
            <a:r>
              <a:rPr lang="uk-UA" smtClean="0">
                <a:solidFill>
                  <a:schemeClr val="tx1"/>
                </a:solidFill>
                <a:latin typeface="Times New Roman" pitchFamily="18" charset="0"/>
              </a:rPr>
              <a:t>“людина, яка не чує” або “людина з порушеннями слуху/зору”, “незрячий”, “радий тебе бачити”, “побачимося”</a:t>
            </a:r>
            <a:endParaRPr lang="en-US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16387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50375" y="0"/>
            <a:ext cx="319087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/>
          <p:cNvPicPr>
            <a:picLocks noChangeAspect="1"/>
          </p:cNvPicPr>
          <p:nvPr/>
        </p:nvPicPr>
        <p:blipFill>
          <a:blip r:embed="rId3"/>
          <a:srcRect l="26147"/>
          <a:stretch>
            <a:fillRect/>
          </a:stretch>
        </p:blipFill>
        <p:spPr bwMode="auto">
          <a:xfrm>
            <a:off x="9615488" y="6089650"/>
            <a:ext cx="257651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smtClean="0">
                <a:solidFill>
                  <a:schemeClr val="accent2"/>
                </a:solidFill>
              </a:rPr>
              <a:t>Ейджизм – дискримінація за віком</a:t>
            </a:r>
            <a:endParaRPr lang="en-US" b="1" smtClean="0">
              <a:solidFill>
                <a:schemeClr val="accent2"/>
              </a:solidFill>
            </a:endParaRPr>
          </a:p>
        </p:txBody>
      </p:sp>
      <p:sp>
        <p:nvSpPr>
          <p:cNvPr id="17410" name="Rectangle 1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tx1"/>
                </a:solidFill>
                <a:latin typeface="Times New Roman" pitchFamily="18" charset="0"/>
              </a:rPr>
              <a:t>Кожна друга людина у світі має упередження щодо віку – дослідження</a:t>
            </a:r>
          </a:p>
          <a:p>
            <a:r>
              <a:rPr lang="ru-RU" smtClean="0">
                <a:solidFill>
                  <a:schemeClr val="tx1"/>
                </a:solidFill>
                <a:latin typeface="Times New Roman" pitchFamily="18" charset="0"/>
              </a:rPr>
              <a:t>З понад 83 тисяч людей, опитаних у 57 країнах світу, кожна друга помірною або значною мірою дотримується ейджистських поглядів – результати дослідженння ООН</a:t>
            </a:r>
          </a:p>
          <a:p>
            <a:r>
              <a:rPr lang="ru-RU" smtClean="0">
                <a:solidFill>
                  <a:schemeClr val="tx1"/>
                </a:solidFill>
                <a:latin typeface="Times New Roman" pitchFamily="18" charset="0"/>
              </a:rPr>
              <a:t> 44% мали низький, 32% середній, а 24% високий рівень упередження щодо віку. Ейджизм значною мірою поширений у країнах з низьким та середнім рівнем доходу (Нігерії, Бахрейні та Індії). Більшу кількість людей, які б не звертали уваги на вік людини, знайшли в країнах з високим рівнем доходу (Австралії, Польщі та Японії). </a:t>
            </a:r>
          </a:p>
          <a:p>
            <a:r>
              <a:rPr lang="ru-RU" smtClean="0">
                <a:solidFill>
                  <a:schemeClr val="tx1"/>
                </a:solidFill>
                <a:latin typeface="Times New Roman" pitchFamily="18" charset="0"/>
              </a:rPr>
              <a:t>Причиною 6,3 мільйона випадків депресії у всьому світі є ейджизм.</a:t>
            </a:r>
          </a:p>
        </p:txBody>
      </p:sp>
      <p:pic>
        <p:nvPicPr>
          <p:cNvPr id="174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50375" y="0"/>
            <a:ext cx="319087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smtClean="0"/>
              <a:t>Теми ВПО, мігрантів і біженців.</a:t>
            </a:r>
            <a:r>
              <a:rPr lang="uk-UA" smtClean="0"/>
              <a:t> </a:t>
            </a:r>
            <a:endParaRPr lang="en-US" smtClean="0"/>
          </a:p>
        </p:txBody>
      </p:sp>
      <p:sp>
        <p:nvSpPr>
          <p:cNvPr id="18434" name="Rectangle 11"/>
          <p:cNvSpPr>
            <a:spLocks noGrp="1"/>
          </p:cNvSpPr>
          <p:nvPr>
            <p:ph type="body" idx="4294967295"/>
          </p:nvPr>
        </p:nvSpPr>
        <p:spPr>
          <a:xfrm>
            <a:off x="1143000" y="1808163"/>
            <a:ext cx="9872663" cy="46450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mtClean="0">
                <a:solidFill>
                  <a:schemeClr val="tx1"/>
                </a:solidFill>
                <a:latin typeface="Times New Roman" pitchFamily="18" charset="0"/>
              </a:rPr>
              <a:t>За даними ООН на серпень 2015 року, в Україні – близько 1,438 мільйонів</a:t>
            </a:r>
          </a:p>
          <a:p>
            <a:pPr>
              <a:lnSpc>
                <a:spcPct val="150000"/>
              </a:lnSpc>
              <a:buFont typeface="Corbel" pitchFamily="34" charset="0"/>
              <a:buNone/>
            </a:pPr>
            <a:r>
              <a:rPr lang="ru-RU" smtClean="0">
                <a:solidFill>
                  <a:schemeClr val="tx1"/>
                </a:solidFill>
                <a:latin typeface="Times New Roman" pitchFamily="18" charset="0"/>
              </a:rPr>
              <a:t>вимушених переселенців. </a:t>
            </a:r>
          </a:p>
          <a:p>
            <a:pPr>
              <a:lnSpc>
                <a:spcPct val="150000"/>
              </a:lnSpc>
            </a:pPr>
            <a:r>
              <a:rPr lang="ru-RU" smtClean="0">
                <a:solidFill>
                  <a:schemeClr val="tx1"/>
                </a:solidFill>
                <a:latin typeface="Times New Roman" pitchFamily="18" charset="0"/>
              </a:rPr>
              <a:t>Україна не має точних цифр, а різні державні органи та громадські організації оперують різними статистичними даними.</a:t>
            </a:r>
          </a:p>
        </p:txBody>
      </p:sp>
      <p:pic>
        <p:nvPicPr>
          <p:cNvPr id="18435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50375" y="61913"/>
            <a:ext cx="319087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6737350" y="3465513"/>
            <a:ext cx="2857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hangingPunct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endParaRPr lang="ru-RU" sz="22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4000" b="1" smtClean="0">
                <a:solidFill>
                  <a:schemeClr val="accent2"/>
                </a:solidFill>
              </a:rPr>
              <a:t>Гендерна рівність</a:t>
            </a:r>
            <a:endParaRPr lang="en-US" sz="4000" b="1" smtClean="0">
              <a:solidFill>
                <a:schemeClr val="accent2"/>
              </a:solidFill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987425" y="2324100"/>
            <a:ext cx="10455275" cy="3816350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</a:rPr>
              <a:t>Українські медіа цитують жінок як експерток лише у 24% матеріалів. Водночас чоловіки в ролі експертів виступають утричі частіше – у 76% матеріалів.</a:t>
            </a:r>
          </a:p>
          <a:p>
            <a:endParaRPr lang="ru-RU" smtClean="0">
              <a:solidFill>
                <a:schemeClr val="tx1"/>
              </a:solidFill>
            </a:endParaRPr>
          </a:p>
          <a:p>
            <a:r>
              <a:rPr lang="ru-RU" smtClean="0">
                <a:solidFill>
                  <a:schemeClr val="tx1"/>
                </a:solidFill>
              </a:rPr>
              <a:t>Залучення жінок як героїнь матеріалів трапляється частіше – 35%, водночас чоловіки як герої згадуються у 65% матеріалів.</a:t>
            </a:r>
          </a:p>
          <a:p>
            <a:endParaRPr lang="ru-RU" smtClean="0">
              <a:solidFill>
                <a:schemeClr val="tx1"/>
              </a:solidFill>
            </a:endParaRPr>
          </a:p>
          <a:p>
            <a:r>
              <a:rPr lang="ru-RU" smtClean="0">
                <a:solidFill>
                  <a:schemeClr val="tx1"/>
                </a:solidFill>
              </a:rPr>
              <a:t>Жінки майже не фігурують у матеріалах на політичні та економічні теми, у сюжетах про бойові дії в Донецькій і Луганській областях. </a:t>
            </a:r>
            <a:endParaRPr lang="uk-UA" smtClean="0">
              <a:solidFill>
                <a:schemeClr val="tx1"/>
              </a:solidFill>
            </a:endParaRPr>
          </a:p>
        </p:txBody>
      </p:sp>
      <p:pic>
        <p:nvPicPr>
          <p:cNvPr id="20483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50375" y="61913"/>
            <a:ext cx="319087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6"/>
          <p:cNvPicPr>
            <a:picLocks noChangeAspect="1"/>
          </p:cNvPicPr>
          <p:nvPr/>
        </p:nvPicPr>
        <p:blipFill>
          <a:blip r:embed="rId3"/>
          <a:srcRect l="26147"/>
          <a:stretch>
            <a:fillRect/>
          </a:stretch>
        </p:blipFill>
        <p:spPr bwMode="auto">
          <a:xfrm>
            <a:off x="9350375" y="5756275"/>
            <a:ext cx="257651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smtClean="0"/>
              <a:t>Гендерна рівність</a:t>
            </a:r>
            <a:endParaRPr lang="en-US" b="1" smtClean="0"/>
          </a:p>
        </p:txBody>
      </p:sp>
      <p:pic>
        <p:nvPicPr>
          <p:cNvPr id="21506" name="Rectangle 6"/>
          <p:cNvPicPr>
            <a:picLocks noGrp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/>
      </p:pic>
      <p:pic>
        <p:nvPicPr>
          <p:cNvPr id="21507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50375" y="61913"/>
            <a:ext cx="319087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692</TotalTime>
  <Words>307</Words>
  <Application>Microsoft Office PowerPoint</Application>
  <PresentationFormat>Произвольный</PresentationFormat>
  <Paragraphs>47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Corbel</vt:lpstr>
      <vt:lpstr>Calibri</vt:lpstr>
      <vt:lpstr>Times New Roman</vt:lpstr>
      <vt:lpstr>Wingdings</vt:lpstr>
      <vt:lpstr>Basis</vt:lpstr>
      <vt:lpstr>Basis</vt:lpstr>
      <vt:lpstr>Basis</vt:lpstr>
      <vt:lpstr>  ЄВРОПЕЙСЬКІ МЕДІЙНІ СТАНДАРТИ І ЦІННОСТІ / EU-INDY</vt:lpstr>
      <vt:lpstr>Стеореотип – упередження - Дискримінація</vt:lpstr>
      <vt:lpstr>Гра “Детективи”</vt:lpstr>
      <vt:lpstr>Проблема дискримінованих у  журналістських матеріалах</vt:lpstr>
      <vt:lpstr>Ейджизм – дискримінація за віком</vt:lpstr>
      <vt:lpstr>Теми ВПО, мігрантів і біженців. </vt:lpstr>
      <vt:lpstr>Гендерна рівність</vt:lpstr>
      <vt:lpstr>Гендерна рівність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ЄВРОПЕЙСЬКІ МЕДІЙНІ СТАНДАРТИ І ЦІННОСТІ НЕЗАЛЕЖНОЇ ЖУРНАЛІСТИКИ В ЕРУ ПОСТПРАВДИ / EU-INDY</dc:title>
  <dc:creator>Katerina Sirinyok-Dolgaryova</dc:creator>
  <cp:lastModifiedBy>Юлия</cp:lastModifiedBy>
  <cp:revision>38</cp:revision>
  <cp:lastPrinted>2020-11-24T09:11:39Z</cp:lastPrinted>
  <dcterms:created xsi:type="dcterms:W3CDTF">2020-10-08T17:24:00Z</dcterms:created>
  <dcterms:modified xsi:type="dcterms:W3CDTF">2021-04-07T06:17:00Z</dcterms:modified>
</cp:coreProperties>
</file>