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 smtClean="0"/>
              <a:t>1. Взаємовідносини криз у суспільстві. Економічні кризи. Сутність фінансової кризи на підприємстві.</a:t>
            </a:r>
            <a:br>
              <a:rPr lang="uk-UA" sz="3200" dirty="0" smtClean="0"/>
            </a:br>
            <a:r>
              <a:rPr lang="uk-UA" sz="3200" dirty="0" smtClean="0"/>
              <a:t>2. Етапи розвитку та види фінансової кризи на підприємстві.</a:t>
            </a:r>
            <a:br>
              <a:rPr lang="uk-UA" sz="3200" dirty="0" smtClean="0"/>
            </a:br>
            <a:r>
              <a:rPr lang="uk-UA" sz="3200" dirty="0" smtClean="0"/>
              <a:t>3. Характеристика параметрів фінансової кризи на підприємстві.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/>
              <a:t>Фінансова криза на підприємстві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Під кризою слід розуміти </a:t>
            </a:r>
            <a:r>
              <a:rPr lang="uk-UA" dirty="0"/>
              <a:t>крайнє загострення протиріч у соціально-економічній системі (організації), що загрожує її життєстійкості у навколишньому середовищі</a:t>
            </a:r>
            <a:r>
              <a:rPr lang="uk-UA" dirty="0" smtClean="0"/>
              <a:t>.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Враховуючи різноманітність криз, їх можна поділити за місцем виникнення та сфера функціонування суспільства.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За </a:t>
            </a:r>
            <a:r>
              <a:rPr lang="uk-UA" b="1" dirty="0"/>
              <a:t>місцем виникнення виділяють:</a:t>
            </a:r>
          </a:p>
          <a:p>
            <a:pPr algn="just"/>
            <a:r>
              <a:rPr lang="uk-UA" dirty="0"/>
              <a:t>- кризи на макрорівні (світовий рівень, міжнародний рівень, національний рівень);</a:t>
            </a:r>
          </a:p>
          <a:p>
            <a:pPr algn="just"/>
            <a:r>
              <a:rPr lang="uk-UA" dirty="0"/>
              <a:t>- кризи на мезорівні (регіональний рівень, галузевий рівень);</a:t>
            </a:r>
          </a:p>
          <a:p>
            <a:pPr algn="just"/>
            <a:r>
              <a:rPr lang="uk-UA" dirty="0"/>
              <a:t>- кризи на мікрорівні (окрема організація (суб’єкт господарювання), група людей, домашнє господарство (людина</a:t>
            </a:r>
            <a:r>
              <a:rPr lang="uk-UA" dirty="0" smtClean="0"/>
              <a:t>)).</a:t>
            </a:r>
            <a:endParaRPr lang="uk-UA" dirty="0"/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За </a:t>
            </a:r>
            <a:r>
              <a:rPr lang="uk-UA" b="1" dirty="0"/>
              <a:t>сферою функціонування суспільства виокремлюють:</a:t>
            </a:r>
          </a:p>
          <a:p>
            <a:pPr algn="just"/>
            <a:r>
              <a:rPr lang="uk-UA" dirty="0"/>
              <a:t>- соціальну кризу;</a:t>
            </a:r>
          </a:p>
          <a:p>
            <a:pPr algn="just"/>
            <a:r>
              <a:rPr lang="uk-UA" dirty="0"/>
              <a:t>- політичну кризу;</a:t>
            </a:r>
          </a:p>
          <a:p>
            <a:pPr algn="just"/>
            <a:r>
              <a:rPr lang="uk-UA" dirty="0"/>
              <a:t>- екологічну кризу;</a:t>
            </a:r>
          </a:p>
          <a:p>
            <a:pPr algn="just"/>
            <a:r>
              <a:rPr lang="uk-UA" dirty="0"/>
              <a:t>- економічну кризу;</a:t>
            </a:r>
          </a:p>
          <a:p>
            <a:pPr algn="just"/>
            <a:r>
              <a:rPr lang="uk-UA" dirty="0"/>
              <a:t>- культурну кризу.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кризи відбивають гострі протиріччя в світовій економіці,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регіонів світу, економіці країни, економіці окремого регіону країни або галузі економічної системи держави, економічному стані окремого підприємства, фірми, домашнього господарства (людини). При цьому, ключовою є саме економічні кризи на підприємствах, що є базисом для всіх інших видів економічної кризи.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кризи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підприємстві можуть бути викликані проблемами у різних сферах його функціонування: виробництво, збут, закупівлі, робота з персоналом, фінанси, експортно-імпортна діяльність, маркетинг, операційна діяльність.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Під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фінансовою кризою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розуміють фазу розбалансованої діяльності підприємства та обмежених можливостей впливу його керівництва на фінансові відносини, що виникають на цьому підприємстві. 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400" b="1" dirty="0"/>
              <a:t>Етапи розвитку фінансової кризи на підприємстві:</a:t>
            </a:r>
          </a:p>
          <a:p>
            <a:pPr marL="0" indent="0" algn="just">
              <a:buNone/>
            </a:pPr>
            <a:endParaRPr lang="uk-UA" sz="2400" b="1" dirty="0" smtClean="0"/>
          </a:p>
          <a:p>
            <a:pPr marL="0" indent="0" algn="just">
              <a:buNone/>
            </a:pPr>
            <a:r>
              <a:rPr lang="uk-UA" sz="2400" b="1" dirty="0" smtClean="0"/>
              <a:t>1. Кризове </a:t>
            </a:r>
            <a:r>
              <a:rPr lang="uk-UA" sz="2400" b="1" dirty="0"/>
              <a:t>явище </a:t>
            </a:r>
            <a:r>
              <a:rPr lang="uk-UA" sz="2400" dirty="0"/>
              <a:t>- це перехід від стабільності до погіршення будь-якого з параметрів, що характеризують стан підприємства як системи</a:t>
            </a:r>
            <a:r>
              <a:rPr lang="uk-UA" sz="2400" dirty="0" smtClean="0"/>
              <a:t>.</a:t>
            </a:r>
          </a:p>
          <a:p>
            <a:pPr marL="0" indent="0" algn="just">
              <a:buNone/>
            </a:pPr>
            <a:endParaRPr lang="uk-UA" sz="2400" dirty="0"/>
          </a:p>
          <a:p>
            <a:pPr marL="0" indent="0" algn="just">
              <a:buNone/>
            </a:pPr>
            <a:r>
              <a:rPr lang="uk-UA" sz="2400" b="1" dirty="0"/>
              <a:t>2. Кризова ситуація </a:t>
            </a:r>
            <a:r>
              <a:rPr lang="uk-UA" sz="2400" dirty="0"/>
              <a:t>- це зростання кількості взаємопов'язаних кризових явищ, яке призводить до незначного погіршення окремих показників діяльності підприємства, але не спричиняє руйнації системи самозбереження</a:t>
            </a:r>
            <a:r>
              <a:rPr lang="uk-UA" sz="2400" dirty="0" smtClean="0"/>
              <a:t>.</a:t>
            </a:r>
          </a:p>
          <a:p>
            <a:pPr marL="0" indent="0" algn="just">
              <a:buNone/>
            </a:pPr>
            <a:endParaRPr lang="uk-UA" sz="2400" dirty="0"/>
          </a:p>
          <a:p>
            <a:pPr marL="0" indent="0" algn="just">
              <a:buNone/>
            </a:pPr>
            <a:r>
              <a:rPr lang="uk-UA" sz="2400" b="1" dirty="0"/>
              <a:t>3. Кризовий стан </a:t>
            </a:r>
            <a:r>
              <a:rPr lang="uk-UA" sz="2400" dirty="0"/>
              <a:t>- накопичення розбіжності між структурою, обсягами діяльності, процесами підприємства та ринковою ситуацією, що призводить до подальшого нарощування кількості кризових явищ і погіршення фінансового стану.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Таблиця 1</a:t>
            </a:r>
          </a:p>
          <a:p>
            <a:pPr marL="0" indent="0" algn="ctr">
              <a:buNone/>
            </a:pPr>
            <a:r>
              <a:rPr lang="uk-UA" sz="2100" b="1" dirty="0"/>
              <a:t>Класифікація видів фінансових криз підприємства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1052736"/>
            <a:ext cx="6965950" cy="5273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Фінансову кризу на підприємстві характеризують двома параметрами: </a:t>
            </a:r>
            <a:r>
              <a:rPr lang="uk-UA" sz="2100" dirty="0"/>
              <a:t>джерелами (факторами) виникнення та стадією розвитку кризи.</a:t>
            </a:r>
          </a:p>
          <a:p>
            <a:pPr marL="0" indent="0" algn="ctr">
              <a:buNone/>
            </a:pPr>
            <a:r>
              <a:rPr lang="uk-UA" sz="2100" b="1" dirty="0"/>
              <a:t>Фактори, що можуть привести до фінансової кризи на підприємстві, поділяють на зовнішні, або екзогенні (які не залежать від діяльності підприємства), та внутрішні, або ендогенні (що залежать від підприємства</a:t>
            </a:r>
            <a:r>
              <a:rPr lang="uk-UA" sz="2100" b="1" dirty="0" smtClean="0"/>
              <a:t>).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Головними зовнішніми факторами фінансової кризи на підприємстві можуть бути:</a:t>
            </a:r>
          </a:p>
          <a:p>
            <a:pPr marL="0" indent="0" algn="just">
              <a:buNone/>
            </a:pPr>
            <a:r>
              <a:rPr lang="uk-UA" sz="2100" dirty="0" smtClean="0"/>
              <a:t>нестабільність </a:t>
            </a:r>
            <a:r>
              <a:rPr lang="uk-UA" sz="2100" dirty="0"/>
              <a:t>законодавчої бази та податкової системи;</a:t>
            </a:r>
          </a:p>
          <a:p>
            <a:pPr marL="0" indent="0" algn="just">
              <a:buNone/>
            </a:pPr>
            <a:r>
              <a:rPr lang="uk-UA" sz="2100" dirty="0" smtClean="0"/>
              <a:t>значний </a:t>
            </a:r>
            <a:r>
              <a:rPr lang="uk-UA" sz="2100" dirty="0"/>
              <a:t>рівень інфляції;</a:t>
            </a:r>
          </a:p>
          <a:p>
            <a:pPr marL="0" indent="0" algn="just">
              <a:buNone/>
            </a:pPr>
            <a:r>
              <a:rPr lang="uk-UA" sz="2100" dirty="0" smtClean="0"/>
              <a:t>зростання </a:t>
            </a:r>
            <a:r>
              <a:rPr lang="uk-UA" sz="2100" dirty="0"/>
              <a:t>безробіття та зниження рівня реальних доходів населення;</a:t>
            </a:r>
          </a:p>
          <a:p>
            <a:pPr marL="0" indent="0" algn="just">
              <a:buNone/>
            </a:pPr>
            <a:r>
              <a:rPr lang="uk-UA" sz="2100" dirty="0" smtClean="0"/>
              <a:t>нестабільність </a:t>
            </a:r>
            <a:r>
              <a:rPr lang="uk-UA" sz="2100" dirty="0"/>
              <a:t>валютного ринку;</a:t>
            </a:r>
          </a:p>
          <a:p>
            <a:pPr marL="0" indent="0" algn="just">
              <a:buNone/>
            </a:pPr>
            <a:r>
              <a:rPr lang="uk-UA" sz="2100" dirty="0" smtClean="0"/>
              <a:t>політична </a:t>
            </a:r>
            <a:r>
              <a:rPr lang="uk-UA" sz="2100" dirty="0"/>
              <a:t>нестабільність;</a:t>
            </a:r>
          </a:p>
          <a:p>
            <a:pPr marL="0" indent="0" algn="just">
              <a:buNone/>
            </a:pPr>
            <a:r>
              <a:rPr lang="uk-UA" sz="2100" dirty="0" smtClean="0"/>
              <a:t>міжнародна </a:t>
            </a:r>
            <a:r>
              <a:rPr lang="uk-UA" sz="2100" dirty="0"/>
              <a:t>конкуренція та ін.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Внутрішні </a:t>
            </a:r>
            <a:r>
              <a:rPr lang="uk-UA" sz="2100" b="1" dirty="0"/>
              <a:t>фактори, що впливають на кризовий фінансовий розвиток підприємства:</a:t>
            </a:r>
          </a:p>
          <a:p>
            <a:pPr marL="0" indent="0" algn="just">
              <a:buNone/>
            </a:pPr>
            <a:r>
              <a:rPr lang="uk-UA" sz="2100" dirty="0" smtClean="0"/>
              <a:t>низький </a:t>
            </a:r>
            <a:r>
              <a:rPr lang="uk-UA" sz="2100" dirty="0"/>
              <a:t>рівень управління підприємством;</a:t>
            </a:r>
          </a:p>
          <a:p>
            <a:pPr marL="0" indent="0" algn="just">
              <a:buNone/>
            </a:pPr>
            <a:r>
              <a:rPr lang="uk-UA" sz="2100" dirty="0" smtClean="0"/>
              <a:t>неефективний </a:t>
            </a:r>
            <a:r>
              <a:rPr lang="uk-UA" sz="2100" dirty="0"/>
              <a:t>маркетинг;</a:t>
            </a:r>
          </a:p>
          <a:p>
            <a:pPr marL="0" indent="0" algn="just">
              <a:buNone/>
            </a:pPr>
            <a:r>
              <a:rPr lang="uk-UA" sz="2100" dirty="0" smtClean="0"/>
              <a:t>недостатньо </a:t>
            </a:r>
            <a:r>
              <a:rPr lang="uk-UA" sz="2100" dirty="0"/>
              <a:t>диференційований асортимент продукції;</a:t>
            </a:r>
          </a:p>
          <a:p>
            <a:pPr marL="0" indent="0" algn="just">
              <a:buNone/>
            </a:pPr>
            <a:r>
              <a:rPr lang="uk-UA" sz="2100" dirty="0" smtClean="0"/>
              <a:t>надмірна </a:t>
            </a:r>
            <a:r>
              <a:rPr lang="uk-UA" sz="2100" dirty="0"/>
              <a:t>частка позичкового капіталу;'</a:t>
            </a:r>
          </a:p>
          <a:p>
            <a:pPr marL="0" indent="0" algn="just">
              <a:buNone/>
            </a:pPr>
            <a:r>
              <a:rPr lang="uk-UA" sz="2100" dirty="0" smtClean="0"/>
              <a:t>ріст </a:t>
            </a:r>
            <a:r>
              <a:rPr lang="uk-UA" sz="2100" dirty="0"/>
              <a:t>дебіторської заборгованості;</a:t>
            </a:r>
          </a:p>
          <a:p>
            <a:pPr marL="0" indent="0" algn="just">
              <a:buNone/>
            </a:pPr>
            <a:r>
              <a:rPr lang="uk-UA" sz="2100" dirty="0" smtClean="0"/>
              <a:t>перевищення </a:t>
            </a:r>
            <a:r>
              <a:rPr lang="uk-UA" sz="2100" dirty="0"/>
              <a:t>допустимих рівнів фінансових ризиків та ін.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Доцільно виділити такі фази кризи:</a:t>
            </a:r>
          </a:p>
          <a:p>
            <a:pPr marL="0" indent="0" algn="just">
              <a:buNone/>
            </a:pPr>
            <a:r>
              <a:rPr lang="uk-UA" sz="2100" b="1" dirty="0"/>
              <a:t>Перша — </a:t>
            </a:r>
            <a:r>
              <a:rPr lang="uk-UA" sz="2100" dirty="0"/>
              <a:t>зниження обсягів виробництва і прибутку, погіршення фінансового стану підприємства.</a:t>
            </a:r>
          </a:p>
          <a:p>
            <a:pPr marL="0" indent="0" algn="just">
              <a:buNone/>
            </a:pPr>
            <a:r>
              <a:rPr lang="uk-UA" sz="2100" b="1" dirty="0"/>
              <a:t>Друга — </a:t>
            </a:r>
            <a:r>
              <a:rPr lang="uk-UA" sz="2100" dirty="0"/>
              <a:t>збитковість виробництва, зростання кредиторської і дебіторської заборгованості, значне погіршення фінансового стану.</a:t>
            </a:r>
          </a:p>
          <a:p>
            <a:pPr marL="0" indent="0" algn="just">
              <a:buNone/>
            </a:pPr>
            <a:r>
              <a:rPr lang="uk-UA" sz="2100" b="1" dirty="0"/>
              <a:t>Третя — </a:t>
            </a:r>
            <a:r>
              <a:rPr lang="uk-UA" sz="2100" dirty="0"/>
              <a:t>неспроможність. Підприємство має недостатньо коштів для виконання зобов'язань перед кредиторами, фінансування радикальних заходів для зміни становища, існує реальна загроза зупинки виробництва і банкрутства.</a:t>
            </a:r>
          </a:p>
          <a:p>
            <a:pPr marL="0" indent="0" algn="ctr">
              <a:buNone/>
            </a:pPr>
            <a:r>
              <a:rPr lang="uk-UA" sz="2100" b="1" dirty="0"/>
              <a:t>Ознаки першої фази кризи :</a:t>
            </a:r>
          </a:p>
          <a:p>
            <a:pPr marL="0" indent="0" algn="just">
              <a:buNone/>
            </a:pPr>
            <a:r>
              <a:rPr lang="uk-UA" sz="2100" dirty="0" smtClean="0"/>
              <a:t>скорочення </a:t>
            </a:r>
            <a:r>
              <a:rPr lang="uk-UA" sz="2100" dirty="0"/>
              <a:t>обсягів реалізації;</a:t>
            </a:r>
          </a:p>
          <a:p>
            <a:pPr marL="0" indent="0" algn="just">
              <a:buNone/>
            </a:pPr>
            <a:r>
              <a:rPr lang="uk-UA" sz="2100" dirty="0" smtClean="0"/>
              <a:t>зниження </a:t>
            </a:r>
            <a:r>
              <a:rPr lang="uk-UA" sz="2100" dirty="0"/>
              <a:t>доходів (прибутку) від основної діяльності;</a:t>
            </a:r>
          </a:p>
          <a:p>
            <a:pPr marL="0" indent="0" algn="just">
              <a:buNone/>
            </a:pPr>
            <a:r>
              <a:rPr lang="uk-UA" sz="2100" dirty="0" smtClean="0"/>
              <a:t>радикальні </a:t>
            </a:r>
            <a:r>
              <a:rPr lang="uk-UA" sz="2100" dirty="0"/>
              <a:t>зміни в структурі управління підприємством;</a:t>
            </a:r>
          </a:p>
          <a:p>
            <a:pPr marL="0" indent="0" algn="just">
              <a:buNone/>
            </a:pPr>
            <a:r>
              <a:rPr lang="uk-UA" sz="2100" dirty="0" smtClean="0"/>
              <a:t>різка </a:t>
            </a:r>
            <a:r>
              <a:rPr lang="uk-UA" sz="2100" dirty="0"/>
              <a:t>зміна асортименту продукції та системи розповсюдження продукції;</a:t>
            </a:r>
          </a:p>
          <a:p>
            <a:pPr marL="0" indent="0" algn="just">
              <a:buNone/>
            </a:pPr>
            <a:r>
              <a:rPr lang="uk-UA" sz="2100" dirty="0" smtClean="0"/>
              <a:t>існування </a:t>
            </a:r>
            <a:r>
              <a:rPr lang="uk-UA" sz="2100" dirty="0"/>
              <a:t>понадлімітних залишків матеріалів і сировини;</a:t>
            </a:r>
          </a:p>
          <a:p>
            <a:pPr marL="0" indent="0" algn="just">
              <a:buNone/>
            </a:pPr>
            <a:r>
              <a:rPr lang="uk-UA" sz="2100" dirty="0" smtClean="0"/>
              <a:t>необґрунтована </a:t>
            </a:r>
            <a:r>
              <a:rPr lang="uk-UA" sz="2100" dirty="0"/>
              <a:t>заміна постачальників;</a:t>
            </a:r>
          </a:p>
          <a:p>
            <a:pPr marL="0" indent="0" algn="just">
              <a:buNone/>
            </a:pPr>
            <a:r>
              <a:rPr lang="uk-UA" sz="2100" dirty="0" smtClean="0"/>
              <a:t>затримування </a:t>
            </a:r>
            <a:r>
              <a:rPr lang="uk-UA" sz="2100" dirty="0"/>
              <a:t>звітності і зниження її якості;</a:t>
            </a:r>
          </a:p>
          <a:p>
            <a:pPr marL="0" indent="0" algn="just">
              <a:buNone/>
            </a:pPr>
            <a:r>
              <a:rPr lang="uk-UA" sz="2100" dirty="0" smtClean="0"/>
              <a:t>вимушені </a:t>
            </a:r>
            <a:r>
              <a:rPr lang="uk-UA" sz="2100" dirty="0" err="1"/>
              <a:t>простоювання</a:t>
            </a:r>
            <a:r>
              <a:rPr lang="uk-UA" sz="2100" dirty="0"/>
              <a:t>, неритмічна робота та ін.</a:t>
            </a:r>
          </a:p>
          <a:p>
            <a:pPr marL="0" indent="0" algn="ctr">
              <a:buNone/>
            </a:pPr>
            <a:r>
              <a:rPr lang="uk-UA" sz="2100" b="1" dirty="0"/>
              <a:t>Ознаки другої фази кризи:</a:t>
            </a:r>
          </a:p>
          <a:p>
            <a:pPr marL="0" indent="0" algn="just">
              <a:buNone/>
            </a:pPr>
            <a:r>
              <a:rPr lang="uk-UA" sz="2100" dirty="0" smtClean="0"/>
              <a:t>зростання </a:t>
            </a:r>
            <a:r>
              <a:rPr lang="uk-UA" sz="2100" dirty="0"/>
              <a:t>дебіторської і кредиторської заборгованості;</a:t>
            </a:r>
          </a:p>
          <a:p>
            <a:pPr marL="0" indent="0" algn="just">
              <a:buNone/>
            </a:pPr>
            <a:r>
              <a:rPr lang="uk-UA" sz="2100" dirty="0" smtClean="0"/>
              <a:t>неефективна </a:t>
            </a:r>
            <a:r>
              <a:rPr lang="uk-UA" sz="2100" dirty="0"/>
              <a:t>цінова стратегія;</a:t>
            </a:r>
          </a:p>
          <a:p>
            <a:pPr marL="0" indent="0" algn="just">
              <a:buNone/>
            </a:pPr>
            <a:r>
              <a:rPr lang="uk-UA" sz="2100" dirty="0" smtClean="0"/>
              <a:t>конфлікти </a:t>
            </a:r>
            <a:r>
              <a:rPr lang="uk-UA" sz="2100" dirty="0"/>
              <a:t>у вищій ланці керівництва;</a:t>
            </a:r>
          </a:p>
          <a:p>
            <a:pPr marL="0" indent="0" algn="just">
              <a:buNone/>
            </a:pPr>
            <a:r>
              <a:rPr lang="uk-UA" sz="2100" dirty="0" smtClean="0"/>
              <a:t>звільнення </a:t>
            </a:r>
            <a:r>
              <a:rPr lang="uk-UA" sz="2100" dirty="0"/>
              <a:t>за власним бажанням досвідчених працівників апарату управління та висококваліфікованих робітників;</a:t>
            </a:r>
          </a:p>
          <a:p>
            <a:pPr marL="0" indent="0" algn="just">
              <a:buNone/>
            </a:pPr>
            <a:r>
              <a:rPr lang="uk-UA" sz="2100" dirty="0" smtClean="0"/>
              <a:t>порушення </a:t>
            </a:r>
            <a:r>
              <a:rPr lang="uk-UA" sz="2100" dirty="0"/>
              <a:t>термінів виплати заробітної плати;</a:t>
            </a:r>
          </a:p>
          <a:p>
            <a:pPr marL="0" indent="0" algn="just">
              <a:buNone/>
            </a:pPr>
            <a:r>
              <a:rPr lang="uk-UA" sz="2100" dirty="0" smtClean="0"/>
              <a:t>зростання </a:t>
            </a:r>
            <a:r>
              <a:rPr lang="uk-UA" sz="2100" dirty="0"/>
              <a:t>кількості кадрів;</a:t>
            </a:r>
          </a:p>
          <a:p>
            <a:pPr marL="0" indent="0" algn="just">
              <a:buNone/>
            </a:pPr>
            <a:r>
              <a:rPr lang="uk-UA" sz="2100" dirty="0" smtClean="0"/>
              <a:t>погіршення </a:t>
            </a:r>
            <a:r>
              <a:rPr lang="uk-UA" sz="2100" dirty="0"/>
              <a:t>соціально-психологічного клімату в трудовому колективі та ін.</a:t>
            </a:r>
          </a:p>
          <a:p>
            <a:pPr marL="0" indent="0" algn="ctr">
              <a:buNone/>
            </a:pPr>
            <a:r>
              <a:rPr lang="uk-UA" sz="2100" b="1" dirty="0"/>
              <a:t>Ознаки, що виникають у третій фазі кризи :</a:t>
            </a:r>
          </a:p>
          <a:p>
            <a:pPr marL="0" indent="0" algn="just">
              <a:buNone/>
            </a:pPr>
            <a:r>
              <a:rPr lang="uk-UA" sz="2100" dirty="0" smtClean="0"/>
              <a:t>збільшення </a:t>
            </a:r>
            <a:r>
              <a:rPr lang="uk-UA" sz="2100" dirty="0"/>
              <a:t>до небезпечних меж частки залученого капіталу в загальній його сумі;</a:t>
            </a:r>
          </a:p>
          <a:p>
            <a:pPr marL="0" indent="0" algn="just">
              <a:buNone/>
            </a:pPr>
            <a:r>
              <a:rPr lang="uk-UA" sz="2100" dirty="0" smtClean="0"/>
              <a:t>порушення </a:t>
            </a:r>
            <a:r>
              <a:rPr lang="uk-UA" sz="2100" dirty="0"/>
              <a:t>балансу дебіторської і кредиторської заборгованості;</a:t>
            </a:r>
          </a:p>
          <a:p>
            <a:pPr marL="0" indent="0" algn="just">
              <a:buNone/>
            </a:pPr>
            <a:r>
              <a:rPr lang="uk-UA" sz="2100" dirty="0" smtClean="0"/>
              <a:t>хронічний </a:t>
            </a:r>
            <a:r>
              <a:rPr lang="uk-UA" sz="2100" dirty="0"/>
              <a:t>спад обсягів виробництва або призупинення діяльності;</a:t>
            </a:r>
          </a:p>
          <a:p>
            <a:pPr marL="0" indent="0" algn="just">
              <a:buNone/>
            </a:pPr>
            <a:r>
              <a:rPr lang="uk-UA" sz="2100" dirty="0" smtClean="0"/>
              <a:t>нагромадження </a:t>
            </a:r>
            <a:r>
              <a:rPr lang="uk-UA" sz="2100" dirty="0"/>
              <a:t>на складі готової продукції, яка не реалізується тривалий період;</a:t>
            </a:r>
          </a:p>
          <a:p>
            <a:pPr marL="0" indent="0" algn="just">
              <a:buNone/>
            </a:pPr>
            <a:r>
              <a:rPr lang="uk-UA" sz="2100" dirty="0" smtClean="0"/>
              <a:t>зростання </a:t>
            </a:r>
            <a:r>
              <a:rPr lang="uk-UA" sz="2100" dirty="0"/>
              <a:t>збитків;</a:t>
            </a:r>
          </a:p>
          <a:p>
            <a:pPr marL="0" indent="0" algn="just">
              <a:buNone/>
            </a:pPr>
            <a:r>
              <a:rPr lang="uk-UA" sz="2100" dirty="0" smtClean="0"/>
              <a:t>низька </a:t>
            </a:r>
            <a:r>
              <a:rPr lang="uk-UA" sz="2100" dirty="0"/>
              <a:t>заробітна плата працівників та відсутність позитивної динаміки на протягом тривалого періоду;</a:t>
            </a:r>
          </a:p>
          <a:p>
            <a:pPr marL="0" indent="0" algn="just">
              <a:buNone/>
            </a:pPr>
            <a:r>
              <a:rPr lang="uk-UA" sz="2100" dirty="0" smtClean="0"/>
              <a:t>тривалі </a:t>
            </a:r>
            <a:r>
              <a:rPr lang="uk-UA" sz="2100" dirty="0"/>
              <a:t>вимушені </a:t>
            </a:r>
            <a:r>
              <a:rPr lang="uk-UA" sz="2100" dirty="0" err="1"/>
              <a:t>простоювання</a:t>
            </a:r>
            <a:r>
              <a:rPr lang="uk-UA" sz="2100" dirty="0"/>
              <a:t>, скорочення робочих днів (тижнів), відпустки за ініціативою адміністрації підприємства;</a:t>
            </a:r>
          </a:p>
          <a:p>
            <a:pPr marL="0" indent="0" algn="just">
              <a:buNone/>
            </a:pPr>
            <a:r>
              <a:rPr lang="uk-UA" sz="2100" smtClean="0"/>
              <a:t>масове </a:t>
            </a:r>
            <a:r>
              <a:rPr lang="uk-UA" sz="2100" dirty="0"/>
              <a:t>звільнення робітників та ін.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747</Words>
  <Application>Microsoft Office PowerPoint</Application>
  <PresentationFormat>Экран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Взаємовідносини криз у суспільстві. Економічні кризи. Сутність фінансової кризи на підприємстві. 2. Етапи розвитку та види фінансової кризи на підприємстві. 3. Характеристика параметрів фінансової кризи на підприємстві.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21</cp:revision>
  <dcterms:created xsi:type="dcterms:W3CDTF">2020-08-26T06:53:27Z</dcterms:created>
  <dcterms:modified xsi:type="dcterms:W3CDTF">2022-09-06T16:12:25Z</dcterms:modified>
</cp:coreProperties>
</file>