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7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4302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457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0243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36791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1808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0535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6778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247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1490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799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74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792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191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48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8565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9255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764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FFA3E61-B890-4843-B5BD-BF733B2C694B}" type="datetimeFigureOut">
              <a:rPr lang="ru-RU" smtClean="0"/>
              <a:t>24.10.2023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A7FBDAE-98E5-4FED-9188-AC8C3728A92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1284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979D2E-9D08-4C0A-AAE8-628B89EB00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1538" y="372862"/>
            <a:ext cx="11203619" cy="1953088"/>
          </a:xfrm>
        </p:spPr>
        <p:txBody>
          <a:bodyPr>
            <a:normAutofit fontScale="90000"/>
          </a:bodyPr>
          <a:lstStyle/>
          <a:p>
            <a:r>
              <a:rPr lang="ru-RU" b="1" i="0" dirty="0">
                <a:solidFill>
                  <a:srgbClr val="3A454B"/>
                </a:solidFill>
                <a:effectLst/>
                <a:latin typeface="Roboto" panose="02000000000000000000" pitchFamily="2" charset="0"/>
              </a:rPr>
              <a:t>Основні етапи сімейної</a:t>
            </a:r>
            <a:r>
              <a:rPr lang="ru-RU" b="1" dirty="0">
                <a:solidFill>
                  <a:srgbClr val="3A454B"/>
                </a:solidFill>
                <a:latin typeface="Roboto" panose="02000000000000000000" pitchFamily="2" charset="0"/>
              </a:rPr>
              <a:t> </a:t>
            </a:r>
            <a:r>
              <a:rPr lang="ru-RU" b="1" i="0" dirty="0">
                <a:solidFill>
                  <a:srgbClr val="3A454B"/>
                </a:solidFill>
                <a:effectLst/>
                <a:latin typeface="Roboto" panose="02000000000000000000" pitchFamily="2" charset="0"/>
              </a:rPr>
              <a:t>психотерапії</a:t>
            </a:r>
            <a:br>
              <a:rPr lang="ru-RU" b="1" i="0" dirty="0">
                <a:solidFill>
                  <a:srgbClr val="3A454B"/>
                </a:solidFill>
                <a:effectLst/>
                <a:latin typeface="Roboto" panose="02000000000000000000" pitchFamily="2" charset="0"/>
              </a:rPr>
            </a:b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F6D9FE6-3EDA-4C3B-970B-0B5B1F7926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2964" y="1970843"/>
            <a:ext cx="6542842" cy="4731798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Етапи сімейної психотерапії. </a:t>
            </a:r>
          </a:p>
          <a:p>
            <a:pPr marL="457200" indent="-457200"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 першої зустрічі з клієнтом, встановлення психотерапевтичних відносин. </a:t>
            </a:r>
          </a:p>
          <a:p>
            <a:pPr marL="457200" indent="-457200"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 встановлення і підтримки психотерапевтичного контакту. </a:t>
            </a:r>
          </a:p>
          <a:p>
            <a:pPr marL="457200" indent="-457200"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запитів. </a:t>
            </a:r>
          </a:p>
          <a:p>
            <a:pPr marL="457200" indent="-457200"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труднощі, з якими може зустрітись психотерапевт на різних етапах роботи. </a:t>
            </a:r>
          </a:p>
          <a:p>
            <a:pPr marL="457200" indent="-457200"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ефективного психотерапевта за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 Карікашем.</a:t>
            </a:r>
          </a:p>
        </p:txBody>
      </p:sp>
    </p:spTree>
    <p:extLst>
      <p:ext uri="{BB962C8B-B14F-4D97-AF65-F5344CB8AC3E}">
        <p14:creationId xmlns:p14="http://schemas.microsoft.com/office/powerpoint/2010/main" val="1819342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1F7A4917-8075-4E83-A23E-83F774D62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4817" y="692458"/>
            <a:ext cx="8691238" cy="5104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557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E4E4BBF-6BEE-4C66-839F-6EDE8225FBF1}"/>
              </a:ext>
            </a:extLst>
          </p:cNvPr>
          <p:cNvSpPr txBox="1"/>
          <p:nvPr/>
        </p:nvSpPr>
        <p:spPr>
          <a:xfrm>
            <a:off x="710214" y="0"/>
            <a:ext cx="10955044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ru-RU" sz="2400" dirty="0"/>
          </a:p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Перший етап присвячений з’ясуванню потреби в допомозі, мотивації клієнта. Найбільша увага приділяється встановленню оптимальних стосунків між терапевтом і клієнтом, подоланню першої лінії спротиву останнього. На цьому етапі відбувається збір первинних даних про клієнта (сім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ю)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його (їх) життя, скарги тощо. З’ясовуються очікування від психотерапії і самого терапевта, сформулюється запит. </a:t>
            </a:r>
          </a:p>
          <a:p>
            <a:pPr algn="just"/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2. Другий етап присвячений встановленню взаємної відповідальності за процес та результат роботи. Стосунки між психотерапевтом і клієнтом характеризуються довірою та співпрацею, про існування або відсутність яких свідчить взаємна готовність до саморозкриття та обговорення різноманітних труднощів у роботі. Водночас відбувається обговорення перспектив можливих особистісних трансформацій клієнта та їх потенційний вплив на його життя. </a:t>
            </a:r>
          </a:p>
          <a:p>
            <a:pPr algn="just"/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3. На третьому етапі відбувається визначення цілей та опрацювання альтернатив. Терапевт обґрунтовує психотерапевтичну стратегію, намічає її основні віхи і компоненти. Грунтовно досліджується проблема клієнта (сім</a:t>
            </a: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ї) що передбачає вираження, усвідомлення і прийняття ним(ми) раніше неусвідомлюваних чи заборонених емоцій, почуттів. </a:t>
            </a:r>
          </a:p>
        </p:txBody>
      </p:sp>
    </p:spTree>
    <p:extLst>
      <p:ext uri="{BB962C8B-B14F-4D97-AF65-F5344CB8AC3E}">
        <p14:creationId xmlns:p14="http://schemas.microsoft.com/office/powerpoint/2010/main" val="2246253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A7D3D7-E569-4978-BDC3-E757D377FA4F}"/>
              </a:ext>
            </a:extLst>
          </p:cNvPr>
          <p:cNvSpPr txBox="1"/>
          <p:nvPr/>
        </p:nvSpPr>
        <p:spPr>
          <a:xfrm>
            <a:off x="849296" y="265291"/>
            <a:ext cx="10602897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4. Четвертий етап являє собою роботу над окресленими цілями. При цьому, застосовуючи ті чи інші методи, психотерапевт орієнтується на особливості проблеми, особистість клієнта, особливості взаємодії між партнерами, їх можливості й обмеження, а також роль найближчого оточення. </a:t>
            </a:r>
          </a:p>
          <a:p>
            <a:pPr algn="just"/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5. На п’ятому етапі, після фази, в ході якої клієнт(и) отримує нове розуміння себе, ставиться мета втілення внутрішніх змін у реальну поведінку. Тут клієнт засвоює нові поведінкові зразки, набуває здатності діяти спонтанно, на основі адаптивних когнітивних стратегій, відповідно до своїх внутрішніх потреб. 	</a:t>
            </a:r>
          </a:p>
          <a:p>
            <a:pPr algn="just"/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6. Шостий етап означає припинення психотерапії. Йому передує оцінка отриманого результату в якісних і кількісних характеристиках. Психотерапія припиняється, якщо клієнт досяг незалежності, приймає відповідальність за свої проблеми, бачить їх і може вирішувати без професійної допомоги психотерапевта.</a:t>
            </a:r>
          </a:p>
          <a:p>
            <a:pPr algn="just"/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7. Сьомий етап передбачає оцінку ефективності психотерапії за трьома</a:t>
            </a:r>
          </a:p>
          <a:p>
            <a:pPr algn="just"/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питаннями: чи змінився клієнт під час проведення психотерапії?; чи є зміни</a:t>
            </a:r>
          </a:p>
          <a:p>
            <a:pPr algn="just"/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 психотерапії?; чи достатні зміни для поліпшення його стану?</a:t>
            </a:r>
          </a:p>
        </p:txBody>
      </p:sp>
    </p:spTree>
    <p:extLst>
      <p:ext uri="{BB962C8B-B14F-4D97-AF65-F5344CB8AC3E}">
        <p14:creationId xmlns:p14="http://schemas.microsoft.com/office/powerpoint/2010/main" val="4277555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8E7CA2-A0CF-47C5-B612-37D6B8A42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969" y="181992"/>
            <a:ext cx="10173809" cy="1256191"/>
          </a:xfrm>
        </p:spPr>
        <p:txBody>
          <a:bodyPr>
            <a:normAutofit/>
          </a:bodyPr>
          <a:lstStyle/>
          <a:p>
            <a:pPr algn="ctr"/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Техніки встановлення і підтримки психотерапевтичного контакту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C7D35CD-4541-47F9-93F1-B7CD1FBA2F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99495" y="1731146"/>
            <a:ext cx="11212497" cy="4944862"/>
          </a:xfrm>
        </p:spPr>
        <p:txBody>
          <a:bodyPr>
            <a:normAutofit lnSpcReduction="10000"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	</a:t>
            </a: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1.Техніка раппорта (бути в контакті) - зав'язування теплих особистих відносин з клієнтом і створення атмосфери взаємної довіри. Мета раппорта - вибудувати міст взаємин з клієнтом через щирий інтерес і прийняття клієнта.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2. Підтримка - підбадьорення, заспокоювання.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3. Розуміння - емоційний відгук терапевта, який спонукає йти вглиб, не боятися.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4. Прийняття - створює близькість.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5. Техніка відображення почуттів - допомагає усвідомити і прийняти свої почуття клієнтові як частину себе.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6. Техніка відображення змісту - перефразування та узагальнення, передається основний зміст сказаного клієнтом, нічого не додається.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2400" b="0" i="0" u="none" strike="noStrike" kern="1200" cap="none" spc="0" normalizeH="0" baseline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	7. Мовчання, пауза - збільшує емоційний контакт, поглиблює переживання, занурює клієнта в проблему. Мовчання може бути відкидає і які вживають.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6593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7188B8-BC84-4440-9681-30812E9D9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0732" y="482682"/>
            <a:ext cx="8534400" cy="893357"/>
          </a:xfrm>
        </p:spPr>
        <p:txBody>
          <a:bodyPr/>
          <a:lstStyle/>
          <a:p>
            <a:pPr algn="ctr"/>
            <a:r>
              <a:rPr kumimoji="0" lang="uk-UA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Практична вправа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6824EB-4951-4B53-842A-6FE2C220E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3190" y="1464816"/>
            <a:ext cx="4411571" cy="3937082"/>
          </a:xfrm>
        </p:spPr>
        <p:txBody>
          <a:bodyPr>
            <a:noAutofit/>
          </a:bodyPr>
          <a:lstStyle/>
          <a:p>
            <a:pPr algn="just"/>
            <a:r>
              <a:rPr kumimoji="0" lang="uk-UA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Техніка “Циркулярне інтерв’ю” </a:t>
            </a:r>
            <a:r>
              <a:rPr kumimoji="0" lang="uk-UA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широко використовується в сімейній психотерапії і є однією із основних. Психотерапевт, по черзі, задає членам сім’ї питання (або особливим способом сформульовані, або одне і те ж), які стосуються наступних тем: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843294-7D86-44DF-852D-77447440A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57926" y="1376039"/>
            <a:ext cx="6826928" cy="5166804"/>
          </a:xfrm>
        </p:spPr>
        <p:txBody>
          <a:bodyPr>
            <a:normAutofit lnSpcReduction="10000"/>
          </a:bodyPr>
          <a:lstStyle/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з якими очікуваннями прийшла сім’я; </a:t>
            </a:r>
          </a:p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як сім’я бачить свою актуальну проблему; </a:t>
            </a:r>
          </a:p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яка ситуація в сім’ї на даний час; </a:t>
            </a:r>
          </a:p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як раніше сім’я справлялася із труднощами й проблемами;</a:t>
            </a:r>
          </a:p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які раніше були способи вирішення проблем; </a:t>
            </a:r>
          </a:p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як сім’я взаємодіє з приводу актуальної проблеми; </a:t>
            </a:r>
          </a:p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які позитивні сторони має проблема; </a:t>
            </a:r>
          </a:p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яким було б життя без проблеми, без симптому; </a:t>
            </a:r>
          </a:p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що собою являють існуючі ключові ситуації; яким найгіршим чином ця ситуація може розвиватися; яким чином можна погіршити дану проблему; </a:t>
            </a:r>
          </a:p>
          <a:p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як кожен член сім’ї уявляє своє майбутнє з проблемою і без неї. </a:t>
            </a:r>
          </a:p>
          <a:p>
            <a:pPr marL="0" indent="0">
              <a:buNone/>
            </a:pPr>
            <a:r>
              <a:rPr kumimoji="0" lang="uk-U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Таке коло запитань потребує двох–трьох зустрічей, після яких сімейний психотерапевт уточнює достовірну системну гіпотезу.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028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05268FB1-6F17-44BC-B9B8-433044564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4726" y="506029"/>
            <a:ext cx="6803886" cy="612558"/>
          </a:xfrm>
        </p:spPr>
        <p:txBody>
          <a:bodyPr/>
          <a:lstStyle/>
          <a:p>
            <a:pPr algn="ctr"/>
            <a:r>
              <a:rPr kumimoji="0" lang="uk-UA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Класифікація запитів:</a:t>
            </a:r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6F86538B-2843-421A-9802-2CA7D742B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96140"/>
            <a:ext cx="10972168" cy="4698260"/>
          </a:xfrm>
        </p:spPr>
        <p:txBody>
          <a:bodyPr/>
          <a:lstStyle/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AutoNum type="arabicParenR"/>
              <a:tabLst/>
              <a:defRPr/>
            </a:pPr>
            <a:r>
              <a:rPr kumimoji="0" lang="uk-UA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маніпулятивні запити 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(найчастіше клієнт хоче: контролювати відносини, почуття і поведінку інших людей, змінити ситуацію чи вийти із неї; змінити себе, знайти нові способи жити в цій ситуації); завдання терапевта – трансформувати маніпулятивний запит у конструктивний,  допомогти клієнту усвідомити причини його проблем і труднощів);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AutoNum type="arabicParenR"/>
              <a:tabLst/>
              <a:defRPr/>
            </a:pPr>
            <a:r>
              <a:rPr kumimoji="0" lang="uk-UA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запити про інформацію 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(найчастіше – це отримання відомостей про межі норми); завдання терапевта – безпосереднє та опосередковане інформування (повідомленні інформації, пояснення, </a:t>
            </a:r>
            <a:r>
              <a:rPr kumimoji="0" lang="uk-UA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бібліотерапія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,  переконування, в </a:t>
            </a:r>
            <a:r>
              <a:rPr kumimoji="0" lang="uk-UA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т.ч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. застосування як аргументу даних психодіагностики);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AutoNum type="arabicParenR"/>
              <a:tabLst/>
              <a:defRPr/>
            </a:pPr>
            <a:r>
              <a:rPr kumimoji="0" lang="uk-UA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запити на допомогу в самопізнанні 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(визначення індивідуальних особливостей); завдання терапевта – аналіз життєвого шляху, діагностика здібностей і </a:t>
            </a:r>
            <a:r>
              <a:rPr kumimoji="0" lang="uk-UA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т.ін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., </a:t>
            </a:r>
            <a:r>
              <a:rPr kumimoji="0" lang="uk-UA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емпатійне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і рефлексивне слухання тощо); </a:t>
            </a:r>
          </a:p>
          <a:p>
            <a:pPr marL="342900" marR="0" lvl="0" indent="-34290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AutoNum type="arabicParenR"/>
              <a:tabLst/>
              <a:defRPr/>
            </a:pPr>
            <a:r>
              <a:rPr kumimoji="0" lang="uk-UA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запити на допомогу в саморозвитку 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(прагнення клієнта до розвитку комунікативних та інших здібностей); завдання терапевта – аналіз поведінки, вироблення нових поведінкових </a:t>
            </a:r>
            <a:r>
              <a:rPr kumimoji="0" lang="uk-UA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патернів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, запобігання неконструктивних дій і реакцій, розвиток навичок саморегуляції тощо;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5960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9F04B9-8FAF-42C7-81DF-493458FB0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0351" y="339941"/>
            <a:ext cx="8534401" cy="840789"/>
          </a:xfrm>
        </p:spPr>
        <p:txBody>
          <a:bodyPr/>
          <a:lstStyle/>
          <a:p>
            <a:pPr algn="ctr"/>
            <a:r>
              <a:rPr kumimoji="0" lang="uk-UA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Класифікація запитів: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3685E9-1DCF-424F-8DAB-E3B310E0D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3" y="1278383"/>
            <a:ext cx="10643694" cy="5239675"/>
          </a:xfrm>
        </p:spPr>
        <p:txBody>
          <a:bodyPr>
            <a:norm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lang="uk-UA" sz="1700" b="1" dirty="0">
                <a:solidFill>
                  <a:schemeClr val="accent6"/>
                </a:solidFill>
                <a:latin typeface="Century Gothic" panose="020B0502020202020204"/>
              </a:rPr>
              <a:t>5) </a:t>
            </a:r>
            <a:r>
              <a:rPr kumimoji="0" lang="uk-UA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запити на трансформацію 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(або </a:t>
            </a:r>
            <a:r>
              <a:rPr kumimoji="0" lang="uk-UA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екзистенційні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 запити про смисл життя і </a:t>
            </a:r>
            <a:r>
              <a:rPr kumimoji="0" lang="uk-UA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т.ін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.); завдання терапевта – застосовувати всі можливі засоби –  психоаналіз, йоготерапію, </a:t>
            </a:r>
            <a:r>
              <a:rPr kumimoji="0" lang="uk-UA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психосинтез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, </a:t>
            </a:r>
            <a:r>
              <a:rPr kumimoji="0" lang="uk-UA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транзактний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 аналіз, </a:t>
            </a:r>
            <a:r>
              <a:rPr kumimoji="0" lang="uk-UA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медіативні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 техніки, </a:t>
            </a:r>
            <a:r>
              <a:rPr kumimoji="0" lang="uk-UA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емпатійне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 слухання – які можуть просувати клієнта на шляху особистісного розвитку;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17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Century Gothic" panose="020B0502020202020204"/>
              </a:rPr>
              <a:t>6) </a:t>
            </a:r>
            <a:r>
              <a:rPr kumimoji="0" lang="uk-UA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запити на зняття симптомів 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(скарги на страхи, емоційні розлади, проблеми комунікації, енергетичну слабкість і та ін.); завдання терапевта – інтерпретувати психологічний смисл симптому та умов, які провокують </a:t>
            </a:r>
            <a:r>
              <a:rPr kumimoji="0" lang="uk-UA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симптомоутворення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, робота з образами і </a:t>
            </a:r>
            <a:r>
              <a:rPr kumimoji="0" lang="uk-UA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т.п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.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Запит має щонайменше 2 рівні: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1) поверховий 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(клієнт найчастіше усвідомлює і готовий обговорювати саме цей рівень проблеми: наприклад, очевидні труднощі в стосунках із дитиною, чоловіком, іншими членами родини);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2) глибинний </a:t>
            </a: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(саме цей рівень проблеми цікавить терапевта: він дає можливість ідентифікувати проблему клієнта і знайти шлях її розв’язання). 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A53010"/>
              </a:buClr>
              <a:buSzTx/>
              <a:buFont typeface="Wingdings 3" charset="2"/>
              <a:buNone/>
              <a:tabLst/>
              <a:defRPr/>
            </a:pPr>
            <a:r>
              <a:rPr kumimoji="0" lang="uk-UA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entury Gothic" panose="020B0502020202020204"/>
              </a:rPr>
              <a:t>Запит завершується скаргою – формулюванням клієнтом того, що є джерелом його неблагополуччя, виводить його із стану душевної рівноваги і спонукало його звернутися по допомогу психотерапевта.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0308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4F9DEF-BA6E-4ECD-9DFA-802E609A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926" y="381740"/>
            <a:ext cx="10599937" cy="158910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Вимоги до особистості психотерапевта. Модель ефективного психотерапевта, 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за В. Карікашем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F9D885-4162-47AE-8E5A-F02113984B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9698" y="2139519"/>
            <a:ext cx="4500978" cy="3732896"/>
          </a:xfrm>
        </p:spPr>
        <p:txBody>
          <a:bodyPr>
            <a:noAutofit/>
          </a:bodyPr>
          <a:lstStyle/>
          <a:p>
            <a:pPr algn="just"/>
            <a:r>
              <a:rPr lang="uk-UA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Ефективний психотерапевт – це професіонал, який володіє належними знаннями, вміннями і навичками, необхідними для роботи з клієнтом, а також відповідними особистісними характеристиками. До них належать: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0C1003-464C-4160-A24A-46A2847C7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3740" y="2303757"/>
            <a:ext cx="6897949" cy="4580877"/>
          </a:xfrm>
        </p:spPr>
        <p:txBody>
          <a:bodyPr>
            <a:normAutofit fontScale="92500" lnSpcReduction="20000"/>
          </a:bodyPr>
          <a:lstStyle/>
          <a:p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автентичність – якоюсь мірою узагальнює багато властивостей особистості. Насамперед, це вираження щирості стосовно клієнта. Аутентична людина жадає бути і є сама собою як у своїх безпосередніх реакціях, так і в поведінці в цілому. Вона дозволяє собі не знати усі відповіді на життєві питання. Якщо психотерапевт виконує роль тільки технічного експерта, відмежовуючись від власних особистих реакцій, цінностей, почуттів, консультування буде стерильним, а його ефективність – сумнівною;</a:t>
            </a:r>
          </a:p>
          <a:p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відкритість власному досвіду. Ефективний консультант не повинен витісняти будь-які почуття, у тому числі й негативні. Тільки в такому випадку можна успішно контролювати свою поведінку, оскільки витіснені почуття стають ірраціональним джерелом неконтрольованої поведінки. Психотерапевт здатен сприяти позитивним змінам клієнта, тільки коли виявляє терпимість до всієї розмаїтості чужих і своїх емоційних реакцій;</a:t>
            </a:r>
            <a:endParaRPr lang="uk-U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6047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916582-0F55-4765-B9C7-04525FE87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012" y="385849"/>
            <a:ext cx="10795246" cy="1507067"/>
          </a:xfrm>
        </p:spPr>
        <p:txBody>
          <a:bodyPr>
            <a:normAutofit fontScale="90000"/>
          </a:bodyPr>
          <a:lstStyle/>
          <a:p>
            <a:pPr algn="ctr"/>
            <a:r>
              <a:rPr kumimoji="0" lang="ru-RU" sz="32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Вимоги до особистості психотерапевта. Модель ефективного психотерапевта, </a:t>
            </a:r>
            <a:br>
              <a:rPr kumimoji="0" lang="ru-RU" sz="32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ru-RU" sz="3200" b="0" i="0" u="none" strike="noStrike" kern="1200" cap="all" spc="0" normalizeH="0" baseline="0" noProof="0" dirty="0">
                <a:ln w="3175" cmpd="sng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за В. Карікашем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0C9991-15E5-42EB-8EB0-85D157A412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8677" y="1892916"/>
            <a:ext cx="5699464" cy="467656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самопізнання. Обмежене самопізнання означає обмеження волі, а глибоке самопізнання збільшує можливість вибору в житті. Чим більше консультант знає про себе, тим краще зрозуміє своїх клієнтів, і навпаки – чим більше консультант пізнає своїх клієнтів, тим глибше розуміє себе. Дуже важливо реалістично ставитися до себе;</a:t>
            </a:r>
          </a:p>
          <a:p>
            <a:pPr algn="just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 особистості й ідентичність. Психотерапевт повинен знати, хто він такий, ким може стати, чого хоче від життя і що для нього важливо. Як у професійній роботі, так і в особистому житті йому не слід бути простим відображенням надій інших людей, він повинен діяти, керуючись у тому 13 числі власною внутрішньою позицією. Це дозволить йому почуватися сильним у міжособистісних стосунках;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прийняття особистої відповідальності. Оскільки багато психотерапевтичних ситуацій виникає під контролем консультанта, він повинен нести відповідальність за свої дії в цих ситуаціях. Розуміння своєї відповідальності дозволяє вільно і свідомо здійснювати вибір у будь-який момент консультування – погоджуватися з доводами клієнта чи вступати в продуктивне протистояння. Особиста відповідальність допомагає більш конструктивно сприймати критику. У таких випадках критика не викликає механізмів психологічного захисту, а служить корисним зворотним зв'язком, що поліпшує ефективність діяльності і навіть організацію життя; </a:t>
            </a:r>
            <a:endParaRPr lang="uk-U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42D48F9-A11F-4232-A214-C3DF9145C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006353"/>
            <a:ext cx="5844466" cy="456312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толерантність до невизначеності. Однією з передумов становлення особистості є відкритість до нового досвіду, готовність до зустрічі з ним. У зв’язку з цим терапевту необхідна впевненість у собі в ситуаціях невизначеності. Такі ситуації часто складають «тканину» консультування. Адже ми ніколи не знаємо, з яким клієнтом і проблемою зіштовхнемося, які доведеться ухвалювати рішення. Впевненість у своїй інтуїції й адекватності почуттів, переконаність у правильності прийнятих рішень і здатність ризикувати – усі ці якості допомагають долати напругу, створювану невизначеністю при частій взаємодії з клієнтами; 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глибина стосунків з іншими людьми. Психотерапевт зобов'язаний оцінювати людей – їхні почуття, погляди, своєрідні риси особистості, але робити це без осуду і наклеювання ярликів. Він повинен бути здатен на вільне вираження своїх почуттів перед іншими людьми, у тому числі й перед клієнтами, що, безумовно, сприятиме налагодженню між ними якісних психотерапевтичних стосунків; </a:t>
            </a:r>
          </a:p>
          <a:p>
            <a:pPr algn="just"/>
            <a:r>
              <a:rPr lang="uk-UA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реалістичних цілей. Зазвичай успіх спонукає ставити перед собою великі цілі, а невдача, навпаки, – опустити нижче планку домагань. Іноді цей механізм самозахисту порушується, і тоді занадто велика мета буде заздалегідь приречена на невдачу чи прагнення до незначної мети не принесе 14 ніякого задоволення. Отже, психотерапевт повинен розуміти обмеженість своїх можливостей, позаяк він не в змозі допомогти всім клієнтам вирішити їхні проблеми. </a:t>
            </a:r>
          </a:p>
        </p:txBody>
      </p:sp>
    </p:spTree>
    <p:extLst>
      <p:ext uri="{BB962C8B-B14F-4D97-AF65-F5344CB8AC3E}">
        <p14:creationId xmlns:p14="http://schemas.microsoft.com/office/powerpoint/2010/main" val="424110803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262</TotalTime>
  <Words>1680</Words>
  <Application>Microsoft Office PowerPoint</Application>
  <PresentationFormat>Широкоэкранный</PresentationFormat>
  <Paragraphs>61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Century Gothic</vt:lpstr>
      <vt:lpstr>Roboto</vt:lpstr>
      <vt:lpstr>Times New Roman</vt:lpstr>
      <vt:lpstr>Wingdings 3</vt:lpstr>
      <vt:lpstr>Сектор</vt:lpstr>
      <vt:lpstr>Основні етапи сімейної психотерапії </vt:lpstr>
      <vt:lpstr>Презентация PowerPoint</vt:lpstr>
      <vt:lpstr>Презентация PowerPoint</vt:lpstr>
      <vt:lpstr>Техніки встановлення і підтримки психотерапевтичного контакту</vt:lpstr>
      <vt:lpstr>Практична вправа</vt:lpstr>
      <vt:lpstr>Класифікація запитів:</vt:lpstr>
      <vt:lpstr>Класифікація запитів:</vt:lpstr>
      <vt:lpstr>Вимоги до особистості психотерапевта. Модель ефективного психотерапевта,  за В. Карікашем</vt:lpstr>
      <vt:lpstr>Вимоги до особистості психотерапевта. Модель ефективного психотерапевта,  за В. Карікашем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Основні етапи сімейної психотерапії </dc:title>
  <dc:creator>Леся</dc:creator>
  <cp:lastModifiedBy>Леся</cp:lastModifiedBy>
  <cp:revision>3</cp:revision>
  <dcterms:created xsi:type="dcterms:W3CDTF">2023-10-17T08:52:12Z</dcterms:created>
  <dcterms:modified xsi:type="dcterms:W3CDTF">2023-10-24T11:20:23Z</dcterms:modified>
</cp:coreProperties>
</file>