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58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71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20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95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0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9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46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85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9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8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BB4AE-B5DF-41E0-83D1-E3E45408A6A4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DC49-05EA-419D-8C96-B58FA24E5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0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2.rada.gov.ua/laws/show/1287-97-%D0%BF" TargetMode="External"/><Relationship Id="rId2" Type="http://schemas.openxmlformats.org/officeDocument/2006/relationships/hyperlink" Target="http://zakon2.rada.gov.ua/laws/show/74/95-%D0%B2%D1%80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zakon2.rada.gov.ua/laws/show/z0411-07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Інформаційні агенції в Україні та світі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 Тема 2.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ПРАВОВІ ЗАСАДИ ФУНКЦІОНУВАННЯ ІНФОРМАЦІЙНИХ АГЕНТСТВ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9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/>
              <a:t>Г</a:t>
            </a:r>
            <a:r>
              <a:rPr lang="ru-RU" dirty="0" smtClean="0"/>
              <a:t>оловною проблемою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 є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b="1" dirty="0" err="1" smtClean="0"/>
              <a:t>небажання</a:t>
            </a:r>
            <a:r>
              <a:rPr lang="ru-RU" b="1" dirty="0" smtClean="0"/>
              <a:t> </a:t>
            </a:r>
            <a:r>
              <a:rPr lang="ru-RU" b="1" dirty="0" err="1" smtClean="0"/>
              <a:t>здійснювати</a:t>
            </a:r>
            <a:r>
              <a:rPr lang="ru-RU" b="1" dirty="0" smtClean="0"/>
              <a:t> </a:t>
            </a:r>
            <a:r>
              <a:rPr lang="ru-RU" b="1" dirty="0" err="1" smtClean="0"/>
              <a:t>державну</a:t>
            </a:r>
            <a:r>
              <a:rPr lang="ru-RU" b="1" dirty="0" smtClean="0"/>
              <a:t> </a:t>
            </a:r>
            <a:r>
              <a:rPr lang="ru-RU" b="1" dirty="0" err="1" smtClean="0"/>
              <a:t>реєстрацію</a:t>
            </a:r>
            <a:r>
              <a:rPr lang="ru-RU" b="1" dirty="0" smtClean="0"/>
              <a:t> як </a:t>
            </a:r>
            <a:r>
              <a:rPr lang="ru-RU" b="1" dirty="0" err="1" smtClean="0"/>
              <a:t>засобів</a:t>
            </a:r>
            <a:r>
              <a:rPr lang="ru-RU" b="1" dirty="0" smtClean="0"/>
              <a:t> </a:t>
            </a:r>
            <a:r>
              <a:rPr lang="ru-RU" b="1" dirty="0" err="1" smtClean="0"/>
              <a:t>масової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(мережа </a:t>
            </a:r>
            <a:r>
              <a:rPr lang="ru-RU" b="1" dirty="0" err="1" smtClean="0"/>
              <a:t>Інтернет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дозволяє</a:t>
            </a:r>
            <a:r>
              <a:rPr lang="ru-RU" dirty="0" smtClean="0"/>
              <a:t>), з одного боку, та </a:t>
            </a:r>
            <a:r>
              <a:rPr lang="ru-RU" b="1" dirty="0" err="1" smtClean="0"/>
              <a:t>залежність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економічних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політичних</a:t>
            </a:r>
            <a:r>
              <a:rPr lang="ru-RU" b="1" dirty="0" smtClean="0"/>
              <a:t> </a:t>
            </a:r>
            <a:r>
              <a:rPr lang="ru-RU" b="1" dirty="0" err="1" smtClean="0"/>
              <a:t>уподобань</a:t>
            </a:r>
            <a:r>
              <a:rPr lang="ru-RU" b="1" dirty="0" smtClean="0"/>
              <a:t> </a:t>
            </a:r>
            <a:r>
              <a:rPr lang="ru-RU" b="1" dirty="0" err="1" smtClean="0"/>
              <a:t>власника</a:t>
            </a:r>
            <a:r>
              <a:rPr lang="ru-RU" dirty="0" smtClean="0"/>
              <a:t> – з другого.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редакційну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Інтернет-ресурсів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Окрім</a:t>
            </a:r>
            <a:r>
              <a:rPr lang="ru-RU" dirty="0" smtClean="0"/>
              <a:t> того,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і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журналістам</a:t>
            </a:r>
            <a:r>
              <a:rPr lang="ru-RU" dirty="0" smtClean="0"/>
              <a:t>, і </a:t>
            </a:r>
            <a:r>
              <a:rPr lang="ru-RU" dirty="0" err="1" smtClean="0"/>
              <a:t>редакційним</a:t>
            </a:r>
            <a:r>
              <a:rPr lang="ru-RU" dirty="0" smtClean="0"/>
              <a:t> </a:t>
            </a:r>
            <a:r>
              <a:rPr lang="ru-RU" dirty="0" err="1" smtClean="0"/>
              <a:t>колективам</a:t>
            </a:r>
            <a:r>
              <a:rPr lang="ru-RU" dirty="0" smtClean="0"/>
              <a:t> </a:t>
            </a:r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за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неправдивої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122" name="Picture 2" descr="Мастер-класс «Информационные агентства России: от истории к современности»  корреспондента ИА «Интерфакс» Татьяны Курманиной | Институт филологии и  журналистики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7" y="1936955"/>
            <a:ext cx="469982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530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dirty="0"/>
          </a:p>
        </p:txBody>
      </p:sp>
      <p:pic>
        <p:nvPicPr>
          <p:cNvPr id="6150" name="Picture 6" descr="ЗУ &amp;quot;Про інформаційні агентства&amp;quot;. Розділ «Стаття 25. Споживачі продукції інформаційних  агентств» | Читати наукові підручники онлайн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329656"/>
            <a:ext cx="47625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Урок ділова гра на тему &amp;quot;Додавання відеокліпів, звукових ефектів та мовного  супроводу до слайдової презентації&amp;quot;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015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170" name="Picture 2" descr="захист джерел інформації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Недопуск журналіста через карантин на сесію міськради є злочином – правове  роз&amp;#39;яснення | Інститут масової інформації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228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Закон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України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«Про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інформаційні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агентства»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sz="3300" b="1" dirty="0">
                <a:solidFill>
                  <a:srgbClr val="C00000"/>
                </a:solidFill>
              </a:rPr>
              <a:t>Право на </a:t>
            </a:r>
            <a:r>
              <a:rPr lang="ru-RU" sz="3300" b="1" dirty="0" err="1">
                <a:solidFill>
                  <a:srgbClr val="C00000"/>
                </a:solidFill>
              </a:rPr>
              <a:t>заснування</a:t>
            </a:r>
            <a:r>
              <a:rPr lang="ru-RU" sz="3300" b="1" dirty="0">
                <a:solidFill>
                  <a:srgbClr val="C00000"/>
                </a:solidFill>
              </a:rPr>
              <a:t> </a:t>
            </a:r>
            <a:r>
              <a:rPr lang="ru-RU" sz="3300" b="1" dirty="0" err="1">
                <a:solidFill>
                  <a:srgbClr val="C00000"/>
                </a:solidFill>
              </a:rPr>
              <a:t>інформаційного</a:t>
            </a:r>
            <a:r>
              <a:rPr lang="ru-RU" sz="3300" b="1" dirty="0">
                <a:solidFill>
                  <a:srgbClr val="C00000"/>
                </a:solidFill>
              </a:rPr>
              <a:t> агентства</a:t>
            </a:r>
            <a:endParaRPr lang="ru-RU" sz="3300" dirty="0">
              <a:solidFill>
                <a:srgbClr val="C00000"/>
              </a:solidFill>
            </a:endParaRPr>
          </a:p>
          <a:p>
            <a:r>
              <a:rPr lang="ru-RU" sz="3300" dirty="0">
                <a:solidFill>
                  <a:srgbClr val="C00000"/>
                </a:solidFill>
              </a:rPr>
              <a:t>Право на </a:t>
            </a:r>
            <a:r>
              <a:rPr lang="ru-RU" sz="3300" dirty="0" err="1">
                <a:solidFill>
                  <a:srgbClr val="C00000"/>
                </a:solidFill>
              </a:rPr>
              <a:t>заснування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інформаційного</a:t>
            </a:r>
            <a:r>
              <a:rPr lang="ru-RU" sz="3300" dirty="0">
                <a:solidFill>
                  <a:srgbClr val="C00000"/>
                </a:solidFill>
              </a:rPr>
              <a:t> агентства в </a:t>
            </a:r>
            <a:r>
              <a:rPr lang="ru-RU" sz="3300" dirty="0" err="1">
                <a:solidFill>
                  <a:srgbClr val="C00000"/>
                </a:solidFill>
              </a:rPr>
              <a:t>Україні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належить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громадянам</a:t>
            </a:r>
            <a:r>
              <a:rPr lang="ru-RU" sz="3300" dirty="0">
                <a:solidFill>
                  <a:srgbClr val="C00000"/>
                </a:solidFill>
              </a:rPr>
              <a:t> та </a:t>
            </a:r>
            <a:r>
              <a:rPr lang="ru-RU" sz="3300" dirty="0" err="1">
                <a:solidFill>
                  <a:srgbClr val="C00000"/>
                </a:solidFill>
              </a:rPr>
              <a:t>юридичним</a:t>
            </a:r>
            <a:r>
              <a:rPr lang="ru-RU" sz="3300" dirty="0">
                <a:solidFill>
                  <a:srgbClr val="C00000"/>
                </a:solidFill>
              </a:rPr>
              <a:t> особам </a:t>
            </a:r>
            <a:r>
              <a:rPr lang="ru-RU" sz="3300" dirty="0" err="1">
                <a:solidFill>
                  <a:srgbClr val="C00000"/>
                </a:solidFill>
              </a:rPr>
              <a:t>України</a:t>
            </a:r>
            <a:r>
              <a:rPr lang="ru-RU" sz="3300" dirty="0">
                <a:solidFill>
                  <a:srgbClr val="C00000"/>
                </a:solidFill>
              </a:rPr>
              <a:t>. </a:t>
            </a:r>
            <a:r>
              <a:rPr lang="ru-RU" sz="3300" dirty="0" err="1">
                <a:solidFill>
                  <a:srgbClr val="C00000"/>
                </a:solidFill>
              </a:rPr>
              <a:t>Іноземці</a:t>
            </a:r>
            <a:r>
              <a:rPr lang="ru-RU" sz="3300" dirty="0">
                <a:solidFill>
                  <a:srgbClr val="C00000"/>
                </a:solidFill>
              </a:rPr>
              <a:t> та </a:t>
            </a:r>
            <a:r>
              <a:rPr lang="ru-RU" sz="3300" dirty="0" err="1">
                <a:solidFill>
                  <a:srgbClr val="C00000"/>
                </a:solidFill>
              </a:rPr>
              <a:t>іноземні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юридичні</a:t>
            </a:r>
            <a:r>
              <a:rPr lang="ru-RU" sz="3300" dirty="0">
                <a:solidFill>
                  <a:srgbClr val="C00000"/>
                </a:solidFill>
              </a:rPr>
              <a:t> особи </a:t>
            </a:r>
            <a:r>
              <a:rPr lang="ru-RU" sz="3300" dirty="0" err="1">
                <a:solidFill>
                  <a:srgbClr val="C00000"/>
                </a:solidFill>
              </a:rPr>
              <a:t>мають</a:t>
            </a:r>
            <a:r>
              <a:rPr lang="ru-RU" sz="3300" dirty="0">
                <a:solidFill>
                  <a:srgbClr val="C00000"/>
                </a:solidFill>
              </a:rPr>
              <a:t> право бути </a:t>
            </a:r>
            <a:r>
              <a:rPr lang="ru-RU" sz="3300" dirty="0" err="1">
                <a:solidFill>
                  <a:srgbClr val="C00000"/>
                </a:solidFill>
              </a:rPr>
              <a:t>співзасновниками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інформаційних</a:t>
            </a:r>
            <a:r>
              <a:rPr lang="ru-RU" sz="3300" dirty="0">
                <a:solidFill>
                  <a:srgbClr val="C00000"/>
                </a:solidFill>
              </a:rPr>
              <a:t> агентств </a:t>
            </a:r>
            <a:r>
              <a:rPr lang="ru-RU" sz="3300" dirty="0" err="1">
                <a:solidFill>
                  <a:srgbClr val="C00000"/>
                </a:solidFill>
              </a:rPr>
              <a:t>України</a:t>
            </a:r>
            <a:r>
              <a:rPr lang="ru-RU" sz="3300" dirty="0">
                <a:solidFill>
                  <a:srgbClr val="C00000"/>
                </a:solidFill>
              </a:rPr>
              <a:t>.</a:t>
            </a:r>
          </a:p>
          <a:p>
            <a:r>
              <a:rPr lang="ru-RU" sz="3300" dirty="0" err="1">
                <a:solidFill>
                  <a:srgbClr val="C00000"/>
                </a:solidFill>
              </a:rPr>
              <a:t>Державній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реєстрації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підлягають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усі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інформаційні</a:t>
            </a:r>
            <a:r>
              <a:rPr lang="ru-RU" sz="3300" dirty="0">
                <a:solidFill>
                  <a:srgbClr val="C00000"/>
                </a:solidFill>
              </a:rPr>
              <a:t> агентства та </a:t>
            </a:r>
            <a:r>
              <a:rPr lang="ru-RU" sz="3300" dirty="0" err="1">
                <a:solidFill>
                  <a:srgbClr val="C00000"/>
                </a:solidFill>
              </a:rPr>
              <a:t>представництва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інформаційних</a:t>
            </a:r>
            <a:r>
              <a:rPr lang="ru-RU" sz="3300" dirty="0">
                <a:solidFill>
                  <a:srgbClr val="C00000"/>
                </a:solidFill>
              </a:rPr>
              <a:t> агентств, </a:t>
            </a:r>
            <a:r>
              <a:rPr lang="ru-RU" sz="3300" dirty="0" err="1">
                <a:solidFill>
                  <a:srgbClr val="C00000"/>
                </a:solidFill>
              </a:rPr>
              <a:t>що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засновуються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або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діють</a:t>
            </a:r>
            <a:r>
              <a:rPr lang="ru-RU" sz="3300" dirty="0">
                <a:solidFill>
                  <a:srgbClr val="C00000"/>
                </a:solidFill>
              </a:rPr>
              <a:t> в </a:t>
            </a:r>
            <a:r>
              <a:rPr lang="ru-RU" sz="3300" dirty="0" err="1">
                <a:solidFill>
                  <a:srgbClr val="C00000"/>
                </a:solidFill>
              </a:rPr>
              <a:t>Україні</a:t>
            </a:r>
            <a:r>
              <a:rPr lang="ru-RU" sz="3300" dirty="0">
                <a:solidFill>
                  <a:srgbClr val="C00000"/>
                </a:solidFill>
              </a:rPr>
              <a:t>.</a:t>
            </a:r>
          </a:p>
          <a:p>
            <a:r>
              <a:rPr lang="ru-RU" sz="3300" dirty="0" err="1">
                <a:solidFill>
                  <a:srgbClr val="C00000"/>
                </a:solidFill>
              </a:rPr>
              <a:t>Державна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реєстрація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представництв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іноземних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інформаційних</a:t>
            </a:r>
            <a:r>
              <a:rPr lang="ru-RU" sz="3300" dirty="0">
                <a:solidFill>
                  <a:srgbClr val="C00000"/>
                </a:solidFill>
              </a:rPr>
              <a:t> агентств як </a:t>
            </a:r>
            <a:r>
              <a:rPr lang="ru-RU" sz="3300" dirty="0" err="1">
                <a:solidFill>
                  <a:srgbClr val="C00000"/>
                </a:solidFill>
              </a:rPr>
              <a:t>суб’єктів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інформаційної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діяльності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здійснюється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після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акредитації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їх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кореспондентів</a:t>
            </a:r>
            <a:r>
              <a:rPr lang="ru-RU" sz="3300" dirty="0">
                <a:solidFill>
                  <a:srgbClr val="C00000"/>
                </a:solidFill>
              </a:rPr>
              <a:t> у </a:t>
            </a:r>
            <a:r>
              <a:rPr lang="ru-RU" sz="3300" dirty="0" err="1">
                <a:solidFill>
                  <a:srgbClr val="C00000"/>
                </a:solidFill>
              </a:rPr>
              <a:t>Міністерстві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 err="1">
                <a:solidFill>
                  <a:srgbClr val="C00000"/>
                </a:solidFill>
              </a:rPr>
              <a:t>закордонних</a:t>
            </a:r>
            <a:r>
              <a:rPr lang="ru-RU" sz="3300" dirty="0">
                <a:solidFill>
                  <a:srgbClr val="C00000"/>
                </a:solidFill>
              </a:rPr>
              <a:t> справ.</a:t>
            </a:r>
          </a:p>
          <a:p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b="1" dirty="0" err="1"/>
              <a:t>Законодавчі</a:t>
            </a:r>
            <a:r>
              <a:rPr lang="ru-RU" b="1" dirty="0"/>
              <a:t> </a:t>
            </a:r>
            <a:r>
              <a:rPr lang="ru-RU" b="1" dirty="0" err="1"/>
              <a:t>акти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регулюють</a:t>
            </a:r>
            <a:r>
              <a:rPr lang="ru-RU" b="1" dirty="0"/>
              <a:t> порядок </a:t>
            </a:r>
            <a:r>
              <a:rPr lang="ru-RU" b="1" dirty="0" err="1"/>
              <a:t>державної</a:t>
            </a:r>
            <a:r>
              <a:rPr lang="ru-RU" b="1" dirty="0"/>
              <a:t> </a:t>
            </a:r>
            <a:r>
              <a:rPr lang="ru-RU" b="1" dirty="0" err="1"/>
              <a:t>реєстрації</a:t>
            </a:r>
            <a:r>
              <a:rPr lang="ru-RU" b="1" dirty="0"/>
              <a:t> </a:t>
            </a:r>
            <a:r>
              <a:rPr lang="ru-RU" b="1" dirty="0" err="1"/>
              <a:t>інформаційних</a:t>
            </a:r>
            <a:r>
              <a:rPr lang="ru-RU" b="1" dirty="0"/>
              <a:t> </a:t>
            </a:r>
            <a:r>
              <a:rPr lang="ru-RU" b="1" dirty="0" smtClean="0"/>
              <a:t>агентств</a:t>
            </a:r>
            <a:endParaRPr lang="ru-RU" dirty="0"/>
          </a:p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реєстрація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агентств як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агентств проводиться Державною </a:t>
            </a:r>
            <a:r>
              <a:rPr lang="ru-RU" dirty="0" err="1"/>
              <a:t>реєстраційною</a:t>
            </a:r>
            <a:r>
              <a:rPr lang="ru-RU" dirty="0"/>
              <a:t> службою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B050"/>
                </a:solidFill>
              </a:rPr>
              <a:t>Порядок </a:t>
            </a:r>
            <a:r>
              <a:rPr lang="ru-RU" b="1" dirty="0" err="1">
                <a:solidFill>
                  <a:srgbClr val="00B050"/>
                </a:solidFill>
              </a:rPr>
              <a:t>державної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реєстрації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інформаційних</a:t>
            </a:r>
            <a:r>
              <a:rPr lang="ru-RU" b="1" dirty="0">
                <a:solidFill>
                  <a:srgbClr val="00B050"/>
                </a:solidFill>
              </a:rPr>
              <a:t> агентств </a:t>
            </a:r>
            <a:r>
              <a:rPr lang="ru-RU" b="1" dirty="0" err="1">
                <a:solidFill>
                  <a:srgbClr val="00B050"/>
                </a:solidFill>
              </a:rPr>
              <a:t>регулюється</a:t>
            </a:r>
            <a:r>
              <a:rPr lang="ru-RU" b="1" dirty="0">
                <a:solidFill>
                  <a:srgbClr val="00B050"/>
                </a:solidFill>
              </a:rPr>
              <a:t>:</a:t>
            </a:r>
          </a:p>
          <a:p>
            <a:r>
              <a:rPr lang="ru-RU" dirty="0">
                <a:hlinkClick r:id="rId2" tooltip="Законом України Про інформаційні агентства від 28.02.1995"/>
              </a:rPr>
              <a:t>Законом </a:t>
            </a:r>
            <a:r>
              <a:rPr lang="ru-RU" dirty="0" err="1">
                <a:hlinkClick r:id="rId2" tooltip="Законом України Про інформаційні агентства від 28.02.1995"/>
              </a:rPr>
              <a:t>України</a:t>
            </a:r>
            <a:r>
              <a:rPr lang="ru-RU" dirty="0">
                <a:hlinkClick r:id="rId2" tooltip="Законом України Про інформаційні агентства від 28.02.1995"/>
              </a:rPr>
              <a:t> "Про </a:t>
            </a:r>
            <a:r>
              <a:rPr lang="ru-RU" dirty="0" err="1">
                <a:hlinkClick r:id="rId2" tooltip="Законом України Про інформаційні агентства від 28.02.1995"/>
              </a:rPr>
              <a:t>інформаційні</a:t>
            </a:r>
            <a:r>
              <a:rPr lang="ru-RU" dirty="0">
                <a:hlinkClick r:id="rId2" tooltip="Законом України Про інформаційні агентства від 28.02.1995"/>
              </a:rPr>
              <a:t> агентства" </a:t>
            </a:r>
            <a:r>
              <a:rPr lang="ru-RU" dirty="0" err="1">
                <a:hlinkClick r:id="rId2" tooltip="Законом України Про інформаційні агентства від 28.02.1995"/>
              </a:rPr>
              <a:t>від</a:t>
            </a:r>
            <a:r>
              <a:rPr lang="ru-RU" dirty="0">
                <a:hlinkClick r:id="rId2" tooltip="Законом України Про інформаційні агентства від 28.02.1995"/>
              </a:rPr>
              <a:t> 28.02.1995</a:t>
            </a:r>
            <a:r>
              <a:rPr lang="ru-RU" dirty="0"/>
              <a:t>;</a:t>
            </a:r>
          </a:p>
          <a:p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Постановою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Кабінету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Міністрів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України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від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17.11.97 № 1287 "Про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державну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реєстрацію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друкованих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засобів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масової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інформації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,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інформаційних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агентств та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розміри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реєстраційних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 </a:t>
            </a:r>
            <a:r>
              <a:rPr lang="ru-RU" dirty="0" err="1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зборів</a:t>
            </a:r>
            <a:r>
              <a:rPr lang="ru-RU" dirty="0">
                <a:hlinkClick r:id="rId3" tooltip="Постановою Кабінету Міністрів України від 17.11.97 № 1287 Про державну реєстрацію друкованих засобів масової інформації, інформаційних агентств та розміри реєстраційних зборів"/>
              </a:rPr>
              <a:t>"</a:t>
            </a:r>
            <a:r>
              <a:rPr lang="ru-RU" dirty="0"/>
              <a:t>,</a:t>
            </a:r>
          </a:p>
          <a:p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Положенням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про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державну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реєстрацію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інформаційних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агентств як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суб’єктів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інформаційної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діяльності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,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затвердженим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наказом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Міністерства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юстиції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України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від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21 лютого 2006 року № 12/5 (у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редакції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наказу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Міністерства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юстиції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</a:t>
            </a:r>
            <a:r>
              <a:rPr lang="ru-RU" dirty="0" err="1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від</a:t>
            </a:r>
            <a:r>
              <a:rPr lang="ru-RU" dirty="0">
                <a:hlinkClick r:id="rId4" tooltip="Положенням про державну реєстрацію інформаційних агентств як субєктів інформаційної діяльності, затвердженим наказом Міністерства юстиції України від 21 лютого 2006 року № 12/5 (у редакції наказу Міністерства юстиції від 13.01.2009 № 22/5)"/>
              </a:rPr>
              <a:t> 13.01.2009 № 22/5)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012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Саморегуляція в ЗМІ: початок чи кінець? - MediaSapien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981" y="1022555"/>
            <a:ext cx="9252154" cy="496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0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Зарубіжний</a:t>
            </a:r>
            <a:r>
              <a:rPr lang="ru-RU" b="1" dirty="0" smtClean="0">
                <a:solidFill>
                  <a:srgbClr val="0070C0"/>
                </a:solidFill>
              </a:rPr>
              <a:t> та </a:t>
            </a:r>
            <a:r>
              <a:rPr lang="ru-RU" b="1" dirty="0" err="1" smtClean="0">
                <a:solidFill>
                  <a:srgbClr val="0070C0"/>
                </a:solidFill>
              </a:rPr>
              <a:t>український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досвід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регулювання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діяльності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інформаційних</a:t>
            </a:r>
            <a:r>
              <a:rPr lang="ru-RU" b="1" dirty="0" smtClean="0">
                <a:solidFill>
                  <a:srgbClr val="0070C0"/>
                </a:solidFill>
              </a:rPr>
              <a:t> агентств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err="1" smtClean="0">
                <a:solidFill>
                  <a:srgbClr val="FF0000"/>
                </a:solidFill>
              </a:rPr>
              <a:t>Аналіз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інформаційного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законодавства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країн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Європи</a:t>
            </a:r>
            <a:r>
              <a:rPr lang="ru-RU" sz="3600" dirty="0" smtClean="0">
                <a:solidFill>
                  <a:srgbClr val="FF0000"/>
                </a:solidFill>
              </a:rPr>
              <a:t> та США, проведений </a:t>
            </a:r>
            <a:r>
              <a:rPr lang="ru-RU" sz="3600" dirty="0" err="1" smtClean="0">
                <a:solidFill>
                  <a:srgbClr val="FF0000"/>
                </a:solidFill>
              </a:rPr>
              <a:t>українськими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дослідниками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засвідчує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що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діяльність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інформаційних</a:t>
            </a:r>
            <a:r>
              <a:rPr lang="ru-RU" sz="3600" dirty="0" smtClean="0">
                <a:solidFill>
                  <a:srgbClr val="FF0000"/>
                </a:solidFill>
              </a:rPr>
              <a:t> агентств, як й </a:t>
            </a:r>
            <a:r>
              <a:rPr lang="ru-RU" sz="3600" dirty="0" err="1" smtClean="0">
                <a:solidFill>
                  <a:srgbClr val="FF0000"/>
                </a:solidFill>
              </a:rPr>
              <a:t>інших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засобів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масової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інформації</a:t>
            </a:r>
            <a:r>
              <a:rPr lang="ru-RU" sz="3600" dirty="0" smtClean="0">
                <a:solidFill>
                  <a:srgbClr val="FF0000"/>
                </a:solidFill>
              </a:rPr>
              <a:t>, не </a:t>
            </a:r>
            <a:r>
              <a:rPr lang="ru-RU" sz="3600" dirty="0" err="1" smtClean="0">
                <a:solidFill>
                  <a:srgbClr val="FF0000"/>
                </a:solidFill>
              </a:rPr>
              <a:t>регламентується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спеціальними</a:t>
            </a:r>
            <a:r>
              <a:rPr lang="ru-RU" sz="3600" dirty="0" smtClean="0">
                <a:solidFill>
                  <a:srgbClr val="FF0000"/>
                </a:solidFill>
              </a:rPr>
              <a:t> законами. </a:t>
            </a:r>
            <a:r>
              <a:rPr lang="ru-RU" sz="3600" dirty="0" err="1" smtClean="0">
                <a:solidFill>
                  <a:srgbClr val="FF0000"/>
                </a:solidFill>
              </a:rPr>
              <a:t>Найчастіше</a:t>
            </a:r>
            <a:r>
              <a:rPr lang="ru-RU" sz="3600" dirty="0" smtClean="0">
                <a:solidFill>
                  <a:srgbClr val="FF0000"/>
                </a:solidFill>
              </a:rPr>
              <a:t> у </a:t>
            </a:r>
            <a:r>
              <a:rPr lang="ru-RU" sz="3600" dirty="0" err="1" smtClean="0">
                <a:solidFill>
                  <a:srgbClr val="FF0000"/>
                </a:solidFill>
              </a:rPr>
              <a:t>законодавчому</a:t>
            </a:r>
            <a:r>
              <a:rPr lang="ru-RU" sz="3600" dirty="0" smtClean="0">
                <a:solidFill>
                  <a:srgbClr val="FF0000"/>
                </a:solidFill>
              </a:rPr>
              <a:t> порядку </a:t>
            </a:r>
            <a:r>
              <a:rPr lang="ru-RU" sz="3600" dirty="0" err="1" smtClean="0">
                <a:solidFill>
                  <a:srgbClr val="FF0000"/>
                </a:solidFill>
              </a:rPr>
              <a:t>забезпечуються</a:t>
            </a:r>
            <a:r>
              <a:rPr lang="ru-RU" sz="3600" dirty="0" smtClean="0">
                <a:solidFill>
                  <a:srgbClr val="FF0000"/>
                </a:solidFill>
              </a:rPr>
              <a:t> свобода </a:t>
            </a:r>
            <a:r>
              <a:rPr lang="ru-RU" sz="3600" b="1" dirty="0" smtClean="0">
                <a:solidFill>
                  <a:srgbClr val="FF0000"/>
                </a:solidFill>
              </a:rPr>
              <a:t>слова та </a:t>
            </a:r>
            <a:r>
              <a:rPr lang="ru-RU" sz="3600" b="1" dirty="0" err="1" smtClean="0">
                <a:solidFill>
                  <a:srgbClr val="FF0000"/>
                </a:solidFill>
              </a:rPr>
              <a:t>преси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546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Зарубіжний</a:t>
            </a:r>
            <a:r>
              <a:rPr lang="ru-RU" b="1" dirty="0" smtClean="0">
                <a:solidFill>
                  <a:srgbClr val="0070C0"/>
                </a:solidFill>
              </a:rPr>
              <a:t> та </a:t>
            </a:r>
            <a:r>
              <a:rPr lang="ru-RU" b="1" dirty="0" err="1" smtClean="0">
                <a:solidFill>
                  <a:srgbClr val="0070C0"/>
                </a:solidFill>
              </a:rPr>
              <a:t>український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досвід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регулювання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діяльності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інформаційних</a:t>
            </a:r>
            <a:r>
              <a:rPr lang="ru-RU" b="1" dirty="0" smtClean="0">
                <a:solidFill>
                  <a:srgbClr val="0070C0"/>
                </a:solidFill>
              </a:rPr>
              <a:t> агентств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Традиція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прийняття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спеціальних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законів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призначених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регулювати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діяльність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окремих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видів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засобів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масової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інформації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притаманна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країнам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пострадянського</a:t>
            </a:r>
            <a:r>
              <a:rPr lang="ru-RU" b="1" dirty="0" smtClean="0">
                <a:solidFill>
                  <a:srgbClr val="C00000"/>
                </a:solidFill>
              </a:rPr>
              <a:t> простору, в тому </a:t>
            </a:r>
            <a:r>
              <a:rPr lang="ru-RU" b="1" dirty="0" err="1" smtClean="0">
                <a:solidFill>
                  <a:srgbClr val="C00000"/>
                </a:solidFill>
              </a:rPr>
              <a:t>числі</a:t>
            </a:r>
            <a:r>
              <a:rPr lang="ru-RU" b="1" dirty="0" smtClean="0">
                <a:solidFill>
                  <a:srgbClr val="C00000"/>
                </a:solidFill>
              </a:rPr>
              <a:t> й </a:t>
            </a:r>
            <a:r>
              <a:rPr lang="ru-RU" b="1" dirty="0" err="1" smtClean="0">
                <a:solidFill>
                  <a:srgbClr val="C00000"/>
                </a:solidFill>
              </a:rPr>
              <a:t>Україні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028" name="Picture 4" descr="Презентація: &amp;quot;Медіа та демократія: баланс між свободою вираження поглядів  та відповідальністю&amp;quot;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13" y="1690687"/>
            <a:ext cx="5220929" cy="413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25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Український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досвід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регулювання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інформаційних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агентств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перших на </a:t>
            </a:r>
            <a:r>
              <a:rPr lang="ru-RU" dirty="0" err="1" smtClean="0"/>
              <a:t>теренах</a:t>
            </a:r>
            <a:r>
              <a:rPr lang="ru-RU" dirty="0" smtClean="0"/>
              <a:t> </a:t>
            </a:r>
            <a:r>
              <a:rPr lang="ru-RU" dirty="0" err="1" smtClean="0"/>
              <a:t>пострадянських</a:t>
            </a:r>
            <a:r>
              <a:rPr lang="ru-RU" dirty="0" smtClean="0"/>
              <a:t> держав почала </a:t>
            </a:r>
            <a:r>
              <a:rPr lang="ru-RU" dirty="0" err="1" smtClean="0"/>
              <a:t>творити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 err="1" smtClean="0"/>
              <a:t>законодавство</a:t>
            </a:r>
            <a:r>
              <a:rPr lang="ru-RU" dirty="0" smtClean="0"/>
              <a:t>. У 1992 </a:t>
            </a:r>
            <a:r>
              <a:rPr lang="ru-RU" dirty="0" err="1" smtClean="0"/>
              <a:t>році</a:t>
            </a:r>
            <a:r>
              <a:rPr lang="ru-RU" dirty="0" smtClean="0"/>
              <a:t>, через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схвалені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Закони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України</a:t>
            </a:r>
            <a:r>
              <a:rPr lang="ru-RU" dirty="0" smtClean="0">
                <a:solidFill>
                  <a:srgbClr val="FF0000"/>
                </a:solidFill>
              </a:rPr>
              <a:t> «Про </a:t>
            </a:r>
            <a:r>
              <a:rPr lang="ru-RU" dirty="0" err="1" smtClean="0">
                <a:solidFill>
                  <a:srgbClr val="FF0000"/>
                </a:solidFill>
              </a:rPr>
              <a:t>інформацію</a:t>
            </a:r>
            <a:r>
              <a:rPr lang="ru-RU" dirty="0" smtClean="0">
                <a:solidFill>
                  <a:srgbClr val="FF0000"/>
                </a:solidFill>
              </a:rPr>
              <a:t>» та «Про </a:t>
            </a:r>
            <a:r>
              <a:rPr lang="ru-RU" dirty="0" err="1" smtClean="0">
                <a:solidFill>
                  <a:srgbClr val="FF0000"/>
                </a:solidFill>
              </a:rPr>
              <a:t>друковані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засоби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масової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інформації</a:t>
            </a:r>
            <a:r>
              <a:rPr lang="ru-RU" dirty="0" smtClean="0">
                <a:solidFill>
                  <a:srgbClr val="FF0000"/>
                </a:solidFill>
              </a:rPr>
              <a:t> (</a:t>
            </a:r>
            <a:r>
              <a:rPr lang="ru-RU" dirty="0" err="1" smtClean="0">
                <a:solidFill>
                  <a:srgbClr val="FF0000"/>
                </a:solidFill>
              </a:rPr>
              <a:t>пресу</a:t>
            </a:r>
            <a:r>
              <a:rPr lang="ru-RU" dirty="0" smtClean="0">
                <a:solidFill>
                  <a:srgbClr val="FF0000"/>
                </a:solidFill>
              </a:rPr>
              <a:t>) в </a:t>
            </a:r>
            <a:r>
              <a:rPr lang="ru-RU" dirty="0" err="1" smtClean="0">
                <a:solidFill>
                  <a:srgbClr val="FF0000"/>
                </a:solidFill>
              </a:rPr>
              <a:t>Україні</a:t>
            </a:r>
            <a:r>
              <a:rPr lang="ru-RU" dirty="0" smtClean="0">
                <a:solidFill>
                  <a:srgbClr val="FF0000"/>
                </a:solidFill>
              </a:rPr>
              <a:t>». </a:t>
            </a:r>
            <a:r>
              <a:rPr lang="ru-RU" dirty="0" err="1" smtClean="0"/>
              <a:t>Наприкінці</a:t>
            </a:r>
            <a:r>
              <a:rPr lang="ru-RU" dirty="0" smtClean="0"/>
              <a:t> 1993 року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Закон </a:t>
            </a:r>
            <a:r>
              <a:rPr lang="ru-RU" dirty="0" smtClean="0">
                <a:solidFill>
                  <a:srgbClr val="FF0000"/>
                </a:solidFill>
              </a:rPr>
              <a:t>«Про </a:t>
            </a:r>
            <a:r>
              <a:rPr lang="ru-RU" dirty="0" err="1" smtClean="0">
                <a:solidFill>
                  <a:srgbClr val="FF0000"/>
                </a:solidFill>
              </a:rPr>
              <a:t>телебачення</a:t>
            </a:r>
            <a:r>
              <a:rPr lang="ru-RU" dirty="0" smtClean="0">
                <a:solidFill>
                  <a:srgbClr val="FF0000"/>
                </a:solidFill>
              </a:rPr>
              <a:t> та </a:t>
            </a:r>
            <a:r>
              <a:rPr lang="ru-RU" dirty="0" err="1" smtClean="0">
                <a:solidFill>
                  <a:srgbClr val="FF0000"/>
                </a:solidFill>
              </a:rPr>
              <a:t>радіомовлення</a:t>
            </a:r>
            <a:r>
              <a:rPr lang="ru-RU" dirty="0" smtClean="0">
                <a:solidFill>
                  <a:srgbClr val="FF0000"/>
                </a:solidFill>
              </a:rPr>
              <a:t>», </a:t>
            </a:r>
            <a:r>
              <a:rPr lang="ru-RU" dirty="0" smtClean="0"/>
              <a:t>а на </a:t>
            </a:r>
            <a:r>
              <a:rPr lang="ru-RU" b="1" dirty="0" smtClean="0">
                <a:solidFill>
                  <a:srgbClr val="FF0000"/>
                </a:solidFill>
              </a:rPr>
              <a:t>початку 1995 року – </a:t>
            </a:r>
            <a:r>
              <a:rPr lang="ru-RU" b="1" dirty="0" err="1" smtClean="0">
                <a:solidFill>
                  <a:srgbClr val="FF0000"/>
                </a:solidFill>
              </a:rPr>
              <a:t>від</a:t>
            </a:r>
            <a:r>
              <a:rPr lang="ru-RU" b="1" dirty="0" smtClean="0">
                <a:solidFill>
                  <a:srgbClr val="FF0000"/>
                </a:solidFill>
              </a:rPr>
              <a:t> часу </a:t>
            </a:r>
            <a:r>
              <a:rPr lang="ru-RU" b="1" dirty="0" err="1" smtClean="0">
                <a:solidFill>
                  <a:srgbClr val="FF0000"/>
                </a:solidFill>
              </a:rPr>
              <a:t>набуття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чинності</a:t>
            </a:r>
            <a:r>
              <a:rPr lang="ru-RU" b="1" dirty="0" smtClean="0">
                <a:solidFill>
                  <a:srgbClr val="FF0000"/>
                </a:solidFill>
              </a:rPr>
              <a:t> Законом </a:t>
            </a:r>
            <a:r>
              <a:rPr lang="ru-RU" b="1" dirty="0" err="1" smtClean="0">
                <a:solidFill>
                  <a:srgbClr val="FF0000"/>
                </a:solidFill>
              </a:rPr>
              <a:t>України</a:t>
            </a:r>
            <a:r>
              <a:rPr lang="ru-RU" b="1" dirty="0" smtClean="0">
                <a:solidFill>
                  <a:srgbClr val="FF0000"/>
                </a:solidFill>
              </a:rPr>
              <a:t> «Про </a:t>
            </a:r>
            <a:r>
              <a:rPr lang="ru-RU" b="1" dirty="0" err="1" smtClean="0">
                <a:solidFill>
                  <a:srgbClr val="FF0000"/>
                </a:solidFill>
              </a:rPr>
              <a:t>інформаційні</a:t>
            </a:r>
            <a:r>
              <a:rPr lang="ru-RU" b="1" dirty="0" smtClean="0">
                <a:solidFill>
                  <a:srgbClr val="FF0000"/>
                </a:solidFill>
              </a:rPr>
              <a:t> агентства» </a:t>
            </a:r>
            <a:r>
              <a:rPr lang="ru-RU" dirty="0" smtClean="0"/>
              <a:t>–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законодавчо</a:t>
            </a:r>
            <a:r>
              <a:rPr lang="ru-RU" dirty="0" smtClean="0"/>
              <a:t> </a:t>
            </a:r>
            <a:r>
              <a:rPr lang="ru-RU" dirty="0" err="1" smtClean="0"/>
              <a:t>врегульована</a:t>
            </a:r>
            <a:r>
              <a:rPr lang="ru-RU" dirty="0" smtClean="0"/>
              <a:t> і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агентств. Характерно,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ухвалювалися</a:t>
            </a:r>
            <a:r>
              <a:rPr lang="ru-RU" dirty="0" smtClean="0"/>
              <a:t> у </a:t>
            </a:r>
            <a:r>
              <a:rPr lang="ru-RU" dirty="0" err="1" smtClean="0"/>
              <a:t>хронологічному</a:t>
            </a:r>
            <a:r>
              <a:rPr lang="ru-RU" dirty="0" smtClean="0"/>
              <a:t> порядку,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світовим</a:t>
            </a:r>
            <a:r>
              <a:rPr lang="ru-RU" dirty="0" smtClean="0"/>
              <a:t> </a:t>
            </a:r>
            <a:r>
              <a:rPr lang="ru-RU" dirty="0" err="1" smtClean="0"/>
              <a:t>тенденціям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мас-медіа</a:t>
            </a:r>
            <a:r>
              <a:rPr lang="ru-RU" dirty="0" smtClean="0"/>
              <a:t>: </a:t>
            </a:r>
            <a:r>
              <a:rPr lang="ru-RU" dirty="0" err="1" smtClean="0"/>
              <a:t>преса</a:t>
            </a:r>
            <a:r>
              <a:rPr lang="ru-RU" dirty="0" smtClean="0"/>
              <a:t> – </a:t>
            </a:r>
            <a:r>
              <a:rPr lang="ru-RU" dirty="0" err="1" smtClean="0"/>
              <a:t>радіо</a:t>
            </a:r>
            <a:r>
              <a:rPr lang="ru-RU" dirty="0" smtClean="0"/>
              <a:t> та </a:t>
            </a:r>
            <a:r>
              <a:rPr lang="ru-RU" dirty="0" err="1" smtClean="0"/>
              <a:t>телебачення</a:t>
            </a:r>
            <a:r>
              <a:rPr lang="ru-RU" dirty="0" smtClean="0"/>
              <a:t> – </a:t>
            </a:r>
            <a:r>
              <a:rPr lang="ru-RU" dirty="0" err="1" smtClean="0"/>
              <a:t>інформаційні</a:t>
            </a:r>
            <a:r>
              <a:rPr lang="ru-RU" dirty="0" smtClean="0"/>
              <a:t> агентства.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662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агентства як </a:t>
            </a:r>
            <a:r>
              <a:rPr lang="ru-RU" b="1" dirty="0" err="1">
                <a:solidFill>
                  <a:srgbClr val="7030A0"/>
                </a:solidFill>
              </a:rPr>
              <a:t>суб’єкти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інформаційної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діяльності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400" dirty="0" err="1">
                <a:solidFill>
                  <a:srgbClr val="FF0000"/>
                </a:solidFill>
              </a:rPr>
              <a:t>Інформаційні</a:t>
            </a:r>
            <a:r>
              <a:rPr lang="ru-RU" sz="3400" dirty="0">
                <a:solidFill>
                  <a:srgbClr val="FF0000"/>
                </a:solidFill>
              </a:rPr>
              <a:t> агентства - </a:t>
            </a:r>
            <a:r>
              <a:rPr lang="ru-RU" sz="3400" dirty="0" err="1">
                <a:solidFill>
                  <a:srgbClr val="FF0000"/>
                </a:solidFill>
              </a:rPr>
              <a:t>це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зареєстровані</a:t>
            </a:r>
            <a:r>
              <a:rPr lang="ru-RU" sz="3400" dirty="0">
                <a:solidFill>
                  <a:srgbClr val="FF0000"/>
                </a:solidFill>
              </a:rPr>
              <a:t> як </a:t>
            </a:r>
            <a:r>
              <a:rPr lang="ru-RU" sz="3400" dirty="0" err="1">
                <a:solidFill>
                  <a:srgbClr val="FF0000"/>
                </a:solidFill>
              </a:rPr>
              <a:t>юридичні</a:t>
            </a:r>
            <a:r>
              <a:rPr lang="ru-RU" sz="3400" dirty="0">
                <a:solidFill>
                  <a:srgbClr val="FF0000"/>
                </a:solidFill>
              </a:rPr>
              <a:t> особи </a:t>
            </a:r>
            <a:r>
              <a:rPr lang="ru-RU" sz="3400" dirty="0" err="1">
                <a:solidFill>
                  <a:srgbClr val="FF0000"/>
                </a:solidFill>
              </a:rPr>
              <a:t>суб’єкти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інформаційної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діяльності</a:t>
            </a:r>
            <a:r>
              <a:rPr lang="ru-RU" sz="3400" dirty="0">
                <a:solidFill>
                  <a:srgbClr val="FF0000"/>
                </a:solidFill>
              </a:rPr>
              <a:t>, </a:t>
            </a:r>
            <a:r>
              <a:rPr lang="ru-RU" sz="3400" dirty="0" err="1">
                <a:solidFill>
                  <a:srgbClr val="FF0000"/>
                </a:solidFill>
              </a:rPr>
              <a:t>що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діють</a:t>
            </a:r>
            <a:r>
              <a:rPr lang="ru-RU" sz="3400" dirty="0">
                <a:solidFill>
                  <a:srgbClr val="FF0000"/>
                </a:solidFill>
              </a:rPr>
              <a:t> з метою </a:t>
            </a:r>
            <a:r>
              <a:rPr lang="ru-RU" sz="3400" dirty="0" err="1">
                <a:solidFill>
                  <a:srgbClr val="FF0000"/>
                </a:solidFill>
              </a:rPr>
              <a:t>надання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інформаційних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послуг</a:t>
            </a:r>
            <a:r>
              <a:rPr lang="ru-RU" sz="3400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 err="1">
                <a:solidFill>
                  <a:srgbClr val="0070C0"/>
                </a:solidFill>
              </a:rPr>
              <a:t>Представництво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інформаційного</a:t>
            </a:r>
            <a:r>
              <a:rPr lang="ru-RU" dirty="0">
                <a:solidFill>
                  <a:srgbClr val="0070C0"/>
                </a:solidFill>
              </a:rPr>
              <a:t> агентства в </a:t>
            </a:r>
            <a:r>
              <a:rPr lang="ru-RU" dirty="0" err="1">
                <a:solidFill>
                  <a:srgbClr val="0070C0"/>
                </a:solidFill>
              </a:rPr>
              <a:t>Україні</a:t>
            </a:r>
            <a:r>
              <a:rPr lang="ru-RU" dirty="0">
                <a:solidFill>
                  <a:srgbClr val="0070C0"/>
                </a:solidFill>
              </a:rPr>
              <a:t> – </a:t>
            </a:r>
            <a:r>
              <a:rPr lang="ru-RU" dirty="0" err="1">
                <a:solidFill>
                  <a:srgbClr val="0070C0"/>
                </a:solidFill>
              </a:rPr>
              <a:t>це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зареєстроване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Україні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відповідно</a:t>
            </a:r>
            <a:r>
              <a:rPr lang="ru-RU" dirty="0">
                <a:solidFill>
                  <a:srgbClr val="0070C0"/>
                </a:solidFill>
              </a:rPr>
              <a:t> до чинного </a:t>
            </a:r>
            <a:r>
              <a:rPr lang="ru-RU" dirty="0" err="1">
                <a:solidFill>
                  <a:srgbClr val="0070C0"/>
                </a:solidFill>
              </a:rPr>
              <a:t>законодавства</a:t>
            </a:r>
            <a:r>
              <a:rPr lang="ru-RU" dirty="0">
                <a:solidFill>
                  <a:srgbClr val="0070C0"/>
                </a:solidFill>
              </a:rPr>
              <a:t> як </a:t>
            </a:r>
            <a:r>
              <a:rPr lang="ru-RU" dirty="0" err="1">
                <a:solidFill>
                  <a:srgbClr val="0070C0"/>
                </a:solidFill>
              </a:rPr>
              <a:t>суб’єкт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інформаційної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діяльності</a:t>
            </a:r>
            <a:r>
              <a:rPr lang="ru-RU" dirty="0">
                <a:solidFill>
                  <a:srgbClr val="0070C0"/>
                </a:solidFill>
              </a:rPr>
              <a:t> будь-яка </a:t>
            </a:r>
            <a:r>
              <a:rPr lang="ru-RU" dirty="0" err="1">
                <a:solidFill>
                  <a:srgbClr val="0070C0"/>
                </a:solidFill>
              </a:rPr>
              <a:t>установа</a:t>
            </a:r>
            <a:r>
              <a:rPr lang="ru-RU" dirty="0">
                <a:solidFill>
                  <a:srgbClr val="0070C0"/>
                </a:solidFill>
              </a:rPr>
              <a:t> (бюро, </a:t>
            </a:r>
            <a:r>
              <a:rPr lang="ru-RU" dirty="0" err="1">
                <a:solidFill>
                  <a:srgbClr val="0070C0"/>
                </a:solidFill>
              </a:rPr>
              <a:t>представництво</a:t>
            </a:r>
            <a:r>
              <a:rPr lang="ru-RU" dirty="0">
                <a:solidFill>
                  <a:srgbClr val="0070C0"/>
                </a:solidFill>
              </a:rPr>
              <a:t>, корпункт </a:t>
            </a:r>
            <a:r>
              <a:rPr lang="ru-RU" dirty="0" err="1">
                <a:solidFill>
                  <a:srgbClr val="0070C0"/>
                </a:solidFill>
              </a:rPr>
              <a:t>тощо</a:t>
            </a:r>
            <a:r>
              <a:rPr lang="ru-RU" dirty="0">
                <a:solidFill>
                  <a:srgbClr val="0070C0"/>
                </a:solidFill>
              </a:rPr>
              <a:t>),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представляє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Україні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державне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недержавне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інформаційне</a:t>
            </a:r>
            <a:r>
              <a:rPr lang="ru-RU" dirty="0">
                <a:solidFill>
                  <a:srgbClr val="0070C0"/>
                </a:solidFill>
              </a:rPr>
              <a:t> агентство, </a:t>
            </a:r>
            <a:r>
              <a:rPr lang="ru-RU" dirty="0" err="1">
                <a:solidFill>
                  <a:srgbClr val="0070C0"/>
                </a:solidFill>
              </a:rPr>
              <a:t>зареєстроване</a:t>
            </a:r>
            <a:r>
              <a:rPr lang="ru-RU" dirty="0">
                <a:solidFill>
                  <a:srgbClr val="0070C0"/>
                </a:solidFill>
              </a:rPr>
              <a:t> як </a:t>
            </a:r>
            <a:r>
              <a:rPr lang="ru-RU" dirty="0" err="1">
                <a:solidFill>
                  <a:srgbClr val="0070C0"/>
                </a:solidFill>
              </a:rPr>
              <a:t>юридична</a:t>
            </a:r>
            <a:r>
              <a:rPr lang="ru-RU" dirty="0">
                <a:solidFill>
                  <a:srgbClr val="0070C0"/>
                </a:solidFill>
              </a:rPr>
              <a:t> особа </a:t>
            </a:r>
            <a:r>
              <a:rPr lang="ru-RU" dirty="0" err="1">
                <a:solidFill>
                  <a:srgbClr val="0070C0"/>
                </a:solidFill>
              </a:rPr>
              <a:t>згідно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чинним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законодавством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країни</a:t>
            </a:r>
            <a:r>
              <a:rPr lang="ru-RU" dirty="0">
                <a:solidFill>
                  <a:srgbClr val="0070C0"/>
                </a:solidFill>
              </a:rPr>
              <a:t>, і яке </a:t>
            </a:r>
            <a:r>
              <a:rPr lang="ru-RU" dirty="0" err="1">
                <a:solidFill>
                  <a:srgbClr val="0070C0"/>
                </a:solidFill>
              </a:rPr>
              <a:t>здійснює</a:t>
            </a:r>
            <a:r>
              <a:rPr lang="ru-RU" dirty="0">
                <a:solidFill>
                  <a:srgbClr val="0070C0"/>
                </a:solidFill>
              </a:rPr>
              <a:t> свою </a:t>
            </a:r>
            <a:r>
              <a:rPr lang="ru-RU" dirty="0" err="1">
                <a:solidFill>
                  <a:srgbClr val="0070C0"/>
                </a:solidFill>
              </a:rPr>
              <a:t>діяльність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Україні</a:t>
            </a:r>
            <a:r>
              <a:rPr lang="ru-RU" dirty="0">
                <a:solidFill>
                  <a:srgbClr val="0070C0"/>
                </a:solidFill>
              </a:rPr>
              <a:t> у </a:t>
            </a:r>
            <a:r>
              <a:rPr lang="ru-RU" dirty="0" err="1">
                <a:solidFill>
                  <a:srgbClr val="0070C0"/>
                </a:solidFill>
              </a:rPr>
              <a:t>сфері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відповідно</a:t>
            </a:r>
            <a:r>
              <a:rPr lang="ru-RU" dirty="0">
                <a:solidFill>
                  <a:srgbClr val="0070C0"/>
                </a:solidFill>
              </a:rPr>
              <a:t> до Закону </a:t>
            </a:r>
            <a:r>
              <a:rPr lang="ru-RU" dirty="0" err="1">
                <a:solidFill>
                  <a:srgbClr val="0070C0"/>
                </a:solidFill>
              </a:rPr>
              <a:t>України</a:t>
            </a:r>
            <a:r>
              <a:rPr lang="ru-RU" dirty="0">
                <a:solidFill>
                  <a:srgbClr val="0070C0"/>
                </a:solidFill>
              </a:rPr>
              <a:t> "Про </a:t>
            </a:r>
            <a:r>
              <a:rPr lang="ru-RU" dirty="0" err="1">
                <a:solidFill>
                  <a:srgbClr val="0070C0"/>
                </a:solidFill>
              </a:rPr>
              <a:t>інформацію</a:t>
            </a:r>
            <a:r>
              <a:rPr lang="ru-RU" dirty="0">
                <a:solidFill>
                  <a:srgbClr val="0070C0"/>
                </a:solidFill>
              </a:rPr>
              <a:t>" та Закону </a:t>
            </a:r>
            <a:r>
              <a:rPr lang="ru-RU" dirty="0" err="1">
                <a:solidFill>
                  <a:srgbClr val="0070C0"/>
                </a:solidFill>
              </a:rPr>
              <a:t>України</a:t>
            </a:r>
            <a:r>
              <a:rPr lang="ru-RU" dirty="0">
                <a:solidFill>
                  <a:srgbClr val="0070C0"/>
                </a:solidFill>
              </a:rPr>
              <a:t> "Про </a:t>
            </a:r>
            <a:r>
              <a:rPr lang="ru-RU" dirty="0" err="1">
                <a:solidFill>
                  <a:srgbClr val="0070C0"/>
                </a:solidFill>
              </a:rPr>
              <a:t>інформаційні</a:t>
            </a:r>
            <a:r>
              <a:rPr lang="ru-RU" dirty="0">
                <a:solidFill>
                  <a:srgbClr val="0070C0"/>
                </a:solidFill>
              </a:rPr>
              <a:t> агентства".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Інформаційні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агентства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згідно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чинним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законодавством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поширюють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свою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продукцію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державною, а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іншими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мовами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дотримуючи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загальновизнаних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етично-моральних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норм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слововживання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ru-RU" sz="4000" dirty="0" err="1">
                <a:solidFill>
                  <a:srgbClr val="7030A0"/>
                </a:solidFill>
              </a:rPr>
              <a:t>Установчі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документи</a:t>
            </a:r>
            <a:r>
              <a:rPr lang="ru-RU" sz="4000" dirty="0">
                <a:solidFill>
                  <a:srgbClr val="7030A0"/>
                </a:solidFill>
              </a:rPr>
              <a:t>, </a:t>
            </a:r>
            <a:r>
              <a:rPr lang="ru-RU" sz="4000" dirty="0" err="1">
                <a:solidFill>
                  <a:srgbClr val="7030A0"/>
                </a:solidFill>
              </a:rPr>
              <a:t>складені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іноземною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мовою</a:t>
            </a:r>
            <a:r>
              <a:rPr lang="ru-RU" sz="4000" dirty="0">
                <a:solidFill>
                  <a:srgbClr val="7030A0"/>
                </a:solidFill>
              </a:rPr>
              <a:t>, </a:t>
            </a:r>
            <a:r>
              <a:rPr lang="ru-RU" sz="4000" dirty="0" err="1">
                <a:solidFill>
                  <a:srgbClr val="7030A0"/>
                </a:solidFill>
              </a:rPr>
              <a:t>подаються</a:t>
            </a:r>
            <a:r>
              <a:rPr lang="ru-RU" sz="4000" dirty="0">
                <a:solidFill>
                  <a:srgbClr val="7030A0"/>
                </a:solidFill>
              </a:rPr>
              <a:t> для </a:t>
            </a:r>
            <a:r>
              <a:rPr lang="ru-RU" sz="4000" dirty="0" err="1">
                <a:solidFill>
                  <a:srgbClr val="7030A0"/>
                </a:solidFill>
              </a:rPr>
              <a:t>державної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реєстрації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інформаційних</a:t>
            </a:r>
            <a:r>
              <a:rPr lang="ru-RU" sz="4000" dirty="0">
                <a:solidFill>
                  <a:srgbClr val="7030A0"/>
                </a:solidFill>
              </a:rPr>
              <a:t> агентств як </a:t>
            </a:r>
            <a:r>
              <a:rPr lang="ru-RU" sz="4000" dirty="0" err="1">
                <a:solidFill>
                  <a:srgbClr val="7030A0"/>
                </a:solidFill>
              </a:rPr>
              <a:t>суб’єктів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інформаційної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діяльності</a:t>
            </a:r>
            <a:r>
              <a:rPr lang="ru-RU" sz="4000" dirty="0">
                <a:solidFill>
                  <a:srgbClr val="7030A0"/>
                </a:solidFill>
              </a:rPr>
              <a:t> разом з </a:t>
            </a:r>
            <a:r>
              <a:rPr lang="ru-RU" sz="4000" dirty="0" err="1">
                <a:solidFill>
                  <a:srgbClr val="7030A0"/>
                </a:solidFill>
              </a:rPr>
              <a:t>їх</a:t>
            </a:r>
            <a:r>
              <a:rPr lang="ru-RU" sz="4000" dirty="0">
                <a:solidFill>
                  <a:srgbClr val="7030A0"/>
                </a:solidFill>
              </a:rPr>
              <a:t> перекладом на </a:t>
            </a:r>
            <a:r>
              <a:rPr lang="ru-RU" sz="4000" dirty="0" err="1">
                <a:solidFill>
                  <a:srgbClr val="7030A0"/>
                </a:solidFill>
              </a:rPr>
              <a:t>українську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err="1">
                <a:solidFill>
                  <a:srgbClr val="7030A0"/>
                </a:solidFill>
              </a:rPr>
              <a:t>мову</a:t>
            </a:r>
            <a:r>
              <a:rPr lang="ru-RU" sz="4000" dirty="0">
                <a:solidFill>
                  <a:srgbClr val="7030A0"/>
                </a:solidFill>
              </a:rPr>
              <a:t>, </a:t>
            </a:r>
            <a:r>
              <a:rPr lang="ru-RU" sz="4000" dirty="0" err="1">
                <a:solidFill>
                  <a:srgbClr val="7030A0"/>
                </a:solidFill>
              </a:rPr>
              <a:t>засвідчені</a:t>
            </a:r>
            <a:r>
              <a:rPr lang="ru-RU" sz="4000" dirty="0">
                <a:solidFill>
                  <a:srgbClr val="7030A0"/>
                </a:solidFill>
              </a:rPr>
              <a:t> в </a:t>
            </a:r>
            <a:r>
              <a:rPr lang="ru-RU" sz="4000" dirty="0" err="1">
                <a:solidFill>
                  <a:srgbClr val="7030A0"/>
                </a:solidFill>
              </a:rPr>
              <a:t>установленому</a:t>
            </a:r>
            <a:r>
              <a:rPr lang="ru-RU" sz="4000" dirty="0">
                <a:solidFill>
                  <a:srgbClr val="7030A0"/>
                </a:solidFill>
              </a:rPr>
              <a:t> порядку.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37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Отже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сьогодні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правовідносини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інформаційній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сфері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правові</a:t>
            </a:r>
            <a:r>
              <a:rPr lang="ru-RU" dirty="0" smtClean="0">
                <a:solidFill>
                  <a:schemeClr val="bg1"/>
                </a:solidFill>
              </a:rPr>
              <a:t> засади </a:t>
            </a:r>
            <a:r>
              <a:rPr lang="ru-RU" dirty="0" err="1" smtClean="0">
                <a:solidFill>
                  <a:schemeClr val="bg1"/>
                </a:solidFill>
              </a:rPr>
              <a:t>функціонування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засобів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масової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інформації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регулюються</a:t>
            </a:r>
            <a:r>
              <a:rPr lang="ru-RU" dirty="0" smtClean="0">
                <a:solidFill>
                  <a:schemeClr val="bg1"/>
                </a:solidFill>
              </a:rPr>
              <a:t> низкою </a:t>
            </a:r>
            <a:r>
              <a:rPr lang="ru-RU" dirty="0" err="1" smtClean="0">
                <a:solidFill>
                  <a:schemeClr val="bg1"/>
                </a:solidFill>
              </a:rPr>
              <a:t>законів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становлять</a:t>
            </a:r>
            <a:r>
              <a:rPr lang="ru-RU" dirty="0" smtClean="0">
                <a:solidFill>
                  <a:schemeClr val="bg1"/>
                </a:solidFill>
              </a:rPr>
              <a:t> практично </a:t>
            </a:r>
            <a:r>
              <a:rPr lang="ru-RU" dirty="0" err="1" smtClean="0">
                <a:solidFill>
                  <a:schemeClr val="bg1"/>
                </a:solidFill>
              </a:rPr>
              <a:t>завершену</a:t>
            </a:r>
            <a:r>
              <a:rPr lang="ru-RU" dirty="0" smtClean="0">
                <a:solidFill>
                  <a:schemeClr val="bg1"/>
                </a:solidFill>
              </a:rPr>
              <a:t> систему, на </a:t>
            </a:r>
            <a:r>
              <a:rPr lang="ru-RU" dirty="0" err="1" smtClean="0">
                <a:solidFill>
                  <a:schemeClr val="bg1"/>
                </a:solidFill>
              </a:rPr>
              <a:t>верхівці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якої</a:t>
            </a:r>
            <a:r>
              <a:rPr lang="ru-RU" dirty="0" smtClean="0">
                <a:solidFill>
                  <a:schemeClr val="bg1"/>
                </a:solidFill>
              </a:rPr>
              <a:t> – </a:t>
            </a:r>
            <a:r>
              <a:rPr lang="ru-RU" dirty="0" err="1" smtClean="0">
                <a:solidFill>
                  <a:schemeClr val="bg1"/>
                </a:solidFill>
              </a:rPr>
              <a:t>Конституція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Україна: 25 років на теренах Незалежності. Конституція України - Основний  Закон Української держав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826" y="1825625"/>
            <a:ext cx="531925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85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</a:rPr>
              <a:t>Чинне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законодавство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України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інформаційні</a:t>
            </a:r>
            <a:r>
              <a:rPr lang="ru-RU" dirty="0" smtClean="0">
                <a:solidFill>
                  <a:srgbClr val="002060"/>
                </a:solidFill>
              </a:rPr>
              <a:t> агентства </a:t>
            </a:r>
            <a:r>
              <a:rPr lang="ru-RU" dirty="0" err="1" smtClean="0">
                <a:solidFill>
                  <a:srgbClr val="002060"/>
                </a:solidFill>
              </a:rPr>
              <a:t>доповнюють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також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Закони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України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«Про </a:t>
            </a:r>
            <a:r>
              <a:rPr lang="ru-RU" b="1" dirty="0" err="1" smtClean="0">
                <a:solidFill>
                  <a:srgbClr val="002060"/>
                </a:solidFill>
              </a:rPr>
              <a:t>авторське</a:t>
            </a:r>
            <a:r>
              <a:rPr lang="ru-RU" b="1" dirty="0" smtClean="0">
                <a:solidFill>
                  <a:srgbClr val="002060"/>
                </a:solidFill>
              </a:rPr>
              <a:t> право і </a:t>
            </a:r>
            <a:r>
              <a:rPr lang="ru-RU" b="1" dirty="0" err="1" smtClean="0">
                <a:solidFill>
                  <a:srgbClr val="002060"/>
                </a:solidFill>
              </a:rPr>
              <a:t>суміжні</a:t>
            </a:r>
            <a:r>
              <a:rPr lang="ru-RU" b="1" dirty="0" smtClean="0">
                <a:solidFill>
                  <a:srgbClr val="002060"/>
                </a:solidFill>
              </a:rPr>
              <a:t> права», «Про </a:t>
            </a:r>
            <a:r>
              <a:rPr lang="ru-RU" b="1" dirty="0" err="1" smtClean="0">
                <a:solidFill>
                  <a:srgbClr val="002060"/>
                </a:solidFill>
              </a:rPr>
              <a:t>державну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таємницю</a:t>
            </a:r>
            <a:r>
              <a:rPr lang="ru-RU" b="1" dirty="0" smtClean="0">
                <a:solidFill>
                  <a:srgbClr val="002060"/>
                </a:solidFill>
              </a:rPr>
              <a:t>», </a:t>
            </a:r>
            <a:r>
              <a:rPr lang="ru-RU" dirty="0" err="1" smtClean="0">
                <a:solidFill>
                  <a:srgbClr val="002060"/>
                </a:solidFill>
              </a:rPr>
              <a:t>міжнародні</a:t>
            </a:r>
            <a:r>
              <a:rPr lang="ru-RU" dirty="0" smtClean="0">
                <a:solidFill>
                  <a:srgbClr val="002060"/>
                </a:solidFill>
              </a:rPr>
              <a:t> договори в </a:t>
            </a:r>
            <a:r>
              <a:rPr lang="ru-RU" dirty="0" err="1" smtClean="0">
                <a:solidFill>
                  <a:srgbClr val="002060"/>
                </a:solidFill>
              </a:rPr>
              <a:t>галузі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свободи</a:t>
            </a:r>
            <a:r>
              <a:rPr lang="ru-RU" dirty="0" smtClean="0">
                <a:solidFill>
                  <a:srgbClr val="002060"/>
                </a:solidFill>
              </a:rPr>
              <a:t> слова та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ратифіковані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Україною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074" name="Picture 2" descr="Захист авторських та суміжних прав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91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С</a:t>
            </a:r>
            <a:r>
              <a:rPr lang="ru-RU" dirty="0" smtClean="0">
                <a:solidFill>
                  <a:srgbClr val="002060"/>
                </a:solidFill>
              </a:rPr>
              <a:t>истема чинного </a:t>
            </a:r>
            <a:r>
              <a:rPr lang="ru-RU" dirty="0" err="1" smtClean="0">
                <a:solidFill>
                  <a:srgbClr val="002060"/>
                </a:solidFill>
              </a:rPr>
              <a:t>українського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законодавства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галузі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масової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потребує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вдосконалення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Очевидною є проблема </a:t>
            </a:r>
            <a:r>
              <a:rPr lang="ru-RU" dirty="0" err="1" smtClean="0">
                <a:solidFill>
                  <a:srgbClr val="002060"/>
                </a:solidFill>
              </a:rPr>
              <a:t>правовідносин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пов’язаних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зокрема</a:t>
            </a:r>
            <a:r>
              <a:rPr lang="ru-RU" dirty="0" smtClean="0">
                <a:solidFill>
                  <a:srgbClr val="002060"/>
                </a:solidFill>
              </a:rPr>
              <a:t>, з </a:t>
            </a:r>
            <a:r>
              <a:rPr lang="ru-RU" dirty="0" err="1" smtClean="0">
                <a:solidFill>
                  <a:srgbClr val="002060"/>
                </a:solidFill>
              </a:rPr>
              <a:t>розвитком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новітніх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засобів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масової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комунікації</a:t>
            </a:r>
            <a:r>
              <a:rPr lang="ru-RU" dirty="0" smtClean="0">
                <a:solidFill>
                  <a:srgbClr val="002060"/>
                </a:solidFill>
              </a:rPr>
              <a:t> та глобального </a:t>
            </a:r>
            <a:r>
              <a:rPr lang="ru-RU" dirty="0" err="1" smtClean="0">
                <a:solidFill>
                  <a:srgbClr val="002060"/>
                </a:solidFill>
              </a:rPr>
              <a:t>інформаційної</a:t>
            </a:r>
            <a:r>
              <a:rPr lang="ru-RU" dirty="0" smtClean="0">
                <a:solidFill>
                  <a:srgbClr val="002060"/>
                </a:solidFill>
              </a:rPr>
              <a:t> простору </a:t>
            </a:r>
            <a:r>
              <a:rPr lang="ru-RU" dirty="0" err="1" smtClean="0">
                <a:solidFill>
                  <a:srgbClr val="002060"/>
                </a:solidFill>
              </a:rPr>
              <a:t>загалом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Закони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України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встановили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правові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основи</a:t>
            </a:r>
            <a:r>
              <a:rPr lang="ru-RU" dirty="0" smtClean="0">
                <a:solidFill>
                  <a:srgbClr val="002060"/>
                </a:solidFill>
              </a:rPr>
              <a:t> для </a:t>
            </a:r>
            <a:r>
              <a:rPr lang="ru-RU" dirty="0" err="1" smtClean="0">
                <a:solidFill>
                  <a:srgbClr val="002060"/>
                </a:solidFill>
              </a:rPr>
              <a:t>діяльності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традиційних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засобів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масової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, але вони часто </a:t>
            </a:r>
            <a:r>
              <a:rPr lang="ru-RU" dirty="0" err="1" smtClean="0">
                <a:solidFill>
                  <a:srgbClr val="002060"/>
                </a:solidFill>
              </a:rPr>
              <a:t>виявляються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неспроможними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врегульовувати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питання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пов’язані</a:t>
            </a:r>
            <a:r>
              <a:rPr lang="ru-RU" dirty="0" smtClean="0">
                <a:solidFill>
                  <a:srgbClr val="002060"/>
                </a:solidFill>
              </a:rPr>
              <a:t> з </a:t>
            </a:r>
            <a:r>
              <a:rPr lang="ru-RU" dirty="0" err="1" smtClean="0">
                <a:solidFill>
                  <a:srgbClr val="002060"/>
                </a:solidFill>
              </a:rPr>
              <a:t>розвитком</a:t>
            </a:r>
            <a:r>
              <a:rPr lang="ru-RU" dirty="0" smtClean="0">
                <a:solidFill>
                  <a:srgbClr val="002060"/>
                </a:solidFill>
              </a:rPr>
              <a:t> як </a:t>
            </a:r>
            <a:r>
              <a:rPr lang="ru-RU" dirty="0" err="1" smtClean="0">
                <a:solidFill>
                  <a:srgbClr val="002060"/>
                </a:solidFill>
              </a:rPr>
              <a:t>конвергованих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мас-медіа</a:t>
            </a:r>
            <a:r>
              <a:rPr lang="ru-RU" dirty="0" smtClean="0">
                <a:solidFill>
                  <a:srgbClr val="002060"/>
                </a:solidFill>
              </a:rPr>
              <a:t>, так і </a:t>
            </a:r>
            <a:r>
              <a:rPr lang="ru-RU" dirty="0" err="1" smtClean="0">
                <a:solidFill>
                  <a:srgbClr val="002060"/>
                </a:solidFill>
              </a:rPr>
              <a:t>сучасних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суспільно-інформаційних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відносин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65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Український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регулювання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діяльності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системі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соціально-правових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комунікацій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нагальною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є проблема правового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забезпечення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функціонування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Інтернет-ресурсів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де-факто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виконують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функції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засобів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масової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комунікації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але де-юре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численні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аспекти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їхньої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залишаються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законодавчо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неврегульованими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smtClean="0"/>
              <a:t>Очевидно </a:t>
            </a:r>
            <a:r>
              <a:rPr lang="ru-RU" dirty="0" err="1" smtClean="0"/>
              <a:t>також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специфіка</a:t>
            </a:r>
            <a:r>
              <a:rPr lang="ru-RU" dirty="0" smtClean="0">
                <a:solidFill>
                  <a:srgbClr val="C00000"/>
                </a:solidFill>
              </a:rPr>
              <a:t> та характер </a:t>
            </a:r>
            <a:r>
              <a:rPr lang="ru-RU" dirty="0" err="1" smtClean="0">
                <a:solidFill>
                  <a:srgbClr val="C00000"/>
                </a:solidFill>
              </a:rPr>
              <a:t>діяльності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Інтернет-видань</a:t>
            </a:r>
            <a:r>
              <a:rPr lang="ru-RU" dirty="0" smtClean="0">
                <a:solidFill>
                  <a:srgbClr val="C00000"/>
                </a:solidFill>
              </a:rPr>
              <a:t> (</a:t>
            </a:r>
            <a:r>
              <a:rPr lang="ru-RU" dirty="0" err="1" smtClean="0">
                <a:solidFill>
                  <a:srgbClr val="C00000"/>
                </a:solidFill>
              </a:rPr>
              <a:t>надання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послуг</a:t>
            </a:r>
            <a:r>
              <a:rPr lang="ru-RU" dirty="0" smtClean="0">
                <a:solidFill>
                  <a:srgbClr val="C00000"/>
                </a:solidFill>
              </a:rPr>
              <a:t>) є </a:t>
            </a:r>
            <a:r>
              <a:rPr lang="ru-RU" dirty="0" err="1" smtClean="0">
                <a:solidFill>
                  <a:srgbClr val="C00000"/>
                </a:solidFill>
              </a:rPr>
              <a:t>близькими</a:t>
            </a:r>
            <a:r>
              <a:rPr lang="ru-RU" dirty="0" smtClean="0">
                <a:solidFill>
                  <a:srgbClr val="C00000"/>
                </a:solidFill>
              </a:rPr>
              <a:t> до </a:t>
            </a:r>
            <a:r>
              <a:rPr lang="ru-RU" dirty="0" err="1" smtClean="0">
                <a:solidFill>
                  <a:srgbClr val="C00000"/>
                </a:solidFill>
              </a:rPr>
              <a:t>діяльності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інформагентств</a:t>
            </a:r>
            <a:r>
              <a:rPr lang="ru-RU" dirty="0" smtClean="0">
                <a:solidFill>
                  <a:srgbClr val="C00000"/>
                </a:solidFill>
              </a:rPr>
              <a:t>, для </a:t>
            </a:r>
            <a:r>
              <a:rPr lang="ru-RU" dirty="0" err="1" smtClean="0">
                <a:solidFill>
                  <a:srgbClr val="C00000"/>
                </a:solidFill>
              </a:rPr>
              <a:t>яких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обов’язковою</a:t>
            </a:r>
            <a:r>
              <a:rPr lang="ru-RU" dirty="0" smtClean="0">
                <a:solidFill>
                  <a:srgbClr val="C00000"/>
                </a:solidFill>
              </a:rPr>
              <a:t> є </a:t>
            </a:r>
            <a:r>
              <a:rPr lang="ru-RU" dirty="0" err="1" smtClean="0">
                <a:solidFill>
                  <a:srgbClr val="C00000"/>
                </a:solidFill>
              </a:rPr>
              <a:t>державна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реєстрація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098" name="Picture 2" descr="Journalists Less Skeptical, More Reliant on Social Med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986116"/>
            <a:ext cx="4191000" cy="390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407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831</Words>
  <Application>Microsoft Office PowerPoint</Application>
  <PresentationFormat>Широкоэкранный</PresentationFormat>
  <Paragraphs>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Інформаційні агенції в Україні та світі</vt:lpstr>
      <vt:lpstr>Зарубіжний та український досвід регулювання діяльності інформаційних агентств</vt:lpstr>
      <vt:lpstr>Зарубіжний та 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 Інформаційні агентства як суб’єкти інформаційної діяльності </vt:lpstr>
      <vt:lpstr>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Український досвід регулювання діяльності інформаційних агентств</vt:lpstr>
      <vt:lpstr>Закон України  «Про інформаційні агентства»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агенції в Україні та світі</dc:title>
  <dc:creator>user</dc:creator>
  <cp:lastModifiedBy>user</cp:lastModifiedBy>
  <cp:revision>6</cp:revision>
  <dcterms:created xsi:type="dcterms:W3CDTF">2021-09-01T14:06:35Z</dcterms:created>
  <dcterms:modified xsi:type="dcterms:W3CDTF">2021-09-01T16:50:10Z</dcterms:modified>
</cp:coreProperties>
</file>