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63" r:id="rId4"/>
    <p:sldId id="262" r:id="rId5"/>
    <p:sldId id="257" r:id="rId6"/>
    <p:sldId id="264" r:id="rId7"/>
    <p:sldId id="258" r:id="rId8"/>
    <p:sldId id="265" r:id="rId9"/>
    <p:sldId id="256" r:id="rId10"/>
    <p:sldId id="259" r:id="rId11"/>
    <p:sldId id="279" r:id="rId12"/>
    <p:sldId id="280" r:id="rId13"/>
    <p:sldId id="281" r:id="rId14"/>
    <p:sldId id="284" r:id="rId15"/>
    <p:sldId id="285" r:id="rId16"/>
    <p:sldId id="286" r:id="rId17"/>
    <p:sldId id="287" r:id="rId18"/>
    <p:sldId id="282" r:id="rId19"/>
    <p:sldId id="283" r:id="rId20"/>
    <p:sldId id="260" r:id="rId21"/>
    <p:sldId id="266" r:id="rId22"/>
    <p:sldId id="267" r:id="rId23"/>
    <p:sldId id="268" r:id="rId24"/>
    <p:sldId id="269" r:id="rId25"/>
    <p:sldId id="270" r:id="rId26"/>
    <p:sldId id="276" r:id="rId27"/>
    <p:sldId id="275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&amp;I21DBN=EIU&amp;P21DBN=EIU&amp;S21STN=1&amp;S21REF=10&amp;S21FMT=eiu_all&amp;C21COM=S&amp;S21CNR=20&amp;S21P01=0&amp;S21P02=0&amp;S21P03=TRN=&amp;S21COLORTERMS=0&amp;S21STR=Rusyny" TargetMode="External"/><Relationship Id="rId2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Zakarpatska_Ukrain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1.Етнонаціональна політика в Україні за часів перебування в складі Австро-Угорської та Російської імперій кінець ХІХ- початок ХХ ст.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1.Етнонаціональна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УНР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УРСР.</a:t>
            </a:r>
          </a:p>
        </p:txBody>
      </p:sp>
    </p:spTree>
    <p:extLst>
      <p:ext uri="{BB962C8B-B14F-4D97-AF65-F5344CB8AC3E}">
        <p14:creationId xmlns:p14="http://schemas.microsoft.com/office/powerpoint/2010/main" val="32564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208912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(ЗУНР), 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 р.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Рада, яка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очолила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актах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підкреслила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ЗУНР будь-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віросповідання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гарантуються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віросповідна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рівноправність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полякам,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бойкотували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втягуватися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українсько-польський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06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5"/>
            <a:ext cx="66675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https://naurok.com.ua/prezentaciya-zahidnoukra-nski-zemli-v-1920-1930-rr-pid-vladoyu-polschi-266283.html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89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aurok.com.ua/uploads/files/975345/266283/290404_images/thumb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648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9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7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Nina\Desktop\thumb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4887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4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Nina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34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na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2008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1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638" y="1268760"/>
            <a:ext cx="4572000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призначалися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поляки;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українцям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заборонялося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службах; для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Малопольща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витісняла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муніципальних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замінювались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польськими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переслідування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навертання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віри,знищення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православних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храмів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перетворювались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аграрно-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сировинні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придатки, ринки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7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ina\Desktop\thumb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0871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9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na\Desktop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3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https://www.istpravda.com.ua/articles/62037515d8d78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мешкала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Лодомерії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Герцогства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компактно мешкали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зараз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49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УРСР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1920 – 1930-х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20-ті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 курсу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надання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престижу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гаслам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цінностям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умовах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переходу до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непу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лібералізацією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суспільства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зростанням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опозиційних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настроїв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республіках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регіонах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складністю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територіями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іншими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мовними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культурними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орієнтаціями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населення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Москва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сподівалася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продемонструвати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відмінність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своєї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імперської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разі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ймовірних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невдач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перекласти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відповідальність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 них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республіканське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керівництво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GB" dirty="0">
                <a:solidFill>
                  <a:prstClr val="black"/>
                </a:solidFill>
              </a:rPr>
              <a:t>https://naurok.com.ua/prezentaciya-zahidnoukra-nski-zemli-v-1920-1930-rr-pid-vladoyu-polschi-266283.html</a:t>
            </a:r>
            <a:endParaRPr lang="ru-RU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дерусифікації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ВУЦВК 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великоросійською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(21 лютого 1920 р.),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Декрету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 УСРР «Про заходи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культурно-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1920 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ВУЦВК та РНК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УРРР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заходи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 р.).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культурно-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59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675" y="116632"/>
            <a:ext cx="8064896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Поряд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українізацією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1920-ті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державна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політика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галузі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відносин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передбачала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реалізацію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спеціальних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заходів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сприяли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політичному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культурному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розвиткові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аж до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</a:rPr>
              <a:t>врахування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</a:rPr>
              <a:t>етнічних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</a:rPr>
              <a:t>факторів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</a:rPr>
              <a:t>адміністративно-територіальному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</a:rPr>
              <a:t>поділі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i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ru-RU" sz="2000" i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З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метою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цими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процесами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було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створено мережу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спеціалізованих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радянських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адміністративних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культурно-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освітянських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наукових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установ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травні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1921 р.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Президія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ВУЦВК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прийняла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рішення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створення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відділу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меншостей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Наркоматі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внутрішніх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справ.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uk-UA" sz="20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1920-х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вплинула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СРР до 1930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рад, у т. ч. 450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них 41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албанські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81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1920-х – початку 1930-х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СРСР командно-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сталінська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ґрунтуючись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засадах «казарменного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імперського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великодержавництва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завуальованого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доктриною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контексті командно-адміністративної політики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проводилася реорганізація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ліквідація національних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адміністративно-територіальних одиниць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нібито не виправдали себе.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 з цим партійними й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адміністративними органами було прийнято низку постанов (постанови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Політбюро ЦК КП(б)У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реорганізацію національних районів та сільрад УРСР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звичайні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 та сільради» від 16 лютого 1938 р., «Про ліквідацію та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штучно утворених національних районів та сільрад» від 7 квітня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р. тощо).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0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8928992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1930-х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сільрад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Партійно-державне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нав’язувало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те,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шпигуни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шкідницьку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викорінювати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іноетнічного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шпигунських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диверсійних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повстанських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р.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Політбюро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ЦКП(б)У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«Про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прикордонної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 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шести до семи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поляків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спецпоселення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СРСР.</a:t>
            </a:r>
          </a:p>
        </p:txBody>
      </p:sp>
    </p:spTree>
    <p:extLst>
      <p:ext uri="{BB962C8B-B14F-4D97-AF65-F5344CB8AC3E}">
        <p14:creationId xmlns:p14="http://schemas.microsoft.com/office/powerpoint/2010/main" val="250530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5846"/>
            <a:ext cx="8280920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найжорсткіших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геноциду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голодомор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голоду того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сягає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до 11 млн.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разом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ненародженими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Р.Конквеста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число жертв становить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млн.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вмерла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була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наймасштабніша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етнонаціональна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катастрофа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історії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людства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Для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порівняння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: у 1915 р. турки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вирізали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1,5 млн.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вірменів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Ніч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довгих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ножів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»), а в 1939-1945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німці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винищили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0,63 млн. до 3,3 млн.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євреїв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Голокост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»).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Спланований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реалізований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комуністичним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режимом голодомор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масові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політичні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репресії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поставили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сумнів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існуванні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	Голодомор призвів до обезлюднення сільської місцевості, яку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потім </a:t>
            </a:r>
            <a:r>
              <a:rPr lang="uk-UA" sz="2000" dirty="0" err="1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інтенсивно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«засвоювали» переселенці з Росії, а індустріалізація покликала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на Україну </a:t>
            </a:r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нові загони робочого люду з інших регіонів, у той же час масові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репресії і </a:t>
            </a:r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депортації українців, ніби «буржуазних націоналістів», обумовили 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штучну </a:t>
            </a:r>
            <a:r>
              <a:rPr lang="uk-UA" sz="2000" dirty="0" err="1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багатонаціональність</a:t>
            </a:r>
            <a:r>
              <a:rPr lang="uk-UA" sz="2000" dirty="0" smtClean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та порушення </a:t>
            </a:r>
            <a:r>
              <a:rPr lang="uk-UA" sz="2000" dirty="0" err="1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етнобуття</a:t>
            </a:r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 panose="02020603050405020304" pitchFamily="18" charset="0"/>
              </a:rPr>
              <a:t> українців.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1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44904"/>
              </p:ext>
            </p:extLst>
          </p:nvPr>
        </p:nvGraphicFramePr>
        <p:xfrm>
          <a:off x="308402" y="1297886"/>
          <a:ext cx="5252488" cy="4569369"/>
        </p:xfrm>
        <a:graphic>
          <a:graphicData uri="http://schemas.openxmlformats.org/drawingml/2006/table">
            <a:tbl>
              <a:tblPr/>
              <a:tblGrid>
                <a:gridCol w="543986"/>
                <a:gridCol w="465410"/>
                <a:gridCol w="495632"/>
                <a:gridCol w="495632"/>
                <a:gridCol w="501676"/>
                <a:gridCol w="501676"/>
                <a:gridCol w="483543"/>
                <a:gridCol w="483543"/>
                <a:gridCol w="495632"/>
                <a:gridCol w="495632"/>
                <a:gridCol w="290126"/>
              </a:tblGrid>
              <a:tr h="21748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Націо-нальність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осіб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осіб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осіб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Тис. осіб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0377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Усе населення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тому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2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49 609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українці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2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32 158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373 419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9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росіяни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євреї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білоруси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молдаван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151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болгари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угорці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2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4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румуни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2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2226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6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7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2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2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1044 1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9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1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A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D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2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B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3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5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2F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067943" y="499248"/>
            <a:ext cx="3103515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Національний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склад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населення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system-ui"/>
                <a:cs typeface="Arial" pitchFamily="34" charset="0"/>
              </a:rPr>
              <a:t> 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9874" y="2132856"/>
            <a:ext cx="22100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altLang="ru-RU" sz="1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altLang="ru-RU" sz="1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altLang="ru-RU" sz="1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2001 </a:t>
            </a:r>
            <a:r>
              <a:rPr lang="ru-RU" altLang="ru-RU" sz="14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- 77,8 %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- 17,3 %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румуни</a:t>
            </a:r>
            <a:r>
              <a:rPr lang="ru-RU" alt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молдавани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altLang="ru-RU" sz="1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0,8 % (</a:t>
            </a: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молдавани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0,5%;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румуни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- 0,6 %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кримські</a:t>
            </a:r>
            <a:r>
              <a:rPr lang="ru-RU" alt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- 0,5 %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болгари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- 0.5 %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угорці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- 0,3 %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поляки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- 0,3 %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євреї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- 0,2 %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вірмени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- 0,2 %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греки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- 0,2 %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німці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- 0,1 %.</a:t>
            </a:r>
          </a:p>
        </p:txBody>
      </p:sp>
    </p:spTree>
    <p:extLst>
      <p:ext uri="{BB962C8B-B14F-4D97-AF65-F5344CB8AC3E}">
        <p14:creationId xmlns:p14="http://schemas.microsoft.com/office/powerpoint/2010/main" val="246036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початку 1990-х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викладання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школах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проводилося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чотирма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російською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молдовською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угорською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польською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), то на 1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вересня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2000 р.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навчання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здійснювалося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18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різних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формах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обов’язково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факультативно).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Рідною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повну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середню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освіту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змогу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здобути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представники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10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національностей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Тут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необхідно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прагнути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до того,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система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виховувала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повагу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культур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різних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етносів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культуру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стосунків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багатомовному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середовищі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391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85" y="0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1997 р.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Чернівцях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Ужгороді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працюють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регіональні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науково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методичні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центри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освітніх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потреб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15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вузів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готують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учителів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літератури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Житомирському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педагогічному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інституті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здійснюється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підготовка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вчителів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польської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Маріупольський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гуманітарний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інститут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готує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фахівців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новогрецької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літератури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Чернівецький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університет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вчителів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шкіл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румунською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навчання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Прикарпатський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університет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здійснює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підготовку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фахівців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слов’янської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філології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багатьох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вищих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навчальних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закладах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державної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підтримки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відповідно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фінансування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готуються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фахівці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російської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літератури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За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домовленістю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міністерствами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Угорщини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Молдови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Польщі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Румунії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викладачі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вищих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навчальних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закладів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вихователі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дошкільних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закладів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підвищують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свій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професійний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рівень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зазначених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країнах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Список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тепер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вивчають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загальноосвітніх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недільних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школах, на факультативах,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поповнився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вірменською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ассирійською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гагаузькою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татарською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узбецькою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Функціонують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приватні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навчальні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заклади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Міжнародний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Соломонів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університет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Київський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Слов’янський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університет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здійснюють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підготовку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фахівців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навчально-виховних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закладів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етнічних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спільнот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базі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багатьох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загальноосвітніх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шкіл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працюють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факультативи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гуртки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вивчення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рідної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відвідують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близько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200 тис.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дітей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товариствах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недільні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школи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школярі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опановують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рідну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1506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420888"/>
            <a:ext cx="8064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Реалізації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права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національно-культурний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розвиток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етноменшини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також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сприяють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російськомовні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та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газети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іншими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Тут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існує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відчутний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дисбаланс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користь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російськомовних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видань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і,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мабуть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становище треба толерантно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виправляти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Додатками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газети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«Голос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 є 6 газет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фінансуються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парламентським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органом.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місцях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компактного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проживання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регіональними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органами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влади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видаються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районні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газети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румунською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угорською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Закарпатті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236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34439"/>
            <a:ext cx="9144000" cy="7786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err="1"/>
              <a:t>Найбільш</a:t>
            </a:r>
            <a:r>
              <a:rPr lang="ru-RU" b="1" i="1" dirty="0"/>
              <a:t> </a:t>
            </a:r>
            <a:r>
              <a:rPr lang="ru-RU" b="1" i="1" dirty="0" err="1"/>
              <a:t>багатонаціональною</a:t>
            </a:r>
            <a:r>
              <a:rPr lang="ru-RU" b="1" i="1" dirty="0"/>
              <a:t> </a:t>
            </a:r>
            <a:r>
              <a:rPr lang="ru-RU" b="1" i="1" dirty="0" err="1"/>
              <a:t>серед</a:t>
            </a:r>
            <a:r>
              <a:rPr lang="ru-RU" b="1" i="1" dirty="0"/>
              <a:t> </a:t>
            </a:r>
            <a:r>
              <a:rPr lang="ru-RU" b="1" i="1" dirty="0" err="1"/>
              <a:t>усіх</a:t>
            </a:r>
            <a:r>
              <a:rPr lang="ru-RU" b="1" i="1" dirty="0"/>
              <a:t> </a:t>
            </a:r>
            <a:r>
              <a:rPr lang="ru-RU" b="1" i="1" dirty="0" err="1"/>
              <a:t>австрійських</a:t>
            </a:r>
            <a:r>
              <a:rPr lang="ru-RU" b="1" i="1" dirty="0"/>
              <a:t> </a:t>
            </a:r>
            <a:r>
              <a:rPr lang="ru-RU" b="1" i="1" dirty="0" err="1" smtClean="0"/>
              <a:t>провінцій</a:t>
            </a:r>
            <a:r>
              <a:rPr lang="ru-RU" b="1" i="1" dirty="0" smtClean="0"/>
              <a:t> </a:t>
            </a:r>
            <a:r>
              <a:rPr lang="ru-RU" b="1" i="1" dirty="0" err="1"/>
              <a:t>була</a:t>
            </a:r>
            <a:r>
              <a:rPr lang="ru-RU" b="1" i="1" dirty="0"/>
              <a:t> </a:t>
            </a:r>
            <a:r>
              <a:rPr lang="ru-RU" b="1" i="1" dirty="0" err="1"/>
              <a:t>Буковина</a:t>
            </a:r>
            <a:r>
              <a:rPr lang="ru-RU" b="1" i="1" dirty="0"/>
              <a:t>, </a:t>
            </a:r>
            <a:r>
              <a:rPr lang="ru-RU" dirty="0"/>
              <a:t>в </a:t>
            </a:r>
            <a:r>
              <a:rPr lang="ru-RU" dirty="0" err="1"/>
              <a:t>якій</a:t>
            </a:r>
            <a:r>
              <a:rPr lang="ru-RU" dirty="0"/>
              <a:t> проживали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b="1" i="1" dirty="0" err="1" smtClean="0"/>
              <a:t>дев’яти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націй</a:t>
            </a:r>
            <a:r>
              <a:rPr lang="ru-RU" b="1" i="1" dirty="0" smtClean="0"/>
              <a:t> , </a:t>
            </a:r>
            <a:r>
              <a:rPr lang="ru-RU" b="1" i="1" dirty="0" err="1" smtClean="0"/>
              <a:t>щонайменше</a:t>
            </a:r>
            <a:r>
              <a:rPr lang="ru-RU" b="1" i="1" dirty="0" smtClean="0"/>
              <a:t> </a:t>
            </a:r>
            <a:r>
              <a:rPr lang="ru-RU" b="1" i="1" dirty="0"/>
              <a:t>восьми </a:t>
            </a:r>
            <a:r>
              <a:rPr lang="ru-RU" b="1" i="1" dirty="0" err="1"/>
              <a:t>віросповідань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dirty="0" smtClean="0"/>
              <a:t>На </a:t>
            </a:r>
            <a:r>
              <a:rPr lang="ru-RU" dirty="0"/>
              <a:t>час </a:t>
            </a:r>
            <a:r>
              <a:rPr lang="ru-RU" dirty="0" err="1"/>
              <a:t>анексії</a:t>
            </a:r>
            <a:r>
              <a:rPr lang="ru-RU" dirty="0"/>
              <a:t> </a:t>
            </a:r>
            <a:r>
              <a:rPr lang="ru-RU" dirty="0" err="1" smtClean="0"/>
              <a:t>Буковини</a:t>
            </a:r>
            <a:r>
              <a:rPr lang="ru-RU" dirty="0" smtClean="0"/>
              <a:t> </a:t>
            </a:r>
            <a:r>
              <a:rPr lang="ru-RU" dirty="0" err="1"/>
              <a:t>Австрійською</a:t>
            </a:r>
            <a:r>
              <a:rPr lang="ru-RU" dirty="0"/>
              <a:t> </a:t>
            </a:r>
            <a:r>
              <a:rPr lang="ru-RU" dirty="0" err="1"/>
              <a:t>імперією</a:t>
            </a:r>
            <a:r>
              <a:rPr lang="ru-RU" dirty="0"/>
              <a:t> (1774 р.) </a:t>
            </a:r>
            <a:r>
              <a:rPr lang="ru-RU" dirty="0" err="1"/>
              <a:t>населення</a:t>
            </a:r>
            <a:r>
              <a:rPr lang="ru-RU" dirty="0"/>
              <a:t> краю </a:t>
            </a:r>
            <a:r>
              <a:rPr lang="ru-RU" dirty="0" smtClean="0"/>
              <a:t>становили: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err="1"/>
              <a:t>православні</a:t>
            </a:r>
            <a:r>
              <a:rPr lang="ru-RU" i="1" dirty="0"/>
              <a:t> </a:t>
            </a:r>
            <a:r>
              <a:rPr lang="ru-RU" i="1" dirty="0" err="1" smtClean="0"/>
              <a:t>русини</a:t>
            </a:r>
            <a:r>
              <a:rPr lang="uk-UA" i="1" dirty="0" smtClean="0"/>
              <a:t>-</a:t>
            </a:r>
            <a:r>
              <a:rPr lang="ru-RU" i="1" dirty="0" err="1" smtClean="0"/>
              <a:t>українці</a:t>
            </a:r>
            <a:r>
              <a:rPr lang="ru-RU" i="1" dirty="0" smtClean="0"/>
              <a:t>, (</a:t>
            </a:r>
            <a:r>
              <a:rPr lang="ru-RU" sz="1400" dirty="0" smtClean="0">
                <a:solidFill>
                  <a:srgbClr val="666666"/>
                </a:solidFill>
                <a:latin typeface="Arial"/>
              </a:rPr>
              <a:t>РУСИНИ 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—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назва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українців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до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кінця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18 ст., а на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західноукр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. землях — і </a:t>
            </a:r>
            <a:r>
              <a:rPr lang="ru-RU" sz="1400" dirty="0" smtClean="0">
                <a:solidFill>
                  <a:srgbClr val="666666"/>
                </a:solidFill>
                <a:latin typeface="Arial"/>
              </a:rPr>
              <a:t>до 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19 — </a:t>
            </a:r>
            <a:r>
              <a:rPr lang="ru-RU" sz="1400" dirty="0" smtClean="0">
                <a:solidFill>
                  <a:srgbClr val="666666"/>
                </a:solidFill>
                <a:latin typeface="Arial"/>
              </a:rPr>
              <a:t>та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поч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. 20 ст.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Дотепер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частково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збережена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в </a:t>
            </a:r>
            <a:r>
              <a:rPr lang="ru-RU" sz="1400" u="sng" dirty="0" err="1">
                <a:solidFill>
                  <a:srgbClr val="666666"/>
                </a:solidFill>
                <a:latin typeface="Arial"/>
                <a:hlinkClick r:id="rId2" tooltip="Перейти"/>
              </a:rPr>
              <a:t>Закарпатській</a:t>
            </a:r>
            <a:r>
              <a:rPr lang="ru-RU" sz="1400" u="sng" dirty="0">
                <a:solidFill>
                  <a:srgbClr val="666666"/>
                </a:solidFill>
                <a:latin typeface="Arial"/>
                <a:hlinkClick r:id="rId2" tooltip="Перейти"/>
              </a:rPr>
              <a:t> </a:t>
            </a:r>
            <a:r>
              <a:rPr lang="ru-RU" sz="1400" u="sng" dirty="0" err="1">
                <a:solidFill>
                  <a:srgbClr val="666666"/>
                </a:solidFill>
                <a:latin typeface="Arial"/>
                <a:hlinkClick r:id="rId2" tooltip="Перейти"/>
              </a:rPr>
              <a:t>Україні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 і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серед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</a:t>
            </a:r>
            <a:r>
              <a:rPr lang="ru-RU" sz="1400" dirty="0" err="1">
                <a:solidFill>
                  <a:srgbClr val="666666"/>
                </a:solidFill>
                <a:latin typeface="Arial"/>
              </a:rPr>
              <a:t>емігрантів-закарпатців</a:t>
            </a:r>
            <a:r>
              <a:rPr lang="ru-RU" sz="1400" dirty="0">
                <a:solidFill>
                  <a:srgbClr val="666666"/>
                </a:solidFill>
                <a:latin typeface="Arial"/>
              </a:rPr>
              <a:t> у США</a:t>
            </a:r>
            <a:r>
              <a:rPr lang="ru-RU" sz="1400" dirty="0" smtClean="0">
                <a:solidFill>
                  <a:srgbClr val="666666"/>
                </a:solidFill>
                <a:latin typeface="Arial"/>
              </a:rPr>
              <a:t>.)</a:t>
            </a:r>
            <a:r>
              <a:rPr lang="ru-RU" dirty="0">
                <a:solidFill>
                  <a:srgbClr val="666666"/>
                </a:solidFill>
                <a:latin typeface="Arial"/>
              </a:rPr>
              <a:t> </a:t>
            </a:r>
            <a:r>
              <a:rPr lang="en-GB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 </a:t>
            </a:r>
            <a:r>
              <a:rPr lang="en-GB" sz="1600" u="sng" dirty="0">
                <a:solidFill>
                  <a:srgbClr val="6D9C9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http://www.history.org.ua/?termin=Rusyny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err="1" smtClean="0"/>
              <a:t>молдавани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err="1"/>
              <a:t>р</a:t>
            </a:r>
            <a:r>
              <a:rPr lang="ru-RU" i="1" dirty="0" err="1" smtClean="0"/>
              <a:t>осіяни</a:t>
            </a:r>
            <a:r>
              <a:rPr lang="uk-UA" i="1" dirty="0" smtClean="0"/>
              <a:t>-</a:t>
            </a:r>
            <a:r>
              <a:rPr lang="ru-RU" i="1" dirty="0" err="1" smtClean="0"/>
              <a:t>старообрядовці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err="1" smtClean="0"/>
              <a:t>євреї</a:t>
            </a:r>
            <a:r>
              <a:rPr lang="uk-UA" i="1" dirty="0" smtClean="0"/>
              <a:t>-</a:t>
            </a:r>
            <a:r>
              <a:rPr lang="ru-RU" i="1" dirty="0" err="1" smtClean="0"/>
              <a:t>сефарди</a:t>
            </a:r>
            <a:r>
              <a:rPr lang="ru-RU" i="1" dirty="0"/>
              <a:t>, </a:t>
            </a:r>
            <a:r>
              <a:rPr lang="ru-RU" i="1" dirty="0" smtClean="0"/>
              <a:t>( на </a:t>
            </a:r>
            <a:r>
              <a:rPr lang="ru-RU" i="1" dirty="0" err="1" smtClean="0"/>
              <a:t>сучасному</a:t>
            </a:r>
            <a:r>
              <a:rPr lang="ru-RU" i="1" dirty="0" smtClean="0"/>
              <a:t> </a:t>
            </a:r>
            <a:r>
              <a:rPr lang="ru-RU" i="1" dirty="0" err="1" smtClean="0"/>
              <a:t>івріті</a:t>
            </a:r>
            <a:r>
              <a:rPr lang="ru-RU" i="1" dirty="0" smtClean="0"/>
              <a:t> « </a:t>
            </a:r>
            <a:r>
              <a:rPr lang="ru-RU" i="1" dirty="0" err="1" smtClean="0"/>
              <a:t>іспанці</a:t>
            </a:r>
            <a:r>
              <a:rPr lang="ru-RU" i="1" dirty="0" smtClean="0"/>
              <a:t>» 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були</a:t>
            </a:r>
            <a:r>
              <a:rPr lang="ru-RU" i="1" dirty="0" smtClean="0"/>
              <a:t> потомки </a:t>
            </a:r>
            <a:r>
              <a:rPr lang="ru-RU" i="1" dirty="0" err="1" smtClean="0"/>
              <a:t>євреїв</a:t>
            </a:r>
            <a:r>
              <a:rPr lang="ru-RU" i="1" dirty="0" smtClean="0"/>
              <a:t>,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вигнали</a:t>
            </a:r>
            <a:r>
              <a:rPr lang="ru-RU" i="1" dirty="0" smtClean="0"/>
              <a:t> з </a:t>
            </a:r>
            <a:r>
              <a:rPr lang="ru-RU" i="1" dirty="0" err="1" smtClean="0"/>
              <a:t>Іспанії</a:t>
            </a:r>
            <a:r>
              <a:rPr lang="ru-RU" i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err="1" smtClean="0"/>
              <a:t>роми</a:t>
            </a:r>
            <a:r>
              <a:rPr lang="ru-RU" i="1" dirty="0" smtClean="0"/>
              <a:t> </a:t>
            </a:r>
            <a:r>
              <a:rPr lang="ru-RU" i="1" dirty="0"/>
              <a:t>(</a:t>
            </a:r>
            <a:r>
              <a:rPr lang="ru-RU" i="1" dirty="0" err="1"/>
              <a:t>цигани</a:t>
            </a:r>
            <a:r>
              <a:rPr lang="ru-RU" i="1" dirty="0"/>
              <a:t>), 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err="1" smtClean="0"/>
              <a:t>вірмени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греки,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err="1"/>
              <a:t>болгари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dirty="0"/>
              <a:t>Тут </a:t>
            </a:r>
            <a:r>
              <a:rPr lang="ru-RU" dirty="0" err="1" smtClean="0"/>
              <a:t>існувало</a:t>
            </a:r>
            <a:r>
              <a:rPr lang="ru-RU" dirty="0" smtClean="0"/>
              <a:t> </a:t>
            </a:r>
            <a:r>
              <a:rPr lang="ru-RU" dirty="0" err="1" smtClean="0"/>
              <a:t>п’ять</a:t>
            </a:r>
            <a:r>
              <a:rPr lang="ru-RU" dirty="0" smtClean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:  </a:t>
            </a:r>
            <a:r>
              <a:rPr lang="ru-RU" dirty="0" err="1" smtClean="0"/>
              <a:t>русини</a:t>
            </a:r>
            <a:r>
              <a:rPr lang="uk-UA" dirty="0" smtClean="0"/>
              <a:t>-</a:t>
            </a:r>
            <a:r>
              <a:rPr lang="ru-RU" dirty="0" err="1" smtClean="0"/>
              <a:t>українці</a:t>
            </a:r>
            <a:r>
              <a:rPr lang="ru-RU" dirty="0"/>
              <a:t>,  </a:t>
            </a:r>
            <a:r>
              <a:rPr lang="ru-RU" dirty="0" err="1" smtClean="0"/>
              <a:t>румуни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німці</a:t>
            </a:r>
            <a:r>
              <a:rPr lang="ru-RU" dirty="0"/>
              <a:t>,  </a:t>
            </a:r>
            <a:r>
              <a:rPr lang="ru-RU" dirty="0" err="1" smtClean="0"/>
              <a:t>євреї</a:t>
            </a:r>
            <a:r>
              <a:rPr lang="ru-RU" dirty="0"/>
              <a:t>,  </a:t>
            </a:r>
            <a:r>
              <a:rPr lang="ru-RU" dirty="0" smtClean="0"/>
              <a:t>поляки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етносами</a:t>
            </a:r>
            <a:r>
              <a:rPr lang="uk-UA" dirty="0" smtClean="0"/>
              <a:t> </a:t>
            </a:r>
            <a:r>
              <a:rPr lang="ru-RU" dirty="0" smtClean="0"/>
              <a:t> </a:t>
            </a:r>
            <a:r>
              <a:rPr lang="ru-RU" dirty="0"/>
              <a:t>тут </a:t>
            </a:r>
            <a:r>
              <a:rPr lang="ru-RU" dirty="0" err="1" smtClean="0"/>
              <a:t>були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</a:t>
            </a:r>
            <a:r>
              <a:rPr lang="ru-RU" dirty="0" err="1"/>
              <a:t>р</a:t>
            </a:r>
            <a:r>
              <a:rPr lang="ru-RU" dirty="0" err="1" smtClean="0"/>
              <a:t>усини</a:t>
            </a:r>
            <a:r>
              <a:rPr lang="uk-UA" dirty="0" smtClean="0"/>
              <a:t>-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/>
              <a:t>(41</a:t>
            </a:r>
            <a:r>
              <a:rPr lang="ru-RU" dirty="0" smtClean="0"/>
              <a:t>%),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румуни</a:t>
            </a:r>
            <a:r>
              <a:rPr lang="ru-RU" dirty="0" smtClean="0"/>
              <a:t> </a:t>
            </a:r>
            <a:r>
              <a:rPr lang="ru-RU" dirty="0"/>
              <a:t>(31,7%), 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євреї</a:t>
            </a:r>
            <a:r>
              <a:rPr lang="ru-RU" dirty="0" smtClean="0"/>
              <a:t> </a:t>
            </a:r>
            <a:r>
              <a:rPr lang="ru-RU" dirty="0"/>
              <a:t>(12–13%), 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німці</a:t>
            </a:r>
            <a:r>
              <a:rPr lang="ru-RU" dirty="0" smtClean="0"/>
              <a:t> </a:t>
            </a:r>
            <a:r>
              <a:rPr lang="ru-RU" dirty="0"/>
              <a:t>(8–9</a:t>
            </a:r>
            <a:r>
              <a:rPr lang="ru-RU" dirty="0" smtClean="0"/>
              <a:t>%),</a:t>
            </a:r>
          </a:p>
          <a:p>
            <a:r>
              <a:rPr lang="ru-RU" dirty="0" smtClean="0"/>
              <a:t> 5) поляки </a:t>
            </a:r>
            <a:r>
              <a:rPr lang="ru-RU" dirty="0"/>
              <a:t>(3–4</a:t>
            </a:r>
            <a:r>
              <a:rPr lang="ru-RU" dirty="0" smtClean="0"/>
              <a:t>%) </a:t>
            </a:r>
          </a:p>
          <a:p>
            <a:endParaRPr lang="uk-UA" dirty="0"/>
          </a:p>
          <a:p>
            <a:endParaRPr lang="ru-RU" dirty="0" smtClean="0"/>
          </a:p>
          <a:p>
            <a:r>
              <a:rPr lang="ru-RU" dirty="0" err="1" smtClean="0"/>
              <a:t>Одночасно</a:t>
            </a:r>
            <a:r>
              <a:rPr lang="ru-RU" dirty="0" smtClean="0"/>
              <a:t> в </a:t>
            </a:r>
            <a:r>
              <a:rPr lang="ru-RU" dirty="0"/>
              <a:t>рамках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Буковина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 smtClean="0"/>
              <a:t>найбідніших</a:t>
            </a:r>
            <a:r>
              <a:rPr lang="ru-RU" dirty="0"/>
              <a:t>,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нерозвинутих</a:t>
            </a:r>
            <a:r>
              <a:rPr lang="ru-RU" dirty="0"/>
              <a:t> </a:t>
            </a:r>
            <a:r>
              <a:rPr lang="ru-RU" dirty="0" err="1"/>
              <a:t>провінцій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культурною </a:t>
            </a:r>
            <a:r>
              <a:rPr lang="ru-RU" dirty="0" err="1" smtClean="0"/>
              <a:t>окраїною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512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9679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З метою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забезпечення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прав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отримання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поширення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своєю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поглиблення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процесів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демократизації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міжнаціонального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співробітництва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толерантності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суспільстві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держава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сприяє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розвиткові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надає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матеріальну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підтримку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засобам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масової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інформації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етноспільнот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виділяє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ефірний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час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державних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теле-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радіоканалах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lvl="0" algn="just"/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Етнополітика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цій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сфері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тому,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щоб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координувати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діяльність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органів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ЗМІ,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спрямовуючи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зусилля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вирішення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завдань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інтеграції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етносів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наше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політичне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суспільство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формування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етнополітичної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міжнаціонального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Прикладом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може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бути проведений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жовтні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2000 р.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семінар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Медіа-діалог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проблеми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ЗМІ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видавничої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справи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 (м.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Київ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Учасники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семінару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ознайомилися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станом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видавничої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справи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єврейських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національно-культурних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видавництв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Інституті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політичних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досліджень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НАНУ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заслухали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виступи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провідних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вчених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питань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етнонаціональної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Для прикладу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названі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діяльність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Єврейського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фонду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інформаційний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бюлетень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lvl="0"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Київ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єврейський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», журнал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Відродження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», газета «Моя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Батьківщина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– Моя Родина»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Харків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Відбулася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презентація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проекту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Етноси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», </a:t>
            </a:r>
          </a:p>
          <a:p>
            <a:pPr lvl="0"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експонувалася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виставка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поезії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літератури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0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Крім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того,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національно-культурних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товариствах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створено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близько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2,5 тис.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музичних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фольклорних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танцювальних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інших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самодіяльних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колективів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107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театрів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292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хорових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колективи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3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ініціативи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національно-культурних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товариств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організаційної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фінансової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підтримки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проводяться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свята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культур,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румунської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Мерцишор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Всеукраїнський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фестиваль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єврейської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фестивалі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гагаузької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болгарської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польської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Свято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слов’янської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писемності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Міжнародний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фестиваль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циганського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мистецтва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інші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культурно-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мистецькі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акції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lvl="0" algn="just"/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lvl="0" algn="just"/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pPr lvl="0" algn="just"/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У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367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бібліотеках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функціонують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відділення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літератури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мовами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без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урахування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бібліотек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російської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літератури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оскільки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росіян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– 24 382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масові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універсальні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бібліотеки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сукупний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фонд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налічує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понад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240 млн.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примірників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книг і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журналів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У 120 музеях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відкрито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зали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88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поліетнічності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західноукраїнського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сягають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Нового часу, коли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пристанища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євреїв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еміграція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німців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відрізнялися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проживали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 селах,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колоністами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поляки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русини-українці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40-45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10–12%).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12776"/>
            <a:ext cx="792088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ХІХ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безсумнівним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1867–1914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запізнілої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етнонаціональний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етнополітика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Конфліктогенним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1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51795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Важливою</a:t>
            </a:r>
            <a:r>
              <a:rPr lang="ru-RU" sz="1600" dirty="0"/>
              <a:t> </a:t>
            </a:r>
            <a:r>
              <a:rPr lang="ru-RU" sz="1600" dirty="0" err="1"/>
              <a:t>особливістю</a:t>
            </a:r>
            <a:r>
              <a:rPr lang="ru-RU" sz="1600" dirty="0"/>
              <a:t> </a:t>
            </a:r>
            <a:r>
              <a:rPr lang="ru-RU" sz="1600" dirty="0" err="1" smtClean="0"/>
              <a:t>суспільно</a:t>
            </a:r>
            <a:r>
              <a:rPr lang="uk-UA" sz="1600" dirty="0"/>
              <a:t>-</a:t>
            </a:r>
            <a:r>
              <a:rPr lang="ru-RU" sz="1600" dirty="0" err="1" smtClean="0"/>
              <a:t>політичної</a:t>
            </a:r>
            <a:r>
              <a:rPr lang="ru-RU" sz="1600" dirty="0" smtClean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 на </a:t>
            </a:r>
            <a:r>
              <a:rPr lang="ru-RU" sz="1600" dirty="0" err="1" smtClean="0"/>
              <a:t>Буковині</a:t>
            </a:r>
            <a:r>
              <a:rPr lang="ru-RU" sz="1600" dirty="0" smtClean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внаслідок</a:t>
            </a:r>
            <a:r>
              <a:rPr lang="ru-RU" sz="1600" dirty="0"/>
              <a:t> </a:t>
            </a:r>
            <a:r>
              <a:rPr lang="ru-RU" sz="1600" dirty="0" err="1"/>
              <a:t>приблизної</a:t>
            </a:r>
            <a:r>
              <a:rPr lang="ru-RU" sz="1600" dirty="0"/>
              <a:t> </a:t>
            </a:r>
            <a:r>
              <a:rPr lang="ru-RU" sz="1600" dirty="0" err="1"/>
              <a:t>рівності</a:t>
            </a:r>
            <a:r>
              <a:rPr lang="ru-RU" sz="1600" dirty="0"/>
              <a:t> сил і </a:t>
            </a:r>
            <a:r>
              <a:rPr lang="ru-RU" sz="1600" dirty="0" err="1" smtClean="0"/>
              <a:t>пануючої</a:t>
            </a:r>
            <a:r>
              <a:rPr lang="ru-RU" sz="1600" dirty="0" smtClean="0"/>
              <a:t> в </a:t>
            </a:r>
            <a:r>
              <a:rPr lang="ru-RU" sz="1600" dirty="0" err="1"/>
              <a:t>краї</a:t>
            </a:r>
            <a:r>
              <a:rPr lang="ru-RU" sz="1600" dirty="0"/>
              <a:t> </a:t>
            </a:r>
            <a:r>
              <a:rPr lang="ru-RU" sz="1600" dirty="0" err="1"/>
              <a:t>атмосфери</a:t>
            </a:r>
            <a:r>
              <a:rPr lang="ru-RU" sz="1600" dirty="0"/>
              <a:t> </a:t>
            </a:r>
            <a:r>
              <a:rPr lang="ru-RU" sz="1600" dirty="0" err="1"/>
              <a:t>взаємної</a:t>
            </a:r>
            <a:r>
              <a:rPr lang="ru-RU" sz="1600" dirty="0"/>
              <a:t> </a:t>
            </a:r>
            <a:r>
              <a:rPr lang="ru-RU" sz="1600" dirty="0" err="1"/>
              <a:t>терпимості</a:t>
            </a:r>
            <a:r>
              <a:rPr lang="ru-RU" sz="1600" dirty="0"/>
              <a:t> </a:t>
            </a:r>
            <a:r>
              <a:rPr lang="ru-RU" sz="1600" dirty="0" err="1"/>
              <a:t>жодна</a:t>
            </a:r>
            <a:r>
              <a:rPr lang="ru-RU" sz="1600" dirty="0"/>
              <a:t> з </a:t>
            </a:r>
            <a:r>
              <a:rPr lang="ru-RU" sz="1600" dirty="0" err="1"/>
              <a:t>етнічних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 smtClean="0"/>
              <a:t>релігійних</a:t>
            </a:r>
            <a:r>
              <a:rPr lang="ru-RU" sz="1600" dirty="0" smtClean="0"/>
              <a:t> </a:t>
            </a:r>
            <a:r>
              <a:rPr lang="ru-RU" sz="1600" dirty="0"/>
              <a:t>громад не могла реально </a:t>
            </a:r>
            <a:r>
              <a:rPr lang="ru-RU" sz="1600" dirty="0" err="1"/>
              <a:t>претендувати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виключність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 smtClean="0"/>
              <a:t>гегемонію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/>
              <a:t>тут поляки та </a:t>
            </a:r>
            <a:r>
              <a:rPr lang="ru-RU" sz="1600" dirty="0" err="1"/>
              <a:t>українці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тісно</a:t>
            </a:r>
            <a:r>
              <a:rPr lang="ru-RU" sz="1600" dirty="0"/>
              <a:t> </a:t>
            </a:r>
            <a:r>
              <a:rPr lang="ru-RU" sz="1600" dirty="0" err="1" smtClean="0"/>
              <a:t>пов’язані</a:t>
            </a:r>
            <a:r>
              <a:rPr lang="ru-RU" sz="1600" dirty="0" smtClean="0"/>
              <a:t> </a:t>
            </a:r>
            <a:r>
              <a:rPr lang="ru-RU" sz="1600" dirty="0"/>
              <a:t>в культурному, </a:t>
            </a:r>
            <a:r>
              <a:rPr lang="ru-RU" sz="1600" dirty="0" err="1"/>
              <a:t>релігійному</a:t>
            </a:r>
            <a:r>
              <a:rPr lang="ru-RU" sz="1600" dirty="0"/>
              <a:t> та </a:t>
            </a:r>
            <a:r>
              <a:rPr lang="ru-RU" sz="1600" dirty="0" err="1"/>
              <a:t>історичному</a:t>
            </a:r>
            <a:r>
              <a:rPr lang="ru-RU" sz="1600" dirty="0"/>
              <a:t> </a:t>
            </a:r>
            <a:r>
              <a:rPr lang="ru-RU" sz="1600" dirty="0" err="1"/>
              <a:t>плані</a:t>
            </a:r>
            <a:r>
              <a:rPr lang="ru-RU" sz="1600" dirty="0"/>
              <a:t> і могли </a:t>
            </a:r>
            <a:r>
              <a:rPr lang="ru-RU" sz="1600" dirty="0" err="1" smtClean="0"/>
              <a:t>розуміти</a:t>
            </a:r>
            <a:r>
              <a:rPr lang="ru-RU" sz="1600" dirty="0" smtClean="0"/>
              <a:t> </a:t>
            </a:r>
            <a:r>
              <a:rPr lang="ru-RU" sz="1600" dirty="0" err="1"/>
              <a:t>одне</a:t>
            </a:r>
            <a:r>
              <a:rPr lang="ru-RU" sz="1600" dirty="0"/>
              <a:t> одного без </a:t>
            </a:r>
            <a:r>
              <a:rPr lang="ru-RU" sz="1600" dirty="0" err="1"/>
              <a:t>перекладача</a:t>
            </a:r>
            <a:r>
              <a:rPr lang="ru-RU" sz="16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19635"/>
              </p:ext>
            </p:extLst>
          </p:nvPr>
        </p:nvGraphicFramePr>
        <p:xfrm>
          <a:off x="191337" y="2230998"/>
          <a:ext cx="502873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293"/>
                <a:gridCol w="1518862"/>
                <a:gridCol w="14985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 1910 р. </a:t>
                      </a:r>
                      <a:r>
                        <a:rPr lang="ru-RU" sz="1600" dirty="0" err="1" smtClean="0"/>
                        <a:t>населення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Галичини</a:t>
                      </a:r>
                      <a:r>
                        <a:rPr lang="ru-RU" sz="1600" dirty="0" smtClean="0"/>
                        <a:t> (за </a:t>
                      </a:r>
                      <a:r>
                        <a:rPr lang="ru-RU" sz="1600" dirty="0" err="1" smtClean="0"/>
                        <a:t>віровизнанням</a:t>
                      </a:r>
                      <a:r>
                        <a:rPr lang="ru-RU" sz="1600" dirty="0" smtClean="0"/>
                        <a:t>) </a:t>
                      </a:r>
                      <a:r>
                        <a:rPr lang="ru-RU" sz="1600" dirty="0" err="1" smtClean="0"/>
                        <a:t>складали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 1910 р. </a:t>
                      </a:r>
                      <a:r>
                        <a:rPr lang="ru-RU" sz="1600" dirty="0" err="1" smtClean="0"/>
                        <a:t>населення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Буковини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(за </a:t>
                      </a:r>
                      <a:r>
                        <a:rPr lang="ru-RU" sz="1600" dirty="0" err="1" smtClean="0"/>
                        <a:t>віровизнанням</a:t>
                      </a:r>
                      <a:r>
                        <a:rPr lang="ru-RU" sz="1600" dirty="0" smtClean="0"/>
                        <a:t>) </a:t>
                      </a:r>
                      <a:r>
                        <a:rPr lang="ru-RU" sz="1600" dirty="0" err="1" smtClean="0"/>
                        <a:t>складали</a:t>
                      </a:r>
                      <a:endParaRPr lang="ru-RU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римо</a:t>
                      </a:r>
                      <a:r>
                        <a:rPr lang="uk-UA" sz="1600" dirty="0" smtClean="0"/>
                        <a:t>-</a:t>
                      </a:r>
                      <a:r>
                        <a:rPr lang="ru-RU" sz="1600" dirty="0" smtClean="0"/>
                        <a:t>католики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46,49%),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12,31%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греко-католики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42,13%),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3,27%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іудеї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10,86%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12,9%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протестанти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0,48%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3,1%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православні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0,03% 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68,37%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ліповани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0,4%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інші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0.01%</a:t>
                      </a:r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0,02%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64088" y="2230997"/>
            <a:ext cx="3312368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err="1"/>
              <a:t>Міжетнічна</a:t>
            </a:r>
            <a:r>
              <a:rPr lang="ru-RU" b="1" i="1" dirty="0"/>
              <a:t> </a:t>
            </a:r>
            <a:r>
              <a:rPr lang="ru-RU" b="1" i="1" dirty="0" err="1"/>
              <a:t>соціокультурна</a:t>
            </a:r>
            <a:r>
              <a:rPr lang="ru-RU" b="1" i="1" dirty="0"/>
              <a:t> </a:t>
            </a:r>
            <a:r>
              <a:rPr lang="ru-RU" b="1" i="1" dirty="0" err="1"/>
              <a:t>дистанція</a:t>
            </a:r>
            <a:r>
              <a:rPr lang="ru-RU" b="1" i="1" dirty="0"/>
              <a:t> </a:t>
            </a:r>
            <a:r>
              <a:rPr lang="ru-RU" b="1" i="1" dirty="0" err="1"/>
              <a:t>між</a:t>
            </a:r>
            <a:r>
              <a:rPr lang="ru-RU" b="1" i="1" dirty="0"/>
              <a:t> </a:t>
            </a:r>
            <a:r>
              <a:rPr lang="ru-RU" b="1" i="1" dirty="0" err="1"/>
              <a:t>спільнотами</a:t>
            </a:r>
            <a:r>
              <a:rPr lang="ru-RU" b="1" i="1" dirty="0"/>
              <a:t> </a:t>
            </a:r>
            <a:r>
              <a:rPr lang="ru-RU" b="1" i="1" dirty="0" err="1" smtClean="0"/>
              <a:t>Галичини</a:t>
            </a:r>
            <a:r>
              <a:rPr lang="ru-RU" b="1" i="1" dirty="0" smtClean="0"/>
              <a:t> </a:t>
            </a:r>
            <a:r>
              <a:rPr lang="ru-RU" b="1" i="1" dirty="0"/>
              <a:t>і </a:t>
            </a:r>
            <a:r>
              <a:rPr lang="ru-RU" b="1" i="1" dirty="0" err="1"/>
              <a:t>Буковини</a:t>
            </a:r>
            <a:r>
              <a:rPr lang="ru-RU" b="1" i="1" dirty="0"/>
              <a:t> </a:t>
            </a:r>
            <a:r>
              <a:rPr lang="ru-RU" dirty="0" err="1" smtClean="0"/>
              <a:t>визначалася</a:t>
            </a:r>
            <a:r>
              <a:rPr lang="ru-RU" dirty="0" smtClean="0"/>
              <a:t>:</a:t>
            </a:r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з одного боку,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конфесійних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i="1" dirty="0" smtClean="0"/>
              <a:t>а </a:t>
            </a:r>
            <a:r>
              <a:rPr lang="ru-RU" i="1" dirty="0"/>
              <a:t>з </a:t>
            </a:r>
            <a:r>
              <a:rPr lang="ru-RU" i="1" dirty="0" err="1"/>
              <a:t>іншого</a:t>
            </a:r>
            <a:r>
              <a:rPr lang="ru-RU" i="1" dirty="0"/>
              <a:t> </a:t>
            </a:r>
            <a:r>
              <a:rPr lang="ru-RU" dirty="0"/>
              <a:t>— </a:t>
            </a:r>
            <a:r>
              <a:rPr lang="ru-RU" dirty="0" err="1" smtClean="0"/>
              <a:t>соціально</a:t>
            </a:r>
            <a:r>
              <a:rPr lang="uk-UA" dirty="0" smtClean="0"/>
              <a:t>-</a:t>
            </a:r>
            <a:r>
              <a:rPr lang="ru-RU" dirty="0" err="1" smtClean="0"/>
              <a:t>економічними</a:t>
            </a:r>
            <a:r>
              <a:rPr lang="ru-RU" dirty="0" smtClean="0"/>
              <a:t> </a:t>
            </a:r>
            <a:r>
              <a:rPr lang="ru-RU" dirty="0" err="1"/>
              <a:t>умовами</a:t>
            </a:r>
            <a:r>
              <a:rPr lang="ru-RU" dirty="0"/>
              <a:t>. </a:t>
            </a:r>
            <a:r>
              <a:rPr lang="ru-RU" dirty="0" err="1"/>
              <a:t>Визначальну</a:t>
            </a:r>
            <a:r>
              <a:rPr lang="ru-RU" dirty="0"/>
              <a:t> роль у </a:t>
            </a:r>
            <a:r>
              <a:rPr lang="ru-RU" dirty="0" err="1"/>
              <a:t>виникненні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«</a:t>
            </a:r>
            <a:r>
              <a:rPr lang="ru-RU" dirty="0" err="1"/>
              <a:t>новими</a:t>
            </a:r>
            <a:r>
              <a:rPr lang="ru-RU" dirty="0"/>
              <a:t>» і «</a:t>
            </a:r>
            <a:r>
              <a:rPr lang="ru-RU" dirty="0" err="1"/>
              <a:t>старими</a:t>
            </a:r>
            <a:r>
              <a:rPr lang="ru-RU" dirty="0"/>
              <a:t>» жителям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досліджуваного</a:t>
            </a:r>
            <a:r>
              <a:rPr lang="ru-RU" dirty="0"/>
              <a:t> </a:t>
            </a:r>
            <a:r>
              <a:rPr lang="ru-RU" dirty="0" err="1" smtClean="0"/>
              <a:t>реґіону</a:t>
            </a:r>
            <a:r>
              <a:rPr lang="ru-RU" dirty="0" smtClean="0"/>
              <a:t> </a:t>
            </a:r>
            <a:r>
              <a:rPr lang="ru-RU" dirty="0" err="1"/>
              <a:t>відігравала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в межах </a:t>
            </a:r>
            <a:r>
              <a:rPr lang="ru-RU" dirty="0" err="1" smtClean="0"/>
              <a:t>соціокультурного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48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568952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Міжетнічні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найгостріше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реґіону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вулицях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собою, вели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нечисленні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ксенофобії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потрійного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Львова»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єврейський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квартетних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Дрогобича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Тернополя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Ярослава,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Яворова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63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14" y="188640"/>
            <a:ext cx="8672274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національностей</a:t>
            </a:r>
            <a:r>
              <a:rPr lang="ru-RU" dirty="0"/>
              <a:t> в </a:t>
            </a:r>
            <a:r>
              <a:rPr lang="ru-RU" dirty="0" err="1" smtClean="0"/>
              <a:t>Австро</a:t>
            </a:r>
            <a:r>
              <a:rPr lang="uk-UA" dirty="0" smtClean="0"/>
              <a:t>-</a:t>
            </a:r>
            <a:r>
              <a:rPr lang="ru-RU" dirty="0" err="1" smtClean="0"/>
              <a:t>Угорській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знаменитою </a:t>
            </a:r>
            <a:r>
              <a:rPr lang="ru-RU" dirty="0" smtClean="0"/>
              <a:t>ХІХ</a:t>
            </a:r>
            <a:r>
              <a:rPr lang="uk-UA" dirty="0" smtClean="0"/>
              <a:t>-</a:t>
            </a:r>
            <a:r>
              <a:rPr lang="ru-RU" dirty="0" smtClean="0"/>
              <a:t>ю </a:t>
            </a:r>
            <a:r>
              <a:rPr lang="ru-RU" dirty="0" err="1" smtClean="0"/>
              <a:t>статею</a:t>
            </a:r>
            <a:r>
              <a:rPr lang="ru-RU" dirty="0" smtClean="0"/>
              <a:t>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. </a:t>
            </a:r>
            <a:r>
              <a:rPr lang="ru-RU" dirty="0" err="1"/>
              <a:t>Основний</a:t>
            </a:r>
            <a:r>
              <a:rPr lang="ru-RU" dirty="0"/>
              <a:t> закон широко </a:t>
            </a:r>
            <a:r>
              <a:rPr lang="ru-RU" dirty="0" err="1" smtClean="0"/>
              <a:t>декларував</a:t>
            </a:r>
            <a:r>
              <a:rPr lang="ru-RU" dirty="0" smtClean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демократичні</a:t>
            </a:r>
            <a:r>
              <a:rPr lang="ru-RU" dirty="0"/>
              <a:t> права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рівність</a:t>
            </a:r>
            <a:r>
              <a:rPr lang="ru-RU" dirty="0" smtClean="0"/>
              <a:t> </a:t>
            </a:r>
            <a:r>
              <a:rPr lang="ru-RU" dirty="0"/>
              <a:t>перед законом,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недоторканість</a:t>
            </a:r>
            <a:r>
              <a:rPr lang="ru-RU" dirty="0" smtClean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свободу </a:t>
            </a:r>
            <a:r>
              <a:rPr lang="ru-RU" dirty="0" err="1"/>
              <a:t>совісті</a:t>
            </a:r>
            <a:r>
              <a:rPr lang="ru-RU" dirty="0"/>
              <a:t> слова, </a:t>
            </a:r>
            <a:r>
              <a:rPr lang="ru-RU" dirty="0" err="1"/>
              <a:t>друку</a:t>
            </a:r>
            <a:r>
              <a:rPr lang="ru-RU" dirty="0"/>
              <a:t>, </a:t>
            </a:r>
            <a:r>
              <a:rPr lang="ru-RU" dirty="0" err="1"/>
              <a:t>зборів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політичних</a:t>
            </a:r>
            <a:r>
              <a:rPr lang="ru-RU" dirty="0"/>
              <a:t> і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об’єднань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право </a:t>
            </a:r>
            <a:r>
              <a:rPr lang="ru-RU" dirty="0"/>
              <a:t>на </a:t>
            </a:r>
            <a:r>
              <a:rPr lang="ru-RU" dirty="0" err="1"/>
              <a:t>освіту</a:t>
            </a:r>
            <a:r>
              <a:rPr lang="ru-RU" dirty="0"/>
              <a:t> та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право </a:t>
            </a:r>
            <a:r>
              <a:rPr lang="ru-RU" dirty="0"/>
              <a:t>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 smtClean="0"/>
              <a:t>особистої</a:t>
            </a:r>
            <a:r>
              <a:rPr lang="ru-RU" dirty="0" smtClean="0"/>
              <a:t> </a:t>
            </a:r>
            <a:r>
              <a:rPr lang="ru-RU" dirty="0" err="1"/>
              <a:t>свободи</a:t>
            </a:r>
            <a:r>
              <a:rPr lang="ru-RU" dirty="0"/>
              <a:t> (</a:t>
            </a:r>
            <a:r>
              <a:rPr lang="ru-RU" dirty="0" err="1"/>
              <a:t>ув’язнення</a:t>
            </a:r>
            <a:r>
              <a:rPr lang="ru-RU" dirty="0"/>
              <a:t> особи </a:t>
            </a:r>
            <a:r>
              <a:rPr lang="ru-RU" dirty="0" err="1"/>
              <a:t>дозволялося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smtClean="0"/>
              <a:t>судового </a:t>
            </a:r>
            <a:r>
              <a:rPr lang="ru-RU" dirty="0" err="1"/>
              <a:t>вироку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i="1" dirty="0" err="1" smtClean="0"/>
              <a:t>Конституція</a:t>
            </a:r>
            <a:r>
              <a:rPr lang="ru-RU" b="1" i="1" dirty="0" smtClean="0"/>
              <a:t> </a:t>
            </a:r>
            <a:r>
              <a:rPr lang="ru-RU" b="1" i="1" dirty="0" err="1"/>
              <a:t>визнала</a:t>
            </a:r>
            <a:r>
              <a:rPr lang="ru-RU" b="1" i="1" dirty="0"/>
              <a:t> </a:t>
            </a:r>
            <a:r>
              <a:rPr lang="ru-RU" b="1" i="1" dirty="0" err="1"/>
              <a:t>рівноправність</a:t>
            </a:r>
            <a:r>
              <a:rPr lang="ru-RU" b="1" i="1" dirty="0"/>
              <a:t> </a:t>
            </a:r>
            <a:r>
              <a:rPr lang="ru-RU" b="1" i="1" dirty="0" err="1"/>
              <a:t>усіх</a:t>
            </a:r>
            <a:r>
              <a:rPr lang="ru-RU" b="1" i="1" dirty="0"/>
              <a:t> </a:t>
            </a:r>
            <a:r>
              <a:rPr lang="ru-RU" b="1" i="1" dirty="0" err="1"/>
              <a:t>народів</a:t>
            </a:r>
            <a:r>
              <a:rPr lang="ru-RU" b="1" i="1" dirty="0"/>
              <a:t> </a:t>
            </a:r>
            <a:r>
              <a:rPr lang="ru-RU" b="1" i="1" dirty="0" err="1"/>
              <a:t>держави</a:t>
            </a:r>
            <a:r>
              <a:rPr lang="ru-RU" b="1" i="1" dirty="0"/>
              <a:t> і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непорушне</a:t>
            </a:r>
            <a:r>
              <a:rPr lang="ru-RU" b="1" i="1" dirty="0"/>
              <a:t> право </a:t>
            </a:r>
            <a:r>
              <a:rPr lang="ru-RU" b="1" i="1" dirty="0" err="1"/>
              <a:t>зберігати</a:t>
            </a:r>
            <a:r>
              <a:rPr lang="ru-RU" b="1" i="1" dirty="0"/>
              <a:t> і </a:t>
            </a:r>
            <a:r>
              <a:rPr lang="ru-RU" b="1" i="1" dirty="0" err="1"/>
              <a:t>розвивати</a:t>
            </a:r>
            <a:r>
              <a:rPr lang="ru-RU" b="1" i="1" dirty="0"/>
              <a:t> свою </a:t>
            </a:r>
            <a:r>
              <a:rPr lang="ru-RU" b="1" i="1" dirty="0" err="1" smtClean="0"/>
              <a:t>мову</a:t>
            </a:r>
            <a:r>
              <a:rPr lang="ru-RU" b="1" i="1" dirty="0" smtClean="0"/>
              <a:t>. </a:t>
            </a:r>
          </a:p>
          <a:p>
            <a:pPr algn="just"/>
            <a:r>
              <a:rPr lang="ru-RU" i="1" dirty="0" smtClean="0"/>
              <a:t>Результатом </a:t>
            </a:r>
            <a:r>
              <a:rPr lang="ru-RU" i="1" dirty="0" err="1"/>
              <a:t>цього</a:t>
            </a:r>
            <a:r>
              <a:rPr lang="ru-RU" i="1" dirty="0"/>
              <a:t> стала </a:t>
            </a:r>
            <a:r>
              <a:rPr lang="ru-RU" i="1" dirty="0" err="1"/>
              <a:t>подальша</a:t>
            </a:r>
            <a:r>
              <a:rPr lang="ru-RU" i="1" dirty="0"/>
              <a:t> </a:t>
            </a:r>
            <a:r>
              <a:rPr lang="ru-RU" i="1" dirty="0" err="1"/>
              <a:t>етнізація</a:t>
            </a:r>
            <a:r>
              <a:rPr lang="ru-RU" i="1" dirty="0"/>
              <a:t> </a:t>
            </a:r>
            <a:r>
              <a:rPr lang="ru-RU" i="1" dirty="0" err="1"/>
              <a:t>австрійської</a:t>
            </a:r>
            <a:r>
              <a:rPr lang="ru-RU" i="1" dirty="0"/>
              <a:t> </a:t>
            </a:r>
            <a:r>
              <a:rPr lang="ru-RU" i="1" dirty="0" err="1" smtClean="0"/>
              <a:t>політики</a:t>
            </a:r>
            <a:r>
              <a:rPr lang="ru-RU" i="1" dirty="0"/>
              <a:t>, яку </a:t>
            </a:r>
            <a:r>
              <a:rPr lang="ru-RU" i="1" dirty="0" err="1"/>
              <a:t>пізніше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перенесено в </a:t>
            </a:r>
            <a:r>
              <a:rPr lang="ru-RU" i="1" dirty="0" err="1"/>
              <a:t>політичне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</a:t>
            </a:r>
            <a:r>
              <a:rPr lang="ru-RU" i="1" dirty="0" smtClean="0"/>
              <a:t>держав</a:t>
            </a:r>
            <a:r>
              <a:rPr lang="uk-UA" i="1" dirty="0" smtClean="0"/>
              <a:t> </a:t>
            </a:r>
            <a:r>
              <a:rPr lang="ru-RU" i="1" dirty="0" err="1" smtClean="0"/>
              <a:t>наступниць</a:t>
            </a:r>
            <a:r>
              <a:rPr lang="ru-RU" i="1" dirty="0" smtClean="0"/>
              <a:t> </a:t>
            </a:r>
            <a:r>
              <a:rPr lang="ru-RU" i="1" dirty="0" err="1"/>
              <a:t>імперії</a:t>
            </a:r>
            <a:r>
              <a:rPr lang="ru-RU" i="1" dirty="0"/>
              <a:t> </a:t>
            </a:r>
            <a:r>
              <a:rPr lang="ru-RU" i="1" dirty="0" err="1" smtClean="0"/>
              <a:t>Габсбурґів</a:t>
            </a:r>
            <a:r>
              <a:rPr lang="ru-RU" i="1" dirty="0" smtClean="0"/>
              <a:t>.</a:t>
            </a:r>
          </a:p>
          <a:p>
            <a:pPr algn="just"/>
            <a:r>
              <a:rPr lang="ru-RU" dirty="0"/>
              <a:t>Центральна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охоче </a:t>
            </a:r>
            <a:r>
              <a:rPr lang="ru-RU" dirty="0" err="1"/>
              <a:t>робила</a:t>
            </a:r>
            <a:r>
              <a:rPr lang="ru-RU" dirty="0"/>
              <a:t> поступки у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</a:t>
            </a:r>
            <a:r>
              <a:rPr lang="ru-RU" dirty="0" err="1"/>
              <a:t>питанні</a:t>
            </a:r>
            <a:r>
              <a:rPr lang="ru-RU" dirty="0"/>
              <a:t> </a:t>
            </a:r>
            <a:r>
              <a:rPr lang="ru-RU" dirty="0" err="1"/>
              <a:t>консолідованим</a:t>
            </a:r>
            <a:r>
              <a:rPr lang="ru-RU" dirty="0"/>
              <a:t> </a:t>
            </a:r>
            <a:r>
              <a:rPr lang="ru-RU" dirty="0" err="1"/>
              <a:t>польським</a:t>
            </a:r>
            <a:r>
              <a:rPr lang="ru-RU" dirty="0"/>
              <a:t> силам,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організаційно</a:t>
            </a:r>
            <a:r>
              <a:rPr lang="ru-RU" dirty="0"/>
              <a:t> </a:t>
            </a:r>
            <a:r>
              <a:rPr lang="ru-RU" dirty="0" err="1" smtClean="0"/>
              <a:t>розпорошеним</a:t>
            </a:r>
            <a:r>
              <a:rPr lang="ru-RU" dirty="0" smtClean="0"/>
              <a:t> </a:t>
            </a:r>
            <a:r>
              <a:rPr lang="ru-RU" dirty="0" err="1"/>
              <a:t>українцям</a:t>
            </a:r>
            <a:r>
              <a:rPr lang="ru-RU" dirty="0"/>
              <a:t>. У 1861 р. </a:t>
            </a:r>
            <a:r>
              <a:rPr lang="ru-RU" dirty="0" err="1"/>
              <a:t>Галичина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автономію</a:t>
            </a:r>
            <a:r>
              <a:rPr lang="ru-RU" dirty="0"/>
              <a:t> з </a:t>
            </a:r>
            <a:r>
              <a:rPr lang="ru-RU" dirty="0" err="1"/>
              <a:t>крайовим</a:t>
            </a:r>
            <a:r>
              <a:rPr lang="ru-RU" dirty="0"/>
              <a:t> сеймом і </a:t>
            </a:r>
            <a:r>
              <a:rPr lang="ru-RU" dirty="0" err="1"/>
              <a:t>крайовим</a:t>
            </a:r>
            <a:r>
              <a:rPr lang="ru-RU" dirty="0"/>
              <a:t> урядом, але поляки </a:t>
            </a:r>
            <a:r>
              <a:rPr lang="ru-RU" dirty="0" err="1"/>
              <a:t>мали</a:t>
            </a:r>
            <a:r>
              <a:rPr lang="ru-RU" dirty="0"/>
              <a:t> в них </a:t>
            </a:r>
            <a:r>
              <a:rPr lang="ru-RU" dirty="0" err="1" smtClean="0"/>
              <a:t>переважну</a:t>
            </a:r>
            <a:r>
              <a:rPr lang="ru-RU" dirty="0" smtClean="0"/>
              <a:t> </a:t>
            </a:r>
            <a:r>
              <a:rPr lang="ru-RU" dirty="0" err="1"/>
              <a:t>більшість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1867 р. </a:t>
            </a:r>
            <a:r>
              <a:rPr lang="ru-RU" dirty="0" err="1"/>
              <a:t>урядовою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в </a:t>
            </a:r>
            <a:r>
              <a:rPr lang="ru-RU" dirty="0" err="1"/>
              <a:t>королівстві</a:t>
            </a:r>
            <a:r>
              <a:rPr lang="ru-RU" dirty="0"/>
              <a:t> стала </a:t>
            </a:r>
            <a:r>
              <a:rPr lang="ru-RU" dirty="0" err="1"/>
              <a:t>польська</a:t>
            </a:r>
            <a:r>
              <a:rPr lang="ru-RU" dirty="0"/>
              <a:t>. </a:t>
            </a:r>
            <a:r>
              <a:rPr lang="ru-RU" i="1" dirty="0" err="1"/>
              <a:t>Спроби</a:t>
            </a:r>
            <a:r>
              <a:rPr lang="ru-RU" i="1" dirty="0"/>
              <a:t> </a:t>
            </a:r>
            <a:r>
              <a:rPr lang="ru-RU" i="1" dirty="0" err="1"/>
              <a:t>поділу</a:t>
            </a:r>
            <a:r>
              <a:rPr lang="ru-RU" i="1" dirty="0"/>
              <a:t> краю на </a:t>
            </a:r>
            <a:r>
              <a:rPr lang="ru-RU" i="1" dirty="0" err="1"/>
              <a:t>українську</a:t>
            </a:r>
            <a:r>
              <a:rPr lang="ru-RU" i="1" dirty="0"/>
              <a:t> і </a:t>
            </a:r>
            <a:r>
              <a:rPr lang="ru-RU" i="1" dirty="0" err="1"/>
              <a:t>польську</a:t>
            </a:r>
            <a:r>
              <a:rPr lang="ru-RU" i="1" dirty="0"/>
              <a:t> </a:t>
            </a:r>
            <a:r>
              <a:rPr lang="ru-RU" i="1" dirty="0" err="1" smtClean="0"/>
              <a:t>частини</a:t>
            </a:r>
            <a:r>
              <a:rPr lang="ru-RU" i="1" dirty="0" smtClean="0"/>
              <a:t> </a:t>
            </a:r>
            <a:r>
              <a:rPr lang="ru-RU" i="1" dirty="0" err="1"/>
              <a:t>залишалися</a:t>
            </a:r>
            <a:r>
              <a:rPr lang="ru-RU" i="1" dirty="0"/>
              <a:t> </a:t>
            </a:r>
            <a:r>
              <a:rPr lang="ru-RU" i="1" dirty="0" err="1"/>
              <a:t>безуспішними</a:t>
            </a:r>
            <a:r>
              <a:rPr lang="ru-RU" i="1" dirty="0"/>
              <a:t>. </a:t>
            </a:r>
            <a:r>
              <a:rPr lang="ru-RU" dirty="0" err="1"/>
              <a:t>Польські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не </a:t>
            </a:r>
            <a:r>
              <a:rPr lang="ru-RU" dirty="0" err="1"/>
              <a:t>бажали</a:t>
            </a:r>
            <a:r>
              <a:rPr lang="ru-RU" dirty="0"/>
              <a:t> </a:t>
            </a:r>
            <a:r>
              <a:rPr lang="ru-RU" dirty="0" err="1"/>
              <a:t>ділитися</a:t>
            </a:r>
            <a:r>
              <a:rPr lang="ru-RU" dirty="0"/>
              <a:t> </a:t>
            </a:r>
            <a:r>
              <a:rPr lang="ru-RU" dirty="0" err="1"/>
              <a:t>територією</a:t>
            </a:r>
            <a:r>
              <a:rPr lang="ru-RU" dirty="0"/>
              <a:t>. До того ж в рамках </a:t>
            </a:r>
            <a:r>
              <a:rPr lang="ru-RU" dirty="0" err="1"/>
              <a:t>наданої</a:t>
            </a:r>
            <a:r>
              <a:rPr lang="ru-RU" dirty="0"/>
              <a:t>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 smtClean="0"/>
              <a:t>автономії</a:t>
            </a:r>
            <a:r>
              <a:rPr lang="ru-RU" dirty="0" smtClean="0"/>
              <a:t> </a:t>
            </a:r>
            <a:r>
              <a:rPr lang="ru-RU" dirty="0"/>
              <a:t>поляки </a:t>
            </a:r>
            <a:r>
              <a:rPr lang="ru-RU" dirty="0" err="1"/>
              <a:t>перетворилися</a:t>
            </a:r>
            <a:r>
              <a:rPr lang="ru-RU" dirty="0"/>
              <a:t> в </a:t>
            </a:r>
            <a:r>
              <a:rPr lang="ru-RU" dirty="0" err="1"/>
              <a:t>групу</a:t>
            </a:r>
            <a:r>
              <a:rPr lang="ru-RU" dirty="0"/>
              <a:t>, яка </a:t>
            </a:r>
            <a:r>
              <a:rPr lang="ru-RU" dirty="0" err="1"/>
              <a:t>домінувала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, але і </a:t>
            </a:r>
            <a:r>
              <a:rPr lang="ru-RU" dirty="0" err="1"/>
              <a:t>політично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 smtClean="0"/>
              <a:t>етнічнорізнорідній</a:t>
            </a:r>
            <a:r>
              <a:rPr lang="ru-RU" dirty="0" smtClean="0"/>
              <a:t> </a:t>
            </a:r>
            <a:r>
              <a:rPr lang="ru-RU" dirty="0" err="1"/>
              <a:t>провінції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7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881" y="54868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Етнонаціональна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політика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 в УНР.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789" y="620688"/>
            <a:ext cx="8640960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Можливості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втілення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життя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ідей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самостійного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етнополітичного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розвитку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з’явилася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лише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1917 р.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того часу почала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формуватися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політика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держави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сфері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регулювання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відносин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IV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Універсал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Центральної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Ради,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проголошуючи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УНР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самостійною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нікого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незалежною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вільною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суверенною Державою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Українського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Народу».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Через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складні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політичні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обставини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діяла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Центральна Рада,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їй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вдалося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здійснити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намічену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програму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демократичних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перетворень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сфері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відносин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перешкоді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були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численні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внутрішні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зовнішні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фактори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значною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мірою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нейтралізували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зусилля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Слід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підкреслити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й ту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обставину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заходи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Центральної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Ради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щодо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регулювання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міжетнічних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відносин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по-різному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сприймалися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середовищі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найбільш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структурованих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національних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меншин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зокрема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російської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єврейської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польської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Особливо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складною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була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ситуація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російськомовним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населенням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, яке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зовсім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не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хотіло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визнавати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себе в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Україні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якусь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національну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меншість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62185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2675</Words>
  <Application>Microsoft Office PowerPoint</Application>
  <PresentationFormat>Экран (4:3)</PresentationFormat>
  <Paragraphs>334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34</cp:revision>
  <dcterms:created xsi:type="dcterms:W3CDTF">2023-10-25T13:26:14Z</dcterms:created>
  <dcterms:modified xsi:type="dcterms:W3CDTF">2023-10-28T16:32:18Z</dcterms:modified>
</cp:coreProperties>
</file>