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77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67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303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43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98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09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125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032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182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67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38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B16FC-3F67-4C5E-BF55-2126FACFD50A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D7990-63FF-49B5-9F26-5DA0251877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87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355600" y="1214438"/>
            <a:ext cx="9144000" cy="2387600"/>
          </a:xfrm>
        </p:spPr>
        <p:txBody>
          <a:bodyPr/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деліктне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право»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904240" y="3683318"/>
            <a:ext cx="9144000" cy="1655762"/>
          </a:xfrm>
        </p:spPr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1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579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0645"/>
            <a:ext cx="11353800" cy="1325563"/>
          </a:xfrm>
        </p:spPr>
        <p:txBody>
          <a:bodyPr>
            <a:normAutofit/>
          </a:bodyPr>
          <a:lstStyle/>
          <a:p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інші види </a:t>
            </a:r>
            <a:b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юридичної відповідальності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360" y="1642745"/>
            <a:ext cx="11181080" cy="4351338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розмежування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коло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наділені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правом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ґ) </a:t>
            </a:r>
            <a:r>
              <a:rPr lang="ru-RU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5737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" y="0"/>
            <a:ext cx="12039600" cy="1325563"/>
          </a:xfrm>
        </p:spPr>
        <p:txBody>
          <a:bodyPr>
            <a:normAutofit/>
          </a:bodyPr>
          <a:lstStyle/>
          <a:p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 відповідальність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1158240"/>
            <a:ext cx="11201400" cy="569976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законами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Закон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підзаконними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актами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і правом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справ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наділене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коло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дізнання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КПК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правом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 так і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таких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судимість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правосуб’єктності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виїзд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позасудовому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в судовому порядку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судовому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коротші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строки та 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спрощеною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процедурою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протоколу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ст. 258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0765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0645"/>
            <a:ext cx="10515600" cy="1189355"/>
          </a:xfrm>
        </p:spPr>
        <p:txBody>
          <a:bodyPr>
            <a:normAutofit/>
          </a:bodyPr>
          <a:lstStyle/>
          <a:p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280" y="1270000"/>
            <a:ext cx="11252200" cy="4897120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1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презумпція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невинності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презумпція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вини;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 і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в першу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захищаються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майна винного з метою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відновити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майновий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заходи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позасудовому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короткі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строки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натомість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заінтересованої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суду з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позовом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Строки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— до 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подовжуватися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поновлюватися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930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15925"/>
            <a:ext cx="10134600" cy="549275"/>
          </a:xfrm>
        </p:spPr>
        <p:txBody>
          <a:bodyPr>
            <a:noAutofit/>
          </a:bodyPr>
          <a:lstStyle/>
          <a:p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дисциплінарна відповідальність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360" y="1297305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головною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різна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додержуватись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правил,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покладається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додержуватись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правил,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добровільно</a:t>
            </a:r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37360" y="3777754"/>
            <a:ext cx="3312160" cy="599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5577840" y="3912374"/>
            <a:ext cx="1828800" cy="299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117840" y="3777754"/>
            <a:ext cx="3312160" cy="599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Публічно-правова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37360" y="4875034"/>
            <a:ext cx="3312160" cy="599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Дисциплінарна відповідальність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577840" y="5024894"/>
            <a:ext cx="1828800" cy="299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117840" y="4736108"/>
            <a:ext cx="3312160" cy="599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259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15925"/>
            <a:ext cx="10134600" cy="549275"/>
          </a:xfrm>
        </p:spPr>
        <p:txBody>
          <a:bodyPr>
            <a:noAutofit/>
          </a:bodyPr>
          <a:lstStyle/>
          <a:p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дисциплінарна відповідальність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360" y="1297305"/>
            <a:ext cx="10744200" cy="543877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галуззю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Тут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підвідомчість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побічно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виражається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нормативному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трудового,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-трудового й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характеристикою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вчинив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осудна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16-річного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описаний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проступку. Таким чином,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осудність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особа,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повнолітньою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неповнолітньою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Головною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 характеристикою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виносити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«начальник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носій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зафіксовані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зв’язків.</a:t>
            </a:r>
            <a:endParaRPr lang="ru-RU" sz="24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5686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1285"/>
            <a:ext cx="10515600" cy="1325563"/>
          </a:xfrm>
        </p:spPr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Рекомендована література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1320" y="1446848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Коломоєць Т. О.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/ Т. О. Коломоєць. — К. 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Iстина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2011. 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177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Коломоєць Т. О.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примус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практика 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…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наук : 12.00.07 / Т. О. Коломоєць ; Нац. ун-т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Х., 2005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454 с.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Колпаков В. К.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/ В. К. Колпаков. 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 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Юрінком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Iнтер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2008. 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256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Курс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підручник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В.К. Колпаков, О.В. Кузьменко, І.Д. Пастух, В.Д. Сущенко [та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.] / за ред. В.В. Коваленка.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Юрінком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2012.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808 с.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Кодекс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http:\\www.rada.gov.ua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7403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17475"/>
            <a:ext cx="10515600" cy="1325563"/>
          </a:xfrm>
        </p:spPr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практичного заняття № 1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3375" y="1362075"/>
            <a:ext cx="11020425" cy="492442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 адміністративно-деліктного законодавства.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Похідні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Розмежування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Розмежування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дисциплінарної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Розмежування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адміністративно-деліктного законодавства.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адміністративно-деліктного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адміністративно-деліктного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Адміністративна відповідальність у зарубіжних країнах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7537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280" y="90805"/>
            <a:ext cx="10515600" cy="1325563"/>
          </a:xfrm>
        </p:spPr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курсу: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460" y="995680"/>
            <a:ext cx="11864340" cy="57099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Знати: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відмінність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юрисдикційної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теоретико-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та структуру чинного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характеристику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адміністративно-юрисдикційні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юрисдикції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справах про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885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795"/>
          </a:xfrm>
        </p:spPr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Вміти: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120" y="1544320"/>
            <a:ext cx="11282680" cy="4632643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Tx/>
              <a:buChar char="-"/>
            </a:pP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тлумачити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статей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Tx/>
              <a:buChar char="-"/>
            </a:pP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підвідомчість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заходи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справах про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Tx/>
              <a:buChar char="-"/>
            </a:pP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адміністративно-процесуальні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 про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місцевих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справах про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421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3400" y="1066165"/>
            <a:ext cx="10515600" cy="1325563"/>
          </a:xfrm>
        </p:spPr>
        <p:txBody>
          <a:bodyPr/>
          <a:lstStyle/>
          <a:p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Адміністративно-деліктне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 rot="7242382">
            <a:off x="2824480" y="2704665"/>
            <a:ext cx="1341120" cy="518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 rot="3423552">
            <a:off x="7519045" y="2699460"/>
            <a:ext cx="1341120" cy="518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239567" y="3672586"/>
            <a:ext cx="33806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214471" y="3672586"/>
            <a:ext cx="34535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Процесуальні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5600" y="5619095"/>
            <a:ext cx="9337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Адмінстративно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деліктне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вивчає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адмінстративної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скоєння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816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3080" y="913765"/>
            <a:ext cx="10515600" cy="1325563"/>
          </a:xfrm>
        </p:spPr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 відповідальність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0680" y="2070214"/>
            <a:ext cx="10515600" cy="274637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сформулював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обмежився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вказівкою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23 "Мета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0" y="519611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dirty="0" smtClean="0">
                <a:effectLst/>
                <a:latin typeface="Times New Roman" panose="02020603050405020304" pitchFamily="18" charset="0"/>
              </a:rPr>
              <a:t>*</a:t>
            </a:r>
            <a:r>
              <a:rPr lang="ru-RU" b="1" i="1" dirty="0" err="1" smtClean="0">
                <a:effectLst/>
                <a:latin typeface="Times New Roman" panose="02020603050405020304" pitchFamily="18" charset="0"/>
              </a:rPr>
              <a:t>Адміністративна</a:t>
            </a:r>
            <a:r>
              <a:rPr lang="ru-RU" b="1" i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/>
                <a:latin typeface="Times New Roman" panose="02020603050405020304" pitchFamily="18" charset="0"/>
              </a:rPr>
              <a:t>відповідальність</a:t>
            </a:r>
            <a:r>
              <a:rPr lang="ru-RU" b="1" i="1" dirty="0" smtClean="0">
                <a:effectLst/>
                <a:latin typeface="Times New Roman" panose="02020603050405020304" pitchFamily="18" charset="0"/>
              </a:rPr>
              <a:t> за </a:t>
            </a:r>
            <a:r>
              <a:rPr lang="ru-RU" b="1" i="1" dirty="0" err="1" smtClean="0">
                <a:effectLst/>
                <a:latin typeface="Times New Roman" panose="02020603050405020304" pitchFamily="18" charset="0"/>
              </a:rPr>
              <a:t>правопорушення</a:t>
            </a:r>
            <a:r>
              <a:rPr lang="ru-RU" b="1" i="1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ru-RU" b="1" i="1" dirty="0" err="1" smtClean="0">
                <a:effectLst/>
                <a:latin typeface="Times New Roman" panose="02020603050405020304" pitchFamily="18" charset="0"/>
              </a:rPr>
              <a:t>передбачені</a:t>
            </a:r>
            <a:r>
              <a:rPr lang="ru-RU" b="1" i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/>
                <a:latin typeface="Times New Roman" panose="02020603050405020304" pitchFamily="18" charset="0"/>
              </a:rPr>
              <a:t>цим</a:t>
            </a:r>
            <a:r>
              <a:rPr lang="ru-RU" b="1" i="1" dirty="0" smtClean="0">
                <a:effectLst/>
                <a:latin typeface="Times New Roman" panose="02020603050405020304" pitchFamily="18" charset="0"/>
              </a:rPr>
              <a:t> Кодексом, </a:t>
            </a:r>
            <a:r>
              <a:rPr lang="ru-RU" b="1" i="1" dirty="0" err="1" smtClean="0">
                <a:effectLst/>
                <a:latin typeface="Times New Roman" panose="02020603050405020304" pitchFamily="18" charset="0"/>
              </a:rPr>
              <a:t>настає</a:t>
            </a:r>
            <a:r>
              <a:rPr lang="ru-RU" b="1" i="1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ru-RU" b="1" i="1" dirty="0" err="1" smtClean="0">
                <a:effectLst/>
                <a:latin typeface="Times New Roman" panose="02020603050405020304" pitchFamily="18" charset="0"/>
              </a:rPr>
              <a:t>якщо</a:t>
            </a:r>
            <a:r>
              <a:rPr lang="ru-RU" b="1" i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/>
                <a:latin typeface="Times New Roman" panose="02020603050405020304" pitchFamily="18" charset="0"/>
              </a:rPr>
              <a:t>ці</a:t>
            </a:r>
            <a:r>
              <a:rPr lang="ru-RU" b="1" i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/>
                <a:latin typeface="Times New Roman" panose="02020603050405020304" pitchFamily="18" charset="0"/>
              </a:rPr>
              <a:t>порушення</a:t>
            </a:r>
            <a:r>
              <a:rPr lang="ru-RU" b="1" i="1" dirty="0" smtClean="0">
                <a:effectLst/>
                <a:latin typeface="Times New Roman" panose="02020603050405020304" pitchFamily="18" charset="0"/>
              </a:rPr>
              <a:t> за </a:t>
            </a:r>
            <a:r>
              <a:rPr lang="ru-RU" b="1" i="1" dirty="0" err="1" smtClean="0">
                <a:effectLst/>
                <a:latin typeface="Times New Roman" panose="02020603050405020304" pitchFamily="18" charset="0"/>
              </a:rPr>
              <a:t>своїм</a:t>
            </a:r>
            <a:r>
              <a:rPr lang="ru-RU" b="1" i="1" dirty="0" smtClean="0">
                <a:effectLst/>
                <a:latin typeface="Times New Roman" panose="02020603050405020304" pitchFamily="18" charset="0"/>
              </a:rPr>
              <a:t> характером не </a:t>
            </a:r>
            <a:r>
              <a:rPr lang="ru-RU" b="1" i="1" dirty="0" err="1" smtClean="0">
                <a:effectLst/>
                <a:latin typeface="Times New Roman" panose="02020603050405020304" pitchFamily="18" charset="0"/>
              </a:rPr>
              <a:t>тягнуть</a:t>
            </a:r>
            <a:r>
              <a:rPr lang="ru-RU" b="1" i="1" dirty="0" smtClean="0">
                <a:effectLst/>
                <a:latin typeface="Times New Roman" panose="02020603050405020304" pitchFamily="18" charset="0"/>
              </a:rPr>
              <a:t> за собою </a:t>
            </a:r>
            <a:r>
              <a:rPr lang="ru-RU" b="1" i="1" dirty="0" err="1" smtClean="0"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b="1" i="1" dirty="0" smtClean="0">
                <a:effectLst/>
                <a:latin typeface="Times New Roman" panose="02020603050405020304" pitchFamily="18" charset="0"/>
              </a:rPr>
              <a:t> до закону </a:t>
            </a:r>
            <a:r>
              <a:rPr lang="ru-RU" b="1" i="1" dirty="0" err="1" smtClean="0">
                <a:effectLst/>
                <a:latin typeface="Times New Roman" panose="02020603050405020304" pitchFamily="18" charset="0"/>
              </a:rPr>
              <a:t>кримінальної</a:t>
            </a:r>
            <a:r>
              <a:rPr lang="ru-RU" b="1" i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 smtClean="0">
                <a:effectLst/>
                <a:latin typeface="Times New Roman" panose="02020603050405020304" pitchFamily="18" charset="0"/>
              </a:rPr>
              <a:t>відповідальності</a:t>
            </a:r>
            <a:r>
              <a:rPr lang="ru-RU" b="1" i="1" dirty="0" smtClean="0">
                <a:effectLst/>
                <a:latin typeface="Times New Roman" panose="02020603050405020304" pitchFamily="18" charset="0"/>
              </a:rPr>
              <a:t>.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2645593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920" y="105231"/>
            <a:ext cx="10515600" cy="1325563"/>
          </a:xfrm>
        </p:spPr>
        <p:txBody>
          <a:bodyPr/>
          <a:lstStyle/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 до визначення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5920" y="1247914"/>
            <a:ext cx="3312160" cy="599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Юридична енциклопедія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4216400" y="1382534"/>
            <a:ext cx="1828800" cy="299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096000" y="1119991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вид 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5920" y="2310517"/>
            <a:ext cx="331216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Л. В. Коваль, Ю. П.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Битяк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В. В. Зуй 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5920" y="3456498"/>
            <a:ext cx="331216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Є. В.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5920" y="4602479"/>
            <a:ext cx="331216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І. П. Голосніченко</a:t>
            </a: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4216400" y="2558237"/>
            <a:ext cx="1828800" cy="299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4216400" y="3606358"/>
            <a:ext cx="1828800" cy="299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4216400" y="4833619"/>
            <a:ext cx="1828800" cy="299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75920" y="5628639"/>
            <a:ext cx="331216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В.К.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Колпаков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096000" y="2488625"/>
            <a:ext cx="54495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примусу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096000" y="3444413"/>
            <a:ext cx="58540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майнових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096000" y="452181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правовідносин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799840" y="5488149"/>
            <a:ext cx="83921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переліченим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дефініціям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бракує</a:t>
            </a:r>
            <a:r>
              <a:rPr lang="ru-RU" sz="16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вказівок</a:t>
            </a:r>
            <a:r>
              <a:rPr lang="ru-RU" sz="16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600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6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16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протиправних</a:t>
            </a:r>
            <a:r>
              <a:rPr lang="ru-RU" sz="16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16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вживаних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6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16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примусу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істотним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компонентом будь-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настає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1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правопорушником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компетентною особою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заходи </a:t>
            </a:r>
            <a:r>
              <a:rPr lang="ru-RU" sz="16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реалізовані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чином.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107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83945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примусове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додержанням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правомочним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вчинили 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проступки 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960" y="3066900"/>
            <a:ext cx="4912359" cy="4673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 rot="2306485">
            <a:off x="2802971" y="3621857"/>
            <a:ext cx="386080" cy="1249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5064761" y="3774258"/>
            <a:ext cx="386080" cy="1249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rot="20025069">
            <a:off x="7236362" y="3672474"/>
            <a:ext cx="386080" cy="12496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03386" y="4730201"/>
            <a:ext cx="309078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нормативні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33255" y="5036575"/>
            <a:ext cx="28624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фактичні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979919" y="5065309"/>
            <a:ext cx="436587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документальні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процесуальні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640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440" y="17208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8440" y="1497648"/>
            <a:ext cx="11135360" cy="5431471"/>
          </a:xfrm>
        </p:spPr>
        <p:txBody>
          <a:bodyPr>
            <a:normAutofit fontScale="62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проступку;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ст. 23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"Мета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мета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а)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додержання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поваги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правил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б)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право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комісіями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комітетах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селищних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міських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рад;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комітетамирайонними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місті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міськими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міськрайонними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судами (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суддями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а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Кодексом,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судами,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апеляційними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судами,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судами,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Верховним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Судом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органами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інспекцій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 (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посадовими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особами)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(ст. 213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особи),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акт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а)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б)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колегіально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комітети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постанови і т.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містяться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правовою природою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а) кодексах; б) законах; в) правилах. Правила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органами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8931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92405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360" y="1213803"/>
            <a:ext cx="11191240" cy="56083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належать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верховенство права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невідворотності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гуманізму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індивідуалізації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1896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882</Words>
  <Application>Microsoft Office PowerPoint</Application>
  <PresentationFormat>Широкоэкранный</PresentationFormat>
  <Paragraphs>116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«Адміністративно – деліктне право»</vt:lpstr>
      <vt:lpstr>Мета курсу:</vt:lpstr>
      <vt:lpstr>Вміти:</vt:lpstr>
      <vt:lpstr>Адміністративно-деліктне право</vt:lpstr>
      <vt:lpstr>Адміністративна відповідальність</vt:lpstr>
      <vt:lpstr>Підходи до визначення</vt:lpstr>
      <vt:lpstr>Презентация PowerPoint</vt:lpstr>
      <vt:lpstr>Ознаки адміністративної відповідальності</vt:lpstr>
      <vt:lpstr>Принципи адміністративної відповідальності</vt:lpstr>
      <vt:lpstr>Адміністративна відповідальність vs інші види  юридичної відповідальності</vt:lpstr>
      <vt:lpstr>Адміністративна відповідальність vs  кримінальна відповідальність</vt:lpstr>
      <vt:lpstr>Адміністративна відповідальність vs  цивільно-правова відповідальність</vt:lpstr>
      <vt:lpstr>Адміністративна відповідальність vs  дисциплінарна відповідальність</vt:lpstr>
      <vt:lpstr>Адміністративна відповідальність vs  дисциплінарна відповідальність</vt:lpstr>
      <vt:lpstr>Рекомендована література</vt:lpstr>
      <vt:lpstr>Тема практичного заняття №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«Адміністративно – деліктне право»</dc:title>
  <dc:creator>User</dc:creator>
  <cp:lastModifiedBy>User</cp:lastModifiedBy>
  <cp:revision>18</cp:revision>
  <dcterms:created xsi:type="dcterms:W3CDTF">2022-09-04T15:29:10Z</dcterms:created>
  <dcterms:modified xsi:type="dcterms:W3CDTF">2023-09-06T13:47:00Z</dcterms:modified>
</cp:coreProperties>
</file>