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4" r:id="rId4"/>
    <p:sldId id="324" r:id="rId5"/>
    <p:sldId id="260" r:id="rId6"/>
    <p:sldId id="317" r:id="rId7"/>
    <p:sldId id="318" r:id="rId8"/>
    <p:sldId id="265" r:id="rId9"/>
    <p:sldId id="319" r:id="rId10"/>
    <p:sldId id="288" r:id="rId11"/>
    <p:sldId id="320" r:id="rId12"/>
    <p:sldId id="321" r:id="rId13"/>
    <p:sldId id="322" r:id="rId14"/>
    <p:sldId id="323" r:id="rId15"/>
  </p:sldIdLst>
  <p:sldSz cx="18288000" cy="10287000"/>
  <p:notesSz cx="6858000" cy="9144000"/>
  <p:embeddedFontLst>
    <p:embeddedFont>
      <p:font typeface="Open Sans 2" panose="020B0604020202020204" charset="0"/>
      <p:regular r:id="rId16"/>
    </p:embeddedFont>
    <p:embeddedFont>
      <p:font typeface="Open Sans 2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11" autoAdjust="0"/>
  </p:normalViewPr>
  <p:slideViewPr>
    <p:cSldViewPr>
      <p:cViewPr>
        <p:scale>
          <a:sx n="56" d="100"/>
          <a:sy n="56" d="100"/>
        </p:scale>
        <p:origin x="-610" y="15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62821-4D2F-4163-9EB5-2B7B83303D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510FC-007D-4434-B3CF-DA81A20E45B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/>
            <a:t>Що європейська ідентичність означає для мене особисто?</a:t>
          </a:r>
          <a:endParaRPr lang="en-US" dirty="0"/>
        </a:p>
      </dgm:t>
    </dgm:pt>
    <dgm:pt modelId="{7BF6BE57-8E8E-4CFF-BFFB-DFDED38E0166}" type="parTrans" cxnId="{9DF2BAF3-1672-4E67-AB1E-8F2E618CEC8C}">
      <dgm:prSet/>
      <dgm:spPr/>
      <dgm:t>
        <a:bodyPr/>
        <a:lstStyle/>
        <a:p>
          <a:endParaRPr lang="en-US"/>
        </a:p>
      </dgm:t>
    </dgm:pt>
    <dgm:pt modelId="{CABEB8AF-FADD-4B5E-8E38-1AD91114A9CA}" type="sibTrans" cxnId="{9DF2BAF3-1672-4E67-AB1E-8F2E618CEC8C}">
      <dgm:prSet/>
      <dgm:spPr/>
      <dgm:t>
        <a:bodyPr/>
        <a:lstStyle/>
        <a:p>
          <a:endParaRPr lang="en-US"/>
        </a:p>
      </dgm:t>
    </dgm:pt>
    <dgm:pt modelId="{4478058B-5BD7-495A-A1E4-6989F86538D9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/>
            <a:t>Як вона може допомогти у зміцненні стійкості українського суспільства?</a:t>
          </a:r>
          <a:endParaRPr lang="en-US" dirty="0"/>
        </a:p>
      </dgm:t>
    </dgm:pt>
    <dgm:pt modelId="{AA9C5A5F-3A27-4A56-9044-B75410A49A50}" type="parTrans" cxnId="{C31B1F35-05C1-4CFB-B9A6-D447D6FA24FB}">
      <dgm:prSet/>
      <dgm:spPr/>
      <dgm:t>
        <a:bodyPr/>
        <a:lstStyle/>
        <a:p>
          <a:endParaRPr lang="en-US"/>
        </a:p>
      </dgm:t>
    </dgm:pt>
    <dgm:pt modelId="{963D7DE0-3BC3-4A26-B907-9B3A99972CD1}" type="sibTrans" cxnId="{C31B1F35-05C1-4CFB-B9A6-D447D6FA24FB}">
      <dgm:prSet/>
      <dgm:spPr/>
      <dgm:t>
        <a:bodyPr/>
        <a:lstStyle/>
        <a:p>
          <a:endParaRPr lang="en-US"/>
        </a:p>
      </dgm:t>
    </dgm:pt>
    <dgm:pt modelId="{1567ABB3-D6FC-4F3B-988A-6B84EA959948}" type="pres">
      <dgm:prSet presAssocID="{BC562821-4D2F-4163-9EB5-2B7B83303D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7749A4-04C1-4243-B461-40C334D07F55}" type="pres">
      <dgm:prSet presAssocID="{BC562821-4D2F-4163-9EB5-2B7B83303D38}" presName="Name1" presStyleCnt="0"/>
      <dgm:spPr/>
    </dgm:pt>
    <dgm:pt modelId="{B91141D8-A04D-4526-A535-62EEF5709EB1}" type="pres">
      <dgm:prSet presAssocID="{BC562821-4D2F-4163-9EB5-2B7B83303D38}" presName="cycle" presStyleCnt="0"/>
      <dgm:spPr/>
    </dgm:pt>
    <dgm:pt modelId="{FDA0FFFC-7321-4045-9324-8DF22526D0A4}" type="pres">
      <dgm:prSet presAssocID="{BC562821-4D2F-4163-9EB5-2B7B83303D38}" presName="srcNode" presStyleLbl="node1" presStyleIdx="0" presStyleCnt="2"/>
      <dgm:spPr/>
    </dgm:pt>
    <dgm:pt modelId="{8287D172-1E03-4CDD-9C39-2EEE8059B967}" type="pres">
      <dgm:prSet presAssocID="{BC562821-4D2F-4163-9EB5-2B7B83303D38}" presName="conn" presStyleLbl="parChTrans1D2" presStyleIdx="0" presStyleCnt="1"/>
      <dgm:spPr/>
      <dgm:t>
        <a:bodyPr/>
        <a:lstStyle/>
        <a:p>
          <a:endParaRPr lang="en-US"/>
        </a:p>
      </dgm:t>
    </dgm:pt>
    <dgm:pt modelId="{DBBC877E-D5DE-4C0E-BDB9-BE010FF6795C}" type="pres">
      <dgm:prSet presAssocID="{BC562821-4D2F-4163-9EB5-2B7B83303D38}" presName="extraNode" presStyleLbl="node1" presStyleIdx="0" presStyleCnt="2"/>
      <dgm:spPr/>
    </dgm:pt>
    <dgm:pt modelId="{A56613F4-6982-4C9E-A3BF-4424D78595FC}" type="pres">
      <dgm:prSet presAssocID="{BC562821-4D2F-4163-9EB5-2B7B83303D38}" presName="dstNode" presStyleLbl="node1" presStyleIdx="0" presStyleCnt="2"/>
      <dgm:spPr/>
    </dgm:pt>
    <dgm:pt modelId="{9BD425B4-0695-4D11-B980-69B8A74643CA}" type="pres">
      <dgm:prSet presAssocID="{BC4510FC-007D-4434-B3CF-DA81A20E45B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9AD89-4347-4F36-8872-F080B44BBA5D}" type="pres">
      <dgm:prSet presAssocID="{BC4510FC-007D-4434-B3CF-DA81A20E45BE}" presName="accent_1" presStyleCnt="0"/>
      <dgm:spPr/>
    </dgm:pt>
    <dgm:pt modelId="{DBD0084F-6E98-43F5-85D2-9DFD95055F0F}" type="pres">
      <dgm:prSet presAssocID="{BC4510FC-007D-4434-B3CF-DA81A20E45BE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7F830D-330B-482A-A48D-AA616A5B2C92}" type="pres">
      <dgm:prSet presAssocID="{4478058B-5BD7-495A-A1E4-6989F86538D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65AB8-2167-4431-AF7D-38646C8D3B5A}" type="pres">
      <dgm:prSet presAssocID="{4478058B-5BD7-495A-A1E4-6989F86538D9}" presName="accent_2" presStyleCnt="0"/>
      <dgm:spPr/>
    </dgm:pt>
    <dgm:pt modelId="{E21C2362-3B35-4C77-A5F7-5840951B5B17}" type="pres">
      <dgm:prSet presAssocID="{4478058B-5BD7-495A-A1E4-6989F86538D9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FFFF96D-7C20-4EB5-A2C0-D84906DE9EA4}" type="presOf" srcId="{BC4510FC-007D-4434-B3CF-DA81A20E45BE}" destId="{9BD425B4-0695-4D11-B980-69B8A74643CA}" srcOrd="0" destOrd="0" presId="urn:microsoft.com/office/officeart/2008/layout/VerticalCurvedList"/>
    <dgm:cxn modelId="{9DF2BAF3-1672-4E67-AB1E-8F2E618CEC8C}" srcId="{BC562821-4D2F-4163-9EB5-2B7B83303D38}" destId="{BC4510FC-007D-4434-B3CF-DA81A20E45BE}" srcOrd="0" destOrd="0" parTransId="{7BF6BE57-8E8E-4CFF-BFFB-DFDED38E0166}" sibTransId="{CABEB8AF-FADD-4B5E-8E38-1AD91114A9CA}"/>
    <dgm:cxn modelId="{C31B1F35-05C1-4CFB-B9A6-D447D6FA24FB}" srcId="{BC562821-4D2F-4163-9EB5-2B7B83303D38}" destId="{4478058B-5BD7-495A-A1E4-6989F86538D9}" srcOrd="1" destOrd="0" parTransId="{AA9C5A5F-3A27-4A56-9044-B75410A49A50}" sibTransId="{963D7DE0-3BC3-4A26-B907-9B3A99972CD1}"/>
    <dgm:cxn modelId="{5F3165CD-9A50-449E-805A-EE02449CBABF}" type="presOf" srcId="{4478058B-5BD7-495A-A1E4-6989F86538D9}" destId="{357F830D-330B-482A-A48D-AA616A5B2C92}" srcOrd="0" destOrd="0" presId="urn:microsoft.com/office/officeart/2008/layout/VerticalCurvedList"/>
    <dgm:cxn modelId="{35B99BB8-4C23-43B4-8580-D1A2BDE28543}" type="presOf" srcId="{BC562821-4D2F-4163-9EB5-2B7B83303D38}" destId="{1567ABB3-D6FC-4F3B-988A-6B84EA959948}" srcOrd="0" destOrd="0" presId="urn:microsoft.com/office/officeart/2008/layout/VerticalCurvedList"/>
    <dgm:cxn modelId="{9AE8A628-2C6A-4930-A435-9E2228AD30E5}" type="presOf" srcId="{CABEB8AF-FADD-4B5E-8E38-1AD91114A9CA}" destId="{8287D172-1E03-4CDD-9C39-2EEE8059B967}" srcOrd="0" destOrd="0" presId="urn:microsoft.com/office/officeart/2008/layout/VerticalCurvedList"/>
    <dgm:cxn modelId="{9774E18D-A556-41AA-808E-7683CD93377E}" type="presParOf" srcId="{1567ABB3-D6FC-4F3B-988A-6B84EA959948}" destId="{FF7749A4-04C1-4243-B461-40C334D07F55}" srcOrd="0" destOrd="0" presId="urn:microsoft.com/office/officeart/2008/layout/VerticalCurvedList"/>
    <dgm:cxn modelId="{8AB92664-ECD5-4746-8DA1-34093A3AB823}" type="presParOf" srcId="{FF7749A4-04C1-4243-B461-40C334D07F55}" destId="{B91141D8-A04D-4526-A535-62EEF5709EB1}" srcOrd="0" destOrd="0" presId="urn:microsoft.com/office/officeart/2008/layout/VerticalCurvedList"/>
    <dgm:cxn modelId="{F6BA32A8-ACAC-4BD6-93DA-860C6818E23A}" type="presParOf" srcId="{B91141D8-A04D-4526-A535-62EEF5709EB1}" destId="{FDA0FFFC-7321-4045-9324-8DF22526D0A4}" srcOrd="0" destOrd="0" presId="urn:microsoft.com/office/officeart/2008/layout/VerticalCurvedList"/>
    <dgm:cxn modelId="{64A838EE-9892-4433-93D8-78802801BAAD}" type="presParOf" srcId="{B91141D8-A04D-4526-A535-62EEF5709EB1}" destId="{8287D172-1E03-4CDD-9C39-2EEE8059B967}" srcOrd="1" destOrd="0" presId="urn:microsoft.com/office/officeart/2008/layout/VerticalCurvedList"/>
    <dgm:cxn modelId="{FDAC1DB9-F1C5-4D0D-B0D2-7FC52F3DDAFE}" type="presParOf" srcId="{B91141D8-A04D-4526-A535-62EEF5709EB1}" destId="{DBBC877E-D5DE-4C0E-BDB9-BE010FF6795C}" srcOrd="2" destOrd="0" presId="urn:microsoft.com/office/officeart/2008/layout/VerticalCurvedList"/>
    <dgm:cxn modelId="{E46ECCC8-AAAD-4886-A15C-1F0D4139F70E}" type="presParOf" srcId="{B91141D8-A04D-4526-A535-62EEF5709EB1}" destId="{A56613F4-6982-4C9E-A3BF-4424D78595FC}" srcOrd="3" destOrd="0" presId="urn:microsoft.com/office/officeart/2008/layout/VerticalCurvedList"/>
    <dgm:cxn modelId="{769C86BF-46AC-4807-AE77-3D3F0859DF16}" type="presParOf" srcId="{FF7749A4-04C1-4243-B461-40C334D07F55}" destId="{9BD425B4-0695-4D11-B980-69B8A74643CA}" srcOrd="1" destOrd="0" presId="urn:microsoft.com/office/officeart/2008/layout/VerticalCurvedList"/>
    <dgm:cxn modelId="{E9F7F4F3-10E2-4950-A954-46D2E029E40C}" type="presParOf" srcId="{FF7749A4-04C1-4243-B461-40C334D07F55}" destId="{8C59AD89-4347-4F36-8872-F080B44BBA5D}" srcOrd="2" destOrd="0" presId="urn:microsoft.com/office/officeart/2008/layout/VerticalCurvedList"/>
    <dgm:cxn modelId="{FB55F3A8-4336-4D4C-B62F-7B7E423E9BB4}" type="presParOf" srcId="{8C59AD89-4347-4F36-8872-F080B44BBA5D}" destId="{DBD0084F-6E98-43F5-85D2-9DFD95055F0F}" srcOrd="0" destOrd="0" presId="urn:microsoft.com/office/officeart/2008/layout/VerticalCurvedList"/>
    <dgm:cxn modelId="{3CE47952-3B07-493E-AE51-981E9468F202}" type="presParOf" srcId="{FF7749A4-04C1-4243-B461-40C334D07F55}" destId="{357F830D-330B-482A-A48D-AA616A5B2C92}" srcOrd="3" destOrd="0" presId="urn:microsoft.com/office/officeart/2008/layout/VerticalCurvedList"/>
    <dgm:cxn modelId="{921D8C1D-4003-42ED-A3DE-EB678249650E}" type="presParOf" srcId="{FF7749A4-04C1-4243-B461-40C334D07F55}" destId="{00265AB8-2167-4431-AF7D-38646C8D3B5A}" srcOrd="4" destOrd="0" presId="urn:microsoft.com/office/officeart/2008/layout/VerticalCurvedList"/>
    <dgm:cxn modelId="{73FAFD5E-3910-427B-B68E-0A6506681B38}" type="presParOf" srcId="{00265AB8-2167-4431-AF7D-38646C8D3B5A}" destId="{E21C2362-3B35-4C77-A5F7-5840951B5B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D172-1E03-4CDD-9C39-2EEE8059B967}">
      <dsp:nvSpPr>
        <dsp:cNvPr id="0" name=""/>
        <dsp:cNvSpPr/>
      </dsp:nvSpPr>
      <dsp:spPr>
        <a:xfrm>
          <a:off x="-9115773" y="-1403415"/>
          <a:ext cx="10934832" cy="10934832"/>
        </a:xfrm>
        <a:prstGeom prst="blockArc">
          <a:avLst>
            <a:gd name="adj1" fmla="val 18900000"/>
            <a:gd name="adj2" fmla="val 2700000"/>
            <a:gd name="adj3" fmla="val 1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425B4-0695-4D11-B980-69B8A74643CA}">
      <dsp:nvSpPr>
        <dsp:cNvPr id="0" name=""/>
        <dsp:cNvSpPr/>
      </dsp:nvSpPr>
      <dsp:spPr>
        <a:xfrm>
          <a:off x="1494129" y="1161166"/>
          <a:ext cx="15455595" cy="232200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093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Що європейська ідентичність означає для мене особисто?</a:t>
          </a:r>
          <a:endParaRPr lang="en-US" sz="6500" kern="1200" dirty="0"/>
        </a:p>
      </dsp:txBody>
      <dsp:txXfrm>
        <a:off x="1494129" y="1161166"/>
        <a:ext cx="15455595" cy="2322007"/>
      </dsp:txXfrm>
    </dsp:sp>
    <dsp:sp modelId="{DBD0084F-6E98-43F5-85D2-9DFD95055F0F}">
      <dsp:nvSpPr>
        <dsp:cNvPr id="0" name=""/>
        <dsp:cNvSpPr/>
      </dsp:nvSpPr>
      <dsp:spPr>
        <a:xfrm>
          <a:off x="42875" y="870915"/>
          <a:ext cx="2902508" cy="29025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F830D-330B-482A-A48D-AA616A5B2C92}">
      <dsp:nvSpPr>
        <dsp:cNvPr id="0" name=""/>
        <dsp:cNvSpPr/>
      </dsp:nvSpPr>
      <dsp:spPr>
        <a:xfrm>
          <a:off x="1494129" y="4644826"/>
          <a:ext cx="15455595" cy="23220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093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Як вона може допомогти у зміцненні стійкості українського суспільства?</a:t>
          </a:r>
          <a:endParaRPr lang="en-US" sz="6500" kern="1200" dirty="0"/>
        </a:p>
      </dsp:txBody>
      <dsp:txXfrm>
        <a:off x="1494129" y="4644826"/>
        <a:ext cx="15455595" cy="2322007"/>
      </dsp:txXfrm>
    </dsp:sp>
    <dsp:sp modelId="{E21C2362-3B35-4C77-A5F7-5840951B5B17}">
      <dsp:nvSpPr>
        <dsp:cNvPr id="0" name=""/>
        <dsp:cNvSpPr/>
      </dsp:nvSpPr>
      <dsp:spPr>
        <a:xfrm>
          <a:off x="42875" y="4354576"/>
          <a:ext cx="2902508" cy="29025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hyperlink" Target="https://zakon.rada.gov.ua/laws/show/994_017#Tex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MIVsH5iGEn0-gPbRp3MQKbRhEaJvrTdP/view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29819" y="-4020473"/>
            <a:ext cx="6166608" cy="61666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27238" y="9000857"/>
            <a:ext cx="5371769" cy="53717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578904">
            <a:off x="10171754" y="-196890"/>
            <a:ext cx="6617191" cy="1130938"/>
          </a:xfrm>
          <a:custGeom>
            <a:avLst/>
            <a:gdLst/>
            <a:ahLst/>
            <a:cxnLst/>
            <a:rect l="l" t="t" r="r" b="b"/>
            <a:pathLst>
              <a:path w="6617191" h="1130938">
                <a:moveTo>
                  <a:pt x="0" y="0"/>
                </a:moveTo>
                <a:lnTo>
                  <a:pt x="6617191" y="0"/>
                </a:lnTo>
                <a:lnTo>
                  <a:pt x="6617191" y="1130938"/>
                </a:lnTo>
                <a:lnTo>
                  <a:pt x="0" y="113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567649">
            <a:off x="47130" y="7990483"/>
            <a:ext cx="7381732" cy="2020749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27504" y="404855"/>
            <a:ext cx="4632993" cy="387463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7160550" y="7249435"/>
            <a:ext cx="3966899" cy="1175850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53" t="-10" r="-39730" b="-1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470237" y="3705225"/>
            <a:ext cx="11347526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2"/>
              </a:lnSpc>
            </a:pPr>
            <a:r>
              <a:rPr lang="uk-UA" sz="4785" b="1" spc="5" dirty="0" smtClean="0">
                <a:solidFill>
                  <a:srgbClr val="446AA3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ІДЕНТИЧНІСТЬ І ЄВРОПЕЙСЬКІ ЦІННОСТІ: ПОНЯТТЯ, ВИДИ ТА МАРКЕРИ</a:t>
            </a:r>
            <a:r>
              <a:rPr lang="en-US" sz="4785" spc="5" dirty="0">
                <a:solidFill>
                  <a:srgbClr val="446AA3"/>
                </a:solidFill>
                <a:latin typeface="Open Sans 2"/>
                <a:ea typeface="Open Sans 2"/>
                <a:cs typeface="Open Sans 2"/>
                <a:sym typeface="Open Sans 2"/>
              </a:rPr>
              <a:t>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59045" y="8540800"/>
            <a:ext cx="6169909" cy="91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2"/>
              </a:lnSpc>
            </a:pPr>
            <a:r>
              <a:rPr lang="en-US" sz="1985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ERASMUS-JMO-2024-HEI-TCH-RSCH</a:t>
            </a:r>
          </a:p>
          <a:p>
            <a:pPr algn="ctr">
              <a:lnSpc>
                <a:spcPts val="2382"/>
              </a:lnSpc>
            </a:pPr>
            <a:r>
              <a:rPr lang="en-US" sz="1985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Project number: 101176663</a:t>
            </a:r>
          </a:p>
          <a:p>
            <a:pPr algn="ctr">
              <a:lnSpc>
                <a:spcPts val="2382"/>
              </a:lnSpc>
            </a:pPr>
            <a:r>
              <a:rPr lang="en-US" sz="1985" spc="2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998027" y="-1575721"/>
            <a:ext cx="12820999" cy="1282099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301" y="7353300"/>
            <a:ext cx="1418597" cy="128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4076993" y="3619500"/>
            <a:ext cx="10165857" cy="267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uk-UA" sz="7800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Мистецтво та культура Запоріжжя</a:t>
            </a:r>
            <a:endParaRPr lang="en-US" sz="7800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440062" y="6476926"/>
            <a:ext cx="418933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Як ілюстрація матеріалу</a:t>
            </a: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416694" y="6703957"/>
            <a:ext cx="269484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uk-UA" sz="31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 окрема теми</a:t>
            </a:r>
            <a:endParaRPr lang="en-US" sz="31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2071650" cy="970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719" y="-8238996"/>
            <a:ext cx="15554562" cy="155545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2773" y="3691864"/>
            <a:ext cx="3762454" cy="37624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71350" y="3435198"/>
            <a:ext cx="3416603" cy="34166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00450" y="3435198"/>
            <a:ext cx="3416603" cy="34166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82095" y="6346581"/>
            <a:ext cx="3457161" cy="2059799"/>
            <a:chOff x="0" y="-38100"/>
            <a:chExt cx="1427909" cy="8507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7909" cy="812658"/>
            </a:xfrm>
            <a:custGeom>
              <a:avLst/>
              <a:gdLst/>
              <a:ahLst/>
              <a:cxnLst/>
              <a:rect l="l" t="t" r="r" b="b"/>
              <a:pathLst>
                <a:path w="1427909" h="812658">
                  <a:moveTo>
                    <a:pt x="223939" y="0"/>
                  </a:moveTo>
                  <a:lnTo>
                    <a:pt x="1203970" y="0"/>
                  </a:lnTo>
                  <a:cubicBezTo>
                    <a:pt x="1327648" y="0"/>
                    <a:pt x="1427909" y="100261"/>
                    <a:pt x="1427909" y="223939"/>
                  </a:cubicBezTo>
                  <a:lnTo>
                    <a:pt x="1427909" y="588719"/>
                  </a:lnTo>
                  <a:cubicBezTo>
                    <a:pt x="1427909" y="712397"/>
                    <a:pt x="1327648" y="812658"/>
                    <a:pt x="1203970" y="812658"/>
                  </a:cubicBezTo>
                  <a:lnTo>
                    <a:pt x="223939" y="812658"/>
                  </a:lnTo>
                  <a:cubicBezTo>
                    <a:pt x="100261" y="812658"/>
                    <a:pt x="0" y="712397"/>
                    <a:pt x="0" y="588719"/>
                  </a:cubicBezTo>
                  <a:lnTo>
                    <a:pt x="0" y="223939"/>
                  </a:lnTo>
                  <a:cubicBezTo>
                    <a:pt x="0" y="100261"/>
                    <a:pt x="100261" y="0"/>
                    <a:pt x="223939" y="0"/>
                  </a:cubicBezTo>
                  <a:close/>
                </a:path>
              </a:pathLst>
            </a:custGeom>
            <a:solidFill>
              <a:srgbClr val="1C387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7909" cy="85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44402" y="6314746"/>
            <a:ext cx="3243552" cy="1755892"/>
            <a:chOff x="0" y="0"/>
            <a:chExt cx="1734388" cy="9389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4388" cy="938908"/>
            </a:xfrm>
            <a:custGeom>
              <a:avLst/>
              <a:gdLst/>
              <a:ahLst/>
              <a:cxnLst/>
              <a:rect l="l" t="t" r="r" b="b"/>
              <a:pathLst>
                <a:path w="1734388" h="938908">
                  <a:moveTo>
                    <a:pt x="238686" y="0"/>
                  </a:moveTo>
                  <a:lnTo>
                    <a:pt x="1495701" y="0"/>
                  </a:lnTo>
                  <a:cubicBezTo>
                    <a:pt x="1559005" y="0"/>
                    <a:pt x="1619716" y="25147"/>
                    <a:pt x="1664478" y="69910"/>
                  </a:cubicBezTo>
                  <a:cubicBezTo>
                    <a:pt x="1709240" y="114672"/>
                    <a:pt x="1734388" y="175383"/>
                    <a:pt x="1734388" y="238686"/>
                  </a:cubicBezTo>
                  <a:lnTo>
                    <a:pt x="1734388" y="700222"/>
                  </a:lnTo>
                  <a:cubicBezTo>
                    <a:pt x="1734388" y="763525"/>
                    <a:pt x="1709240" y="824236"/>
                    <a:pt x="1664478" y="868999"/>
                  </a:cubicBezTo>
                  <a:cubicBezTo>
                    <a:pt x="1619716" y="913761"/>
                    <a:pt x="1559005" y="938908"/>
                    <a:pt x="1495701" y="938908"/>
                  </a:cubicBezTo>
                  <a:lnTo>
                    <a:pt x="238686" y="938908"/>
                  </a:lnTo>
                  <a:cubicBezTo>
                    <a:pt x="175383" y="938908"/>
                    <a:pt x="114672" y="913761"/>
                    <a:pt x="69910" y="868999"/>
                  </a:cubicBezTo>
                  <a:cubicBezTo>
                    <a:pt x="25147" y="824236"/>
                    <a:pt x="0" y="763525"/>
                    <a:pt x="0" y="700222"/>
                  </a:cubicBezTo>
                  <a:lnTo>
                    <a:pt x="0" y="238686"/>
                  </a:lnTo>
                  <a:cubicBezTo>
                    <a:pt x="0" y="175383"/>
                    <a:pt x="25147" y="114672"/>
                    <a:pt x="69910" y="69910"/>
                  </a:cubicBezTo>
                  <a:cubicBezTo>
                    <a:pt x="114672" y="25147"/>
                    <a:pt x="175383" y="0"/>
                    <a:pt x="238686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34388" cy="97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2359" y="6149886"/>
            <a:ext cx="4217831" cy="1920752"/>
            <a:chOff x="0" y="0"/>
            <a:chExt cx="2255353" cy="102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5353" cy="1027062"/>
            </a:xfrm>
            <a:custGeom>
              <a:avLst/>
              <a:gdLst/>
              <a:ahLst/>
              <a:cxnLst/>
              <a:rect l="l" t="t" r="r" b="b"/>
              <a:pathLst>
                <a:path w="2255353" h="1027062">
                  <a:moveTo>
                    <a:pt x="183552" y="0"/>
                  </a:moveTo>
                  <a:lnTo>
                    <a:pt x="2071801" y="0"/>
                  </a:lnTo>
                  <a:cubicBezTo>
                    <a:pt x="2120482" y="0"/>
                    <a:pt x="2167169" y="19338"/>
                    <a:pt x="2201592" y="53761"/>
                  </a:cubicBezTo>
                  <a:cubicBezTo>
                    <a:pt x="2236015" y="88184"/>
                    <a:pt x="2255353" y="134871"/>
                    <a:pt x="2255353" y="183552"/>
                  </a:cubicBezTo>
                  <a:lnTo>
                    <a:pt x="2255353" y="843510"/>
                  </a:lnTo>
                  <a:cubicBezTo>
                    <a:pt x="2255353" y="944883"/>
                    <a:pt x="2173174" y="1027062"/>
                    <a:pt x="2071801" y="1027062"/>
                  </a:cubicBezTo>
                  <a:lnTo>
                    <a:pt x="183552" y="1027062"/>
                  </a:lnTo>
                  <a:cubicBezTo>
                    <a:pt x="82179" y="1027062"/>
                    <a:pt x="0" y="944883"/>
                    <a:pt x="0" y="843510"/>
                  </a:cubicBezTo>
                  <a:lnTo>
                    <a:pt x="0" y="183552"/>
                  </a:lnTo>
                  <a:cubicBezTo>
                    <a:pt x="0" y="82179"/>
                    <a:pt x="82179" y="0"/>
                    <a:pt x="183552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55353" cy="1065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4343400" y="93551"/>
            <a:ext cx="9525000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uk-UA" sz="6600" b="1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Три маркери європейської </a:t>
            </a:r>
            <a:r>
              <a:rPr lang="uk-UA" sz="6600" b="1" dirty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ідентичності</a:t>
            </a:r>
            <a:endParaRPr lang="en-US" sz="6600" b="1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189097" y="5979767"/>
            <a:ext cx="298435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У складі попередніх груп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12174002" y="6358737"/>
            <a:ext cx="298435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Обґрунтувати вибір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88146" y="6447264"/>
            <a:ext cx="298435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Обрати три найважливіші маркери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2665" r="34753"/>
          <a:stretch/>
        </p:blipFill>
        <p:spPr bwMode="auto">
          <a:xfrm>
            <a:off x="7681166" y="3349151"/>
            <a:ext cx="2925667" cy="2962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719" y="-8238996"/>
            <a:ext cx="15554562" cy="155545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2773" y="3691864"/>
            <a:ext cx="3762454" cy="37624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71350" y="3435198"/>
            <a:ext cx="3416603" cy="34166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00450" y="3435198"/>
            <a:ext cx="3416603" cy="34166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82095" y="6346581"/>
            <a:ext cx="3457161" cy="2059799"/>
            <a:chOff x="0" y="-38100"/>
            <a:chExt cx="1427909" cy="8507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7909" cy="812658"/>
            </a:xfrm>
            <a:custGeom>
              <a:avLst/>
              <a:gdLst/>
              <a:ahLst/>
              <a:cxnLst/>
              <a:rect l="l" t="t" r="r" b="b"/>
              <a:pathLst>
                <a:path w="1427909" h="812658">
                  <a:moveTo>
                    <a:pt x="223939" y="0"/>
                  </a:moveTo>
                  <a:lnTo>
                    <a:pt x="1203970" y="0"/>
                  </a:lnTo>
                  <a:cubicBezTo>
                    <a:pt x="1327648" y="0"/>
                    <a:pt x="1427909" y="100261"/>
                    <a:pt x="1427909" y="223939"/>
                  </a:cubicBezTo>
                  <a:lnTo>
                    <a:pt x="1427909" y="588719"/>
                  </a:lnTo>
                  <a:cubicBezTo>
                    <a:pt x="1427909" y="712397"/>
                    <a:pt x="1327648" y="812658"/>
                    <a:pt x="1203970" y="812658"/>
                  </a:cubicBezTo>
                  <a:lnTo>
                    <a:pt x="223939" y="812658"/>
                  </a:lnTo>
                  <a:cubicBezTo>
                    <a:pt x="100261" y="812658"/>
                    <a:pt x="0" y="712397"/>
                    <a:pt x="0" y="588719"/>
                  </a:cubicBezTo>
                  <a:lnTo>
                    <a:pt x="0" y="223939"/>
                  </a:lnTo>
                  <a:cubicBezTo>
                    <a:pt x="0" y="100261"/>
                    <a:pt x="100261" y="0"/>
                    <a:pt x="223939" y="0"/>
                  </a:cubicBezTo>
                  <a:close/>
                </a:path>
              </a:pathLst>
            </a:custGeom>
            <a:solidFill>
              <a:srgbClr val="1C387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7909" cy="85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44402" y="6314746"/>
            <a:ext cx="3243552" cy="1755892"/>
            <a:chOff x="0" y="0"/>
            <a:chExt cx="1734388" cy="9389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4388" cy="938908"/>
            </a:xfrm>
            <a:custGeom>
              <a:avLst/>
              <a:gdLst/>
              <a:ahLst/>
              <a:cxnLst/>
              <a:rect l="l" t="t" r="r" b="b"/>
              <a:pathLst>
                <a:path w="1734388" h="938908">
                  <a:moveTo>
                    <a:pt x="238686" y="0"/>
                  </a:moveTo>
                  <a:lnTo>
                    <a:pt x="1495701" y="0"/>
                  </a:lnTo>
                  <a:cubicBezTo>
                    <a:pt x="1559005" y="0"/>
                    <a:pt x="1619716" y="25147"/>
                    <a:pt x="1664478" y="69910"/>
                  </a:cubicBezTo>
                  <a:cubicBezTo>
                    <a:pt x="1709240" y="114672"/>
                    <a:pt x="1734388" y="175383"/>
                    <a:pt x="1734388" y="238686"/>
                  </a:cubicBezTo>
                  <a:lnTo>
                    <a:pt x="1734388" y="700222"/>
                  </a:lnTo>
                  <a:cubicBezTo>
                    <a:pt x="1734388" y="763525"/>
                    <a:pt x="1709240" y="824236"/>
                    <a:pt x="1664478" y="868999"/>
                  </a:cubicBezTo>
                  <a:cubicBezTo>
                    <a:pt x="1619716" y="913761"/>
                    <a:pt x="1559005" y="938908"/>
                    <a:pt x="1495701" y="938908"/>
                  </a:cubicBezTo>
                  <a:lnTo>
                    <a:pt x="238686" y="938908"/>
                  </a:lnTo>
                  <a:cubicBezTo>
                    <a:pt x="175383" y="938908"/>
                    <a:pt x="114672" y="913761"/>
                    <a:pt x="69910" y="868999"/>
                  </a:cubicBezTo>
                  <a:cubicBezTo>
                    <a:pt x="25147" y="824236"/>
                    <a:pt x="0" y="763525"/>
                    <a:pt x="0" y="700222"/>
                  </a:cubicBezTo>
                  <a:lnTo>
                    <a:pt x="0" y="238686"/>
                  </a:lnTo>
                  <a:cubicBezTo>
                    <a:pt x="0" y="175383"/>
                    <a:pt x="25147" y="114672"/>
                    <a:pt x="69910" y="69910"/>
                  </a:cubicBezTo>
                  <a:cubicBezTo>
                    <a:pt x="114672" y="25147"/>
                    <a:pt x="175383" y="0"/>
                    <a:pt x="238686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34388" cy="97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2359" y="6149886"/>
            <a:ext cx="4217831" cy="1920752"/>
            <a:chOff x="0" y="0"/>
            <a:chExt cx="2255353" cy="102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5353" cy="1027062"/>
            </a:xfrm>
            <a:custGeom>
              <a:avLst/>
              <a:gdLst/>
              <a:ahLst/>
              <a:cxnLst/>
              <a:rect l="l" t="t" r="r" b="b"/>
              <a:pathLst>
                <a:path w="2255353" h="1027062">
                  <a:moveTo>
                    <a:pt x="183552" y="0"/>
                  </a:moveTo>
                  <a:lnTo>
                    <a:pt x="2071801" y="0"/>
                  </a:lnTo>
                  <a:cubicBezTo>
                    <a:pt x="2120482" y="0"/>
                    <a:pt x="2167169" y="19338"/>
                    <a:pt x="2201592" y="53761"/>
                  </a:cubicBezTo>
                  <a:cubicBezTo>
                    <a:pt x="2236015" y="88184"/>
                    <a:pt x="2255353" y="134871"/>
                    <a:pt x="2255353" y="183552"/>
                  </a:cubicBezTo>
                  <a:lnTo>
                    <a:pt x="2255353" y="843510"/>
                  </a:lnTo>
                  <a:cubicBezTo>
                    <a:pt x="2255353" y="944883"/>
                    <a:pt x="2173174" y="1027062"/>
                    <a:pt x="2071801" y="1027062"/>
                  </a:cubicBezTo>
                  <a:lnTo>
                    <a:pt x="183552" y="1027062"/>
                  </a:lnTo>
                  <a:cubicBezTo>
                    <a:pt x="82179" y="1027062"/>
                    <a:pt x="0" y="944883"/>
                    <a:pt x="0" y="843510"/>
                  </a:cubicBezTo>
                  <a:lnTo>
                    <a:pt x="0" y="183552"/>
                  </a:lnTo>
                  <a:cubicBezTo>
                    <a:pt x="0" y="82179"/>
                    <a:pt x="82179" y="0"/>
                    <a:pt x="183552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55353" cy="1065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4381500" y="318999"/>
            <a:ext cx="9525000" cy="1010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uk-UA" sz="6600" b="1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«</a:t>
            </a:r>
            <a:r>
              <a:rPr lang="uk-UA" sz="6600" b="1" dirty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Акваріум»</a:t>
            </a:r>
            <a:endParaRPr lang="en-US" sz="6600" b="1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66440" y="6179229"/>
            <a:ext cx="298435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5-6 учасників обговорюють тему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12169131" y="4334567"/>
            <a:ext cx="2984351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Якщо спостерігач бажає висловитися, піднімає руку і займає місце однієї з «рибок»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88146" y="6447264"/>
            <a:ext cx="2984351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Інші тільки спостерігають, не втручаються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48" y="1562100"/>
            <a:ext cx="5715000" cy="332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4061071" y="460461"/>
            <a:ext cx="10165857" cy="267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uk-UA" sz="7800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Мистецтво та культура Запоріжжя</a:t>
            </a:r>
            <a:endParaRPr lang="en-US" sz="7800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440062" y="6476926"/>
            <a:ext cx="418933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Як ілюстрація матеріалу</a:t>
            </a: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416694" y="6703957"/>
            <a:ext cx="269484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uk-UA" sz="31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 окрема теми</a:t>
            </a:r>
            <a:endParaRPr lang="en-US" sz="31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1752599" y="985267"/>
            <a:ext cx="14183553" cy="1269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</a:pPr>
            <a:r>
              <a:rPr lang="uk-UA" sz="6600" b="1" spc="4" dirty="0" smtClean="0">
                <a:latin typeface="Tex Gyre Adventor"/>
                <a:ea typeface="Tex Gyre Adventor"/>
                <a:cs typeface="Tex Gyre Adventor"/>
                <a:sym typeface="Tex Gyre Adventor"/>
              </a:rPr>
              <a:t>Теми для обговорення «рибками»</a:t>
            </a:r>
            <a:endParaRPr lang="uk-UA" sz="6600" b="1" spc="4" dirty="0"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02376352"/>
              </p:ext>
            </p:extLst>
          </p:nvPr>
        </p:nvGraphicFramePr>
        <p:xfrm>
          <a:off x="368240" y="1677671"/>
          <a:ext cx="169926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45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101" y="805522"/>
            <a:ext cx="17764835" cy="8875459"/>
            <a:chOff x="0" y="0"/>
            <a:chExt cx="4678804" cy="2337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8804" cy="2337570"/>
            </a:xfrm>
            <a:custGeom>
              <a:avLst/>
              <a:gdLst/>
              <a:ahLst/>
              <a:cxnLst/>
              <a:rect l="l" t="t" r="r" b="b"/>
              <a:pathLst>
                <a:path w="4678804" h="2337570">
                  <a:moveTo>
                    <a:pt x="43580" y="0"/>
                  </a:moveTo>
                  <a:lnTo>
                    <a:pt x="4635224" y="0"/>
                  </a:lnTo>
                  <a:cubicBezTo>
                    <a:pt x="4659293" y="0"/>
                    <a:pt x="4678804" y="19511"/>
                    <a:pt x="4678804" y="43580"/>
                  </a:cubicBezTo>
                  <a:lnTo>
                    <a:pt x="4678804" y="2293989"/>
                  </a:lnTo>
                  <a:cubicBezTo>
                    <a:pt x="4678804" y="2318058"/>
                    <a:pt x="4659293" y="2337570"/>
                    <a:pt x="4635224" y="2337570"/>
                  </a:cubicBezTo>
                  <a:lnTo>
                    <a:pt x="43580" y="2337570"/>
                  </a:lnTo>
                  <a:cubicBezTo>
                    <a:pt x="19511" y="2337570"/>
                    <a:pt x="0" y="2318058"/>
                    <a:pt x="0" y="2293989"/>
                  </a:cubicBezTo>
                  <a:lnTo>
                    <a:pt x="0" y="43580"/>
                  </a:lnTo>
                  <a:cubicBezTo>
                    <a:pt x="0" y="19511"/>
                    <a:pt x="19511" y="0"/>
                    <a:pt x="4358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78804" cy="2375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234620">
            <a:off x="-3309593" y="7276029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80" y="0"/>
                </a:lnTo>
                <a:lnTo>
                  <a:pt x="11322880" y="3793164"/>
                </a:lnTo>
                <a:lnTo>
                  <a:pt x="0" y="379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34620">
            <a:off x="7983671" y="-1091060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79" y="0"/>
                </a:lnTo>
                <a:lnTo>
                  <a:pt x="11322879" y="3793165"/>
                </a:lnTo>
                <a:lnTo>
                  <a:pt x="0" y="3793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251429" y="54340"/>
            <a:ext cx="3176398" cy="894317"/>
            <a:chOff x="0" y="0"/>
            <a:chExt cx="4235197" cy="119242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53" t="-10" r="-39730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572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099304" y="3551138"/>
            <a:ext cx="3006690" cy="39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Факт-чекінг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05902" y="2552700"/>
            <a:ext cx="10615246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4782"/>
              </a:lnSpc>
              <a:buFont typeface="Arial" panose="020B0604020202020204" pitchFamily="34" charset="0"/>
              <a:buChar char="•"/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що ви дізналися про питання, які висвітлювалися на занятті?</a:t>
            </a:r>
          </a:p>
          <a:p>
            <a:pPr marL="685800" indent="-685800">
              <a:lnSpc>
                <a:spcPts val="4782"/>
              </a:lnSpc>
              <a:buFont typeface="Arial" panose="020B0604020202020204" pitchFamily="34" charset="0"/>
              <a:buChar char="•"/>
            </a:pPr>
            <a:endParaRPr lang="uk-UA" sz="5400" b="1" spc="4" dirty="0" smtClean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685800" indent="-685800">
              <a:lnSpc>
                <a:spcPts val="4782"/>
              </a:lnSpc>
              <a:buFont typeface="Arial" panose="020B0604020202020204" pitchFamily="34" charset="0"/>
              <a:buChar char="•"/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що ви дізналися про себе?</a:t>
            </a:r>
          </a:p>
          <a:p>
            <a:pPr marL="685800" indent="-685800">
              <a:lnSpc>
                <a:spcPts val="4782"/>
              </a:lnSpc>
              <a:buFont typeface="Arial" panose="020B0604020202020204" pitchFamily="34" charset="0"/>
              <a:buChar char="•"/>
            </a:pPr>
            <a:endParaRPr lang="uk-UA" sz="5400" b="1" spc="4" dirty="0" smtClean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685800" indent="-685800">
              <a:lnSpc>
                <a:spcPts val="4782"/>
              </a:lnSpc>
              <a:buFont typeface="Arial" panose="020B0604020202020204" pitchFamily="34" charset="0"/>
              <a:buChar char="•"/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як вам рухатися далі і використовувати вивчене?</a:t>
            </a:r>
          </a:p>
          <a:p>
            <a:pPr algn="ctr">
              <a:lnSpc>
                <a:spcPts val="4782"/>
              </a:lnSpc>
            </a:pPr>
            <a:endParaRPr lang="ru-RU" sz="5400" b="1" spc="4" dirty="0" smtClean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782"/>
              </a:lnSpc>
            </a:pPr>
            <a:endParaRPr lang="en-US" sz="5400" b="1" spc="4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4900"/>
            <a:ext cx="3810111" cy="3810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41" y="5557460"/>
            <a:ext cx="7160922" cy="472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225" y="1183333"/>
            <a:ext cx="5806137" cy="435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68" y="1218022"/>
            <a:ext cx="3581400" cy="43199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95" y="5555755"/>
            <a:ext cx="7091327" cy="47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6"/>
          <p:cNvGrpSpPr/>
          <p:nvPr/>
        </p:nvGrpSpPr>
        <p:grpSpPr>
          <a:xfrm>
            <a:off x="-3326502" y="-1750757"/>
            <a:ext cx="12820615" cy="128206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798074" y="230026"/>
            <a:ext cx="3176398" cy="894317"/>
            <a:chOff x="0" y="0"/>
            <a:chExt cx="4235197" cy="1192423"/>
          </a:xfrm>
        </p:grpSpPr>
        <p:sp>
          <p:nvSpPr>
            <p:cNvPr id="10" name="Freeform 10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3" t="-10" r="-39730" b="-223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9572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85035" y="1218022"/>
            <a:ext cx="762384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2"/>
              </a:lnSpc>
            </a:pPr>
            <a:r>
              <a:rPr lang="en-US" sz="4785" spc="5" dirty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1054" y="2171700"/>
            <a:ext cx="6419565" cy="56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890" lvl="1" indent="-311445">
              <a:lnSpc>
                <a:spcPts val="3462"/>
              </a:lnSpc>
              <a:buFont typeface="Arial"/>
              <a:buChar char="•"/>
            </a:pPr>
            <a:r>
              <a:rPr lang="uk-UA" sz="4400" spc="2" dirty="0" smtClean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Формування розуміння поняття </a:t>
            </a:r>
            <a:r>
              <a:rPr lang="ru-RU" sz="4400" spc="2" dirty="0" smtClean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«</a:t>
            </a:r>
            <a:r>
              <a:rPr lang="uk-UA" sz="4400" spc="2" dirty="0" smtClean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ідентичність</a:t>
            </a:r>
            <a:r>
              <a:rPr lang="ru-RU" sz="4400" spc="2" dirty="0" smtClean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»</a:t>
            </a:r>
          </a:p>
          <a:p>
            <a:pPr marL="622890" lvl="1" indent="-311445">
              <a:lnSpc>
                <a:spcPts val="3462"/>
              </a:lnSpc>
              <a:buFont typeface="Arial"/>
              <a:buChar char="•"/>
            </a:pPr>
            <a:endParaRPr lang="ru-RU" sz="4400" spc="2" dirty="0" smtClean="0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622890" lvl="1" indent="-311445">
              <a:lnSpc>
                <a:spcPts val="3462"/>
              </a:lnSpc>
              <a:buFont typeface="Arial"/>
              <a:buChar char="•"/>
            </a:pPr>
            <a:r>
              <a:rPr lang="uk-UA" sz="4400" spc="2" dirty="0" smtClean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Вміння розрізняти види ідентичності</a:t>
            </a:r>
          </a:p>
          <a:p>
            <a:pPr marL="622890" lvl="1" indent="-311445">
              <a:lnSpc>
                <a:spcPts val="3462"/>
              </a:lnSpc>
              <a:buFont typeface="Arial"/>
              <a:buChar char="•"/>
            </a:pPr>
            <a:endParaRPr lang="uk-UA" sz="4400" spc="2" dirty="0" smtClean="0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marL="622890" lvl="1" indent="-311445">
              <a:lnSpc>
                <a:spcPts val="3462"/>
              </a:lnSpc>
              <a:buFont typeface="Arial"/>
              <a:buChar char="•"/>
            </a:pPr>
            <a:r>
              <a:rPr lang="uk-UA" sz="4400" spc="2" dirty="0" smtClean="0">
                <a:solidFill>
                  <a:srgbClr val="F7F7F7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Навички визначати ключові маркери європейської ідентичності</a:t>
            </a:r>
            <a:endParaRPr lang="uk-UA" sz="4400" spc="3" dirty="0" smtClean="0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l">
              <a:lnSpc>
                <a:spcPts val="5262"/>
              </a:lnSpc>
            </a:pPr>
            <a:endParaRPr lang="en-US" sz="2885" spc="3" dirty="0">
              <a:solidFill>
                <a:srgbClr val="F7F7F7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719" y="-8238996"/>
            <a:ext cx="15554562" cy="155545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2773" y="3691864"/>
            <a:ext cx="3762454" cy="37624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71350" y="3435198"/>
            <a:ext cx="3416603" cy="34166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00450" y="3435198"/>
            <a:ext cx="3416603" cy="34166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82095" y="6438826"/>
            <a:ext cx="3457161" cy="1967554"/>
            <a:chOff x="0" y="0"/>
            <a:chExt cx="1427909" cy="812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7909" cy="812658"/>
            </a:xfrm>
            <a:custGeom>
              <a:avLst/>
              <a:gdLst/>
              <a:ahLst/>
              <a:cxnLst/>
              <a:rect l="l" t="t" r="r" b="b"/>
              <a:pathLst>
                <a:path w="1427909" h="812658">
                  <a:moveTo>
                    <a:pt x="223939" y="0"/>
                  </a:moveTo>
                  <a:lnTo>
                    <a:pt x="1203970" y="0"/>
                  </a:lnTo>
                  <a:cubicBezTo>
                    <a:pt x="1327648" y="0"/>
                    <a:pt x="1427909" y="100261"/>
                    <a:pt x="1427909" y="223939"/>
                  </a:cubicBezTo>
                  <a:lnTo>
                    <a:pt x="1427909" y="588719"/>
                  </a:lnTo>
                  <a:cubicBezTo>
                    <a:pt x="1427909" y="712397"/>
                    <a:pt x="1327648" y="812658"/>
                    <a:pt x="1203970" y="812658"/>
                  </a:cubicBezTo>
                  <a:lnTo>
                    <a:pt x="223939" y="812658"/>
                  </a:lnTo>
                  <a:cubicBezTo>
                    <a:pt x="100261" y="812658"/>
                    <a:pt x="0" y="712397"/>
                    <a:pt x="0" y="588719"/>
                  </a:cubicBezTo>
                  <a:lnTo>
                    <a:pt x="0" y="223939"/>
                  </a:lnTo>
                  <a:cubicBezTo>
                    <a:pt x="0" y="100261"/>
                    <a:pt x="100261" y="0"/>
                    <a:pt x="223939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7909" cy="85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44402" y="6314746"/>
            <a:ext cx="3243552" cy="1755892"/>
            <a:chOff x="0" y="0"/>
            <a:chExt cx="1734388" cy="9389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4388" cy="938908"/>
            </a:xfrm>
            <a:custGeom>
              <a:avLst/>
              <a:gdLst/>
              <a:ahLst/>
              <a:cxnLst/>
              <a:rect l="l" t="t" r="r" b="b"/>
              <a:pathLst>
                <a:path w="1734388" h="938908">
                  <a:moveTo>
                    <a:pt x="238686" y="0"/>
                  </a:moveTo>
                  <a:lnTo>
                    <a:pt x="1495701" y="0"/>
                  </a:lnTo>
                  <a:cubicBezTo>
                    <a:pt x="1559005" y="0"/>
                    <a:pt x="1619716" y="25147"/>
                    <a:pt x="1664478" y="69910"/>
                  </a:cubicBezTo>
                  <a:cubicBezTo>
                    <a:pt x="1709240" y="114672"/>
                    <a:pt x="1734388" y="175383"/>
                    <a:pt x="1734388" y="238686"/>
                  </a:cubicBezTo>
                  <a:lnTo>
                    <a:pt x="1734388" y="700222"/>
                  </a:lnTo>
                  <a:cubicBezTo>
                    <a:pt x="1734388" y="763525"/>
                    <a:pt x="1709240" y="824236"/>
                    <a:pt x="1664478" y="868999"/>
                  </a:cubicBezTo>
                  <a:cubicBezTo>
                    <a:pt x="1619716" y="913761"/>
                    <a:pt x="1559005" y="938908"/>
                    <a:pt x="1495701" y="938908"/>
                  </a:cubicBezTo>
                  <a:lnTo>
                    <a:pt x="238686" y="938908"/>
                  </a:lnTo>
                  <a:cubicBezTo>
                    <a:pt x="175383" y="938908"/>
                    <a:pt x="114672" y="913761"/>
                    <a:pt x="69910" y="868999"/>
                  </a:cubicBezTo>
                  <a:cubicBezTo>
                    <a:pt x="25147" y="824236"/>
                    <a:pt x="0" y="763525"/>
                    <a:pt x="0" y="700222"/>
                  </a:cubicBezTo>
                  <a:lnTo>
                    <a:pt x="0" y="238686"/>
                  </a:lnTo>
                  <a:cubicBezTo>
                    <a:pt x="0" y="175383"/>
                    <a:pt x="25147" y="114672"/>
                    <a:pt x="69910" y="69910"/>
                  </a:cubicBezTo>
                  <a:cubicBezTo>
                    <a:pt x="114672" y="25147"/>
                    <a:pt x="175383" y="0"/>
                    <a:pt x="238686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34388" cy="97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2359" y="6149886"/>
            <a:ext cx="4217831" cy="1920752"/>
            <a:chOff x="0" y="0"/>
            <a:chExt cx="2255353" cy="102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5353" cy="1027062"/>
            </a:xfrm>
            <a:custGeom>
              <a:avLst/>
              <a:gdLst/>
              <a:ahLst/>
              <a:cxnLst/>
              <a:rect l="l" t="t" r="r" b="b"/>
              <a:pathLst>
                <a:path w="2255353" h="1027062">
                  <a:moveTo>
                    <a:pt x="183552" y="0"/>
                  </a:moveTo>
                  <a:lnTo>
                    <a:pt x="2071801" y="0"/>
                  </a:lnTo>
                  <a:cubicBezTo>
                    <a:pt x="2120482" y="0"/>
                    <a:pt x="2167169" y="19338"/>
                    <a:pt x="2201592" y="53761"/>
                  </a:cubicBezTo>
                  <a:cubicBezTo>
                    <a:pt x="2236015" y="88184"/>
                    <a:pt x="2255353" y="134871"/>
                    <a:pt x="2255353" y="183552"/>
                  </a:cubicBezTo>
                  <a:lnTo>
                    <a:pt x="2255353" y="843510"/>
                  </a:lnTo>
                  <a:cubicBezTo>
                    <a:pt x="2255353" y="944883"/>
                    <a:pt x="2173174" y="1027062"/>
                    <a:pt x="2071801" y="1027062"/>
                  </a:cubicBezTo>
                  <a:lnTo>
                    <a:pt x="183552" y="1027062"/>
                  </a:lnTo>
                  <a:cubicBezTo>
                    <a:pt x="82179" y="1027062"/>
                    <a:pt x="0" y="944883"/>
                    <a:pt x="0" y="843510"/>
                  </a:cubicBezTo>
                  <a:lnTo>
                    <a:pt x="0" y="183552"/>
                  </a:lnTo>
                  <a:cubicBezTo>
                    <a:pt x="0" y="82179"/>
                    <a:pt x="82179" y="0"/>
                    <a:pt x="183552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55353" cy="1065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3468951" y="303224"/>
            <a:ext cx="11350097" cy="27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uk-UA" sz="7800" b="1" dirty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«Хто </a:t>
            </a:r>
            <a:r>
              <a:rPr lang="uk-UA" sz="7800" b="1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я: </a:t>
            </a:r>
            <a:r>
              <a:rPr lang="uk-UA" sz="7800" b="1" dirty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карта ідентичності»</a:t>
            </a:r>
            <a:endParaRPr lang="en-US" sz="7800" b="1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300285" y="5613915"/>
            <a:ext cx="2984351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 центрі інтерактивної дошки коло з написом «Я»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733629" y="5826434"/>
            <a:ext cx="2820742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3"/>
              </a:lnSpc>
            </a:pPr>
            <a:r>
              <a:rPr lang="uk-UA" sz="319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Подумайте і дайте відповідь на питання «Хто ви?»</a:t>
            </a:r>
            <a:endParaRPr lang="en-US" sz="319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310332" y="5887528"/>
            <a:ext cx="269484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uk-UA" sz="3169" b="1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По черзі впишіть відповідь на дошці</a:t>
            </a:r>
            <a:endParaRPr lang="en-US" sz="3169" b="1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6508"/>
            <a:ext cx="48768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41" name="TextBox 41"/>
          <p:cNvSpPr txBox="1"/>
          <p:nvPr/>
        </p:nvSpPr>
        <p:spPr>
          <a:xfrm>
            <a:off x="12416694" y="6703957"/>
            <a:ext cx="269484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uk-UA" sz="31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 окрема теми</a:t>
            </a:r>
            <a:endParaRPr lang="en-US" sz="31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05700" y="3543300"/>
            <a:ext cx="3276600" cy="2209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Хто я?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3809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101" y="805522"/>
            <a:ext cx="17764835" cy="8875459"/>
            <a:chOff x="0" y="0"/>
            <a:chExt cx="4678804" cy="2337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8804" cy="2337570"/>
            </a:xfrm>
            <a:custGeom>
              <a:avLst/>
              <a:gdLst/>
              <a:ahLst/>
              <a:cxnLst/>
              <a:rect l="l" t="t" r="r" b="b"/>
              <a:pathLst>
                <a:path w="4678804" h="2337570">
                  <a:moveTo>
                    <a:pt x="43580" y="0"/>
                  </a:moveTo>
                  <a:lnTo>
                    <a:pt x="4635224" y="0"/>
                  </a:lnTo>
                  <a:cubicBezTo>
                    <a:pt x="4659293" y="0"/>
                    <a:pt x="4678804" y="19511"/>
                    <a:pt x="4678804" y="43580"/>
                  </a:cubicBezTo>
                  <a:lnTo>
                    <a:pt x="4678804" y="2293989"/>
                  </a:lnTo>
                  <a:cubicBezTo>
                    <a:pt x="4678804" y="2318058"/>
                    <a:pt x="4659293" y="2337570"/>
                    <a:pt x="4635224" y="2337570"/>
                  </a:cubicBezTo>
                  <a:lnTo>
                    <a:pt x="43580" y="2337570"/>
                  </a:lnTo>
                  <a:cubicBezTo>
                    <a:pt x="19511" y="2337570"/>
                    <a:pt x="0" y="2318058"/>
                    <a:pt x="0" y="2293989"/>
                  </a:cubicBezTo>
                  <a:lnTo>
                    <a:pt x="0" y="43580"/>
                  </a:lnTo>
                  <a:cubicBezTo>
                    <a:pt x="0" y="19511"/>
                    <a:pt x="19511" y="0"/>
                    <a:pt x="4358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78804" cy="2375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234620">
            <a:off x="-3309593" y="7276029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80" y="0"/>
                </a:lnTo>
                <a:lnTo>
                  <a:pt x="11322880" y="3793164"/>
                </a:lnTo>
                <a:lnTo>
                  <a:pt x="0" y="379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34620">
            <a:off x="7983671" y="-1091060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79" y="0"/>
                </a:lnTo>
                <a:lnTo>
                  <a:pt x="11322879" y="3793165"/>
                </a:lnTo>
                <a:lnTo>
                  <a:pt x="0" y="3793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251429" y="54340"/>
            <a:ext cx="3176398" cy="894317"/>
            <a:chOff x="0" y="0"/>
            <a:chExt cx="4235197" cy="119242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53" t="-10" r="-39730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572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099304" y="3551138"/>
            <a:ext cx="3006690" cy="39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Факт-чекінг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248400" y="3324261"/>
            <a:ext cx="8153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Які складові ідентичності спільні для багатьох? </a:t>
            </a:r>
          </a:p>
          <a:p>
            <a:pPr algn="ctr">
              <a:lnSpc>
                <a:spcPts val="4782"/>
              </a:lnSpc>
            </a:pPr>
            <a:endParaRPr lang="ru-RU" sz="5400" b="1" spc="4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782"/>
              </a:lnSpc>
            </a:pPr>
            <a:endParaRPr lang="ru-RU" sz="5400" b="1" spc="4" dirty="0" smtClean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782"/>
              </a:lnSpc>
            </a:pPr>
            <a:endParaRPr lang="en-US" sz="5400" b="1" spc="4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4900"/>
            <a:ext cx="3810111" cy="3810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101" y="805522"/>
            <a:ext cx="17764835" cy="8875459"/>
            <a:chOff x="0" y="0"/>
            <a:chExt cx="4678804" cy="2337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8804" cy="2337570"/>
            </a:xfrm>
            <a:custGeom>
              <a:avLst/>
              <a:gdLst/>
              <a:ahLst/>
              <a:cxnLst/>
              <a:rect l="l" t="t" r="r" b="b"/>
              <a:pathLst>
                <a:path w="4678804" h="2337570">
                  <a:moveTo>
                    <a:pt x="43580" y="0"/>
                  </a:moveTo>
                  <a:lnTo>
                    <a:pt x="4635224" y="0"/>
                  </a:lnTo>
                  <a:cubicBezTo>
                    <a:pt x="4659293" y="0"/>
                    <a:pt x="4678804" y="19511"/>
                    <a:pt x="4678804" y="43580"/>
                  </a:cubicBezTo>
                  <a:lnTo>
                    <a:pt x="4678804" y="2293989"/>
                  </a:lnTo>
                  <a:cubicBezTo>
                    <a:pt x="4678804" y="2318058"/>
                    <a:pt x="4659293" y="2337570"/>
                    <a:pt x="4635224" y="2337570"/>
                  </a:cubicBezTo>
                  <a:lnTo>
                    <a:pt x="43580" y="2337570"/>
                  </a:lnTo>
                  <a:cubicBezTo>
                    <a:pt x="19511" y="2337570"/>
                    <a:pt x="0" y="2318058"/>
                    <a:pt x="0" y="2293989"/>
                  </a:cubicBezTo>
                  <a:lnTo>
                    <a:pt x="0" y="43580"/>
                  </a:lnTo>
                  <a:cubicBezTo>
                    <a:pt x="0" y="19511"/>
                    <a:pt x="19511" y="0"/>
                    <a:pt x="4358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78804" cy="2375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234620">
            <a:off x="-3309593" y="7276029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80" y="0"/>
                </a:lnTo>
                <a:lnTo>
                  <a:pt x="11322880" y="3793164"/>
                </a:lnTo>
                <a:lnTo>
                  <a:pt x="0" y="379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34620">
            <a:off x="7983671" y="-1091060"/>
            <a:ext cx="11322880" cy="3793165"/>
          </a:xfrm>
          <a:custGeom>
            <a:avLst/>
            <a:gdLst/>
            <a:ahLst/>
            <a:cxnLst/>
            <a:rect l="l" t="t" r="r" b="b"/>
            <a:pathLst>
              <a:path w="11322880" h="3793165">
                <a:moveTo>
                  <a:pt x="0" y="0"/>
                </a:moveTo>
                <a:lnTo>
                  <a:pt x="11322879" y="0"/>
                </a:lnTo>
                <a:lnTo>
                  <a:pt x="11322879" y="3793165"/>
                </a:lnTo>
                <a:lnTo>
                  <a:pt x="0" y="3793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251429" y="54340"/>
            <a:ext cx="3176398" cy="894317"/>
            <a:chOff x="0" y="0"/>
            <a:chExt cx="4235197" cy="1192423"/>
          </a:xfrm>
        </p:grpSpPr>
        <p:sp>
          <p:nvSpPr>
            <p:cNvPr id="8" name="Freeform 8" descr="Изображение выглядит как текст  Автоматически созданное описание"/>
            <p:cNvSpPr/>
            <p:nvPr/>
          </p:nvSpPr>
          <p:spPr>
            <a:xfrm>
              <a:off x="0" y="63255"/>
              <a:ext cx="2771757" cy="803689"/>
            </a:xfrm>
            <a:custGeom>
              <a:avLst/>
              <a:gdLst/>
              <a:ahLst/>
              <a:cxnLst/>
              <a:rect l="l" t="t" r="r" b="b"/>
              <a:pathLst>
                <a:path w="2771757" h="803689">
                  <a:moveTo>
                    <a:pt x="0" y="0"/>
                  </a:moveTo>
                  <a:lnTo>
                    <a:pt x="2771757" y="0"/>
                  </a:lnTo>
                  <a:lnTo>
                    <a:pt x="2771757" y="803689"/>
                  </a:lnTo>
                  <a:lnTo>
                    <a:pt x="0" y="80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653" t="-10" r="-39730" b="-223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09389" y="0"/>
              <a:ext cx="1425808" cy="1192423"/>
            </a:xfrm>
            <a:custGeom>
              <a:avLst/>
              <a:gdLst/>
              <a:ahLst/>
              <a:cxnLst/>
              <a:rect l="l" t="t" r="r" b="b"/>
              <a:pathLst>
                <a:path w="1425808" h="1192423">
                  <a:moveTo>
                    <a:pt x="0" y="0"/>
                  </a:moveTo>
                  <a:lnTo>
                    <a:pt x="1425808" y="0"/>
                  </a:lnTo>
                  <a:lnTo>
                    <a:pt x="1425808" y="1192423"/>
                  </a:lnTo>
                  <a:lnTo>
                    <a:pt x="0" y="1192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572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099304" y="3551138"/>
            <a:ext cx="3006690" cy="39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791" spc="3">
                <a:solidFill>
                  <a:srgbClr val="1C3879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Факт-чекінг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15001" y="3324261"/>
            <a:ext cx="10615246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Чи є у вашій карті щось, </a:t>
            </a:r>
          </a:p>
          <a:p>
            <a:pPr algn="ctr">
              <a:lnSpc>
                <a:spcPts val="4782"/>
              </a:lnSpc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що пов’язане з європейськими цінностями </a:t>
            </a:r>
          </a:p>
          <a:p>
            <a:pPr algn="ctr">
              <a:lnSpc>
                <a:spcPts val="4782"/>
              </a:lnSpc>
            </a:pPr>
            <a:r>
              <a:rPr lang="uk-UA" sz="5400" b="1" spc="4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(демократія, права людини, свобода)?</a:t>
            </a:r>
          </a:p>
          <a:p>
            <a:pPr algn="ctr">
              <a:lnSpc>
                <a:spcPts val="4782"/>
              </a:lnSpc>
            </a:pPr>
            <a:endParaRPr lang="ru-RU" sz="5400" b="1" spc="4" dirty="0" smtClean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4782"/>
              </a:lnSpc>
            </a:pPr>
            <a:endParaRPr lang="en-US" sz="5400" b="1" spc="4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4900"/>
            <a:ext cx="3810111" cy="3810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719" y="-8238996"/>
            <a:ext cx="15554562" cy="155545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2773" y="3691864"/>
            <a:ext cx="3762454" cy="37624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71350" y="3435198"/>
            <a:ext cx="3416603" cy="34166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00450" y="3435198"/>
            <a:ext cx="3416603" cy="34166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82095" y="6438826"/>
            <a:ext cx="3457161" cy="1967554"/>
            <a:chOff x="0" y="0"/>
            <a:chExt cx="1427909" cy="8126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7909" cy="812658"/>
            </a:xfrm>
            <a:custGeom>
              <a:avLst/>
              <a:gdLst/>
              <a:ahLst/>
              <a:cxnLst/>
              <a:rect l="l" t="t" r="r" b="b"/>
              <a:pathLst>
                <a:path w="1427909" h="812658">
                  <a:moveTo>
                    <a:pt x="223939" y="0"/>
                  </a:moveTo>
                  <a:lnTo>
                    <a:pt x="1203970" y="0"/>
                  </a:lnTo>
                  <a:cubicBezTo>
                    <a:pt x="1327648" y="0"/>
                    <a:pt x="1427909" y="100261"/>
                    <a:pt x="1427909" y="223939"/>
                  </a:cubicBezTo>
                  <a:lnTo>
                    <a:pt x="1427909" y="588719"/>
                  </a:lnTo>
                  <a:cubicBezTo>
                    <a:pt x="1427909" y="712397"/>
                    <a:pt x="1327648" y="812658"/>
                    <a:pt x="1203970" y="812658"/>
                  </a:cubicBezTo>
                  <a:lnTo>
                    <a:pt x="223939" y="812658"/>
                  </a:lnTo>
                  <a:cubicBezTo>
                    <a:pt x="100261" y="812658"/>
                    <a:pt x="0" y="712397"/>
                    <a:pt x="0" y="588719"/>
                  </a:cubicBezTo>
                  <a:lnTo>
                    <a:pt x="0" y="223939"/>
                  </a:lnTo>
                  <a:cubicBezTo>
                    <a:pt x="0" y="100261"/>
                    <a:pt x="100261" y="0"/>
                    <a:pt x="223939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7909" cy="85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44402" y="6314746"/>
            <a:ext cx="3243552" cy="1755892"/>
            <a:chOff x="0" y="0"/>
            <a:chExt cx="1734388" cy="9389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4388" cy="938908"/>
            </a:xfrm>
            <a:custGeom>
              <a:avLst/>
              <a:gdLst/>
              <a:ahLst/>
              <a:cxnLst/>
              <a:rect l="l" t="t" r="r" b="b"/>
              <a:pathLst>
                <a:path w="1734388" h="938908">
                  <a:moveTo>
                    <a:pt x="238686" y="0"/>
                  </a:moveTo>
                  <a:lnTo>
                    <a:pt x="1495701" y="0"/>
                  </a:lnTo>
                  <a:cubicBezTo>
                    <a:pt x="1559005" y="0"/>
                    <a:pt x="1619716" y="25147"/>
                    <a:pt x="1664478" y="69910"/>
                  </a:cubicBezTo>
                  <a:cubicBezTo>
                    <a:pt x="1709240" y="114672"/>
                    <a:pt x="1734388" y="175383"/>
                    <a:pt x="1734388" y="238686"/>
                  </a:cubicBezTo>
                  <a:lnTo>
                    <a:pt x="1734388" y="700222"/>
                  </a:lnTo>
                  <a:cubicBezTo>
                    <a:pt x="1734388" y="763525"/>
                    <a:pt x="1709240" y="824236"/>
                    <a:pt x="1664478" y="868999"/>
                  </a:cubicBezTo>
                  <a:cubicBezTo>
                    <a:pt x="1619716" y="913761"/>
                    <a:pt x="1559005" y="938908"/>
                    <a:pt x="1495701" y="938908"/>
                  </a:cubicBezTo>
                  <a:lnTo>
                    <a:pt x="238686" y="938908"/>
                  </a:lnTo>
                  <a:cubicBezTo>
                    <a:pt x="175383" y="938908"/>
                    <a:pt x="114672" y="913761"/>
                    <a:pt x="69910" y="868999"/>
                  </a:cubicBezTo>
                  <a:cubicBezTo>
                    <a:pt x="25147" y="824236"/>
                    <a:pt x="0" y="763525"/>
                    <a:pt x="0" y="700222"/>
                  </a:cubicBezTo>
                  <a:lnTo>
                    <a:pt x="0" y="238686"/>
                  </a:lnTo>
                  <a:cubicBezTo>
                    <a:pt x="0" y="175383"/>
                    <a:pt x="25147" y="114672"/>
                    <a:pt x="69910" y="69910"/>
                  </a:cubicBezTo>
                  <a:cubicBezTo>
                    <a:pt x="114672" y="25147"/>
                    <a:pt x="175383" y="0"/>
                    <a:pt x="238686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34388" cy="97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2359" y="6149886"/>
            <a:ext cx="4217831" cy="1920752"/>
            <a:chOff x="0" y="0"/>
            <a:chExt cx="2255353" cy="102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5353" cy="1027062"/>
            </a:xfrm>
            <a:custGeom>
              <a:avLst/>
              <a:gdLst/>
              <a:ahLst/>
              <a:cxnLst/>
              <a:rect l="l" t="t" r="r" b="b"/>
              <a:pathLst>
                <a:path w="2255353" h="1027062">
                  <a:moveTo>
                    <a:pt x="183552" y="0"/>
                  </a:moveTo>
                  <a:lnTo>
                    <a:pt x="2071801" y="0"/>
                  </a:lnTo>
                  <a:cubicBezTo>
                    <a:pt x="2120482" y="0"/>
                    <a:pt x="2167169" y="19338"/>
                    <a:pt x="2201592" y="53761"/>
                  </a:cubicBezTo>
                  <a:cubicBezTo>
                    <a:pt x="2236015" y="88184"/>
                    <a:pt x="2255353" y="134871"/>
                    <a:pt x="2255353" y="183552"/>
                  </a:cubicBezTo>
                  <a:lnTo>
                    <a:pt x="2255353" y="843510"/>
                  </a:lnTo>
                  <a:cubicBezTo>
                    <a:pt x="2255353" y="944883"/>
                    <a:pt x="2173174" y="1027062"/>
                    <a:pt x="2071801" y="1027062"/>
                  </a:cubicBezTo>
                  <a:lnTo>
                    <a:pt x="183552" y="1027062"/>
                  </a:lnTo>
                  <a:cubicBezTo>
                    <a:pt x="82179" y="1027062"/>
                    <a:pt x="0" y="944883"/>
                    <a:pt x="0" y="843510"/>
                  </a:cubicBezTo>
                  <a:lnTo>
                    <a:pt x="0" y="183552"/>
                  </a:lnTo>
                  <a:cubicBezTo>
                    <a:pt x="0" y="82179"/>
                    <a:pt x="82179" y="0"/>
                    <a:pt x="183552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55353" cy="1065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3468951" y="303224"/>
            <a:ext cx="10399449" cy="319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uk-UA" sz="6600" b="1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Аналіз тексту основоположних документів </a:t>
            </a:r>
            <a:r>
              <a:rPr lang="ru-RU" sz="6600" b="1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ЄС</a:t>
            </a:r>
            <a:endParaRPr lang="en-US" sz="6600" b="1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70715" y="6420611"/>
            <a:ext cx="298435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Об’єднатися у групи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12169281" y="5979949"/>
            <a:ext cx="282074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3"/>
              </a:lnSpc>
            </a:pPr>
            <a:r>
              <a:rPr lang="uk-UA" sz="319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Визначити маркери європейської ідентичності</a:t>
            </a:r>
            <a:endParaRPr lang="en-US" sz="319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7615503" y="6762588"/>
            <a:ext cx="298435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Ознайомитися з документами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53" y="3595351"/>
            <a:ext cx="4724400" cy="2522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3352800" y="2095500"/>
            <a:ext cx="11226883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400" b="1" dirty="0"/>
              <a:t>Хартія основних прав Європейського Союзу </a:t>
            </a:r>
            <a:r>
              <a:rPr lang="uk-UA" sz="4400" u="sng" dirty="0" smtClean="0">
                <a:hlinkClick r:id="rId6"/>
              </a:rPr>
              <a:t>https</a:t>
            </a:r>
            <a:r>
              <a:rPr lang="uk-UA" sz="4400" u="sng" dirty="0">
                <a:hlinkClick r:id="rId6"/>
              </a:rPr>
              <a:t>://</a:t>
            </a:r>
            <a:r>
              <a:rPr lang="uk-UA" sz="4400" u="sng" dirty="0" smtClean="0">
                <a:hlinkClick r:id="rId6"/>
              </a:rPr>
              <a:t>drive.google.com/file/d/1MIVsH5iGEn0-gPbRp3MQKbRhEaJvrTdP/view</a:t>
            </a:r>
            <a:endParaRPr lang="uk-UA" sz="4400" dirty="0"/>
          </a:p>
          <a:p>
            <a:endParaRPr lang="uk-UA" sz="4400" dirty="0" smtClean="0"/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400" b="1" dirty="0"/>
              <a:t>Лісабонський договір </a:t>
            </a:r>
            <a:r>
              <a:rPr lang="uk-UA" sz="4400" u="sng" dirty="0" smtClean="0">
                <a:hlinkClick r:id="rId7"/>
              </a:rPr>
              <a:t>https</a:t>
            </a:r>
            <a:r>
              <a:rPr lang="uk-UA" sz="4400" u="sng" dirty="0">
                <a:hlinkClick r:id="rId7"/>
              </a:rPr>
              <a:t>://</a:t>
            </a:r>
            <a:r>
              <a:rPr lang="uk-UA" sz="4400" u="sng" dirty="0" smtClean="0">
                <a:hlinkClick r:id="rId7"/>
              </a:rPr>
              <a:t>zakon.rada.gov.ua/laws/show/994_017#Text</a:t>
            </a:r>
            <a:endParaRPr lang="en-US" sz="4400" dirty="0"/>
          </a:p>
        </p:txBody>
      </p:sp>
      <p:sp>
        <p:nvSpPr>
          <p:cNvPr id="41" name="TextBox 41"/>
          <p:cNvSpPr txBox="1"/>
          <p:nvPr/>
        </p:nvSpPr>
        <p:spPr>
          <a:xfrm>
            <a:off x="12416694" y="6703957"/>
            <a:ext cx="269484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uk-UA" sz="31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 окрема теми</a:t>
            </a:r>
            <a:endParaRPr lang="en-US" sz="31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396178">
            <a:off x="10480151" y="711488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719" y="-8238996"/>
            <a:ext cx="15554562" cy="155545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2773" y="3691864"/>
            <a:ext cx="3762454" cy="37624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71350" y="3435198"/>
            <a:ext cx="3416603" cy="341660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00450" y="3435198"/>
            <a:ext cx="3416603" cy="34166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482095" y="6346581"/>
            <a:ext cx="3457161" cy="2059799"/>
            <a:chOff x="0" y="-38100"/>
            <a:chExt cx="1427909" cy="85075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7909" cy="812658"/>
            </a:xfrm>
            <a:custGeom>
              <a:avLst/>
              <a:gdLst/>
              <a:ahLst/>
              <a:cxnLst/>
              <a:rect l="l" t="t" r="r" b="b"/>
              <a:pathLst>
                <a:path w="1427909" h="812658">
                  <a:moveTo>
                    <a:pt x="223939" y="0"/>
                  </a:moveTo>
                  <a:lnTo>
                    <a:pt x="1203970" y="0"/>
                  </a:lnTo>
                  <a:cubicBezTo>
                    <a:pt x="1327648" y="0"/>
                    <a:pt x="1427909" y="100261"/>
                    <a:pt x="1427909" y="223939"/>
                  </a:cubicBezTo>
                  <a:lnTo>
                    <a:pt x="1427909" y="588719"/>
                  </a:lnTo>
                  <a:cubicBezTo>
                    <a:pt x="1427909" y="712397"/>
                    <a:pt x="1327648" y="812658"/>
                    <a:pt x="1203970" y="812658"/>
                  </a:cubicBezTo>
                  <a:lnTo>
                    <a:pt x="223939" y="812658"/>
                  </a:lnTo>
                  <a:cubicBezTo>
                    <a:pt x="100261" y="812658"/>
                    <a:pt x="0" y="712397"/>
                    <a:pt x="0" y="588719"/>
                  </a:cubicBezTo>
                  <a:lnTo>
                    <a:pt x="0" y="223939"/>
                  </a:lnTo>
                  <a:cubicBezTo>
                    <a:pt x="0" y="100261"/>
                    <a:pt x="100261" y="0"/>
                    <a:pt x="223939" y="0"/>
                  </a:cubicBezTo>
                  <a:close/>
                </a:path>
              </a:pathLst>
            </a:custGeom>
            <a:solidFill>
              <a:srgbClr val="1C387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27909" cy="85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44402" y="6314746"/>
            <a:ext cx="3243552" cy="1755892"/>
            <a:chOff x="0" y="0"/>
            <a:chExt cx="1734388" cy="9389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34388" cy="938908"/>
            </a:xfrm>
            <a:custGeom>
              <a:avLst/>
              <a:gdLst/>
              <a:ahLst/>
              <a:cxnLst/>
              <a:rect l="l" t="t" r="r" b="b"/>
              <a:pathLst>
                <a:path w="1734388" h="938908">
                  <a:moveTo>
                    <a:pt x="238686" y="0"/>
                  </a:moveTo>
                  <a:lnTo>
                    <a:pt x="1495701" y="0"/>
                  </a:lnTo>
                  <a:cubicBezTo>
                    <a:pt x="1559005" y="0"/>
                    <a:pt x="1619716" y="25147"/>
                    <a:pt x="1664478" y="69910"/>
                  </a:cubicBezTo>
                  <a:cubicBezTo>
                    <a:pt x="1709240" y="114672"/>
                    <a:pt x="1734388" y="175383"/>
                    <a:pt x="1734388" y="238686"/>
                  </a:cubicBezTo>
                  <a:lnTo>
                    <a:pt x="1734388" y="700222"/>
                  </a:lnTo>
                  <a:cubicBezTo>
                    <a:pt x="1734388" y="763525"/>
                    <a:pt x="1709240" y="824236"/>
                    <a:pt x="1664478" y="868999"/>
                  </a:cubicBezTo>
                  <a:cubicBezTo>
                    <a:pt x="1619716" y="913761"/>
                    <a:pt x="1559005" y="938908"/>
                    <a:pt x="1495701" y="938908"/>
                  </a:cubicBezTo>
                  <a:lnTo>
                    <a:pt x="238686" y="938908"/>
                  </a:lnTo>
                  <a:cubicBezTo>
                    <a:pt x="175383" y="938908"/>
                    <a:pt x="114672" y="913761"/>
                    <a:pt x="69910" y="868999"/>
                  </a:cubicBezTo>
                  <a:cubicBezTo>
                    <a:pt x="25147" y="824236"/>
                    <a:pt x="0" y="763525"/>
                    <a:pt x="0" y="700222"/>
                  </a:cubicBezTo>
                  <a:lnTo>
                    <a:pt x="0" y="238686"/>
                  </a:lnTo>
                  <a:cubicBezTo>
                    <a:pt x="0" y="175383"/>
                    <a:pt x="25147" y="114672"/>
                    <a:pt x="69910" y="69910"/>
                  </a:cubicBezTo>
                  <a:cubicBezTo>
                    <a:pt x="114672" y="25147"/>
                    <a:pt x="175383" y="0"/>
                    <a:pt x="238686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34388" cy="97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72359" y="6149886"/>
            <a:ext cx="4217831" cy="1920752"/>
            <a:chOff x="0" y="0"/>
            <a:chExt cx="2255353" cy="102706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55353" cy="1027062"/>
            </a:xfrm>
            <a:custGeom>
              <a:avLst/>
              <a:gdLst/>
              <a:ahLst/>
              <a:cxnLst/>
              <a:rect l="l" t="t" r="r" b="b"/>
              <a:pathLst>
                <a:path w="2255353" h="1027062">
                  <a:moveTo>
                    <a:pt x="183552" y="0"/>
                  </a:moveTo>
                  <a:lnTo>
                    <a:pt x="2071801" y="0"/>
                  </a:lnTo>
                  <a:cubicBezTo>
                    <a:pt x="2120482" y="0"/>
                    <a:pt x="2167169" y="19338"/>
                    <a:pt x="2201592" y="53761"/>
                  </a:cubicBezTo>
                  <a:cubicBezTo>
                    <a:pt x="2236015" y="88184"/>
                    <a:pt x="2255353" y="134871"/>
                    <a:pt x="2255353" y="183552"/>
                  </a:cubicBezTo>
                  <a:lnTo>
                    <a:pt x="2255353" y="843510"/>
                  </a:lnTo>
                  <a:cubicBezTo>
                    <a:pt x="2255353" y="944883"/>
                    <a:pt x="2173174" y="1027062"/>
                    <a:pt x="2071801" y="1027062"/>
                  </a:cubicBezTo>
                  <a:lnTo>
                    <a:pt x="183552" y="1027062"/>
                  </a:lnTo>
                  <a:cubicBezTo>
                    <a:pt x="82179" y="1027062"/>
                    <a:pt x="0" y="944883"/>
                    <a:pt x="0" y="843510"/>
                  </a:cubicBezTo>
                  <a:lnTo>
                    <a:pt x="0" y="183552"/>
                  </a:lnTo>
                  <a:cubicBezTo>
                    <a:pt x="0" y="82179"/>
                    <a:pt x="82179" y="0"/>
                    <a:pt x="183552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55353" cy="1065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rot="2932849">
            <a:off x="-4971409" y="589186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5287954" y="187055"/>
            <a:ext cx="2864073" cy="832562"/>
            <a:chOff x="0" y="0"/>
            <a:chExt cx="3818763" cy="111008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818763" cy="1042557"/>
              <a:chOff x="0" y="0"/>
              <a:chExt cx="1147599" cy="31330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47599" cy="313305"/>
              </a:xfrm>
              <a:custGeom>
                <a:avLst/>
                <a:gdLst/>
                <a:ahLst/>
                <a:cxnLst/>
                <a:rect l="l" t="t" r="r" b="b"/>
                <a:pathLst>
                  <a:path w="1147599" h="313305">
                    <a:moveTo>
                      <a:pt x="944399" y="0"/>
                    </a:moveTo>
                    <a:cubicBezTo>
                      <a:pt x="1056623" y="0"/>
                      <a:pt x="1147599" y="70136"/>
                      <a:pt x="1147599" y="156652"/>
                    </a:cubicBezTo>
                    <a:cubicBezTo>
                      <a:pt x="1147599" y="243169"/>
                      <a:pt x="1056623" y="313305"/>
                      <a:pt x="944399" y="313305"/>
                    </a:cubicBezTo>
                    <a:lnTo>
                      <a:pt x="203200" y="313305"/>
                    </a:lnTo>
                    <a:cubicBezTo>
                      <a:pt x="90976" y="313305"/>
                      <a:pt x="0" y="243169"/>
                      <a:pt x="0" y="156652"/>
                    </a:cubicBezTo>
                    <a:cubicBezTo>
                      <a:pt x="0" y="7013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147599" cy="3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Freeform 35" descr="Изображение выглядит как текст  Автоматически созданное описание"/>
            <p:cNvSpPr/>
            <p:nvPr/>
          </p:nvSpPr>
          <p:spPr>
            <a:xfrm>
              <a:off x="347845" y="205563"/>
              <a:ext cx="2156949" cy="643795"/>
            </a:xfrm>
            <a:custGeom>
              <a:avLst/>
              <a:gdLst/>
              <a:ahLst/>
              <a:cxnLst/>
              <a:rect l="l" t="t" r="r" b="b"/>
              <a:pathLst>
                <a:path w="2156949" h="643795">
                  <a:moveTo>
                    <a:pt x="0" y="0"/>
                  </a:moveTo>
                  <a:lnTo>
                    <a:pt x="2156949" y="0"/>
                  </a:lnTo>
                  <a:lnTo>
                    <a:pt x="2156949" y="643795"/>
                  </a:lnTo>
                  <a:lnTo>
                    <a:pt x="0" y="643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46" r="-42347" b="-2227"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534078" y="154892"/>
              <a:ext cx="1109547" cy="955191"/>
            </a:xfrm>
            <a:custGeom>
              <a:avLst/>
              <a:gdLst/>
              <a:ahLst/>
              <a:cxnLst/>
              <a:rect l="l" t="t" r="r" b="b"/>
              <a:pathLst>
                <a:path w="1109547" h="955191">
                  <a:moveTo>
                    <a:pt x="0" y="0"/>
                  </a:moveTo>
                  <a:lnTo>
                    <a:pt x="1109548" y="0"/>
                  </a:lnTo>
                  <a:lnTo>
                    <a:pt x="1109548" y="955191"/>
                  </a:lnTo>
                  <a:lnTo>
                    <a:pt x="0" y="955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68" t="-19572" r="-1468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3468951" y="303224"/>
            <a:ext cx="10399449" cy="319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uk-UA" sz="6600" b="1" dirty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Картування маркерів європейської ідентичності</a:t>
            </a:r>
            <a:endParaRPr lang="en-US" sz="6600" b="1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112396" y="4787427"/>
            <a:ext cx="2984351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 карті Європи позначити маркер, притаманний конкретній країні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26571" y="9010040"/>
            <a:ext cx="3634858" cy="886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7796577" y="9251028"/>
            <a:ext cx="2694846" cy="5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3769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б</a:t>
            </a:r>
            <a:endParaRPr lang="en-US" sz="3769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12044402" y="5439397"/>
            <a:ext cx="298435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По одному представники груп вносять на карту маркер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88146" y="6447264"/>
            <a:ext cx="298435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uk-UA" sz="3069" b="1" spc="3" dirty="0" smtClean="0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На основі попереднього завдання</a:t>
            </a:r>
            <a:endParaRPr lang="en-US" sz="3069" b="1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  <a:p>
            <a:pPr algn="ctr">
              <a:lnSpc>
                <a:spcPts val="3376"/>
              </a:lnSpc>
            </a:pPr>
            <a:endParaRPr lang="en-US" sz="3069" spc="3" dirty="0">
              <a:solidFill>
                <a:srgbClr val="FFFFFF"/>
              </a:solidFill>
              <a:latin typeface="Tex Gyre Adventor"/>
              <a:ea typeface="Tex Gyre Adventor"/>
              <a:cs typeface="Tex Gyre Adventor"/>
              <a:sym typeface="Tex Gyre Advento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48" y="3493456"/>
            <a:ext cx="5257052" cy="2759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276</Words>
  <Application>Microsoft Office PowerPoint</Application>
  <PresentationFormat>Произвольный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Open Sans 2</vt:lpstr>
      <vt:lpstr>Open Sans 2 Bold</vt:lpstr>
      <vt:lpstr>Calibri</vt:lpstr>
      <vt:lpstr>Tex Gyre Adventor Bold</vt:lpstr>
      <vt:lpstr>Tex Gyre Adventor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Побудова стійкості європейської ідентичності  для українського суспільства</dc:title>
  <dc:creator>Катерина</dc:creator>
  <cp:lastModifiedBy>Катерина</cp:lastModifiedBy>
  <cp:revision>57</cp:revision>
  <dcterms:created xsi:type="dcterms:W3CDTF">2006-08-16T00:00:00Z</dcterms:created>
  <dcterms:modified xsi:type="dcterms:W3CDTF">2025-03-06T09:12:13Z</dcterms:modified>
  <dc:identifier>DAGTeTbSyUE</dc:identifier>
</cp:coreProperties>
</file>