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2" r:id="rId3"/>
    <p:sldId id="263" r:id="rId4"/>
    <p:sldId id="264" r:id="rId5"/>
    <p:sldId id="268" r:id="rId6"/>
    <p:sldId id="269" r:id="rId7"/>
    <p:sldId id="270" r:id="rId8"/>
    <p:sldId id="271" r:id="rId9"/>
    <p:sldId id="313" r:id="rId10"/>
    <p:sldId id="309" r:id="rId11"/>
    <p:sldId id="315" r:id="rId12"/>
    <p:sldId id="316" r:id="rId13"/>
    <p:sldId id="317" r:id="rId14"/>
    <p:sldId id="319" r:id="rId15"/>
    <p:sldId id="320" r:id="rId16"/>
    <p:sldId id="318" r:id="rId17"/>
    <p:sldId id="32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2B957-CE54-40BF-9DEF-D1254CE0C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6A7B3C-B8BE-4138-8570-1AA1061BB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A697CA-CC73-489D-B972-3C5EFB52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6E47-F6C4-40A0-88D5-8A464ACA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79E30-47B6-46BA-AE48-CB7723FB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A8226-EA93-4E09-9959-87867EBE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7846EB-E6A8-4765-8AB5-453EEDBCF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F57B4-A9D2-4668-9A9A-83B4E884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706A0-A9C3-4E00-8E29-21AF2F2E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F2F84E-E64F-4434-9B24-46656AD7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392EB8-9E8A-416A-B313-B95608EB5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887D1-838D-462F-A0E9-67441CAA8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93CDC-172D-44B6-B98A-8CEFE957D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499BF-C050-4416-8020-D502E3FE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F4C702-7E2F-4865-884A-98DA465A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156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1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1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4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4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38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03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4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BA840-9404-4F22-93C6-4BE6EDD0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18D11-BB90-4E65-8D08-842C4110C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62A45-5813-4202-BED9-3815E4A6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B8B20-F513-4B4E-955C-C78AF584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77F5C-19E6-4FD8-AC86-EE4ED15B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03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05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6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1BA52-48CF-46C5-8A9F-15BDEE86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03652-CE3F-410B-B5E8-DA010EE1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50BE58-ABF9-4A6B-894E-BFBF450A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4AEF43-F72B-4BCC-BF65-19148111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AE0B7A-D27E-415E-8A47-D3BFDD4D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8D8FC-74FA-4200-A5CC-8CA0C671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713432-0BDD-4DD9-99A0-2E79440F2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104DD-F3E1-427E-88B3-3DEEE5EA4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0D21E8-7AE5-45BB-8BD1-F308BF3A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A973F-7404-43D8-9169-61EFA55B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6B429D-13AA-494B-B6D5-5C2CD98B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9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97D5C-7423-4720-B5ED-CD715CAB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A6100C-5180-4704-8CE8-02D33AE34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B2DAFF-2EA3-4C61-809A-56C0DF2DC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1BDE53-DF1C-4865-9556-17204001D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CD000F-5374-4444-80F6-E33D82D70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98C7B8-2D4B-494E-B5FB-DDC537AD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8F4D17-540B-4E95-A199-69C351D3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115A33A-9014-4564-86C8-095D27F1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D2CA4-4DF4-472C-B733-5730C902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C5E00F-C360-4680-AF92-0CF70AF18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66BBDE-2CE6-4A4A-A04D-954F5755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963039-A0F1-4765-8066-F859736B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0F27B6-BDD9-47B6-B88C-FE7D7039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64EA16-4A69-4623-8944-FE28065F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F8A58E-2E9F-4B51-B1AF-7686FC50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A5EFB-D359-4763-AE6D-7CE7BCC0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EE82DD-4D69-47FF-9C22-F7DC48A1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32FD5A-24AC-41E4-B210-6B3D00DEC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C381B0-129C-4572-910B-97278F93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6EA00-B3FA-4548-942E-F2E2B433F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C496C-6C74-4731-8FBD-7B7CA092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8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D4939-30B2-442A-886C-92E89062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6E5222-BAB6-4F5E-967F-D2F575777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871155-CC3E-439F-B5A6-EA1D3F693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585943-9ACC-49AD-998D-2E0C05D1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FDCD26-F0B8-4E7E-BDC2-74E61556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5DDEE-2D81-4D98-968C-B4055413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58465-9564-490C-832A-82CABF8C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3F967-D747-46FF-BE9F-9F1D4F7AE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BE589D-D586-46DE-AB4A-E21BBAD63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D0F46-8280-43AE-A680-111B4C972B06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9710C-A0A1-4916-82CA-896DB651A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B4514-3757-4A1F-80B9-FB672B164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2413-E9C5-4014-81C2-4256DB435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6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6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ow Japan and the U.S. Reconciled After Hiroshima, Nagasaki | Time">
            <a:extLst>
              <a:ext uri="{FF2B5EF4-FFF2-40B4-BE49-F238E27FC236}">
                <a16:creationId xmlns:a16="http://schemas.microsoft.com/office/drawing/2014/main" id="{748AA501-21FB-4D7C-9110-7AE2EBEC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r="2" b="2641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A parade | The Holocaust Encyclopedia">
            <a:extLst>
              <a:ext uri="{FF2B5EF4-FFF2-40B4-BE49-F238E27FC236}">
                <a16:creationId xmlns:a16="http://schemas.microsoft.com/office/drawing/2014/main" id="{97D8501E-8D3C-41FF-9552-75D732EC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7" b="-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en did World War 1 start, how many people died and what was life like for  the soldiers in the trenches?">
            <a:extLst>
              <a:ext uri="{FF2B5EF4-FFF2-40B4-BE49-F238E27FC236}">
                <a16:creationId xmlns:a16="http://schemas.microsoft.com/office/drawing/2014/main" id="{38548031-DE9C-413C-A001-D279C3CEB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r="2810" b="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CA71F-D6AF-4737-A2DF-E51E18FB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00" y="1905000"/>
            <a:ext cx="3498900" cy="1325563"/>
          </a:xfrm>
        </p:spPr>
        <p:txBody>
          <a:bodyPr>
            <a:normAutofit fontScale="90000"/>
          </a:bodyPr>
          <a:lstStyle/>
          <a:p>
            <a:r>
              <a:rPr lang="uk-UA" sz="2600" b="1" dirty="0"/>
              <a:t>Лекція 2-1. </a:t>
            </a:r>
            <a:br>
              <a:rPr lang="uk-UA" sz="2600" b="1" dirty="0"/>
            </a:br>
            <a:r>
              <a:rPr lang="uk-UA" sz="2600" b="1" dirty="0"/>
              <a:t>Художні репрезентації </a:t>
            </a:r>
            <a:br>
              <a:rPr lang="en-US" sz="2600" b="1" dirty="0"/>
            </a:br>
            <a:r>
              <a:rPr lang="uk-UA" sz="2600" b="1" dirty="0"/>
              <a:t>«посттравматичного століття»</a:t>
            </a:r>
            <a:endParaRPr lang="en-US" sz="2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749FC-F70E-4A66-9CC8-2EB873B5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3429000"/>
            <a:ext cx="2807208" cy="3429000"/>
          </a:xfrm>
        </p:spPr>
        <p:txBody>
          <a:bodyPr>
            <a:normAutofit/>
          </a:bodyPr>
          <a:lstStyle/>
          <a:p>
            <a:r>
              <a:rPr lang="uk-UA" sz="1700" dirty="0"/>
              <a:t>«Втрачене покоління»</a:t>
            </a:r>
          </a:p>
          <a:p>
            <a:r>
              <a:rPr lang="uk-UA" sz="1700" dirty="0"/>
              <a:t>Пандемія іспанського грипу</a:t>
            </a:r>
          </a:p>
          <a:p>
            <a:r>
              <a:rPr lang="uk-UA" sz="1700" dirty="0"/>
              <a:t>ІІ Світова війна</a:t>
            </a:r>
          </a:p>
        </p:txBody>
      </p:sp>
      <p:pic>
        <p:nvPicPr>
          <p:cNvPr id="5130" name="Picture 10" descr="30573, Hdq Images Stalin Image - Stalinist Russia (#1176836) - HD Wallpaper  &amp; Backgrounds Download">
            <a:extLst>
              <a:ext uri="{FF2B5EF4-FFF2-40B4-BE49-F238E27FC236}">
                <a16:creationId xmlns:a16="http://schemas.microsoft.com/office/drawing/2014/main" id="{0D52384F-7D13-4AE3-BA53-080C4207A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-3" b="-3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D7C97C2-CA6D-4E1D-BCBF-05B0FD504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0" y="6002291"/>
            <a:ext cx="3622933" cy="7437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31D583-B755-4B83-989C-28C6E553F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" y="111933"/>
            <a:ext cx="1534160" cy="15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757D7-15BD-4E6E-9A20-F815E5BC7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82C844-C042-4063-B079-82BDC37F3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World war ii Royalty Free Vector Image - VectorStock">
            <a:extLst>
              <a:ext uri="{FF2B5EF4-FFF2-40B4-BE49-F238E27FC236}">
                <a16:creationId xmlns:a16="http://schemas.microsoft.com/office/drawing/2014/main" id="{97E15923-C3C6-46D0-AA26-0E8F7E56B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1182243" y="548640"/>
            <a:ext cx="9247632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9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29157-A61B-4E17-A650-17176B30B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551685-AB82-4148-89D4-536DDDE58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4BD56-E72F-404B-A750-12103425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2E92F-CD58-40CD-AFD3-636FA4E9A60F}"/>
              </a:ext>
            </a:extLst>
          </p:cNvPr>
          <p:cNvSpPr txBox="1"/>
          <p:nvPr/>
        </p:nvSpPr>
        <p:spPr>
          <a:xfrm>
            <a:off x="7559421" y="2736502"/>
            <a:ext cx="4895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ДРУГА СВІТОВА ВІЙНА: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СТРАТЕГІЇ РОБОТИ З ТРАВМОЮ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07E9F-7E3C-4726-AC12-821F1BEAD198}"/>
              </a:ext>
            </a:extLst>
          </p:cNvPr>
          <p:cNvSpPr txBox="1"/>
          <p:nvPr/>
        </p:nvSpPr>
        <p:spPr>
          <a:xfrm>
            <a:off x="7204520" y="3571875"/>
            <a:ext cx="387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7B4CD-A77B-4021-BD84-2D854CFB20B4}"/>
              </a:ext>
            </a:extLst>
          </p:cNvPr>
          <p:cNvSpPr txBox="1"/>
          <p:nvPr/>
        </p:nvSpPr>
        <p:spPr>
          <a:xfrm>
            <a:off x="7000875" y="3790950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Віктимізація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жертв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Розлюднення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демонізація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агресора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«Свята помста», виправдання жорстокості до агресора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«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Омасовлення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»: замість окремих людських трагедій і доль – глобальні категорії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Перемога як кульмінаційний момент, після якого страждання автоматично зупиняються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«Державно регламентовані» скорбота й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пам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’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ять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66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8" name="Picture 4" descr="Виктор Франкл. Знаки судьбы. | МЕТАМОРФОЗЫ">
            <a:extLst>
              <a:ext uri="{FF2B5EF4-FFF2-40B4-BE49-F238E27FC236}">
                <a16:creationId xmlns:a16="http://schemas.microsoft.com/office/drawing/2014/main" id="{CCAAD41F-C7C2-43F4-AB53-E67C42C0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1151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8B2BE-777B-4806-BD74-12E46F114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562981" cy="3912108"/>
          </a:xfrm>
        </p:spPr>
        <p:txBody>
          <a:bodyPr anchor="t">
            <a:normAutofit/>
          </a:bodyPr>
          <a:lstStyle/>
          <a:p>
            <a:r>
              <a:rPr lang="ru-RU" sz="1600" b="0" i="0" dirty="0" err="1">
                <a:effectLst/>
                <a:latin typeface="Verdana" panose="020B0604030504040204" pitchFamily="34" charset="0"/>
              </a:rPr>
              <a:t>Слід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відзначити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,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що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натури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примітивні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у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цій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фазі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все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ще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продовжували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жити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категоріями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влади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й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насильства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і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вважали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,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що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тепер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вони,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вже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звільнені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,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можуть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бесконтрольно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чинити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ту саму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владу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, те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саме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насильство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. Для них,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власне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,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змінилося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лише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одне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: </a:t>
            </a:r>
            <a:r>
              <a:rPr lang="ru-RU" sz="1600" b="0" i="0" dirty="0" err="1">
                <a:effectLst/>
                <a:latin typeface="Verdana" panose="020B0604030504040204" pitchFamily="34" charset="0"/>
              </a:rPr>
              <a:t>із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 об</a:t>
            </a:r>
            <a:r>
              <a:rPr lang="en-US" sz="1600" dirty="0">
                <a:latin typeface="Verdana" panose="020B0604030504040204" pitchFamily="34" charset="0"/>
              </a:rPr>
              <a:t>’</a:t>
            </a:r>
            <a:r>
              <a:rPr lang="uk-UA" sz="1600" dirty="0" err="1">
                <a:latin typeface="Verdana" panose="020B0604030504040204" pitchFamily="34" charset="0"/>
              </a:rPr>
              <a:t>єктів</a:t>
            </a:r>
            <a:r>
              <a:rPr lang="uk-UA" sz="1600" dirty="0">
                <a:latin typeface="Verdana" panose="020B0604030504040204" pitchFamily="34" charset="0"/>
              </a:rPr>
              <a:t> свавілля та несправедливості вони перетворилися на </a:t>
            </a:r>
            <a:r>
              <a:rPr lang="uk-UA" sz="1600" dirty="0" err="1">
                <a:latin typeface="Verdana" panose="020B0604030504040204" pitchFamily="34" charset="0"/>
              </a:rPr>
              <a:t>суб</a:t>
            </a:r>
            <a:r>
              <a:rPr lang="en-US" sz="1600" dirty="0">
                <a:latin typeface="Verdana" panose="020B0604030504040204" pitchFamily="34" charset="0"/>
              </a:rPr>
              <a:t>’</a:t>
            </a:r>
            <a:r>
              <a:rPr lang="uk-UA" sz="1600" dirty="0" err="1">
                <a:latin typeface="Verdana" panose="020B0604030504040204" pitchFamily="34" charset="0"/>
              </a:rPr>
              <a:t>єктів</a:t>
            </a:r>
            <a:r>
              <a:rPr lang="uk-UA" sz="1600" dirty="0">
                <a:latin typeface="Verdana" panose="020B0604030504040204" pitchFamily="34" charset="0"/>
              </a:rPr>
              <a:t> – з тією відмінністю, що вони </a:t>
            </a:r>
            <a:r>
              <a:rPr lang="uk-UA" sz="1600" dirty="0" err="1">
                <a:latin typeface="Verdana" panose="020B0604030504040204" pitchFamily="34" charset="0"/>
              </a:rPr>
              <a:t>пам</a:t>
            </a:r>
            <a:r>
              <a:rPr lang="en-US" sz="1600" dirty="0">
                <a:latin typeface="Verdana" panose="020B0604030504040204" pitchFamily="34" charset="0"/>
              </a:rPr>
              <a:t>’</a:t>
            </a:r>
            <a:r>
              <a:rPr lang="uk-UA" sz="1600" dirty="0" err="1">
                <a:latin typeface="Verdana" panose="020B0604030504040204" pitchFamily="34" charset="0"/>
              </a:rPr>
              <a:t>ятали</a:t>
            </a:r>
            <a:r>
              <a:rPr lang="uk-UA" sz="1600" dirty="0">
                <a:latin typeface="Verdana" panose="020B0604030504040204" pitchFamily="34" charset="0"/>
              </a:rPr>
              <a:t> пережите.</a:t>
            </a:r>
            <a:endParaRPr lang="ru-RU" sz="1600" b="0" i="0" dirty="0"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endParaRPr lang="ru-RU" sz="1200" dirty="0">
              <a:latin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DFD1D-B089-4908-BD3D-38412DFCBDD5}"/>
              </a:ext>
            </a:extLst>
          </p:cNvPr>
          <p:cNvSpPr txBox="1"/>
          <p:nvPr/>
        </p:nvSpPr>
        <p:spPr>
          <a:xfrm>
            <a:off x="424815" y="1520150"/>
            <a:ext cx="523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ВІКТОР ФРАНКЛ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«СКАЗАТИ ЖИТТЮ «ТАК»: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ПСИХОЛОГ У КОНЦТАБОРІ»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00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3E7A0-6833-40C2-83B9-D6F8C92E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anchor="b">
            <a:normAutofit/>
          </a:bodyPr>
          <a:lstStyle/>
          <a:p>
            <a:r>
              <a:rPr lang="ru-RU" sz="5200" dirty="0"/>
              <a:t>«</a:t>
            </a:r>
            <a:r>
              <a:rPr lang="uk-UA" sz="5200" dirty="0"/>
              <a:t>Можем повторіть»?</a:t>
            </a:r>
            <a:endParaRPr lang="en-US" sz="52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Шендерович: Что &quot;мы можем повторить&quot;, как пишут идиоты на импортных  машинах? Мы даже машины эти повторить не можем / ГОРДОН">
            <a:extLst>
              <a:ext uri="{FF2B5EF4-FFF2-40B4-BE49-F238E27FC236}">
                <a16:creationId xmlns:a16="http://schemas.microsoft.com/office/drawing/2014/main" id="{DB082BF6-79CF-4462-8347-8B8483E5F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" b="32753"/>
          <a:stretch/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2" name="Content Placeholder 3081">
            <a:extLst>
              <a:ext uri="{FF2B5EF4-FFF2-40B4-BE49-F238E27FC236}">
                <a16:creationId xmlns:a16="http://schemas.microsoft.com/office/drawing/2014/main" id="{6A298033-B7FC-4975-9690-E7E6BC2C0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 fontScale="92500"/>
          </a:bodyPr>
          <a:lstStyle/>
          <a:p>
            <a:r>
              <a:rPr lang="uk-UA" sz="2400" dirty="0"/>
              <a:t>Перемога як </a:t>
            </a:r>
            <a:r>
              <a:rPr lang="uk-UA" sz="2400" dirty="0" err="1"/>
              <a:t>трансгенераційний</a:t>
            </a:r>
            <a:r>
              <a:rPr lang="uk-UA" sz="2400" dirty="0"/>
              <a:t> «</a:t>
            </a:r>
            <a:r>
              <a:rPr lang="uk-UA" sz="2400" dirty="0" err="1"/>
              <a:t>хонтологічний</a:t>
            </a:r>
            <a:r>
              <a:rPr lang="uk-UA" sz="2400" dirty="0"/>
              <a:t> привид» </a:t>
            </a:r>
          </a:p>
          <a:p>
            <a:r>
              <a:rPr lang="uk-UA" sz="2400" dirty="0" err="1"/>
              <a:t>Непропрацьована</a:t>
            </a:r>
            <a:r>
              <a:rPr lang="uk-UA" sz="2400" dirty="0"/>
              <a:t> травма: «</a:t>
            </a:r>
            <a:r>
              <a:rPr lang="uk-UA" sz="2400" dirty="0" err="1"/>
              <a:t>веймарський</a:t>
            </a:r>
            <a:r>
              <a:rPr lang="uk-UA" sz="2400" dirty="0"/>
              <a:t> синдром» </a:t>
            </a:r>
          </a:p>
          <a:p>
            <a:r>
              <a:rPr lang="uk-UA" sz="2400" dirty="0"/>
              <a:t>Роль пропаганди у роздмухуванні реваншизму</a:t>
            </a:r>
          </a:p>
          <a:p>
            <a:r>
              <a:rPr lang="uk-UA" sz="2400" dirty="0"/>
              <a:t>Чи можна вплинути на ситуацію? </a:t>
            </a:r>
          </a:p>
          <a:p>
            <a:endParaRPr lang="uk-UA" sz="2400" dirty="0"/>
          </a:p>
          <a:p>
            <a:endParaRPr lang="en-US" sz="2400" dirty="0"/>
          </a:p>
        </p:txBody>
      </p:sp>
      <p:pic>
        <p:nvPicPr>
          <p:cNvPr id="3078" name="Picture 6" descr="Можем повторить“ — это фраза из лексикона официанта» | Открытый Университет">
            <a:extLst>
              <a:ext uri="{FF2B5EF4-FFF2-40B4-BE49-F238E27FC236}">
                <a16:creationId xmlns:a16="http://schemas.microsoft.com/office/drawing/2014/main" id="{0D43771B-6EFB-4A64-848D-AD6D3FDE7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" b="4262"/>
          <a:stretch/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941–1945. Можем повторить? | Православие и мир">
            <a:extLst>
              <a:ext uri="{FF2B5EF4-FFF2-40B4-BE49-F238E27FC236}">
                <a16:creationId xmlns:a16="http://schemas.microsoft.com/office/drawing/2014/main" id="{B5180064-5DAD-499E-BEB0-2B44A074B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0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65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CCE8A2E-61E7-4667-90A8-34285A8C4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C9A87-C297-4888-9058-B69E95457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pPr algn="r"/>
            <a:r>
              <a:rPr lang="uk-UA" sz="2600" dirty="0"/>
              <a:t>«</a:t>
            </a:r>
            <a:r>
              <a:rPr lang="uk-UA" sz="2600" dirty="0" err="1"/>
              <a:t>Попаданці</a:t>
            </a:r>
            <a:r>
              <a:rPr lang="uk-UA" sz="2600" dirty="0"/>
              <a:t>»:</a:t>
            </a:r>
            <a:br>
              <a:rPr lang="uk-UA" sz="2600" dirty="0"/>
            </a:br>
            <a:r>
              <a:rPr lang="uk-UA" sz="2600" dirty="0"/>
              <a:t>література </a:t>
            </a:r>
            <a:br>
              <a:rPr lang="uk-UA" sz="2600" dirty="0"/>
            </a:br>
            <a:r>
              <a:rPr lang="uk-UA" sz="2600" dirty="0"/>
              <a:t>«</a:t>
            </a:r>
            <a:r>
              <a:rPr lang="uk-UA" sz="2600" dirty="0" err="1"/>
              <a:t>веймарського</a:t>
            </a:r>
            <a:r>
              <a:rPr lang="uk-UA" sz="2600" dirty="0"/>
              <a:t> синдрому»</a:t>
            </a:r>
            <a:endParaRPr lang="en-US" sz="2600" dirty="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3D7E15E8-82EA-416F-95E0-C5BE6FA0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021" y="365760"/>
            <a:ext cx="2256373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76F7AFA-5F67-4CA2-929A-18F92A2FC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0435" y="365759"/>
            <a:ext cx="2274570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92E7431-9FCC-4F63-9624-F238B2D3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750" y="365759"/>
            <a:ext cx="2310963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E201438-05DC-4B53-93E6-F64633CC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3771" y="365759"/>
            <a:ext cx="2401945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03970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DA3C5-8A11-4373-90DE-03CD149C7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anchor="ctr">
            <a:normAutofit/>
          </a:bodyPr>
          <a:lstStyle/>
          <a:p>
            <a:r>
              <a:rPr lang="ru-RU" sz="1200" b="0" i="1" dirty="0">
                <a:solidFill>
                  <a:srgbClr val="242F33"/>
                </a:solidFill>
                <a:effectLst/>
                <a:latin typeface="ProximaNova"/>
              </a:rPr>
              <a:t>«И когда Вермахт нападет на СССР, его встретит не колосс на глиняных ногах, а тяжелый танк, о мощную броню которого разобьется немецкая «проклятая орда»!</a:t>
            </a:r>
          </a:p>
          <a:p>
            <a:r>
              <a:rPr lang="ru-RU" sz="1200" b="0" i="1" dirty="0">
                <a:solidFill>
                  <a:srgbClr val="242F33"/>
                </a:solidFill>
                <a:effectLst/>
                <a:latin typeface="ProximaNova"/>
              </a:rPr>
              <a:t>«Теперь ход войны может пойти иначе – если блокады не будет, то Ленинград станет «колыбелью» будущей Победы, а уходящие на фронт прямо из заводских цехов мощные КВ проложат Красной Армии путь на запад, на Берлин!»</a:t>
            </a:r>
          </a:p>
          <a:p>
            <a:r>
              <a:rPr lang="ru-RU" sz="1200" b="0" i="1" dirty="0">
                <a:solidFill>
                  <a:srgbClr val="242F33"/>
                </a:solidFill>
                <a:effectLst/>
                <a:latin typeface="ProximaNova"/>
              </a:rPr>
              <a:t>«И похлебает вдоволь в плену </a:t>
            </a:r>
            <a:r>
              <a:rPr lang="ru-RU" sz="1200" b="0" i="1" dirty="0" err="1">
                <a:solidFill>
                  <a:srgbClr val="242F33"/>
                </a:solidFill>
                <a:effectLst/>
                <a:latin typeface="ProximaNova"/>
              </a:rPr>
              <a:t>Манштейн</a:t>
            </a:r>
            <a:r>
              <a:rPr lang="ru-RU" sz="1200" b="0" i="1" dirty="0">
                <a:solidFill>
                  <a:srgbClr val="242F33"/>
                </a:solidFill>
                <a:effectLst/>
                <a:latin typeface="ProximaNova"/>
              </a:rPr>
              <a:t> русской баланды, будут ему «Утерянные победы»!»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36590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C72029-C957-4513-BB7A-E4A08432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857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8AD4C-99A2-4D26-AFF3-5171CEDBF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uk-UA" sz="2800" dirty="0"/>
              <a:t>«Група 47»</a:t>
            </a:r>
            <a:endParaRPr lang="en-US" sz="28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3EBBE-BFA9-4524-AF05-2C52A792C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uk-UA" sz="1700" dirty="0"/>
              <a:t>«Нова Німеччина»: </a:t>
            </a:r>
            <a:r>
              <a:rPr lang="uk-UA" sz="1700" dirty="0" err="1"/>
              <a:t>націєтворення</a:t>
            </a:r>
            <a:r>
              <a:rPr lang="uk-UA" sz="1700" dirty="0"/>
              <a:t> через літературу </a:t>
            </a:r>
            <a:endParaRPr lang="en-US" sz="1700" dirty="0"/>
          </a:p>
          <a:p>
            <a:r>
              <a:rPr lang="en-US" sz="1700" dirty="0"/>
              <a:t>Die Deutsche </a:t>
            </a:r>
            <a:r>
              <a:rPr lang="en-US" sz="1700" dirty="0" err="1"/>
              <a:t>Schuld</a:t>
            </a:r>
            <a:r>
              <a:rPr lang="en-US" sz="1700" dirty="0"/>
              <a:t> (</a:t>
            </a:r>
            <a:r>
              <a:rPr lang="uk-UA" sz="1700" dirty="0"/>
              <a:t>«німецька провина») </a:t>
            </a:r>
          </a:p>
          <a:p>
            <a:r>
              <a:rPr lang="uk-UA" sz="1700" dirty="0"/>
              <a:t>Відроджувати старе чи будувати нове?</a:t>
            </a:r>
          </a:p>
          <a:p>
            <a:r>
              <a:rPr lang="uk-UA" sz="1700" dirty="0"/>
              <a:t>Обличчя війни: війна як низка індивідуальних трагедій </a:t>
            </a:r>
          </a:p>
          <a:p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val="2818414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54276-B924-4E4E-922A-28B819A8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ru-RU" sz="4400"/>
              <a:t>Генр</a:t>
            </a:r>
            <a:r>
              <a:rPr lang="uk-UA" sz="4400"/>
              <a:t>іх Бьолль</a:t>
            </a:r>
            <a:br>
              <a:rPr lang="uk-UA" sz="4400"/>
            </a:br>
            <a:r>
              <a:rPr lang="uk-UA" sz="4400"/>
              <a:t>«Більярд о пів на десяту» </a:t>
            </a:r>
            <a:endParaRPr lang="en-US" sz="44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2CE55B-183C-4860-8AFC-5554F8D00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165856"/>
            <a:ext cx="6268770" cy="3015488"/>
          </a:xfrm>
        </p:spPr>
        <p:txBody>
          <a:bodyPr>
            <a:normAutofit/>
          </a:bodyPr>
          <a:lstStyle/>
          <a:p>
            <a:r>
              <a:rPr lang="ru-RU" sz="1800" dirty="0"/>
              <a:t>«</a:t>
            </a:r>
            <a:r>
              <a:rPr lang="ru-RU" sz="1800" dirty="0" err="1"/>
              <a:t>Сімейна</a:t>
            </a:r>
            <a:r>
              <a:rPr lang="ru-RU" sz="1800" dirty="0"/>
              <a:t> </a:t>
            </a:r>
            <a:r>
              <a:rPr lang="ru-RU" sz="1800" dirty="0" err="1"/>
              <a:t>хроніка</a:t>
            </a:r>
            <a:r>
              <a:rPr lang="ru-RU" sz="1800" dirty="0"/>
              <a:t>»: травма </a:t>
            </a:r>
            <a:r>
              <a:rPr lang="ru-RU" sz="1800" dirty="0" err="1"/>
              <a:t>війни</a:t>
            </a:r>
            <a:r>
              <a:rPr lang="ru-RU" sz="1800" dirty="0"/>
              <a:t> </a:t>
            </a:r>
            <a:r>
              <a:rPr lang="ru-RU" sz="1800" dirty="0" err="1"/>
              <a:t>крізь</a:t>
            </a:r>
            <a:r>
              <a:rPr lang="ru-RU" sz="1800" dirty="0"/>
              <a:t> </a:t>
            </a:r>
            <a:r>
              <a:rPr lang="ru-RU" sz="1800" dirty="0" err="1"/>
              <a:t>долі</a:t>
            </a:r>
            <a:r>
              <a:rPr lang="ru-RU" sz="1800" dirty="0"/>
              <a:t> </a:t>
            </a:r>
            <a:r>
              <a:rPr lang="ru-RU" sz="1800" dirty="0" err="1"/>
              <a:t>представників</a:t>
            </a:r>
            <a:r>
              <a:rPr lang="ru-RU" sz="1800" dirty="0"/>
              <a:t> </a:t>
            </a:r>
            <a:r>
              <a:rPr lang="ru-RU" sz="1800" dirty="0" err="1"/>
              <a:t>однієї</a:t>
            </a:r>
            <a:r>
              <a:rPr lang="ru-RU" sz="1800" dirty="0"/>
              <a:t> </a:t>
            </a:r>
            <a:r>
              <a:rPr lang="ru-RU" sz="1800" dirty="0" err="1"/>
              <a:t>родини</a:t>
            </a:r>
            <a:endParaRPr lang="ru-RU" sz="1800" dirty="0"/>
          </a:p>
          <a:p>
            <a:r>
              <a:rPr lang="ru-RU" sz="1800" dirty="0"/>
              <a:t>Криптонімія як </a:t>
            </a:r>
            <a:r>
              <a:rPr lang="ru-RU" sz="1800" dirty="0" err="1"/>
              <a:t>спосіб</a:t>
            </a:r>
            <a:r>
              <a:rPr lang="ru-RU" sz="1800" dirty="0"/>
              <a:t> </a:t>
            </a:r>
            <a:r>
              <a:rPr lang="ru-RU" sz="1800" dirty="0" err="1"/>
              <a:t>позбавитися</a:t>
            </a:r>
            <a:r>
              <a:rPr lang="ru-RU" sz="1800" dirty="0"/>
              <a:t> </a:t>
            </a:r>
            <a:r>
              <a:rPr lang="ru-RU" sz="1800" dirty="0" err="1"/>
              <a:t>привидів</a:t>
            </a:r>
            <a:r>
              <a:rPr lang="ru-RU" sz="1800" dirty="0"/>
              <a:t> </a:t>
            </a:r>
            <a:r>
              <a:rPr lang="ru-RU" sz="1800" dirty="0" err="1"/>
              <a:t>минулого</a:t>
            </a:r>
            <a:endParaRPr lang="ru-RU" sz="1800" dirty="0"/>
          </a:p>
          <a:p>
            <a:r>
              <a:rPr lang="ru-RU" sz="1800" dirty="0"/>
              <a:t>Три стратег</a:t>
            </a:r>
            <a:r>
              <a:rPr lang="uk-UA" sz="1800" dirty="0" err="1"/>
              <a:t>ії</a:t>
            </a:r>
            <a:r>
              <a:rPr lang="uk-UA" sz="1800" dirty="0"/>
              <a:t> переживання травми:</a:t>
            </a:r>
          </a:p>
          <a:p>
            <a:pPr>
              <a:buFontTx/>
              <a:buChar char="-"/>
            </a:pPr>
            <a:r>
              <a:rPr lang="uk-UA" sz="1800" dirty="0"/>
              <a:t>вдавання забуття (Генріх </a:t>
            </a:r>
            <a:r>
              <a:rPr lang="uk-UA" sz="1800" dirty="0" err="1"/>
              <a:t>Фьомель</a:t>
            </a:r>
            <a:r>
              <a:rPr lang="uk-UA" sz="1800" dirty="0"/>
              <a:t>) </a:t>
            </a:r>
          </a:p>
          <a:p>
            <a:pPr>
              <a:buFontTx/>
              <a:buChar char="-"/>
            </a:pPr>
            <a:r>
              <a:rPr lang="uk-UA" sz="1800" dirty="0"/>
              <a:t>відсторонення (Роберт </a:t>
            </a:r>
            <a:r>
              <a:rPr lang="uk-UA" sz="1800" dirty="0" err="1"/>
              <a:t>Фьомель</a:t>
            </a:r>
            <a:r>
              <a:rPr lang="uk-UA" sz="1800" dirty="0"/>
              <a:t>) </a:t>
            </a:r>
          </a:p>
          <a:p>
            <a:pPr>
              <a:buFontTx/>
              <a:buChar char="-"/>
            </a:pPr>
            <a:r>
              <a:rPr lang="uk-UA" sz="1800" dirty="0"/>
              <a:t>«</a:t>
            </a:r>
            <a:r>
              <a:rPr lang="uk-UA" sz="1800" dirty="0" err="1"/>
              <a:t>застрягання</a:t>
            </a:r>
            <a:r>
              <a:rPr lang="uk-UA" sz="1800" dirty="0"/>
              <a:t>» (</a:t>
            </a:r>
            <a:r>
              <a:rPr lang="uk-UA" sz="1800" dirty="0" err="1"/>
              <a:t>Йоланта</a:t>
            </a:r>
            <a:r>
              <a:rPr lang="uk-UA" sz="1800" dirty="0"/>
              <a:t> </a:t>
            </a:r>
            <a:r>
              <a:rPr lang="uk-UA" sz="1800" dirty="0" err="1"/>
              <a:t>Фьомель</a:t>
            </a:r>
            <a:r>
              <a:rPr lang="uk-UA" sz="1800" dirty="0"/>
              <a:t>) </a:t>
            </a:r>
            <a:endParaRPr lang="en-US" sz="1800" dirty="0"/>
          </a:p>
        </p:txBody>
      </p:sp>
      <p:pic>
        <p:nvPicPr>
          <p:cNvPr id="5122" name="Picture 2" descr="Kaiser-Wilhelm-Gedächtniskirche - Wikipedia">
            <a:extLst>
              <a:ext uri="{FF2B5EF4-FFF2-40B4-BE49-F238E27FC236}">
                <a16:creationId xmlns:a16="http://schemas.microsoft.com/office/drawing/2014/main" id="{F5F759BA-07D7-4EEE-BDE4-C7ABFF451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r="-1" b="-1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54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picture with a man who doesn't heil">
            <a:extLst>
              <a:ext uri="{FF2B5EF4-FFF2-40B4-BE49-F238E27FC236}">
                <a16:creationId xmlns:a16="http://schemas.microsoft.com/office/drawing/2014/main" id="{76AD2781-4B46-4322-88DF-4E430B62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4"/>
          <a:stretch/>
        </p:blipFill>
        <p:spPr bwMode="auto">
          <a:xfrm>
            <a:off x="0" y="14206"/>
            <a:ext cx="12192000" cy="68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2608DBB-550C-4A46-A9DE-0A36C2CE6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872105"/>
            <a:ext cx="594868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ighlight>
                  <a:srgbClr val="C0C0C0"/>
                </a:highlight>
              </a:rPr>
              <a:t>  </a:t>
            </a:r>
            <a:r>
              <a:rPr lang="ru-RU" dirty="0" err="1">
                <a:highlight>
                  <a:srgbClr val="C0C0C0"/>
                </a:highlight>
              </a:rPr>
              <a:t>Бунтівна</a:t>
            </a:r>
            <a:r>
              <a:rPr lang="ru-RU" dirty="0">
                <a:highlight>
                  <a:srgbClr val="C0C0C0"/>
                </a:highlight>
              </a:rPr>
              <a:t> </a:t>
            </a:r>
            <a:r>
              <a:rPr lang="ru-RU" dirty="0" err="1">
                <a:highlight>
                  <a:srgbClr val="C0C0C0"/>
                </a:highlight>
              </a:rPr>
              <a:t>людина</a:t>
            </a:r>
            <a:r>
              <a:rPr lang="ru-RU" dirty="0">
                <a:highlight>
                  <a:srgbClr val="C0C0C0"/>
                </a:highlight>
              </a:rPr>
              <a:t> – </a:t>
            </a:r>
            <a:r>
              <a:rPr lang="ru-RU" dirty="0" err="1">
                <a:highlight>
                  <a:srgbClr val="C0C0C0"/>
                </a:highlight>
              </a:rPr>
              <a:t>це</a:t>
            </a:r>
            <a:r>
              <a:rPr lang="ru-RU" dirty="0">
                <a:highlight>
                  <a:srgbClr val="C0C0C0"/>
                </a:highlight>
              </a:rPr>
              <a:t>, перш за все, </a:t>
            </a:r>
          </a:p>
          <a:p>
            <a:pPr marL="0" indent="0">
              <a:buNone/>
            </a:pPr>
            <a:r>
              <a:rPr lang="ru-RU" dirty="0">
                <a:highlight>
                  <a:srgbClr val="C0C0C0"/>
                </a:highlight>
              </a:rPr>
              <a:t>  </a:t>
            </a:r>
            <a:r>
              <a:rPr lang="ru-RU" dirty="0" err="1">
                <a:highlight>
                  <a:srgbClr val="C0C0C0"/>
                </a:highlight>
              </a:rPr>
              <a:t>людина</a:t>
            </a:r>
            <a:r>
              <a:rPr lang="ru-RU" dirty="0">
                <a:highlight>
                  <a:srgbClr val="C0C0C0"/>
                </a:highlight>
              </a:rPr>
              <a:t>, яка </a:t>
            </a:r>
            <a:r>
              <a:rPr lang="ru-RU" dirty="0" err="1">
                <a:highlight>
                  <a:srgbClr val="C0C0C0"/>
                </a:highlight>
              </a:rPr>
              <a:t>каже</a:t>
            </a:r>
            <a:r>
              <a:rPr lang="ru-RU" dirty="0">
                <a:highlight>
                  <a:srgbClr val="C0C0C0"/>
                </a:highlight>
              </a:rPr>
              <a:t> «</a:t>
            </a:r>
            <a:r>
              <a:rPr lang="ru-RU" dirty="0" err="1">
                <a:highlight>
                  <a:srgbClr val="C0C0C0"/>
                </a:highlight>
              </a:rPr>
              <a:t>ні</a:t>
            </a:r>
            <a:r>
              <a:rPr lang="ru-RU" dirty="0">
                <a:highlight>
                  <a:srgbClr val="C0C0C0"/>
                </a:highlight>
              </a:rPr>
              <a:t>».</a:t>
            </a:r>
          </a:p>
          <a:p>
            <a:pPr marL="0" indent="0">
              <a:buNone/>
            </a:pPr>
            <a:r>
              <a:rPr lang="ru-RU" dirty="0">
                <a:highlight>
                  <a:srgbClr val="C0C0C0"/>
                </a:highlight>
              </a:rPr>
              <a:t> Альбер Камю </a:t>
            </a:r>
          </a:p>
          <a:p>
            <a:pPr marL="0" indent="0">
              <a:buNone/>
            </a:pPr>
            <a:r>
              <a:rPr lang="ru-RU" dirty="0">
                <a:highlight>
                  <a:srgbClr val="C0C0C0"/>
                </a:highlight>
              </a:rPr>
              <a:t>                                                                   </a:t>
            </a:r>
          </a:p>
          <a:p>
            <a:pPr lvl="8"/>
            <a:r>
              <a:rPr lang="ru-RU" dirty="0">
                <a:highlight>
                  <a:srgbClr val="C0C0C0"/>
                </a:highlight>
              </a:rPr>
              <a:t> </a:t>
            </a:r>
            <a:endParaRPr lang="en-US" sz="28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86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128" name="Picture 8" descr="How Japan and the U.S. Reconciled After Hiroshima, Nagasaki | Time">
            <a:extLst>
              <a:ext uri="{FF2B5EF4-FFF2-40B4-BE49-F238E27FC236}">
                <a16:creationId xmlns:a16="http://schemas.microsoft.com/office/drawing/2014/main" id="{748AA501-21FB-4D7C-9110-7AE2EBEC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r="2" b="2641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A parade | The Holocaust Encyclopedia">
            <a:extLst>
              <a:ext uri="{FF2B5EF4-FFF2-40B4-BE49-F238E27FC236}">
                <a16:creationId xmlns:a16="http://schemas.microsoft.com/office/drawing/2014/main" id="{97D8501E-8D3C-41FF-9552-75D732EC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7" b="-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en did World War 1 start, how many people died and what was life like for  the soldiers in the trenches?">
            <a:extLst>
              <a:ext uri="{FF2B5EF4-FFF2-40B4-BE49-F238E27FC236}">
                <a16:creationId xmlns:a16="http://schemas.microsoft.com/office/drawing/2014/main" id="{38548031-DE9C-413C-A001-D279C3CEB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r="2810" b="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CA71F-D6AF-4737-A2DF-E51E18FB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uk-UA" sz="2600"/>
              <a:t>ХХ століття як «посттравматичне століття»</a:t>
            </a:r>
            <a:endParaRPr lang="en-US" sz="260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749FC-F70E-4A66-9CC8-2EB873B5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4599432"/>
          </a:xfrm>
        </p:spPr>
        <p:txBody>
          <a:bodyPr>
            <a:normAutofit fontScale="92500" lnSpcReduction="10000"/>
          </a:bodyPr>
          <a:lstStyle/>
          <a:p>
            <a:r>
              <a:rPr lang="uk-UA" sz="1700" dirty="0"/>
              <a:t>І Світова війна</a:t>
            </a:r>
          </a:p>
          <a:p>
            <a:r>
              <a:rPr lang="uk-UA" sz="1700" dirty="0"/>
              <a:t>Пандемія іспанського грипу</a:t>
            </a:r>
          </a:p>
          <a:p>
            <a:r>
              <a:rPr lang="uk-UA" sz="1700" dirty="0"/>
              <a:t>Велика депресія</a:t>
            </a:r>
          </a:p>
          <a:p>
            <a:r>
              <a:rPr lang="uk-UA" sz="1700" dirty="0"/>
              <a:t>Тоталітарні режими</a:t>
            </a:r>
          </a:p>
          <a:p>
            <a:r>
              <a:rPr lang="uk-UA" sz="1700" dirty="0"/>
              <a:t>ІІ Світова війна</a:t>
            </a:r>
          </a:p>
          <a:p>
            <a:r>
              <a:rPr lang="uk-UA" sz="1700" dirty="0"/>
              <a:t>Голокост та геноцид </a:t>
            </a:r>
          </a:p>
          <a:p>
            <a:r>
              <a:rPr lang="uk-UA" sz="1700" dirty="0"/>
              <a:t>Голодомор</a:t>
            </a:r>
          </a:p>
          <a:p>
            <a:r>
              <a:rPr lang="uk-UA" sz="1700" dirty="0"/>
              <a:t>Репресивна політика щодо певних верств населення </a:t>
            </a:r>
          </a:p>
          <a:p>
            <a:r>
              <a:rPr lang="uk-UA" sz="1700" dirty="0"/>
              <a:t>Ядерна зброя </a:t>
            </a:r>
          </a:p>
          <a:p>
            <a:r>
              <a:rPr lang="uk-UA" sz="1700" dirty="0"/>
              <a:t>Війни за незалежність колоній </a:t>
            </a:r>
            <a:endParaRPr lang="en-US" sz="1700" dirty="0"/>
          </a:p>
        </p:txBody>
      </p:sp>
      <p:pic>
        <p:nvPicPr>
          <p:cNvPr id="5130" name="Picture 10" descr="30573, Hdq Images Stalin Image - Stalinist Russia (#1176836) - HD Wallpaper  &amp; Backgrounds Download">
            <a:extLst>
              <a:ext uri="{FF2B5EF4-FFF2-40B4-BE49-F238E27FC236}">
                <a16:creationId xmlns:a16="http://schemas.microsoft.com/office/drawing/2014/main" id="{0D52384F-7D13-4AE3-BA53-080C4207A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-3" b="-3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4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st Generation | Who They Are and Why They're &quot;Lost&quot; • FamilySearch">
            <a:extLst>
              <a:ext uri="{FF2B5EF4-FFF2-40B4-BE49-F238E27FC236}">
                <a16:creationId xmlns:a16="http://schemas.microsoft.com/office/drawing/2014/main" id="{C0844078-CFE4-4AC9-83FC-8F4625122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 r="8558"/>
          <a:stretch/>
        </p:blipFill>
        <p:spPr bwMode="auto"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8A34-4327-4B61-A3F2-E7E8FF96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011" y="548640"/>
            <a:ext cx="5553075" cy="1179576"/>
          </a:xfrm>
        </p:spPr>
        <p:txBody>
          <a:bodyPr/>
          <a:lstStyle/>
          <a:p>
            <a:pPr algn="ctr"/>
            <a:r>
              <a:rPr lang="uk-UA" dirty="0"/>
              <a:t>«Втрачене покоління»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3EBBAB-5F13-452F-963D-3E239CC92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850" y="2276854"/>
            <a:ext cx="5553075" cy="4181096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«</a:t>
            </a:r>
            <a:r>
              <a:rPr lang="uk-UA" sz="2800" dirty="0">
                <a:solidFill>
                  <a:schemeClr val="tx1">
                    <a:alpha val="80000"/>
                  </a:schemeClr>
                </a:solidFill>
              </a:rPr>
              <a:t>Втрачене покоління, ось ви хто. Всі ви такі – молодики, що були на війні. У вас немає нічого святого. Ви пиячите аж до смерті» (Гертруда </a:t>
            </a:r>
            <a:r>
              <a:rPr lang="uk-UA" sz="2800" dirty="0" err="1">
                <a:solidFill>
                  <a:schemeClr val="tx1">
                    <a:alpha val="80000"/>
                  </a:schemeClr>
                </a:solidFill>
              </a:rPr>
              <a:t>Стайн</a:t>
            </a:r>
            <a:r>
              <a:rPr lang="uk-UA" sz="2800" dirty="0">
                <a:solidFill>
                  <a:schemeClr val="tx1">
                    <a:alpha val="80000"/>
                  </a:schemeClr>
                </a:solidFill>
              </a:rPr>
              <a:t>, цитовано </a:t>
            </a:r>
            <a:r>
              <a:rPr lang="uk-UA" sz="2800" dirty="0" err="1">
                <a:solidFill>
                  <a:schemeClr val="tx1">
                    <a:alpha val="80000"/>
                  </a:schemeClr>
                </a:solidFill>
              </a:rPr>
              <a:t>Е.Хемінгуеєм</a:t>
            </a:r>
            <a:r>
              <a:rPr lang="uk-UA" sz="2800" dirty="0">
                <a:solidFill>
                  <a:schemeClr val="tx1">
                    <a:alpha val="80000"/>
                  </a:schemeClr>
                </a:solidFill>
              </a:rPr>
              <a:t> у романі «І сходить сонце», 1926). </a:t>
            </a:r>
          </a:p>
          <a:p>
            <a:r>
              <a:rPr lang="uk-UA" dirty="0">
                <a:solidFill>
                  <a:schemeClr val="tx1">
                    <a:alpha val="80000"/>
                  </a:schemeClr>
                </a:solidFill>
              </a:rPr>
              <a:t>Люди 1883-1900 років народження, «втрачені» або через загибель у Першій світовій, або через неможливість адаптуватися до мирного життя</a:t>
            </a:r>
          </a:p>
          <a:p>
            <a:r>
              <a:rPr lang="uk-UA" dirty="0">
                <a:solidFill>
                  <a:schemeClr val="tx1">
                    <a:alpha val="80000"/>
                  </a:schemeClr>
                </a:solidFill>
              </a:rPr>
              <a:t>Основа поведінки – посттравматичний синдром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CCFFB-8F3E-46E0-BAB4-84178424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4513707" cy="1179576"/>
          </a:xfrm>
        </p:spPr>
        <p:txBody>
          <a:bodyPr>
            <a:normAutofit fontScale="90000"/>
          </a:bodyPr>
          <a:lstStyle/>
          <a:p>
            <a:r>
              <a:rPr lang="uk-UA" dirty="0"/>
              <a:t>Посттравматичний стресовий розлад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65C73D-0929-43F8-A9C7-6F0316CA9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6" y="2209801"/>
            <a:ext cx="5171168" cy="4524374"/>
          </a:xfrm>
        </p:spPr>
        <p:txBody>
          <a:bodyPr>
            <a:normAutofit fontScale="70000" lnSpcReduction="20000"/>
          </a:bodyPr>
          <a:lstStyle/>
          <a:p>
            <a:r>
              <a:rPr lang="uk-UA" sz="2800" b="0" i="0" dirty="0" err="1">
                <a:effectLst/>
              </a:rPr>
              <a:t>Флешбеки</a:t>
            </a:r>
            <a:r>
              <a:rPr lang="uk-UA" sz="2800" b="0" i="0" dirty="0">
                <a:effectLst/>
              </a:rPr>
              <a:t>, кошмари, підвищена тривожність </a:t>
            </a:r>
          </a:p>
          <a:p>
            <a:r>
              <a:rPr lang="uk-UA" sz="2800" b="0" i="0" dirty="0">
                <a:effectLst/>
              </a:rPr>
              <a:t>Неконтрольовані </a:t>
            </a:r>
            <a:r>
              <a:rPr lang="uk-UA" sz="2800" b="0" i="0" dirty="0" err="1">
                <a:effectLst/>
              </a:rPr>
              <a:t>нав</a:t>
            </a:r>
            <a:r>
              <a:rPr lang="en-US" sz="2800" b="0" i="0" dirty="0">
                <a:effectLst/>
              </a:rPr>
              <a:t>’</a:t>
            </a:r>
            <a:r>
              <a:rPr lang="uk-UA" sz="2800" b="0" i="0" dirty="0" err="1">
                <a:effectLst/>
              </a:rPr>
              <a:t>язливі</a:t>
            </a:r>
            <a:r>
              <a:rPr lang="uk-UA" sz="2800" b="0" i="0" dirty="0">
                <a:effectLst/>
              </a:rPr>
              <a:t> думки про інцидент</a:t>
            </a:r>
          </a:p>
          <a:p>
            <a:r>
              <a:rPr lang="uk-UA" sz="2800" b="0" i="0" dirty="0">
                <a:effectLst/>
              </a:rPr>
              <a:t>Зневіра у майбутньому, почуття провини</a:t>
            </a:r>
          </a:p>
          <a:p>
            <a:r>
              <a:rPr lang="uk-UA" dirty="0"/>
              <a:t>Замкненість, неможливість спілкуватися за межами кола травмованих </a:t>
            </a:r>
            <a:endParaRPr lang="uk-UA" sz="2800" b="0" i="0" dirty="0">
              <a:effectLst/>
            </a:endParaRPr>
          </a:p>
          <a:p>
            <a:r>
              <a:rPr lang="uk-UA" sz="2800" b="0" i="0" dirty="0">
                <a:effectLst/>
              </a:rPr>
              <a:t>Неможливість підтримувати близькі стосунки або відчувати позитивні емоції </a:t>
            </a:r>
          </a:p>
          <a:p>
            <a:r>
              <a:rPr lang="uk-UA" sz="2800" dirty="0"/>
              <a:t>Деструктивна поведінка: пияцтво, наркотики, нанесення собі фізичних травм, свідоме </a:t>
            </a:r>
            <a:r>
              <a:rPr lang="uk-UA" sz="2800" dirty="0" err="1"/>
              <a:t>наражання</a:t>
            </a:r>
            <a:r>
              <a:rPr lang="uk-UA" sz="2800" dirty="0"/>
              <a:t> на небезпеку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2" descr="ÐÐ°ÑÑÐ¸Ð½ÐºÐ¸ Ð¿Ð¾ Ð·Ð°Ð¿ÑÐ¾ÑÑ posttraumatic stress disorder soldier graphic">
            <a:extLst>
              <a:ext uri="{FF2B5EF4-FFF2-40B4-BE49-F238E27FC236}">
                <a16:creationId xmlns:a16="http://schemas.microsoft.com/office/drawing/2014/main" id="{241C556C-F3E6-4D4A-925B-5C6A49923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r="2" b="2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1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B7039-5300-4A2D-BF47-F52B79FE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DC100-C47C-4914-90CE-3AE6FF139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6185EA-9AED-4EC5-901F-9EFDAFDB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1C521-3614-4BC9-9014-A29C319E412F}"/>
              </a:ext>
            </a:extLst>
          </p:cNvPr>
          <p:cNvSpPr txBox="1"/>
          <p:nvPr/>
        </p:nvSpPr>
        <p:spPr>
          <a:xfrm>
            <a:off x="256032" y="4325112"/>
            <a:ext cx="119264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Перша Світова була колосальною, найбільш вбивчою, найабсурднішою різаниною в історії. Усі, хто писав інше, - брехуни. Тож письменники або вдавалися до пропаганди,  або стуляли пельку, або воювали (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Е.Хемінгуей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Почу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єш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, як хтось базікає про громадянський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обов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’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язок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 – не вір йому… Десять до одного, що він збирається тебе обдурити (Д.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Дос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Пассос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t>)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«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Дис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-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цип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-лі-на – ось чого бракує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Уінтерборну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. Але армія зробить з нього чоловіка». Втім, армія зробила з нього труп (Р.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Олдінгтон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Припустимо, ми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виживемо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. Але чи зможемо ми жити? (Еріх Марія Ремарк)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Хто з вас помер, у триденний термін хай 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’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явиться у штабі корпусу, щоб його тіло окропили святою водою (Я. Гашек)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4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eraturclub Erich Maria Remarque &quot;Drei Kameraden&quot; - Tolstoi.de">
            <a:extLst>
              <a:ext uri="{FF2B5EF4-FFF2-40B4-BE49-F238E27FC236}">
                <a16:creationId xmlns:a16="http://schemas.microsoft.com/office/drawing/2014/main" id="{2016C9A1-F236-4E60-8CDB-E3B4BA160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8" t="25685" r="6501" b="5071"/>
          <a:stretch/>
        </p:blipFill>
        <p:spPr bwMode="auto">
          <a:xfrm>
            <a:off x="7924800" y="692089"/>
            <a:ext cx="4267199" cy="60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29A53-DECF-46D9-B2A0-2438F92F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7371207" cy="1179576"/>
          </a:xfrm>
        </p:spPr>
        <p:txBody>
          <a:bodyPr>
            <a:normAutofit fontScale="90000"/>
          </a:bodyPr>
          <a:lstStyle/>
          <a:p>
            <a:r>
              <a:rPr lang="uk-UA" dirty="0"/>
              <a:t>Література «втраченого покоління»: </a:t>
            </a:r>
            <a:br>
              <a:rPr lang="uk-UA" dirty="0"/>
            </a:br>
            <a:r>
              <a:rPr lang="uk-UA" dirty="0"/>
              <a:t>переживання травми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4F4A0D-B795-468A-A5B0-71FD6C34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6247257" cy="3694176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«Фронтове братерство», протиставлення «фронту» й «тилу»</a:t>
            </a:r>
          </a:p>
          <a:p>
            <a:r>
              <a:rPr lang="uk-UA" dirty="0"/>
              <a:t>Мотиви приреченості, самотності, хвороби </a:t>
            </a:r>
          </a:p>
          <a:p>
            <a:r>
              <a:rPr lang="uk-UA" dirty="0"/>
              <a:t>Відстороненість, стриманість, графічна точність зображення</a:t>
            </a:r>
          </a:p>
          <a:p>
            <a:r>
              <a:rPr lang="uk-UA" dirty="0"/>
              <a:t>Відмова від моральної оцінки поведінки людини на війні («</a:t>
            </a:r>
            <a:r>
              <a:rPr lang="uk-UA" dirty="0" err="1"/>
              <a:t>розлюднення</a:t>
            </a:r>
            <a:r>
              <a:rPr lang="uk-UA" dirty="0"/>
              <a:t>») </a:t>
            </a:r>
          </a:p>
          <a:p>
            <a:r>
              <a:rPr lang="uk-UA" dirty="0"/>
              <a:t>Нігілізм, цинізм, чорний гумор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3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nd of the rising sun : NoMansSkyTheGame">
            <a:extLst>
              <a:ext uri="{FF2B5EF4-FFF2-40B4-BE49-F238E27FC236}">
                <a16:creationId xmlns:a16="http://schemas.microsoft.com/office/drawing/2014/main" id="{FA946D84-55C1-47D1-9B7A-B505915D4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r="10696"/>
          <a:stretch/>
        </p:blipFill>
        <p:spPr bwMode="auto">
          <a:xfrm>
            <a:off x="0" y="0"/>
            <a:ext cx="12195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8C0C3-8640-4A80-B528-3E4A613F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343" y="205740"/>
            <a:ext cx="10168128" cy="1179576"/>
          </a:xfrm>
        </p:spPr>
        <p:txBody>
          <a:bodyPr/>
          <a:lstStyle/>
          <a:p>
            <a:pPr algn="ctr"/>
            <a:r>
              <a:rPr lang="uk-UA" dirty="0"/>
              <a:t>«І сходить сонце» (</a:t>
            </a:r>
            <a:r>
              <a:rPr lang="uk-UA" dirty="0" err="1"/>
              <a:t>Е.Хемінгуей</a:t>
            </a:r>
            <a:r>
              <a:rPr lang="uk-UA" dirty="0"/>
              <a:t>, 1926)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40DE13-04AC-43F0-8487-B41E06D7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343" y="1506474"/>
            <a:ext cx="10168128" cy="3694176"/>
          </a:xfrm>
        </p:spPr>
        <p:txBody>
          <a:bodyPr>
            <a:normAutofit/>
          </a:bodyPr>
          <a:lstStyle/>
          <a:p>
            <a:r>
              <a:rPr lang="ru-RU" dirty="0" err="1"/>
              <a:t>Рід</a:t>
            </a:r>
            <a:r>
              <a:rPr lang="ru-RU" dirty="0"/>
              <a:t> проходить, і </a:t>
            </a:r>
            <a:r>
              <a:rPr lang="ru-RU" dirty="0" err="1"/>
              <a:t>рід</a:t>
            </a:r>
            <a:r>
              <a:rPr lang="ru-RU" dirty="0"/>
              <a:t> приходить, а земля </a:t>
            </a:r>
            <a:r>
              <a:rPr lang="ru-RU" dirty="0" err="1"/>
              <a:t>перебуває</a:t>
            </a:r>
            <a:r>
              <a:rPr lang="ru-RU" dirty="0"/>
              <a:t> </a:t>
            </a:r>
            <a:r>
              <a:rPr lang="ru-RU" dirty="0" err="1"/>
              <a:t>повіки</a:t>
            </a:r>
            <a:r>
              <a:rPr lang="ru-RU" dirty="0"/>
              <a:t>. Сходить </a:t>
            </a:r>
            <a:r>
              <a:rPr lang="ru-RU" dirty="0" err="1"/>
              <a:t>сонце</a:t>
            </a:r>
            <a:r>
              <a:rPr lang="ru-RU" dirty="0"/>
              <a:t>, і заходить </a:t>
            </a:r>
            <a:r>
              <a:rPr lang="ru-RU" dirty="0" err="1"/>
              <a:t>сонце</a:t>
            </a:r>
            <a:r>
              <a:rPr lang="ru-RU" dirty="0"/>
              <a:t>, і </a:t>
            </a:r>
            <a:r>
              <a:rPr lang="ru-RU" dirty="0" err="1"/>
              <a:t>поспішає</a:t>
            </a:r>
            <a:r>
              <a:rPr lang="ru-RU" dirty="0"/>
              <a:t> до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, де </a:t>
            </a:r>
            <a:r>
              <a:rPr lang="ru-RU" dirty="0" err="1"/>
              <a:t>воно</a:t>
            </a:r>
            <a:r>
              <a:rPr lang="ru-RU" dirty="0"/>
              <a:t> сходить. </a:t>
            </a:r>
            <a:r>
              <a:rPr lang="ru-RU" dirty="0" err="1"/>
              <a:t>Іде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 до </a:t>
            </a:r>
            <a:r>
              <a:rPr lang="ru-RU" dirty="0" err="1"/>
              <a:t>півдня</a:t>
            </a:r>
            <a:r>
              <a:rPr lang="ru-RU" dirty="0"/>
              <a:t>, і переходить до </a:t>
            </a:r>
            <a:r>
              <a:rPr lang="ru-RU" dirty="0" err="1"/>
              <a:t>півночі</a:t>
            </a:r>
            <a:r>
              <a:rPr lang="ru-RU" dirty="0"/>
              <a:t>, </a:t>
            </a:r>
            <a:r>
              <a:rPr lang="ru-RU" dirty="0" err="1"/>
              <a:t>круж­ляє</a:t>
            </a:r>
            <a:r>
              <a:rPr lang="ru-RU" dirty="0"/>
              <a:t>, </a:t>
            </a:r>
            <a:r>
              <a:rPr lang="ru-RU" dirty="0" err="1"/>
              <a:t>кружляє</a:t>
            </a:r>
            <a:r>
              <a:rPr lang="ru-RU" dirty="0"/>
              <a:t> на шляху </a:t>
            </a:r>
            <a:r>
              <a:rPr lang="ru-RU" dirty="0" err="1"/>
              <a:t>своєму</a:t>
            </a:r>
            <a:r>
              <a:rPr lang="ru-RU" dirty="0"/>
              <a:t>, і </a:t>
            </a:r>
            <a:r>
              <a:rPr lang="ru-RU" dirty="0" err="1"/>
              <a:t>повертається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 на кола </a:t>
            </a:r>
            <a:r>
              <a:rPr lang="ru-RU" dirty="0" err="1"/>
              <a:t>свої</a:t>
            </a:r>
            <a:r>
              <a:rPr lang="ru-RU" dirty="0"/>
              <a:t>…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, те і буде; і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робилося</a:t>
            </a:r>
            <a:r>
              <a:rPr lang="ru-RU" dirty="0"/>
              <a:t>, те і буде </a:t>
            </a:r>
            <a:r>
              <a:rPr lang="ru-RU" dirty="0" err="1"/>
              <a:t>робитися</a:t>
            </a:r>
            <a:r>
              <a:rPr lang="ru-RU" dirty="0"/>
              <a:t>, і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нічого</a:t>
            </a:r>
            <a:r>
              <a:rPr lang="ru-RU" dirty="0"/>
              <a:t> нового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. </a:t>
            </a:r>
          </a:p>
          <a:p>
            <a:pPr marL="0" indent="0" algn="r">
              <a:buNone/>
            </a:pPr>
            <a:r>
              <a:rPr lang="ru-RU" dirty="0" err="1"/>
              <a:t>Еклез</a:t>
            </a:r>
            <a:r>
              <a:rPr lang="uk-UA" dirty="0" err="1"/>
              <a:t>іаст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7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4F060-9B4F-41B4-B0C8-D7D0798F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11ECC-E138-46B7-8FE5-70B70E81B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102A3C-627D-4DDB-88AB-FA5365E3C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AE969-3D8B-4A45-A7CB-029DC63A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6723507" cy="1179576"/>
          </a:xfrm>
        </p:spPr>
        <p:txBody>
          <a:bodyPr>
            <a:normAutofit fontScale="90000"/>
          </a:bodyPr>
          <a:lstStyle/>
          <a:p>
            <a:r>
              <a:rPr lang="uk-UA" dirty="0"/>
              <a:t>Зомбі: культурна відповідь на травму пандемії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B186C-79A2-4525-8BEC-365B59F3C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6723507" cy="369417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Незрозуміла природа захворювання</a:t>
            </a:r>
          </a:p>
          <a:p>
            <a:r>
              <a:rPr lang="uk-UA" dirty="0"/>
              <a:t>Висока контагіозність </a:t>
            </a:r>
          </a:p>
          <a:p>
            <a:r>
              <a:rPr lang="uk-UA" dirty="0"/>
              <a:t>Зовнішні симптоми: зміна кольору шкіри, кровотеча з вух та носу, делірій, конвульсивні рухи, депресія</a:t>
            </a:r>
          </a:p>
          <a:p>
            <a:r>
              <a:rPr lang="uk-UA" dirty="0"/>
              <a:t>Недотримання культури скорботи й поховання через велику кількість жертв</a:t>
            </a:r>
            <a:endParaRPr lang="en-US" dirty="0"/>
          </a:p>
        </p:txBody>
      </p:sp>
      <p:pic>
        <p:nvPicPr>
          <p:cNvPr id="5122" name="Picture 2" descr="Plants vs. Zombies">
            <a:extLst>
              <a:ext uri="{FF2B5EF4-FFF2-40B4-BE49-F238E27FC236}">
                <a16:creationId xmlns:a16="http://schemas.microsoft.com/office/drawing/2014/main" id="{2D180CD7-4142-4946-891B-7279AEF4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83184"/>
            <a:ext cx="3652837" cy="6103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2184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885</Words>
  <Application>Microsoft Office PowerPoint</Application>
  <PresentationFormat>Широкоэкранный</PresentationFormat>
  <Paragraphs>83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Avenir Next LT Pro</vt:lpstr>
      <vt:lpstr>Calibri</vt:lpstr>
      <vt:lpstr>Calibri Light</vt:lpstr>
      <vt:lpstr>Merriweather</vt:lpstr>
      <vt:lpstr>Noto Serif</vt:lpstr>
      <vt:lpstr>ProximaNova</vt:lpstr>
      <vt:lpstr>Verdana</vt:lpstr>
      <vt:lpstr>Тема Office</vt:lpstr>
      <vt:lpstr>AccentBoxVTI</vt:lpstr>
      <vt:lpstr>Лекція 2-1.  Художні репрезентації  «посттравматичного століття»</vt:lpstr>
      <vt:lpstr>ХХ століття як «посттравматичне століття»</vt:lpstr>
      <vt:lpstr>«Втрачене покоління»</vt:lpstr>
      <vt:lpstr>Посттравматичний стресовий розлад</vt:lpstr>
      <vt:lpstr>Презентация PowerPoint</vt:lpstr>
      <vt:lpstr>Література «втраченого покоління»:  переживання травми</vt:lpstr>
      <vt:lpstr>«І сходить сонце» (Е.Хемінгуей, 1926)</vt:lpstr>
      <vt:lpstr>Презентация PowerPoint</vt:lpstr>
      <vt:lpstr>Зомбі: культурна відповідь на травму пандемії</vt:lpstr>
      <vt:lpstr>Презентация PowerPoint</vt:lpstr>
      <vt:lpstr>Презентация PowerPoint</vt:lpstr>
      <vt:lpstr>Презентация PowerPoint</vt:lpstr>
      <vt:lpstr>«Можем повторіть»?</vt:lpstr>
      <vt:lpstr>«Попаданці»: література  «веймарського синдрому»</vt:lpstr>
      <vt:lpstr>«Група 47»</vt:lpstr>
      <vt:lpstr>Генріх Бьолль «Більярд о пів на десяту»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2-1.  Художні репрезентації  «посттравматичного століття»</dc:title>
  <dc:creator>E. T.</dc:creator>
  <cp:lastModifiedBy>E. T.</cp:lastModifiedBy>
  <cp:revision>2</cp:revision>
  <dcterms:created xsi:type="dcterms:W3CDTF">2021-04-10T11:26:10Z</dcterms:created>
  <dcterms:modified xsi:type="dcterms:W3CDTF">2021-04-10T11:35:13Z</dcterms:modified>
</cp:coreProperties>
</file>