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29" r:id="rId3"/>
    <p:sldId id="337" r:id="rId4"/>
    <p:sldId id="330" r:id="rId5"/>
    <p:sldId id="342" r:id="rId6"/>
    <p:sldId id="341" r:id="rId7"/>
    <p:sldId id="343" r:id="rId8"/>
    <p:sldId id="306" r:id="rId9"/>
    <p:sldId id="310" r:id="rId10"/>
    <p:sldId id="326" r:id="rId11"/>
    <p:sldId id="327" r:id="rId12"/>
    <p:sldId id="334" r:id="rId13"/>
    <p:sldId id="340" r:id="rId14"/>
    <p:sldId id="339" r:id="rId15"/>
    <p:sldId id="325" r:id="rId16"/>
    <p:sldId id="338" r:id="rId17"/>
    <p:sldId id="321" r:id="rId18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C2E4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82" autoAdjust="0"/>
    <p:restoredTop sz="94624" autoAdjust="0"/>
  </p:normalViewPr>
  <p:slideViewPr>
    <p:cSldViewPr>
      <p:cViewPr varScale="1">
        <p:scale>
          <a:sx n="78" d="100"/>
          <a:sy n="78" d="100"/>
        </p:scale>
        <p:origin x="-810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510AB7-C48A-46F4-8C59-52E132B6404C}" type="datetimeFigureOut">
              <a:rPr lang="uk-UA"/>
              <a:pPr>
                <a:defRPr/>
              </a:pPr>
              <a:t>19.02.2024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E26DA01-708B-4AC3-B14B-88B66F8D544F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6BC09-3E19-40CB-AF2A-55D1E329C18D}" type="datetimeFigureOut">
              <a:rPr lang="ru-RU"/>
              <a:pPr>
                <a:defRPr/>
              </a:pPr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228CF-CA29-406E-8930-AFF77E918686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E3D74-F81C-482D-AEEC-644FC5E56AEF}" type="datetimeFigureOut">
              <a:rPr lang="ru-RU"/>
              <a:pPr>
                <a:defRPr/>
              </a:pPr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7C97F-45ED-48B6-BC3F-1CD9B1BE1A0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C9DD7-E1B4-4074-B517-647BA8E1CACF}" type="datetimeFigureOut">
              <a:rPr lang="ru-RU"/>
              <a:pPr>
                <a:defRPr/>
              </a:pPr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7AA37-DE8E-42C7-BD18-2A6EDCDE3EA2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08863-9DFB-4AEB-813D-742292C8B508}" type="datetimeFigureOut">
              <a:rPr lang="ru-RU"/>
              <a:pPr>
                <a:defRPr/>
              </a:pPr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E565A-4026-4357-8342-F34DF9B5878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81381-626C-4933-807E-2E6B2C4D3AE1}" type="datetimeFigureOut">
              <a:rPr lang="ru-RU"/>
              <a:pPr>
                <a:defRPr/>
              </a:pPr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C81A5-46D5-4EA4-B025-2E3F2422D12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41865-B7A7-44F6-BE0A-927F5C5C6C39}" type="datetimeFigureOut">
              <a:rPr lang="ru-RU"/>
              <a:pPr>
                <a:defRPr/>
              </a:pPr>
              <a:t>19.02.2024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630DD-D208-45FC-9839-DA6B6AA05EB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29EA2-BAC7-475F-8FB1-03273BF7A3A5}" type="datetimeFigureOut">
              <a:rPr lang="ru-RU"/>
              <a:pPr>
                <a:defRPr/>
              </a:pPr>
              <a:t>19.02.2024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D0D81-1C96-454A-A07D-BB6267EF448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3F9FB-4F63-4F70-AAA5-F0A897A7DE88}" type="datetimeFigureOut">
              <a:rPr lang="ru-RU"/>
              <a:pPr>
                <a:defRPr/>
              </a:pPr>
              <a:t>19.02.2024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8F675-46E0-46B1-AD49-670A7BD5558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199A9-BCB0-4CAE-B832-AC0D68DBBAF0}" type="datetimeFigureOut">
              <a:rPr lang="ru-RU"/>
              <a:pPr>
                <a:defRPr/>
              </a:pPr>
              <a:t>19.02.2024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33EA6-0C69-4992-B394-A1DE446F561C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0812C-D1A7-4A8E-B0C2-099EE652D27D}" type="datetimeFigureOut">
              <a:rPr lang="ru-RU"/>
              <a:pPr>
                <a:defRPr/>
              </a:pPr>
              <a:t>19.02.2024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932AD-B06B-4248-AB83-DA9F1B2FABD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EE8EE-0B7C-4226-89DE-67AB1C3A2253}" type="datetimeFigureOut">
              <a:rPr lang="ru-RU"/>
              <a:pPr>
                <a:defRPr/>
              </a:pPr>
              <a:t>19.02.2024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A4755-9919-4DED-8D53-AD6AD6BDC23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535F31-979C-45C7-9252-7E86BABF822D}" type="datetimeFigureOut">
              <a:rPr lang="ru-RU"/>
              <a:pPr>
                <a:defRPr/>
              </a:pPr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1374438-FD0F-471C-9DCF-6AFB5BCCCD1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91544" y="1412776"/>
            <a:ext cx="8208912" cy="2016224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ПРОФВІДБІР </a:t>
            </a:r>
            <a:br>
              <a:rPr 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у </a:t>
            </a:r>
            <a:r>
              <a:rPr 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соціальній роботі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2052" name="Прямокутник 7"/>
          <p:cNvSpPr>
            <a:spLocks noChangeArrowheads="1"/>
          </p:cNvSpPr>
          <p:nvPr/>
        </p:nvSpPr>
        <p:spPr bwMode="auto">
          <a:xfrm>
            <a:off x="407988" y="4868863"/>
            <a:ext cx="821531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uk-UA" altLang="uk-UA" b="1">
                <a:latin typeface="George" pitchFamily="50" charset="0"/>
                <a:cs typeface="Times New Roman" pitchFamily="18" charset="0"/>
              </a:rPr>
              <a:t>Заняття підготовлене</a:t>
            </a:r>
          </a:p>
          <a:p>
            <a:pPr eaLnBrk="1" hangingPunct="1"/>
            <a:r>
              <a:rPr lang="uk-UA" altLang="uk-UA" b="1">
                <a:latin typeface="George" pitchFamily="50" charset="0"/>
                <a:cs typeface="Times New Roman" pitchFamily="18" charset="0"/>
              </a:rPr>
              <a:t>кандидатом психологічних наук,  доцентом, доцентом кафедри соціальної філософії та управління ЗНУ, членом асоціації системної та короткотермінової терапії України</a:t>
            </a:r>
            <a:r>
              <a:rPr lang="en-US" altLang="uk-UA" b="1">
                <a:latin typeface="George" pitchFamily="50" charset="0"/>
                <a:cs typeface="Times New Roman" pitchFamily="18" charset="0"/>
              </a:rPr>
              <a:t> (BSFT)</a:t>
            </a:r>
            <a:endParaRPr lang="uk-UA" altLang="uk-UA" b="1">
              <a:latin typeface="George" pitchFamily="50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uk-UA" altLang="uk-UA" b="1">
                <a:latin typeface="George" pitchFamily="50" charset="0"/>
                <a:cs typeface="Times New Roman" pitchFamily="18" charset="0"/>
              </a:rPr>
              <a:t>БОЙКО ГАННА ВАЛЕНТИНІВНА 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9" descr="round Timex analog clock at 2:33"/>
          <p:cNvPicPr>
            <a:picLocks noChangeAspect="1" noChangeArrowheads="1"/>
          </p:cNvPicPr>
          <p:nvPr/>
        </p:nvPicPr>
        <p:blipFill>
          <a:blip r:embed="rId2"/>
          <a:srcRect b="56316"/>
          <a:stretch>
            <a:fillRect/>
          </a:stretch>
        </p:blipFill>
        <p:spPr bwMode="auto">
          <a:xfrm>
            <a:off x="0" y="3284538"/>
            <a:ext cx="123571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-133350" y="3284538"/>
            <a:ext cx="12458700" cy="633730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1268" name="Content Placeholder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854450" y="-496887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40374" y="548681"/>
            <a:ext cx="5875586" cy="642942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Наші здібності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11270" name="Прямокутник 7"/>
          <p:cNvSpPr>
            <a:spLocks noChangeArrowheads="1"/>
          </p:cNvSpPr>
          <p:nvPr/>
        </p:nvSpPr>
        <p:spPr bwMode="auto">
          <a:xfrm>
            <a:off x="2855913" y="1454150"/>
            <a:ext cx="721518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altLang="uk-UA" sz="2400">
                <a:latin typeface="George" pitchFamily="50" charset="0"/>
                <a:cs typeface="Times New Roman" pitchFamily="18" charset="0"/>
              </a:rPr>
              <a:t>Об'єднайтеся в пари та обговоріть ці здібності з партнером. Визначте, що є спільного для вас обох.</a:t>
            </a:r>
          </a:p>
          <a:p>
            <a:pPr algn="ctr"/>
            <a:r>
              <a:rPr lang="uk-UA" altLang="uk-UA" sz="2400">
                <a:latin typeface="George" pitchFamily="50" charset="0"/>
                <a:cs typeface="Times New Roman" pitchFamily="18" charset="0"/>
              </a:rPr>
              <a:t>Подумайте про здібності, які характерні для партнера, можливо вони притаманні і Вам?</a:t>
            </a:r>
          </a:p>
          <a:p>
            <a:pPr algn="ctr"/>
            <a:r>
              <a:rPr lang="uk-UA" altLang="uk-UA" sz="2400">
                <a:latin typeface="George" pitchFamily="50" charset="0"/>
                <a:cs typeface="Times New Roman" pitchFamily="18" charset="0"/>
              </a:rPr>
              <a:t>Завдання: визначте 4 спільні здібності, які характерні для Вас обох</a:t>
            </a:r>
            <a:endParaRPr lang="uk-UA" altLang="uk-UA" sz="2000">
              <a:latin typeface="George" pitchFamily="50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620688"/>
            <a:ext cx="7772400" cy="642942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Наші здібності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12292" name="Прямокутник 7"/>
          <p:cNvSpPr>
            <a:spLocks noChangeArrowheads="1"/>
          </p:cNvSpPr>
          <p:nvPr/>
        </p:nvSpPr>
        <p:spPr bwMode="auto">
          <a:xfrm>
            <a:off x="2487613" y="1989138"/>
            <a:ext cx="7215187" cy="36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altLang="uk-UA" sz="2400">
                <a:latin typeface="George" pitchFamily="50" charset="0"/>
                <a:cs typeface="Times New Roman" pitchFamily="18" charset="0"/>
              </a:rPr>
              <a:t>Пара зустрічається з іншою парою</a:t>
            </a:r>
          </a:p>
          <a:p>
            <a:pPr algn="ctr"/>
            <a:r>
              <a:rPr lang="uk-UA" altLang="uk-UA" sz="2400" i="1">
                <a:latin typeface="George" pitchFamily="50" charset="0"/>
                <a:cs typeface="Times New Roman" pitchFamily="18" charset="0"/>
              </a:rPr>
              <a:t>Завдання: Визначити 2 спільні здібності, які характерні для всіх чотирьох</a:t>
            </a:r>
          </a:p>
          <a:p>
            <a:pPr algn="ctr"/>
            <a:endParaRPr lang="uk-UA" altLang="uk-UA" sz="2400" i="1">
              <a:latin typeface="George" pitchFamily="50" charset="0"/>
              <a:cs typeface="Times New Roman" pitchFamily="18" charset="0"/>
            </a:endParaRPr>
          </a:p>
          <a:p>
            <a:pPr algn="ctr"/>
            <a:r>
              <a:rPr lang="uk-UA" altLang="uk-UA" sz="2400">
                <a:latin typeface="George" pitchFamily="50" charset="0"/>
                <a:cs typeface="Times New Roman" pitchFamily="18" charset="0"/>
              </a:rPr>
              <a:t>Четвірка зустрічається з іншою четвіркою</a:t>
            </a:r>
          </a:p>
          <a:p>
            <a:pPr algn="ctr"/>
            <a:r>
              <a:rPr lang="uk-UA" altLang="uk-UA" sz="2400" i="1">
                <a:latin typeface="George" pitchFamily="50" charset="0"/>
                <a:cs typeface="Times New Roman" pitchFamily="18" charset="0"/>
              </a:rPr>
              <a:t>Завдання: Визначити 1 спільну здібність, яка характерна для всіх чотирьох</a:t>
            </a:r>
          </a:p>
          <a:p>
            <a:pPr algn="ctr"/>
            <a:endParaRPr lang="uk-UA" altLang="uk-UA" sz="2400" i="1">
              <a:latin typeface="George" pitchFamily="50" charset="0"/>
              <a:cs typeface="Times New Roman" pitchFamily="18" charset="0"/>
            </a:endParaRPr>
          </a:p>
          <a:p>
            <a:pPr algn="ctr"/>
            <a:endParaRPr lang="uk-UA" altLang="uk-UA" sz="2400" i="1">
              <a:latin typeface="George" pitchFamily="50" charset="0"/>
              <a:cs typeface="Times New Roman" pitchFamily="18" charset="0"/>
            </a:endParaRPr>
          </a:p>
          <a:p>
            <a:pPr algn="ctr"/>
            <a:endParaRPr lang="uk-UA" altLang="uk-UA" i="1">
              <a:latin typeface="George" pitchFamily="50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620688"/>
            <a:ext cx="7772400" cy="642942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Наші здібності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8198" name="Прямокутник 7"/>
          <p:cNvSpPr>
            <a:spLocks noChangeArrowheads="1"/>
          </p:cNvSpPr>
          <p:nvPr/>
        </p:nvSpPr>
        <p:spPr bwMode="auto">
          <a:xfrm>
            <a:off x="2487613" y="1989138"/>
            <a:ext cx="7215187" cy="19383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uk-UA" sz="2400" dirty="0">
                <a:latin typeface="George" panose="02000500000000000000" pitchFamily="50" charset="0"/>
                <a:cs typeface="Times New Roman" panose="02020603050405020304" pitchFamily="18" charset="0"/>
              </a:rPr>
              <a:t>Групове обговорення:</a:t>
            </a:r>
          </a:p>
          <a:p>
            <a:pPr marL="457200" indent="-457200" algn="ctr">
              <a:buFontTx/>
              <a:buAutoNum type="arabicPeriod"/>
              <a:defRPr/>
            </a:pPr>
            <a:r>
              <a:rPr lang="uk-UA" sz="2400" i="1" dirty="0">
                <a:latin typeface="George" panose="02000500000000000000" pitchFamily="50" charset="0"/>
                <a:cs typeface="Times New Roman" panose="02020603050405020304" pitchFamily="18" charset="0"/>
              </a:rPr>
              <a:t>Визначте, що Ви дізнались про себе доброго, що сприяє успіху в сфері </a:t>
            </a:r>
            <a:r>
              <a:rPr lang="uk-UA" sz="2400" i="1" dirty="0" smtClean="0">
                <a:latin typeface="George" panose="02000500000000000000" pitchFamily="50" charset="0"/>
                <a:cs typeface="Times New Roman" panose="02020603050405020304" pitchFamily="18" charset="0"/>
              </a:rPr>
              <a:t>професійного відбору</a:t>
            </a:r>
            <a:endParaRPr lang="uk-UA" sz="2400" i="1" dirty="0">
              <a:latin typeface="George" panose="02000500000000000000" pitchFamily="50" charset="0"/>
              <a:cs typeface="Times New Roman" panose="02020603050405020304" pitchFamily="18" charset="0"/>
            </a:endParaRPr>
          </a:p>
          <a:p>
            <a:pPr marL="342900" indent="-342900" algn="ctr">
              <a:buFontTx/>
              <a:buAutoNum type="arabicPeriod"/>
              <a:defRPr/>
            </a:pPr>
            <a:r>
              <a:rPr lang="uk-UA" sz="2400" i="1" dirty="0">
                <a:latin typeface="George" panose="02000500000000000000" pitchFamily="50" charset="0"/>
                <a:cs typeface="Times New Roman" panose="02020603050405020304" pitchFamily="18" charset="0"/>
              </a:rPr>
              <a:t>Чому на Ваш погляд ще важливо навчитись?</a:t>
            </a:r>
            <a:endParaRPr lang="uk-UA" i="1" dirty="0">
              <a:latin typeface="George" panose="02000500000000000000" pitchFamily="50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620688"/>
            <a:ext cx="7772400" cy="642942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ОСНОВНІ ТЕМИ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14340" name="Прямокутник 7"/>
          <p:cNvSpPr>
            <a:spLocks noChangeArrowheads="1"/>
          </p:cNvSpPr>
          <p:nvPr/>
        </p:nvSpPr>
        <p:spPr bwMode="auto">
          <a:xfrm>
            <a:off x="238125" y="1071563"/>
            <a:ext cx="9464675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Визначення понять: “персонал”, “відбір”, “професійний відбір”, “професійна діагностика персоналу”. </a:t>
            </a:r>
          </a:p>
          <a:p>
            <a:r>
              <a:rPr lang="ru-RU"/>
              <a:t>		Професіографія, професіограми, психограми у психології праці</a:t>
            </a:r>
            <a:endParaRPr lang="uk-UA"/>
          </a:p>
          <a:p>
            <a:r>
              <a:rPr lang="ru-RU"/>
              <a:t> Поняття професійної придатності</a:t>
            </a:r>
            <a:r>
              <a:rPr lang="uk-UA"/>
              <a:t>, професійно-значущих якостей.</a:t>
            </a:r>
          </a:p>
          <a:p>
            <a:r>
              <a:rPr lang="ru-RU"/>
              <a:t>		Профдіагностика як галузь психодіагностичної діяльності. </a:t>
            </a:r>
            <a:endParaRPr lang="uk-UA"/>
          </a:p>
          <a:p>
            <a:r>
              <a:rPr lang="ru-RU"/>
              <a:t>Профдіагностичні методи та методики, загальна характеристика.</a:t>
            </a:r>
            <a:endParaRPr lang="uk-UA"/>
          </a:p>
          <a:p>
            <a:r>
              <a:rPr lang="ru-RU"/>
              <a:t>		Візуальна психодіагностика</a:t>
            </a:r>
            <a:endParaRPr lang="uk-UA"/>
          </a:p>
          <a:p>
            <a:r>
              <a:rPr lang="ru-RU"/>
              <a:t>Професійний відбір та його етапи. Законодавче підгрунтя</a:t>
            </a:r>
            <a:endParaRPr lang="uk-UA"/>
          </a:p>
          <a:p>
            <a:r>
              <a:rPr lang="ru-RU"/>
              <a:t>		Фактори ефективної організації професійного відбору персоналу.</a:t>
            </a:r>
            <a:endParaRPr lang="uk-UA"/>
          </a:p>
          <a:p>
            <a:r>
              <a:rPr lang="ru-RU"/>
              <a:t>Місце професійного відбору в управлінні персоналом</a:t>
            </a:r>
            <a:r>
              <a:rPr lang="uk-UA"/>
              <a:t>.</a:t>
            </a:r>
          </a:p>
          <a:p>
            <a:r>
              <a:rPr lang="ru-RU"/>
              <a:t>		Етапи комплексного відбору персоналу</a:t>
            </a:r>
            <a:endParaRPr lang="uk-UA"/>
          </a:p>
          <a:p>
            <a:r>
              <a:rPr lang="ru-RU"/>
              <a:t>Співбесіда, інтерв’ю як метод професійної діагностики персоналу. </a:t>
            </a:r>
            <a:endParaRPr lang="uk-UA"/>
          </a:p>
          <a:p>
            <a:r>
              <a:rPr lang="ru-RU"/>
              <a:t>		Психологічні прийоми поглибленого діагностичного інтерв’ю.</a:t>
            </a:r>
            <a:endParaRPr lang="uk-UA"/>
          </a:p>
          <a:p>
            <a:r>
              <a:rPr lang="ru-RU"/>
              <a:t>Тактичні прийоми проведення інтерв</a:t>
            </a:r>
            <a:r>
              <a:rPr lang="en-US"/>
              <a:t>’</a:t>
            </a:r>
            <a:r>
              <a:rPr lang="ru-RU"/>
              <a:t>ю</a:t>
            </a:r>
            <a:r>
              <a:rPr lang="uk-UA"/>
              <a:t>.</a:t>
            </a:r>
          </a:p>
          <a:p>
            <a:r>
              <a:rPr lang="uk-UA"/>
              <a:t> 		Психологія кольору М.Люшера. Загальна характеристика.</a:t>
            </a:r>
          </a:p>
          <a:p>
            <a:r>
              <a:rPr lang="uk-UA"/>
              <a:t>Кольрові типи поведінки в концепції М.Люшера.</a:t>
            </a:r>
          </a:p>
          <a:p>
            <a:r>
              <a:rPr lang="uk-UA"/>
              <a:t>		Сигнали, що виражає зовнішність, мовні звороти.</a:t>
            </a:r>
          </a:p>
          <a:p>
            <a:r>
              <a:rPr lang="uk-UA"/>
              <a:t>Психодіагностичні методики у професійному відборі.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620688"/>
            <a:ext cx="7772400" cy="642942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Форми роботи в межах курсу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15364" name="Прямокутник 7"/>
          <p:cNvSpPr>
            <a:spLocks noChangeArrowheads="1"/>
          </p:cNvSpPr>
          <p:nvPr/>
        </p:nvSpPr>
        <p:spPr bwMode="auto">
          <a:xfrm>
            <a:off x="2487613" y="1989138"/>
            <a:ext cx="7215187" cy="36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i="1">
                <a:latin typeface="George" pitchFamily="50" charset="0"/>
                <a:cs typeface="Times New Roman" pitchFamily="18" charset="0"/>
              </a:rPr>
              <a:t>Лекції</a:t>
            </a:r>
          </a:p>
          <a:p>
            <a:pPr algn="ctr"/>
            <a:r>
              <a:rPr lang="uk-UA" i="1">
                <a:latin typeface="George" pitchFamily="50" charset="0"/>
                <a:cs typeface="Times New Roman" pitchFamily="18" charset="0"/>
              </a:rPr>
              <a:t>Семінари</a:t>
            </a:r>
          </a:p>
          <a:p>
            <a:pPr algn="ctr"/>
            <a:r>
              <a:rPr lang="uk-UA" i="1">
                <a:latin typeface="George" pitchFamily="50" charset="0"/>
                <a:cs typeface="Times New Roman" pitchFamily="18" charset="0"/>
              </a:rPr>
              <a:t>Практичні (психодіагностика)</a:t>
            </a:r>
          </a:p>
          <a:p>
            <a:pPr algn="ctr"/>
            <a:endParaRPr lang="uk-UA" i="1">
              <a:latin typeface="George" pitchFamily="50" charset="0"/>
              <a:cs typeface="Times New Roman" pitchFamily="18" charset="0"/>
            </a:endParaRPr>
          </a:p>
          <a:p>
            <a:pPr algn="ctr"/>
            <a:endParaRPr lang="uk-UA" i="1">
              <a:latin typeface="George" pitchFamily="50" charset="0"/>
              <a:cs typeface="Times New Roman" pitchFamily="18" charset="0"/>
            </a:endParaRPr>
          </a:p>
          <a:p>
            <a:pPr algn="ctr"/>
            <a:endParaRPr lang="uk-UA" i="1">
              <a:latin typeface="George" pitchFamily="50" charset="0"/>
              <a:cs typeface="Times New Roman" pitchFamily="18" charset="0"/>
            </a:endParaRPr>
          </a:p>
          <a:p>
            <a:pPr algn="ctr"/>
            <a:r>
              <a:rPr lang="uk-UA" i="1">
                <a:latin typeface="George" pitchFamily="50" charset="0"/>
                <a:cs typeface="Times New Roman" pitchFamily="18" charset="0"/>
              </a:rPr>
              <a:t>Тренінгові (проведення профвідбору)</a:t>
            </a:r>
          </a:p>
          <a:p>
            <a:pPr algn="ctr"/>
            <a:r>
              <a:rPr lang="uk-UA" i="1">
                <a:latin typeface="George" pitchFamily="50" charset="0"/>
                <a:cs typeface="Times New Roman" pitchFamily="18" charset="0"/>
              </a:rPr>
              <a:t>Співбесіда, телефонне інтерв”ю</a:t>
            </a:r>
          </a:p>
          <a:p>
            <a:pPr algn="ctr"/>
            <a:endParaRPr lang="uk-UA" i="1">
              <a:latin typeface="George" pitchFamily="50" charset="0"/>
              <a:cs typeface="Times New Roman" pitchFamily="18" charset="0"/>
            </a:endParaRPr>
          </a:p>
          <a:p>
            <a:pPr algn="ctr"/>
            <a:endParaRPr lang="uk-UA" i="1">
              <a:latin typeface="George" pitchFamily="50" charset="0"/>
              <a:cs typeface="Times New Roman" pitchFamily="18" charset="0"/>
            </a:endParaRPr>
          </a:p>
          <a:p>
            <a:pPr algn="ctr"/>
            <a:r>
              <a:rPr lang="uk-UA" i="1">
                <a:latin typeface="George" pitchFamily="50" charset="0"/>
                <a:cs typeface="Times New Roman" pitchFamily="18" charset="0"/>
              </a:rPr>
              <a:t>Аналіз відеоматеріалів та художніх фільмів</a:t>
            </a:r>
          </a:p>
          <a:p>
            <a:pPr algn="ctr"/>
            <a:endParaRPr lang="uk-UA" i="1">
              <a:latin typeface="George" pitchFamily="50" charset="0"/>
              <a:cs typeface="Times New Roman" pitchFamily="18" charset="0"/>
            </a:endParaRPr>
          </a:p>
          <a:p>
            <a:pPr algn="ctr"/>
            <a:endParaRPr lang="uk-UA" i="1">
              <a:latin typeface="George" pitchFamily="50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836712"/>
            <a:ext cx="7772400" cy="64294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Питання</a:t>
            </a:r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 для </a:t>
            </a:r>
            <a:r>
              <a:rPr lang="ru-RU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формулювання</a:t>
            </a:r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очікувань</a:t>
            </a:r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від</a:t>
            </a:r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 курсу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3143672" y="2274838"/>
            <a:ext cx="6072230" cy="304698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Чи вивчали Ви питання здійснення професійного відбору  до цього? Що це були за дисципліни? Які теми Вас найбільше зацікавили?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Які із наведених питань до курсу в переліку найбільш цікаві та корисні для Вас?</a:t>
            </a:r>
          </a:p>
          <a:p>
            <a:pPr eaLnBrk="1" hangingPunct="1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Що ще Ви хотіли б дізнатись про профвідбір в межах нашого курсу?</a:t>
            </a:r>
            <a:endParaRPr lang="uk-UA" sz="2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836712"/>
            <a:ext cx="7772400" cy="64294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Підведення</a:t>
            </a: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підсумків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3143672" y="2274838"/>
            <a:ext cx="6072230" cy="304698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latin typeface="George" panose="02000500000000000000" pitchFamily="50" charset="0"/>
                <a:cs typeface="Times New Roman" pitchFamily="18" charset="0"/>
              </a:rPr>
              <a:t>Поділіться Вашими враженнями про участь у занятті: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sz="2400" dirty="0">
              <a:latin typeface="George" panose="02000500000000000000" pitchFamily="50" charset="0"/>
              <a:cs typeface="Times New Roman" pitchFamily="18" charset="0"/>
            </a:endParaRP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dirty="0">
                <a:latin typeface="George" panose="02000500000000000000" pitchFamily="50" charset="0"/>
                <a:cs typeface="Times New Roman" pitchFamily="18" charset="0"/>
              </a:rPr>
              <a:t>Обговоріть, що було цікавим та корисним для Вас?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uk-UA" sz="2400" dirty="0">
              <a:latin typeface="George" panose="02000500000000000000" pitchFamily="50" charset="0"/>
              <a:cs typeface="Times New Roman" pitchFamily="18" charset="0"/>
            </a:endParaRP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dirty="0">
                <a:latin typeface="George" panose="02000500000000000000" pitchFamily="50" charset="0"/>
                <a:cs typeface="Times New Roman" pitchFamily="18" charset="0"/>
              </a:rPr>
              <a:t>Розкажіть, що могло би бути кращим? Що б Ви ще хотіли б дізнатися?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66910" y="265974"/>
            <a:ext cx="7858180" cy="135732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ДЯКУЮ ЗА УВАГУ!</a:t>
            </a:r>
            <a:b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</a:b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18435" name="Picture 2" descr="http://qrcoder.ru/code/?https%3A%2F%2Ftaplink.cc%2Ffsu_znu&amp;10&amp;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08888" y="1628775"/>
            <a:ext cx="31432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000" y="1624013"/>
            <a:ext cx="59118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39300" y="4538663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864600" y="4562475"/>
            <a:ext cx="592138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9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85138" y="4549775"/>
            <a:ext cx="596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0" name="Заголовок 1"/>
          <p:cNvSpPr txBox="1">
            <a:spLocks/>
          </p:cNvSpPr>
          <p:nvPr/>
        </p:nvSpPr>
        <p:spPr bwMode="auto">
          <a:xfrm>
            <a:off x="7434263" y="5154613"/>
            <a:ext cx="3452812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uk-UA" sz="2800" b="1">
                <a:latin typeface="George" pitchFamily="50" charset="0"/>
                <a:cs typeface="Times New Roman" pitchFamily="18" charset="0"/>
              </a:rPr>
              <a:t>@fsu_znu</a:t>
            </a:r>
            <a:endParaRPr lang="ru-RU" altLang="uk-UA" sz="2800" b="1">
              <a:latin typeface="George" pitchFamily="50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55840" y="1556792"/>
            <a:ext cx="7772400" cy="642942"/>
          </a:xfrm>
        </p:spPr>
        <p:txBody>
          <a:bodyPr rtlCol="0">
            <a:noAutofit/>
          </a:bodyPr>
          <a:lstStyle/>
          <a:p>
            <a:pPr algn="l" eaLnBrk="1" hangingPunct="1"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ПРОФЕСІЙНИЙ ВІДБІР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3075" name="Прямокутник 7"/>
          <p:cNvSpPr>
            <a:spLocks noChangeArrowheads="1"/>
          </p:cNvSpPr>
          <p:nvPr/>
        </p:nvSpPr>
        <p:spPr bwMode="auto">
          <a:xfrm>
            <a:off x="4656138" y="2071688"/>
            <a:ext cx="7056437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uk-UA" altLang="ru-RU" sz="2400">
              <a:latin typeface="George" pitchFamily="50" charset="0"/>
              <a:cs typeface="Times New Roman" pitchFamily="18" charset="0"/>
            </a:endParaRPr>
          </a:p>
          <a:p>
            <a:r>
              <a:rPr lang="ru-RU" sz="2400"/>
              <a:t>Система засобів, що спрямована на виділення з контингенту претендентів, які найбільш здатні реалізувати ефективне виконання визначеного кола виробничих  завдань</a:t>
            </a:r>
          </a:p>
        </p:txBody>
      </p:sp>
      <p:pic>
        <p:nvPicPr>
          <p:cNvPr id="3076" name="Picture 9" descr="person aiming on dartboar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83113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55840" y="1556792"/>
            <a:ext cx="7772400" cy="642942"/>
          </a:xfrm>
        </p:spPr>
        <p:txBody>
          <a:bodyPr rtlCol="0">
            <a:noAutofit/>
          </a:bodyPr>
          <a:lstStyle/>
          <a:p>
            <a:pPr algn="l" eaLnBrk="1" hangingPunct="1"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ПРОФЕСІЙНИЙ ВІДБІР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4099" name="Прямокутник 7"/>
          <p:cNvSpPr>
            <a:spLocks noChangeArrowheads="1"/>
          </p:cNvSpPr>
          <p:nvPr/>
        </p:nvSpPr>
        <p:spPr bwMode="auto">
          <a:xfrm>
            <a:off x="4656138" y="2071688"/>
            <a:ext cx="705643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uk-UA" altLang="ru-RU" sz="2400">
              <a:latin typeface="George" pitchFamily="50" charset="0"/>
              <a:cs typeface="Times New Roman" pitchFamily="18" charset="0"/>
            </a:endParaRPr>
          </a:p>
          <a:p>
            <a:r>
              <a:rPr lang="ru-RU" sz="2400"/>
              <a:t>Базується </a:t>
            </a:r>
            <a:r>
              <a:rPr lang="ru-RU" sz="2400" b="1"/>
              <a:t>на вивченні психологічних і професійних якостей претендента </a:t>
            </a:r>
            <a:r>
              <a:rPr lang="ru-RU" sz="2400"/>
              <a:t>з метою встановлення його  </a:t>
            </a:r>
            <a:r>
              <a:rPr lang="ru-RU" sz="2400" b="1"/>
              <a:t>придатності для виконання обовязків </a:t>
            </a:r>
            <a:r>
              <a:rPr lang="ru-RU" sz="2400"/>
              <a:t>на конкретному робочому місці або посаді</a:t>
            </a:r>
          </a:p>
        </p:txBody>
      </p:sp>
      <p:pic>
        <p:nvPicPr>
          <p:cNvPr id="4100" name="Picture 9" descr="person aiming on dartboar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83113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1880" y="1463270"/>
            <a:ext cx="7772400" cy="642942"/>
          </a:xfrm>
        </p:spPr>
        <p:txBody>
          <a:bodyPr rtlCol="0">
            <a:noAutofit/>
          </a:bodyPr>
          <a:lstStyle/>
          <a:p>
            <a:pPr algn="l" eaLnBrk="1" hangingPunct="1"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Схожі поняття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5123" name="Прямокутник 7"/>
          <p:cNvSpPr>
            <a:spLocks noChangeArrowheads="1"/>
          </p:cNvSpPr>
          <p:nvPr/>
        </p:nvSpPr>
        <p:spPr bwMode="auto">
          <a:xfrm>
            <a:off x="392113" y="2106613"/>
            <a:ext cx="7215187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altLang="uk-UA" sz="3200">
                <a:latin typeface="Calibri" pitchFamily="34" charset="0"/>
              </a:rPr>
              <a:t>Професійна консультація (профконсультація)</a:t>
            </a:r>
          </a:p>
          <a:p>
            <a:r>
              <a:rPr lang="uk-UA" altLang="uk-UA" sz="3200">
                <a:latin typeface="Calibri" pitchFamily="34" charset="0"/>
              </a:rPr>
              <a:t>Профорієнтація</a:t>
            </a:r>
          </a:p>
          <a:p>
            <a:r>
              <a:rPr lang="uk-UA" altLang="ru-RU" sz="3200">
                <a:latin typeface="Calibri" pitchFamily="34" charset="0"/>
                <a:cs typeface="Times New Roman" pitchFamily="18" charset="0"/>
              </a:rPr>
              <a:t>Професійний набір</a:t>
            </a:r>
            <a:endParaRPr lang="uk-UA" altLang="ru-RU" sz="2800">
              <a:latin typeface="George" pitchFamily="50" charset="0"/>
              <a:cs typeface="Times New Roman" pitchFamily="18" charset="0"/>
            </a:endParaRPr>
          </a:p>
        </p:txBody>
      </p:sp>
      <p:pic>
        <p:nvPicPr>
          <p:cNvPr id="5124" name="Picture 9" descr="woman holding sliced watermel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07300" y="-4763"/>
            <a:ext cx="4575175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AutoShape 8" descr="Профорієнтація | Українська Галицька Партія"/>
          <p:cNvSpPr>
            <a:spLocks noChangeAspect="1" noChangeArrowheads="1"/>
          </p:cNvSpPr>
          <p:nvPr/>
        </p:nvSpPr>
        <p:spPr bwMode="auto">
          <a:xfrm>
            <a:off x="155575" y="-800100"/>
            <a:ext cx="27336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5126" name="AutoShape 10" descr="Профорієнтація | Українська Галицька Партія"/>
          <p:cNvSpPr>
            <a:spLocks noChangeAspect="1" noChangeArrowheads="1"/>
          </p:cNvSpPr>
          <p:nvPr/>
        </p:nvSpPr>
        <p:spPr bwMode="auto">
          <a:xfrm>
            <a:off x="155575" y="-800100"/>
            <a:ext cx="27336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5127" name="AutoShape 12" descr="Профорієнтація | Українська Галицька Партія"/>
          <p:cNvSpPr>
            <a:spLocks noChangeAspect="1" noChangeArrowheads="1"/>
          </p:cNvSpPr>
          <p:nvPr/>
        </p:nvSpPr>
        <p:spPr bwMode="auto">
          <a:xfrm>
            <a:off x="155575" y="-800100"/>
            <a:ext cx="27336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5128" name="AutoShape 14" descr="Профорієнтація | Українська Галицька Партія"/>
          <p:cNvSpPr>
            <a:spLocks noChangeAspect="1" noChangeArrowheads="1"/>
          </p:cNvSpPr>
          <p:nvPr/>
        </p:nvSpPr>
        <p:spPr bwMode="auto">
          <a:xfrm>
            <a:off x="155575" y="-800100"/>
            <a:ext cx="27336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55840" y="1556792"/>
            <a:ext cx="7772400" cy="642942"/>
          </a:xfrm>
        </p:spPr>
        <p:txBody>
          <a:bodyPr rtlCol="0">
            <a:noAutofit/>
          </a:bodyPr>
          <a:lstStyle/>
          <a:p>
            <a:pPr algn="l" eaLnBrk="1" hangingPunct="1"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ПРОФЕСІЙНИЙ ВІДБІР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6147" name="Прямокутник 7"/>
          <p:cNvSpPr>
            <a:spLocks noChangeArrowheads="1"/>
          </p:cNvSpPr>
          <p:nvPr/>
        </p:nvSpPr>
        <p:spPr bwMode="auto">
          <a:xfrm>
            <a:off x="4656138" y="2071688"/>
            <a:ext cx="7056437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altLang="ru-RU" sz="2400" i="1">
                <a:latin typeface="George" pitchFamily="50" charset="0"/>
                <a:cs typeface="Times New Roman" pitchFamily="18" charset="0"/>
              </a:rPr>
              <a:t>Фактори професійного відбору:</a:t>
            </a:r>
          </a:p>
          <a:p>
            <a:r>
              <a:rPr lang="uk-UA" sz="2400" b="1">
                <a:cs typeface="Times New Roman" pitchFamily="18" charset="0"/>
              </a:rPr>
              <a:t>Об'єктивні:</a:t>
            </a:r>
          </a:p>
          <a:p>
            <a:r>
              <a:rPr lang="uk-UA" sz="2400">
                <a:cs typeface="Times New Roman" pitchFamily="18" charset="0"/>
              </a:rPr>
              <a:t> 	</a:t>
            </a:r>
            <a:r>
              <a:rPr lang="uk-UA" sz="2400" b="1">
                <a:cs typeface="Times New Roman" pitchFamily="18" charset="0"/>
              </a:rPr>
              <a:t>Специфіка установи:</a:t>
            </a:r>
          </a:p>
          <a:p>
            <a:r>
              <a:rPr lang="uk-UA" sz="2400">
                <a:cs typeface="Times New Roman" pitchFamily="18" charset="0"/>
              </a:rPr>
              <a:t>В органах влади на відбір впливає </a:t>
            </a:r>
            <a:r>
              <a:rPr lang="uk-UA" sz="2400" b="1">
                <a:cs typeface="Times New Roman" pitchFamily="18" charset="0"/>
              </a:rPr>
              <a:t>політична лояльність претендентів</a:t>
            </a:r>
          </a:p>
          <a:p>
            <a:r>
              <a:rPr lang="uk-UA" sz="2400" b="1">
                <a:cs typeface="Times New Roman" pitchFamily="18" charset="0"/>
              </a:rPr>
              <a:t>	Гнучкість</a:t>
            </a:r>
            <a:r>
              <a:rPr lang="uk-UA" sz="2400">
                <a:cs typeface="Times New Roman" pitchFamily="18" charset="0"/>
              </a:rPr>
              <a:t> працівника – запорука ефективної роботи при різних керівниках</a:t>
            </a:r>
          </a:p>
          <a:p>
            <a:r>
              <a:rPr lang="uk-UA" sz="2400" b="1">
                <a:cs typeface="Times New Roman" pitchFamily="18" charset="0"/>
              </a:rPr>
              <a:t>	Розмір установи</a:t>
            </a:r>
            <a:r>
              <a:rPr lang="uk-UA" sz="2400">
                <a:cs typeface="Times New Roman" pitchFamily="18" charset="0"/>
              </a:rPr>
              <a:t>, чисельність працівників (штат): Чим </a:t>
            </a:r>
            <a:r>
              <a:rPr lang="uk-UA" sz="2400" b="1">
                <a:cs typeface="Times New Roman" pitchFamily="18" charset="0"/>
              </a:rPr>
              <a:t>більший</a:t>
            </a:r>
            <a:r>
              <a:rPr lang="uk-UA" sz="2400">
                <a:cs typeface="Times New Roman" pitchFamily="18" charset="0"/>
              </a:rPr>
              <a:t>, то зазвичай </a:t>
            </a:r>
            <a:r>
              <a:rPr lang="uk-UA" sz="2400" b="1">
                <a:cs typeface="Times New Roman" pitchFamily="18" charset="0"/>
              </a:rPr>
              <a:t>складніш</a:t>
            </a:r>
            <a:r>
              <a:rPr lang="uk-UA" sz="2400">
                <a:cs typeface="Times New Roman" pitchFamily="18" charset="0"/>
              </a:rPr>
              <a:t>а процедура профвідбору</a:t>
            </a:r>
          </a:p>
          <a:p>
            <a:r>
              <a:rPr lang="uk-UA" sz="2400" b="1">
                <a:cs typeface="Times New Roman" pitchFamily="18" charset="0"/>
              </a:rPr>
              <a:t>	Кількість претендентів </a:t>
            </a:r>
            <a:r>
              <a:rPr lang="uk-UA" sz="2400">
                <a:cs typeface="Times New Roman" pitchFamily="18" charset="0"/>
              </a:rPr>
              <a:t>на посаду: чим більша кількість бажаючих, тим складніша  процедура.</a:t>
            </a:r>
          </a:p>
          <a:p>
            <a:endParaRPr lang="ru-RU" sz="2400"/>
          </a:p>
        </p:txBody>
      </p:sp>
      <p:pic>
        <p:nvPicPr>
          <p:cNvPr id="6148" name="Picture 9" descr="person aiming on dartboar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83113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55840" y="1556792"/>
            <a:ext cx="7772400" cy="642942"/>
          </a:xfrm>
        </p:spPr>
        <p:txBody>
          <a:bodyPr rtlCol="0">
            <a:noAutofit/>
          </a:bodyPr>
          <a:lstStyle/>
          <a:p>
            <a:pPr algn="l" eaLnBrk="1" hangingPunct="1"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ПРОФЕСІЙНИЙ ВІДБІР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7171" name="Прямокутник 7"/>
          <p:cNvSpPr>
            <a:spLocks noChangeArrowheads="1"/>
          </p:cNvSpPr>
          <p:nvPr/>
        </p:nvSpPr>
        <p:spPr bwMode="auto">
          <a:xfrm>
            <a:off x="4656138" y="2071688"/>
            <a:ext cx="705643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altLang="ru-RU" sz="2400" i="1">
                <a:latin typeface="George" pitchFamily="50" charset="0"/>
                <a:cs typeface="Times New Roman" pitchFamily="18" charset="0"/>
              </a:rPr>
              <a:t>Фактори професійного відбору:</a:t>
            </a:r>
          </a:p>
          <a:p>
            <a:r>
              <a:rPr lang="uk-UA" sz="2400" b="1">
                <a:cs typeface="Times New Roman" pitchFamily="18" charset="0"/>
              </a:rPr>
              <a:t>Суб'єктивні:</a:t>
            </a:r>
          </a:p>
          <a:p>
            <a:r>
              <a:rPr lang="uk-UA" sz="2400">
                <a:cs typeface="Times New Roman" pitchFamily="18" charset="0"/>
              </a:rPr>
              <a:t> </a:t>
            </a:r>
            <a:r>
              <a:rPr lang="uk-UA" sz="2400" b="1">
                <a:cs typeface="Times New Roman" pitchFamily="18" charset="0"/>
              </a:rPr>
              <a:t>Потреби і очікування організації:</a:t>
            </a:r>
          </a:p>
          <a:p>
            <a:r>
              <a:rPr lang="uk-UA" sz="2400" i="1">
                <a:cs typeface="Times New Roman" pitchFamily="18" charset="0"/>
              </a:rPr>
              <a:t>Потреба у певній кваліфікації кадрів</a:t>
            </a:r>
            <a:r>
              <a:rPr lang="uk-UA" sz="2400">
                <a:cs typeface="Times New Roman" pitchFamily="18" charset="0"/>
              </a:rPr>
              <a:t>, </a:t>
            </a:r>
            <a:r>
              <a:rPr lang="uk-UA" sz="2400" i="1">
                <a:cs typeface="Times New Roman" pitchFamily="18" charset="0"/>
              </a:rPr>
              <a:t>Зацікавленість у сталості </a:t>
            </a:r>
            <a:r>
              <a:rPr lang="uk-UA" sz="2400">
                <a:cs typeface="Times New Roman" pitchFamily="18" charset="0"/>
              </a:rPr>
              <a:t>колективу або відсутність такої.</a:t>
            </a:r>
          </a:p>
          <a:p>
            <a:r>
              <a:rPr lang="uk-UA" sz="2400" i="1">
                <a:cs typeface="Times New Roman" pitchFamily="18" charset="0"/>
              </a:rPr>
              <a:t>Конкретні запити організації щодо претендента</a:t>
            </a:r>
            <a:r>
              <a:rPr lang="uk-UA" sz="2400">
                <a:cs typeface="Times New Roman" pitchFamily="18" charset="0"/>
              </a:rPr>
              <a:t>: потреба у добре розвинутих комунікативних навичках</a:t>
            </a:r>
          </a:p>
          <a:p>
            <a:endParaRPr lang="ru-RU" sz="2400"/>
          </a:p>
        </p:txBody>
      </p:sp>
      <p:pic>
        <p:nvPicPr>
          <p:cNvPr id="7172" name="Picture 9" descr="person aiming on dartboar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83113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55840" y="1556792"/>
            <a:ext cx="7772400" cy="642942"/>
          </a:xfrm>
        </p:spPr>
        <p:txBody>
          <a:bodyPr rtlCol="0">
            <a:noAutofit/>
          </a:bodyPr>
          <a:lstStyle/>
          <a:p>
            <a:pPr algn="l" eaLnBrk="1" hangingPunct="1"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ПРОФЕСІЙНИЙ ВІДБІР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8195" name="Прямокутник 7"/>
          <p:cNvSpPr>
            <a:spLocks noChangeArrowheads="1"/>
          </p:cNvSpPr>
          <p:nvPr/>
        </p:nvSpPr>
        <p:spPr bwMode="auto">
          <a:xfrm>
            <a:off x="4656138" y="2071688"/>
            <a:ext cx="7056437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altLang="ru-RU" sz="2000" dirty="0">
                <a:latin typeface="George" pitchFamily="50" charset="0"/>
                <a:cs typeface="Times New Roman" pitchFamily="18" charset="0"/>
              </a:rPr>
              <a:t>Етапи:  </a:t>
            </a:r>
            <a:endParaRPr lang="uk-UA" altLang="ru-RU" sz="2000" dirty="0" smtClean="0">
              <a:latin typeface="George" pitchFamily="50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altLang="ru-RU" sz="2000" dirty="0" smtClean="0">
                <a:latin typeface="George" pitchFamily="50" charset="0"/>
                <a:cs typeface="Times New Roman" pitchFamily="18" charset="0"/>
              </a:rPr>
              <a:t>Психологічне </a:t>
            </a:r>
            <a:r>
              <a:rPr lang="uk-UA" altLang="ru-RU" sz="2000" dirty="0">
                <a:latin typeface="George" pitchFamily="50" charset="0"/>
                <a:cs typeface="Times New Roman" pitchFamily="18" charset="0"/>
              </a:rPr>
              <a:t>вивчення професії, специфіки роботи на конкретній посаді з метою визначення вимог до кандидата.</a:t>
            </a:r>
          </a:p>
          <a:p>
            <a:pPr>
              <a:buFont typeface="Wingdings" pitchFamily="2" charset="2"/>
              <a:buChar char="ü"/>
            </a:pPr>
            <a:r>
              <a:rPr lang="uk-UA" altLang="ru-RU" sz="2000" dirty="0">
                <a:latin typeface="George" pitchFamily="50" charset="0"/>
                <a:cs typeface="Times New Roman" pitchFamily="18" charset="0"/>
              </a:rPr>
              <a:t>Вивчення психологічних характеристик колективу, та стилю керівництва керівника, що вже працює.</a:t>
            </a:r>
          </a:p>
          <a:p>
            <a:pPr algn="just">
              <a:buFont typeface="Wingdings" pitchFamily="2" charset="2"/>
              <a:buChar char="ü"/>
            </a:pPr>
            <a:r>
              <a:rPr lang="uk-UA" altLang="ru-RU" sz="2000" dirty="0">
                <a:latin typeface="George" pitchFamily="50" charset="0"/>
                <a:cs typeface="Times New Roman" pitchFamily="18" charset="0"/>
              </a:rPr>
              <a:t>Психодіагностика – психологічне вивчення здібностей та особистісних якостей претендентів. Мотиваційна сфера і проблема компенсації якостей, що відсутні</a:t>
            </a:r>
            <a:r>
              <a:rPr lang="uk-UA" altLang="ru-RU" sz="2000" dirty="0" smtClean="0">
                <a:latin typeface="George" pitchFamily="50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ü"/>
            </a:pPr>
            <a:r>
              <a:rPr lang="uk-UA" altLang="ru-RU" sz="2000" dirty="0" smtClean="0">
                <a:latin typeface="George" pitchFamily="50" charset="0"/>
                <a:cs typeface="Times New Roman" pitchFamily="18" charset="0"/>
              </a:rPr>
              <a:t>Прогнозування </a:t>
            </a:r>
            <a:r>
              <a:rPr lang="uk-UA" altLang="ru-RU" sz="2000" dirty="0">
                <a:latin typeface="George" pitchFamily="50" charset="0"/>
                <a:cs typeface="Times New Roman" pitchFamily="18" charset="0"/>
              </a:rPr>
              <a:t>успішності діяльності при виконанні виробничих </a:t>
            </a:r>
            <a:r>
              <a:rPr lang="uk-UA" altLang="ru-RU" sz="2000" dirty="0" smtClean="0">
                <a:latin typeface="George" pitchFamily="50" charset="0"/>
                <a:cs typeface="Times New Roman" pitchFamily="18" charset="0"/>
              </a:rPr>
              <a:t>функцій</a:t>
            </a:r>
          </a:p>
          <a:p>
            <a:pPr algn="just">
              <a:buFont typeface="Wingdings" pitchFamily="2" charset="2"/>
              <a:buChar char="ü"/>
            </a:pPr>
            <a:r>
              <a:rPr lang="uk-UA" altLang="ru-RU" sz="2000" dirty="0" smtClean="0">
                <a:latin typeface="George" pitchFamily="50" charset="0"/>
                <a:cs typeface="Times New Roman" pitchFamily="18" charset="0"/>
              </a:rPr>
              <a:t>Прийняття рішення про </a:t>
            </a:r>
            <a:r>
              <a:rPr lang="uk-UA" altLang="ru-RU" sz="2000" dirty="0" err="1" smtClean="0">
                <a:latin typeface="George" pitchFamily="50" charset="0"/>
                <a:cs typeface="Times New Roman" pitchFamily="18" charset="0"/>
              </a:rPr>
              <a:t>працнвлаштування</a:t>
            </a:r>
            <a:r>
              <a:rPr lang="uk-UA" altLang="ru-RU" sz="2000" dirty="0" smtClean="0">
                <a:latin typeface="George" pitchFamily="50" charset="0"/>
                <a:cs typeface="Times New Roman" pitchFamily="18" charset="0"/>
              </a:rPr>
              <a:t> претендента в  установу</a:t>
            </a:r>
            <a:endParaRPr lang="uk-UA" altLang="ru-RU" sz="2000" dirty="0">
              <a:latin typeface="George" pitchFamily="50" charset="0"/>
              <a:cs typeface="Times New Roman" pitchFamily="18" charset="0"/>
            </a:endParaRPr>
          </a:p>
          <a:p>
            <a:endParaRPr lang="uk-UA" altLang="ru-RU" sz="2000" dirty="0">
              <a:latin typeface="George" pitchFamily="50" charset="0"/>
              <a:cs typeface="Times New Roman" pitchFamily="18" charset="0"/>
            </a:endParaRPr>
          </a:p>
          <a:p>
            <a:endParaRPr lang="uk-UA" altLang="ru-RU" sz="2000" dirty="0">
              <a:latin typeface="George" pitchFamily="50" charset="0"/>
              <a:cs typeface="Times New Roman" pitchFamily="18" charset="0"/>
            </a:endParaRPr>
          </a:p>
          <a:p>
            <a:endParaRPr lang="uk-UA" altLang="ru-RU" sz="2000" dirty="0">
              <a:latin typeface="George" pitchFamily="50" charset="0"/>
              <a:cs typeface="Times New Roman" pitchFamily="18" charset="0"/>
            </a:endParaRPr>
          </a:p>
          <a:p>
            <a:endParaRPr lang="uk-UA" altLang="ru-RU" sz="2000" dirty="0">
              <a:latin typeface="George" pitchFamily="50" charset="0"/>
              <a:cs typeface="Times New Roman" pitchFamily="18" charset="0"/>
            </a:endParaRPr>
          </a:p>
          <a:p>
            <a:endParaRPr lang="uk-UA" sz="2400" dirty="0">
              <a:cs typeface="Times New Roman" pitchFamily="18" charset="0"/>
            </a:endParaRPr>
          </a:p>
          <a:p>
            <a:endParaRPr lang="ru-RU" sz="2400" dirty="0"/>
          </a:p>
        </p:txBody>
      </p:sp>
      <p:pic>
        <p:nvPicPr>
          <p:cNvPr id="8196" name="Picture 9" descr="person aiming on dartboar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83113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90875" y="-5357813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082401" y="569446"/>
            <a:ext cx="7772400" cy="6429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Знайомство: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2082401" y="1847414"/>
            <a:ext cx="8358246" cy="4585871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sz="2000" b="1" dirty="0">
              <a:latin typeface="George" panose="02000500000000000000" pitchFamily="50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latin typeface="George" panose="02000500000000000000" pitchFamily="50" charset="0"/>
                <a:cs typeface="Times New Roman" pitchFamily="18" charset="0"/>
              </a:rPr>
              <a:t>1. Назвіть себе.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latin typeface="George" panose="02000500000000000000" pitchFamily="50" charset="0"/>
                <a:cs typeface="Times New Roman" pitchFamily="18" charset="0"/>
              </a:rPr>
              <a:t>2. Розкажіть, що Ви знаєте, проводили, брали участь в сфері профвідбору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latin typeface="George" panose="02000500000000000000" pitchFamily="50" charset="0"/>
                <a:cs typeface="Times New Roman" pitchFamily="18" charset="0"/>
              </a:rPr>
              <a:t>3. Розкажіть про Ваші очікування стосовно курсу:  що Вас цікавить, хотіли б дізнатись, хвилює?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latin typeface="George" panose="02000500000000000000" pitchFamily="50" charset="0"/>
                <a:cs typeface="Times New Roman" pitchFamily="18" charset="0"/>
              </a:rPr>
              <a:t>4. Як плануєте це використати в своїй професійній діяльності, житті?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b="1" dirty="0">
              <a:latin typeface="George" panose="02000500000000000000" pitchFamily="50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Правила </a:t>
            </a:r>
            <a:r>
              <a:rPr lang="uk-UA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тренінгової</a:t>
            </a: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 роботи: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sz="2800" b="1" dirty="0">
              <a:solidFill>
                <a:srgbClr val="002060"/>
              </a:solidFill>
              <a:latin typeface="George" panose="02000500000000000000" pitchFamily="50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latin typeface="George" panose="02000500000000000000" pitchFamily="50" charset="0"/>
                <a:cs typeface="Times New Roman" pitchFamily="18" charset="0"/>
              </a:rPr>
              <a:t>Принцип </a:t>
            </a:r>
            <a:r>
              <a:rPr lang="uk-UA" sz="2000" b="1" dirty="0" err="1">
                <a:latin typeface="George" panose="02000500000000000000" pitchFamily="50" charset="0"/>
                <a:cs typeface="Times New Roman" pitchFamily="18" charset="0"/>
              </a:rPr>
              <a:t>“тут”</a:t>
            </a:r>
            <a:r>
              <a:rPr lang="uk-UA" sz="2000" b="1" dirty="0">
                <a:latin typeface="George" panose="02000500000000000000" pitchFamily="50" charset="0"/>
                <a:cs typeface="Times New Roman" pitchFamily="18" charset="0"/>
              </a:rPr>
              <a:t> та </a:t>
            </a:r>
            <a:r>
              <a:rPr lang="uk-UA" sz="2000" b="1" dirty="0" err="1">
                <a:latin typeface="George" panose="02000500000000000000" pitchFamily="50" charset="0"/>
                <a:cs typeface="Times New Roman" pitchFamily="18" charset="0"/>
              </a:rPr>
              <a:t>“тепер”</a:t>
            </a:r>
            <a:endParaRPr lang="uk-UA" sz="2000" b="1" dirty="0">
              <a:latin typeface="George" panose="02000500000000000000" pitchFamily="50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latin typeface="George" panose="02000500000000000000" pitchFamily="50" charset="0"/>
                <a:cs typeface="Times New Roman" pitchFamily="18" charset="0"/>
              </a:rPr>
              <a:t>Принцип обов'язковості </a:t>
            </a:r>
            <a:r>
              <a:rPr lang="uk-UA" sz="2000" b="1" dirty="0" err="1">
                <a:latin typeface="George" panose="02000500000000000000" pitchFamily="50" charset="0"/>
                <a:cs typeface="Times New Roman" pitchFamily="18" charset="0"/>
              </a:rPr>
              <a:t>“зворотнього”</a:t>
            </a:r>
            <a:r>
              <a:rPr lang="uk-UA" sz="2000" b="1" dirty="0"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uk-UA" sz="2000" b="1" dirty="0" err="1">
                <a:latin typeface="George" panose="02000500000000000000" pitchFamily="50" charset="0"/>
                <a:cs typeface="Times New Roman" pitchFamily="18" charset="0"/>
              </a:rPr>
              <a:t>зв</a:t>
            </a:r>
            <a:r>
              <a:rPr lang="en-US" sz="2000" b="1" dirty="0">
                <a:latin typeface="George" panose="02000500000000000000" pitchFamily="50" charset="0"/>
                <a:cs typeface="Times New Roman" pitchFamily="18" charset="0"/>
              </a:rPr>
              <a:t>’</a:t>
            </a:r>
            <a:r>
              <a:rPr lang="uk-UA" sz="2000" b="1" dirty="0" err="1">
                <a:latin typeface="George" panose="02000500000000000000" pitchFamily="50" charset="0"/>
                <a:cs typeface="Times New Roman" pitchFamily="18" charset="0"/>
              </a:rPr>
              <a:t>язку</a:t>
            </a:r>
            <a:r>
              <a:rPr lang="uk-UA" sz="2000" b="1" dirty="0">
                <a:latin typeface="George" panose="02000500000000000000" pitchFamily="50" charset="0"/>
                <a:cs typeface="Times New Roman" pitchFamily="18" charset="0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b="1" dirty="0"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9221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9150" y="239713"/>
            <a:ext cx="1303338" cy="130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96688" y="692696"/>
            <a:ext cx="6001344" cy="642942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Наші спільні здібності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8198" name="Прямокутник 7"/>
          <p:cNvSpPr>
            <a:spLocks noChangeArrowheads="1"/>
          </p:cNvSpPr>
          <p:nvPr/>
        </p:nvSpPr>
        <p:spPr bwMode="auto">
          <a:xfrm>
            <a:off x="334963" y="1782763"/>
            <a:ext cx="5905500" cy="28622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uk-UA" altLang="uk-UA" sz="2000" dirty="0">
                <a:latin typeface="George" panose="02000500000000000000" pitchFamily="50" charset="0"/>
                <a:cs typeface="Times New Roman" panose="02020603050405020304" pitchFamily="18" charset="0"/>
              </a:rPr>
              <a:t>Подумайте про Ваші здібності, які є корисними для здійснення </a:t>
            </a:r>
            <a:r>
              <a:rPr lang="uk-UA" altLang="uk-UA" sz="2000" dirty="0" smtClean="0">
                <a:latin typeface="George" panose="02000500000000000000" pitchFamily="50" charset="0"/>
                <a:cs typeface="Times New Roman" panose="02020603050405020304" pitchFamily="18" charset="0"/>
              </a:rPr>
              <a:t>діяльності в сфері професійного відбору. </a:t>
            </a:r>
            <a:r>
              <a:rPr lang="uk-UA" altLang="uk-UA" sz="2000" dirty="0">
                <a:latin typeface="George" panose="02000500000000000000" pitchFamily="50" charset="0"/>
                <a:cs typeface="Times New Roman" panose="02020603050405020304" pitchFamily="18" charset="0"/>
              </a:rPr>
              <a:t>Запишіть їх в своїх конспектах (блокнотах)</a:t>
            </a:r>
          </a:p>
          <a:p>
            <a:pPr marL="457200" indent="-457200" eaLnBrk="1" hangingPunct="1">
              <a:lnSpc>
                <a:spcPct val="150000"/>
              </a:lnSpc>
              <a:buFontTx/>
              <a:buAutoNum type="arabicPeriod"/>
              <a:defRPr/>
            </a:pPr>
            <a:endParaRPr lang="uk-UA" altLang="uk-UA" sz="2000" dirty="0">
              <a:latin typeface="George" panose="02000500000000000000" pitchFamily="50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uk-UA" sz="2000" dirty="0">
              <a:latin typeface="George" panose="02000500000000000000" pitchFamily="50" charset="0"/>
              <a:cs typeface="Times New Roman" panose="02020603050405020304" pitchFamily="18" charset="0"/>
            </a:endParaRPr>
          </a:p>
        </p:txBody>
      </p:sp>
      <p:pic>
        <p:nvPicPr>
          <p:cNvPr id="10244" name="Picture 9" descr="person holding notepad and pen flat lay photograph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75450" y="-1588"/>
            <a:ext cx="5400675" cy="719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2699</TotalTime>
  <Words>567</Words>
  <Application>Microsoft Office PowerPoint</Application>
  <PresentationFormat>Произвольный</PresentationFormat>
  <Paragraphs>109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George</vt:lpstr>
      <vt:lpstr>Times New Roman</vt:lpstr>
      <vt:lpstr>Wingdings</vt:lpstr>
      <vt:lpstr>Тема Office</vt:lpstr>
      <vt:lpstr>ПРОФВІДБІР  у соціальній роботі</vt:lpstr>
      <vt:lpstr>ПРОФЕСІЙНИЙ ВІДБІР</vt:lpstr>
      <vt:lpstr>ПРОФЕСІЙНИЙ ВІДБІР</vt:lpstr>
      <vt:lpstr>Схожі поняття</vt:lpstr>
      <vt:lpstr>ПРОФЕСІЙНИЙ ВІДБІР</vt:lpstr>
      <vt:lpstr>ПРОФЕСІЙНИЙ ВІДБІР</vt:lpstr>
      <vt:lpstr>ПРОФЕСІЙНИЙ ВІДБІР</vt:lpstr>
      <vt:lpstr>Знайомство:</vt:lpstr>
      <vt:lpstr>Наші спільні здібності</vt:lpstr>
      <vt:lpstr>Наші здібності</vt:lpstr>
      <vt:lpstr>Наші здібності</vt:lpstr>
      <vt:lpstr>Наші здібності</vt:lpstr>
      <vt:lpstr>ОСНОВНІ ТЕМИ</vt:lpstr>
      <vt:lpstr>Форми роботи в межах курсу</vt:lpstr>
      <vt:lpstr>Питання для формулювання очікувань від курсу</vt:lpstr>
      <vt:lpstr>Підведення підсумків</vt:lpstr>
      <vt:lpstr>ДЯКУЮ ЗА УВАГУ! 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Програма практики з організації соціологічного дослідження</dc:title>
  <dc:creator>DNA7 X86</dc:creator>
  <cp:lastModifiedBy>Ganna Boiko</cp:lastModifiedBy>
  <cp:revision>264</cp:revision>
  <dcterms:created xsi:type="dcterms:W3CDTF">2014-05-17T18:57:21Z</dcterms:created>
  <dcterms:modified xsi:type="dcterms:W3CDTF">2024-02-19T09:02:09Z</dcterms:modified>
</cp:coreProperties>
</file>