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67" r:id="rId3"/>
  </p:sldMasterIdLst>
  <p:notesMasterIdLst>
    <p:notesMasterId r:id="rId18"/>
  </p:notesMasterIdLst>
  <p:sldIdLst>
    <p:sldId id="256" r:id="rId4"/>
    <p:sldId id="272" r:id="rId5"/>
    <p:sldId id="273" r:id="rId6"/>
    <p:sldId id="257" r:id="rId7"/>
    <p:sldId id="258" r:id="rId8"/>
    <p:sldId id="259" r:id="rId9"/>
    <p:sldId id="274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8288000" cy="10287000"/>
  <p:notesSz cx="6858000" cy="9144000"/>
  <p:embeddedFontLst>
    <p:embeddedFont>
      <p:font typeface="Helvetica Neue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GzW0C9gofk1pGp0oKwCUfL/5+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2034" y="-93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7283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 BACK">
  <p:cSld name="FULL SCREEN IMAGE BAC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 with SUBS">
  <p:cSld name="DEFAULT SLIDE with SUB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2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SLIDE with SUBS">
  <p:cSld name="1_DEFAULT SLIDE with SUB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2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>
            <a:spLocks noGrp="1"/>
          </p:cNvSpPr>
          <p:nvPr>
            <p:ph type="pic" idx="2"/>
          </p:nvPr>
        </p:nvSpPr>
        <p:spPr>
          <a:xfrm>
            <a:off x="1844950" y="6295629"/>
            <a:ext cx="3767403" cy="21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9"/>
          <p:cNvSpPr>
            <a:spLocks noGrp="1"/>
          </p:cNvSpPr>
          <p:nvPr>
            <p:ph type="pic" idx="3"/>
          </p:nvPr>
        </p:nvSpPr>
        <p:spPr>
          <a:xfrm>
            <a:off x="7260298" y="6295629"/>
            <a:ext cx="3767403" cy="21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9"/>
          <p:cNvSpPr>
            <a:spLocks noGrp="1"/>
          </p:cNvSpPr>
          <p:nvPr>
            <p:ph type="pic" idx="4"/>
          </p:nvPr>
        </p:nvSpPr>
        <p:spPr>
          <a:xfrm>
            <a:off x="12675647" y="6295629"/>
            <a:ext cx="3767403" cy="21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photo">
  <p:cSld name="4 block pho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>
            <a:spLocks noGrp="1"/>
          </p:cNvSpPr>
          <p:nvPr>
            <p:ph type="pic" idx="2"/>
          </p:nvPr>
        </p:nvSpPr>
        <p:spPr>
          <a:xfrm>
            <a:off x="769146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0"/>
          <p:cNvSpPr>
            <a:spLocks noGrp="1"/>
          </p:cNvSpPr>
          <p:nvPr>
            <p:ph type="pic" idx="3"/>
          </p:nvPr>
        </p:nvSpPr>
        <p:spPr>
          <a:xfrm>
            <a:off x="5226774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0"/>
          <p:cNvSpPr>
            <a:spLocks noGrp="1"/>
          </p:cNvSpPr>
          <p:nvPr>
            <p:ph type="pic" idx="4"/>
          </p:nvPr>
        </p:nvSpPr>
        <p:spPr>
          <a:xfrm>
            <a:off x="9684402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0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2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IMG CENTER">
  <p:cSld name="DEFAULT - IMG CENT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481720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- IMG CENTER">
  <p:cSld name="1_DEFAULT - IMG CENT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2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- IMG CENTER">
  <p:cSld name="3_DEFAULT - IMG CENT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- IMG CENTER">
  <p:cSld name="2_DEFAULT - IMG CENT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EFAULT - IMG CENTER">
  <p:cSld name="4_DEFAULT - IMG CENT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5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 BACK">
  <p:cSld name="FULL SCREEN IMAGE BAC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photo">
  <p:cSld name="4 block photo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0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409711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40"/>
          <p:cNvSpPr>
            <a:spLocks noGrp="1"/>
          </p:cNvSpPr>
          <p:nvPr>
            <p:ph type="pic" idx="2"/>
          </p:nvPr>
        </p:nvSpPr>
        <p:spPr>
          <a:xfrm>
            <a:off x="769146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40"/>
          <p:cNvSpPr>
            <a:spLocks noGrp="1"/>
          </p:cNvSpPr>
          <p:nvPr>
            <p:ph type="pic" idx="3"/>
          </p:nvPr>
        </p:nvSpPr>
        <p:spPr>
          <a:xfrm>
            <a:off x="5226774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40"/>
          <p:cNvSpPr>
            <a:spLocks noGrp="1"/>
          </p:cNvSpPr>
          <p:nvPr>
            <p:ph type="pic" idx="4"/>
          </p:nvPr>
        </p:nvSpPr>
        <p:spPr>
          <a:xfrm>
            <a:off x="9684402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40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IMG CENTER">
  <p:cSld name="DEFAULT - IMG CENT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1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41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41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- IMG CENTER">
  <p:cSld name="1_DEFAULT - IMG CENT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2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42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42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42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- IMG CENTER">
  <p:cSld name="3_DEFAULT - IMG CENT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3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43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- IMG CENTER">
  <p:cSld name="2_DEFAULT - IMG CENT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4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44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EFAULT - IMG CENTER">
  <p:cSld name="4_DEFAULT - IMG CENT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45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45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photo">
  <p:cSld name="4 block phot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409711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1"/>
          <p:cNvSpPr>
            <a:spLocks noGrp="1"/>
          </p:cNvSpPr>
          <p:nvPr>
            <p:ph type="pic" idx="2"/>
          </p:nvPr>
        </p:nvSpPr>
        <p:spPr>
          <a:xfrm>
            <a:off x="769146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1"/>
          <p:cNvSpPr>
            <a:spLocks noGrp="1"/>
          </p:cNvSpPr>
          <p:nvPr>
            <p:ph type="pic" idx="3"/>
          </p:nvPr>
        </p:nvSpPr>
        <p:spPr>
          <a:xfrm>
            <a:off x="5226774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1"/>
          <p:cNvSpPr>
            <a:spLocks noGrp="1"/>
          </p:cNvSpPr>
          <p:nvPr>
            <p:ph type="pic" idx="4"/>
          </p:nvPr>
        </p:nvSpPr>
        <p:spPr>
          <a:xfrm>
            <a:off x="9684402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IMG CENTER">
  <p:cSld name="DEFAULT - IMG CENT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- IMG CENTER">
  <p:cSld name="1_DEFAULT - IMG CENT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3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- IMG CENTER">
  <p:cSld name="3_DEFAULT - IMG CENT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- IMG CENTER">
  <p:cSld name="2_DEFAULT - IMG CENT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5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EFAULT - IMG CENTER">
  <p:cSld name="4_DEFAULT - IMG CENT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7"/>
          <p:cNvSpPr/>
          <p:nvPr/>
        </p:nvSpPr>
        <p:spPr>
          <a:xfrm>
            <a:off x="0" y="9729788"/>
            <a:ext cx="18288001" cy="557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8;p17"/>
          <p:cNvCxnSpPr/>
          <p:nvPr/>
        </p:nvCxnSpPr>
        <p:spPr>
          <a:xfrm>
            <a:off x="0" y="966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9;p17"/>
          <p:cNvCxnSpPr/>
          <p:nvPr/>
        </p:nvCxnSpPr>
        <p:spPr>
          <a:xfrm>
            <a:off x="0" y="9729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7"/>
          <p:cNvSpPr/>
          <p:nvPr/>
        </p:nvSpPr>
        <p:spPr>
          <a:xfrm>
            <a:off x="795338" y="0"/>
            <a:ext cx="1347787" cy="74613"/>
          </a:xfrm>
          <a:prstGeom prst="rect">
            <a:avLst/>
          </a:prstGeom>
          <a:solidFill>
            <a:srgbClr val="1F252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2143125" y="0"/>
            <a:ext cx="1346200" cy="74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17"/>
          <p:cNvGrpSpPr/>
          <p:nvPr/>
        </p:nvGrpSpPr>
        <p:grpSpPr>
          <a:xfrm>
            <a:off x="0" y="9732963"/>
            <a:ext cx="2951163" cy="557212"/>
            <a:chOff x="0" y="9732973"/>
            <a:chExt cx="2951312" cy="557698"/>
          </a:xfrm>
        </p:grpSpPr>
        <p:sp>
          <p:nvSpPr>
            <p:cNvPr id="13" name="Google Shape;13;p17"/>
            <p:cNvSpPr/>
            <p:nvPr/>
          </p:nvSpPr>
          <p:spPr>
            <a:xfrm>
              <a:off x="0" y="9732973"/>
              <a:ext cx="2951312" cy="557698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7"/>
            <p:cNvSpPr/>
            <p:nvPr/>
          </p:nvSpPr>
          <p:spPr>
            <a:xfrm>
              <a:off x="0" y="9734561"/>
              <a:ext cx="2951312" cy="55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0" u="none" strike="noStrike" cap="none">
                  <a:solidFill>
                    <a:srgbClr val="1F252A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 sz="2400" b="1" i="0" u="none" strike="noStrike" cap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17"/>
          <p:cNvSpPr/>
          <p:nvPr/>
        </p:nvSpPr>
        <p:spPr>
          <a:xfrm>
            <a:off x="11520288" y="9824020"/>
            <a:ext cx="5472584" cy="40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 sz="2000" b="1" i="0" u="none" strike="noStrike" cap="none">
              <a:solidFill>
                <a:srgbClr val="1F2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/>
          <p:nvPr/>
        </p:nvSpPr>
        <p:spPr>
          <a:xfrm>
            <a:off x="16811625" y="9752012"/>
            <a:ext cx="860425" cy="534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18" name="Google Shape;18;p17" descr="short_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920864" y="120055"/>
            <a:ext cx="805972" cy="77497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/>
          <p:nvPr/>
        </p:nvSpPr>
        <p:spPr>
          <a:xfrm>
            <a:off x="0" y="0"/>
            <a:ext cx="18288001" cy="1666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7"/>
          <p:cNvSpPr/>
          <p:nvPr/>
        </p:nvSpPr>
        <p:spPr>
          <a:xfrm>
            <a:off x="0" y="9729788"/>
            <a:ext cx="18288001" cy="557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27"/>
          <p:cNvCxnSpPr/>
          <p:nvPr/>
        </p:nvCxnSpPr>
        <p:spPr>
          <a:xfrm>
            <a:off x="0" y="1655763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27"/>
          <p:cNvCxnSpPr/>
          <p:nvPr/>
        </p:nvCxnSpPr>
        <p:spPr>
          <a:xfrm>
            <a:off x="0" y="9729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27">
            <a:hlinkClick r:id="" action="ppaction://hlinkshowjump?jump=nextslide"/>
          </p:cNvPr>
          <p:cNvSpPr/>
          <p:nvPr/>
        </p:nvSpPr>
        <p:spPr>
          <a:xfrm>
            <a:off x="17311688" y="635000"/>
            <a:ext cx="360362" cy="3603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7">
            <a:hlinkClick r:id="" action="ppaction://hlinkshowjump?jump=previousslide"/>
          </p:cNvPr>
          <p:cNvSpPr/>
          <p:nvPr/>
        </p:nvSpPr>
        <p:spPr>
          <a:xfrm flipH="1">
            <a:off x="16897349" y="635000"/>
            <a:ext cx="360363" cy="3603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27"/>
          <p:cNvCxnSpPr/>
          <p:nvPr/>
        </p:nvCxnSpPr>
        <p:spPr>
          <a:xfrm>
            <a:off x="2590800" y="9732963"/>
            <a:ext cx="0" cy="55721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2" name="Google Shape;62;p27"/>
          <p:cNvGrpSpPr/>
          <p:nvPr/>
        </p:nvGrpSpPr>
        <p:grpSpPr>
          <a:xfrm>
            <a:off x="0" y="9732963"/>
            <a:ext cx="2951163" cy="557212"/>
            <a:chOff x="0" y="9732973"/>
            <a:chExt cx="2951312" cy="557698"/>
          </a:xfrm>
        </p:grpSpPr>
        <p:sp>
          <p:nvSpPr>
            <p:cNvPr id="63" name="Google Shape;63;p27"/>
            <p:cNvSpPr/>
            <p:nvPr/>
          </p:nvSpPr>
          <p:spPr>
            <a:xfrm>
              <a:off x="0" y="9732973"/>
              <a:ext cx="2951312" cy="557698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7"/>
            <p:cNvSpPr/>
            <p:nvPr/>
          </p:nvSpPr>
          <p:spPr>
            <a:xfrm>
              <a:off x="0" y="9734561"/>
              <a:ext cx="2951312" cy="55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u="none">
                  <a:solidFill>
                    <a:srgbClr val="1F252A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 sz="24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27"/>
          <p:cNvSpPr/>
          <p:nvPr/>
        </p:nvSpPr>
        <p:spPr>
          <a:xfrm>
            <a:off x="11160224" y="9792518"/>
            <a:ext cx="5472584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 sz="2400" b="1" u="none">
              <a:solidFill>
                <a:srgbClr val="1F2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7"/>
          <p:cNvSpPr txBox="1"/>
          <p:nvPr/>
        </p:nvSpPr>
        <p:spPr>
          <a:xfrm>
            <a:off x="16848856" y="9752012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</a:pPr>
            <a:fld id="{00000000-1234-1234-1234-123412341234}" type="slidenum">
              <a:rPr lang="uk-UA"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400" b="1" i="0" u="none" strike="noStrike" cap="none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7"/>
          <p:cNvSpPr/>
          <p:nvPr/>
        </p:nvSpPr>
        <p:spPr>
          <a:xfrm>
            <a:off x="795338" y="0"/>
            <a:ext cx="1347787" cy="74613"/>
          </a:xfrm>
          <a:prstGeom prst="rect">
            <a:avLst/>
          </a:prstGeom>
          <a:solidFill>
            <a:srgbClr val="1F252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7"/>
          <p:cNvSpPr/>
          <p:nvPr/>
        </p:nvSpPr>
        <p:spPr>
          <a:xfrm>
            <a:off x="2143125" y="0"/>
            <a:ext cx="1346200" cy="74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6"/>
          <p:cNvSpPr/>
          <p:nvPr/>
        </p:nvSpPr>
        <p:spPr>
          <a:xfrm>
            <a:off x="0" y="9729788"/>
            <a:ext cx="18288001" cy="557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36"/>
          <p:cNvCxnSpPr/>
          <p:nvPr/>
        </p:nvCxnSpPr>
        <p:spPr>
          <a:xfrm>
            <a:off x="0" y="966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36"/>
          <p:cNvCxnSpPr/>
          <p:nvPr/>
        </p:nvCxnSpPr>
        <p:spPr>
          <a:xfrm>
            <a:off x="0" y="9729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36"/>
          <p:cNvSpPr/>
          <p:nvPr/>
        </p:nvSpPr>
        <p:spPr>
          <a:xfrm>
            <a:off x="795338" y="0"/>
            <a:ext cx="1347787" cy="74613"/>
          </a:xfrm>
          <a:prstGeom prst="rect">
            <a:avLst/>
          </a:prstGeom>
          <a:solidFill>
            <a:srgbClr val="1F252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6"/>
          <p:cNvSpPr/>
          <p:nvPr/>
        </p:nvSpPr>
        <p:spPr>
          <a:xfrm>
            <a:off x="2143125" y="0"/>
            <a:ext cx="1346200" cy="74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36"/>
          <p:cNvGrpSpPr/>
          <p:nvPr/>
        </p:nvGrpSpPr>
        <p:grpSpPr>
          <a:xfrm>
            <a:off x="0" y="9732963"/>
            <a:ext cx="2951163" cy="557212"/>
            <a:chOff x="0" y="9732973"/>
            <a:chExt cx="2951312" cy="557698"/>
          </a:xfrm>
        </p:grpSpPr>
        <p:sp>
          <p:nvSpPr>
            <p:cNvPr id="122" name="Google Shape;122;p36"/>
            <p:cNvSpPr/>
            <p:nvPr/>
          </p:nvSpPr>
          <p:spPr>
            <a:xfrm>
              <a:off x="0" y="9732973"/>
              <a:ext cx="2951312" cy="557698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6"/>
            <p:cNvSpPr/>
            <p:nvPr/>
          </p:nvSpPr>
          <p:spPr>
            <a:xfrm>
              <a:off x="0" y="9734561"/>
              <a:ext cx="2951312" cy="55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u="none">
                  <a:solidFill>
                    <a:srgbClr val="1F252A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 sz="24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36"/>
          <p:cNvSpPr/>
          <p:nvPr/>
        </p:nvSpPr>
        <p:spPr>
          <a:xfrm>
            <a:off x="11520288" y="9824020"/>
            <a:ext cx="5472584" cy="40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 sz="2000" b="1" u="none">
              <a:solidFill>
                <a:srgbClr val="1F2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6"/>
          <p:cNvSpPr/>
          <p:nvPr/>
        </p:nvSpPr>
        <p:spPr>
          <a:xfrm>
            <a:off x="16811625" y="9752012"/>
            <a:ext cx="860425" cy="534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6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127" name="Google Shape;127;p36" descr="short_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957305" y="144016"/>
            <a:ext cx="781052" cy="7510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unexpected-leadershi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0" y="3882886"/>
            <a:ext cx="18288000" cy="1747699"/>
          </a:xfrm>
          <a:prstGeom prst="rect">
            <a:avLst/>
          </a:prstGeom>
          <a:solidFill>
            <a:schemeClr val="lt1">
              <a:alpha val="96862"/>
            </a:schemeClr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28E01"/>
              </a:buClr>
              <a:buSzPts val="14000"/>
              <a:buFont typeface="Calibri"/>
              <a:buNone/>
            </a:pPr>
            <a:r>
              <a:rPr lang="uk-UA" sz="8000" b="0" i="0" u="none" strike="noStrike" cap="none" dirty="0" smtClean="0">
                <a:solidFill>
                  <a:srgbClr val="D28E01"/>
                </a:solidFill>
                <a:latin typeface="Calibri"/>
                <a:ea typeface="Calibri"/>
                <a:cs typeface="Calibri"/>
                <a:sym typeface="Calibri"/>
              </a:rPr>
              <a:t>РОБОТА В КОМАНДІ.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28E01"/>
              </a:buClr>
              <a:buSzPts val="14000"/>
              <a:buFont typeface="Calibri"/>
              <a:buNone/>
            </a:pPr>
            <a:r>
              <a:rPr lang="uk-UA" sz="8000" b="0" i="0" u="none" strike="noStrike" cap="none" dirty="0" smtClean="0">
                <a:solidFill>
                  <a:srgbClr val="D28E01"/>
                </a:solidFill>
                <a:latin typeface="Calibri"/>
                <a:ea typeface="Calibri"/>
                <a:cs typeface="Calibri"/>
                <a:sym typeface="Calibri"/>
              </a:rPr>
              <a:t>ГРУПОВА ДИНАМІКА.</a:t>
            </a:r>
            <a:endParaRPr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/>
          <p:nvPr/>
        </p:nvSpPr>
        <p:spPr>
          <a:xfrm>
            <a:off x="2199861" y="967036"/>
            <a:ext cx="16088140" cy="8784976"/>
          </a:xfrm>
          <a:prstGeom prst="rect">
            <a:avLst/>
          </a:prstGeom>
          <a:solidFill>
            <a:schemeClr val="lt1">
              <a:alpha val="96862"/>
            </a:schemeClr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400" u="sng" dirty="0">
                <a:solidFill>
                  <a:srgbClr val="D28E01"/>
                </a:solidFill>
                <a:latin typeface="Calibri" pitchFamily="34" charset="0"/>
                <a:cs typeface="Calibri" pitchFamily="34" charset="0"/>
                <a:sym typeface="Arial"/>
              </a:rPr>
              <a:t>НОРМУВАННЯ: (кооперація)</a:t>
            </a:r>
            <a:endParaRPr sz="4400" dirty="0">
              <a:latin typeface="Calibri" pitchFamily="34" charset="0"/>
              <a:cs typeface="Calibri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Згуртованість</a:t>
            </a:r>
            <a:r>
              <a:rPr lang="uk-UA" sz="38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, обмін інформацією, демонстрація прийняття</a:t>
            </a:r>
            <a:r>
              <a:rPr lang="uk-UA" sz="38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,</a:t>
            </a:r>
            <a:endParaRPr lang="en-US" sz="3800" dirty="0" smtClean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компромісні </a:t>
            </a:r>
            <a:r>
              <a:rPr lang="uk-UA" sz="38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рішення</a:t>
            </a:r>
            <a:endParaRPr sz="3800" dirty="0">
              <a:solidFill>
                <a:srgbClr val="D28E0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E3A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/>
          <p:nvPr/>
        </p:nvSpPr>
        <p:spPr>
          <a:xfrm>
            <a:off x="2451652" y="967036"/>
            <a:ext cx="15836349" cy="8784976"/>
          </a:xfrm>
          <a:prstGeom prst="rect">
            <a:avLst/>
          </a:prstGeom>
          <a:solidFill>
            <a:schemeClr val="lt1">
              <a:alpha val="96862"/>
            </a:schemeClr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4400" u="sng" dirty="0">
                <a:solidFill>
                  <a:srgbClr val="D28E01"/>
                </a:solidFill>
                <a:latin typeface="Calibri" pitchFamily="34" charset="0"/>
                <a:cs typeface="Calibri" pitchFamily="34" charset="0"/>
                <a:sym typeface="Arial"/>
              </a:rPr>
              <a:t>ВИКОНАННЯ: (Продуктивність)</a:t>
            </a:r>
            <a:endParaRPr sz="4400" dirty="0">
              <a:latin typeface="Calibri" pitchFamily="34" charset="0"/>
              <a:cs typeface="Calibri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Група </a:t>
            </a:r>
            <a:r>
              <a:rPr lang="uk-UA" sz="38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на 100% працює і взаємодіє, має високу </a:t>
            </a:r>
            <a:r>
              <a:rPr lang="uk-UA" sz="38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продуктивність</a:t>
            </a:r>
            <a:endParaRPr lang="en-US" sz="3800" dirty="0" smtClean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і </a:t>
            </a:r>
            <a:r>
              <a:rPr lang="uk-UA" sz="38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допомагає один одному</a:t>
            </a:r>
            <a:endParaRPr sz="3800" dirty="0">
              <a:solidFill>
                <a:srgbClr val="D28E0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E3A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1762538" y="1300251"/>
            <a:ext cx="15793011" cy="8089500"/>
          </a:xfrm>
          <a:prstGeom prst="rect">
            <a:avLst/>
          </a:prstGeom>
          <a:solidFill>
            <a:schemeClr val="lt1">
              <a:alpha val="96862"/>
            </a:schemeClr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ЗГУРТОВАНІСТЬ:</a:t>
            </a:r>
            <a:r>
              <a:rPr lang="uk-UA" sz="4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  </a:t>
            </a: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Це рівень, на якому члени групи </a:t>
            </a:r>
            <a:r>
              <a:rPr lang="uk-UA" sz="40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прив’язані</a:t>
            </a:r>
            <a:endParaRPr lang="en-US" sz="4000" dirty="0" smtClean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один </a:t>
            </a: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до одного та вмотивовані залишатися частиною групи</a:t>
            </a:r>
            <a:endParaRPr sz="40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dirty="0">
                <a:solidFill>
                  <a:srgbClr val="D28E01"/>
                </a:solidFill>
                <a:latin typeface="Calibri" pitchFamily="34" charset="0"/>
                <a:cs typeface="Calibri" pitchFamily="34" charset="0"/>
                <a:sym typeface="Arial"/>
              </a:rPr>
              <a:t/>
            </a:r>
            <a:br>
              <a:rPr lang="uk-UA" sz="4400" dirty="0">
                <a:solidFill>
                  <a:srgbClr val="D28E01"/>
                </a:solidFill>
                <a:latin typeface="Calibri" pitchFamily="34" charset="0"/>
                <a:cs typeface="Calibri" pitchFamily="34" charset="0"/>
                <a:sym typeface="Arial"/>
              </a:rPr>
            </a:br>
            <a:r>
              <a:rPr lang="uk-UA" sz="4400" b="1" dirty="0">
                <a:solidFill>
                  <a:srgbClr val="D28E01"/>
                </a:solidFill>
                <a:latin typeface="Calibri" pitchFamily="34" charset="0"/>
                <a:cs typeface="Calibri" pitchFamily="34" charset="0"/>
                <a:sym typeface="Arial"/>
              </a:rPr>
              <a:t>СТВОРЕННЯ ЗГУРТОВАНОСТІ:</a:t>
            </a:r>
            <a:endParaRPr sz="4400" dirty="0">
              <a:solidFill>
                <a:srgbClr val="D28E0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Висока частота взаємодії</a:t>
            </a:r>
            <a:endParaRPr sz="40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Загроза з боку 3-ї сторони</a:t>
            </a:r>
            <a:endParaRPr sz="40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Спільні цілі, підходи &amp; цінності</a:t>
            </a:r>
            <a:endParaRPr sz="40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28E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E3A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0" y="967036"/>
            <a:ext cx="18288001" cy="8784976"/>
          </a:xfrm>
          <a:prstGeom prst="rect">
            <a:avLst/>
          </a:prstGeom>
          <a:solidFill>
            <a:schemeClr val="lt1">
              <a:alpha val="96862"/>
            </a:schemeClr>
          </a:solidFill>
          <a:ln w="12700" cap="flat" cmpd="sng">
            <a:solidFill>
              <a:schemeClr val="dk2">
                <a:alpha val="17647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rgbClr val="D28E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rgbClr val="D28E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rgbClr val="D28E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28E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28E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E3A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8433" y="1559600"/>
            <a:ext cx="14473931" cy="759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/>
          <p:nvPr/>
        </p:nvSpPr>
        <p:spPr>
          <a:xfrm>
            <a:off x="0" y="967036"/>
            <a:ext cx="18288001" cy="8784976"/>
          </a:xfrm>
          <a:prstGeom prst="rect">
            <a:avLst/>
          </a:prstGeom>
          <a:solidFill>
            <a:schemeClr val="lt1">
              <a:alpha val="96862"/>
            </a:schemeClr>
          </a:solidFill>
          <a:ln w="12700" cap="flat" cmpd="sng">
            <a:solidFill>
              <a:schemeClr val="dk2">
                <a:alpha val="17647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D28E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D28E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D28E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28E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28E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E3A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983" y="1408289"/>
            <a:ext cx="14913565" cy="81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;p2"/>
          <p:cNvSpPr/>
          <p:nvPr/>
        </p:nvSpPr>
        <p:spPr>
          <a:xfrm>
            <a:off x="1868557" y="2716696"/>
            <a:ext cx="13994296" cy="4572000"/>
          </a:xfrm>
          <a:prstGeom prst="rect">
            <a:avLst/>
          </a:prstGeom>
          <a:solidFill>
            <a:schemeClr val="lt1">
              <a:alpha val="96862"/>
            </a:schemeClr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 dirty="0" smtClean="0">
                <a:solidFill>
                  <a:srgbClr val="F2900E"/>
                </a:solidFill>
                <a:latin typeface="Calibri" pitchFamily="34" charset="0"/>
                <a:cs typeface="Calibri" pitchFamily="34" charset="0"/>
                <a:sym typeface="Arial"/>
              </a:rPr>
              <a:t>Конфлікти в команді</a:t>
            </a:r>
            <a:r>
              <a:rPr lang="uk-UA" sz="4400" i="0" u="none" strike="noStrike" cap="none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Arial"/>
              </a:rPr>
              <a:t> – одна з найпоширеніших причин </a:t>
            </a:r>
            <a:r>
              <a:rPr lang="uk-UA" sz="4400" i="0" u="none" strike="noStrike" cap="none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Arial"/>
              </a:rPr>
              <a:t>розвалів</a:t>
            </a:r>
            <a:r>
              <a:rPr lang="uk-UA" sz="4400" i="0" u="none" strike="noStrike" cap="none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uk-UA" sz="4400" i="0" u="none" strike="noStrike" cap="none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Arial"/>
              </a:rPr>
              <a:t>стартапів</a:t>
            </a:r>
            <a:r>
              <a:rPr lang="uk-UA" sz="4400" i="0" u="none" strike="noStrike" cap="none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Arial"/>
              </a:rPr>
              <a:t> на ранніх стадіях</a:t>
            </a:r>
            <a:endParaRPr lang="uk-UA" sz="4800" i="0" u="none" strike="noStrike" cap="none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480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dirty="0" smtClean="0">
                <a:solidFill>
                  <a:srgbClr val="F2900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До 10%</a:t>
            </a:r>
            <a:r>
              <a:rPr lang="uk-UA" sz="4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uk-UA" sz="4400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стартапів</a:t>
            </a:r>
            <a:r>
              <a:rPr lang="uk-UA" sz="4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на ранній стадії «помирають» через непорозуміння в команді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440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837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20783"/>
            <a:ext cx="18288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F2900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ВАЖЛИВО</a:t>
            </a:r>
            <a:r>
              <a:rPr lang="uk-UA" sz="4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endParaRPr lang="uk-UA" sz="44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algn="ctr"/>
            <a:r>
              <a:rPr lang="uk-UA" sz="4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з </a:t>
            </a:r>
            <a:r>
              <a:rPr lang="uk-UA" sz="4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перших </a:t>
            </a:r>
            <a:r>
              <a:rPr lang="uk-UA" sz="4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кроків будувати правильну команду,</a:t>
            </a:r>
          </a:p>
          <a:p>
            <a:pPr algn="ctr"/>
            <a:r>
              <a:rPr lang="uk-UA" sz="4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синхронізуватися </a:t>
            </a:r>
            <a:r>
              <a:rPr lang="uk-UA" sz="4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на </a:t>
            </a:r>
            <a:r>
              <a:rPr lang="uk-UA" sz="4400" b="1" dirty="0">
                <a:solidFill>
                  <a:srgbClr val="F2900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єдину </a:t>
            </a:r>
            <a:r>
              <a:rPr lang="uk-UA" sz="4400" b="1" dirty="0" err="1">
                <a:solidFill>
                  <a:srgbClr val="F2900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візію</a:t>
            </a:r>
            <a:r>
              <a:rPr lang="uk-UA" sz="4400" b="1" dirty="0">
                <a:solidFill>
                  <a:srgbClr val="F2900E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і стратегію</a:t>
            </a:r>
            <a:r>
              <a:rPr lang="uk-UA" sz="4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, </a:t>
            </a:r>
            <a:r>
              <a:rPr lang="uk-UA" sz="4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які </a:t>
            </a:r>
          </a:p>
          <a:p>
            <a:pPr algn="ctr"/>
            <a:r>
              <a:rPr lang="uk-UA" sz="4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будуть </a:t>
            </a:r>
            <a:r>
              <a:rPr lang="uk-UA" sz="4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розділяти </a:t>
            </a:r>
            <a:r>
              <a:rPr lang="uk-UA" sz="4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всі співзасновники і команда.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9412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/>
          <p:nvPr/>
        </p:nvSpPr>
        <p:spPr>
          <a:xfrm>
            <a:off x="1868557" y="3604580"/>
            <a:ext cx="13994296" cy="4572000"/>
          </a:xfrm>
          <a:prstGeom prst="rect">
            <a:avLst/>
          </a:prstGeom>
          <a:solidFill>
            <a:schemeClr val="lt1">
              <a:alpha val="96862"/>
            </a:schemeClr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 dirty="0" smtClean="0">
                <a:solidFill>
                  <a:srgbClr val="F2900E"/>
                </a:solidFill>
                <a:latin typeface="Calibri" pitchFamily="34" charset="0"/>
                <a:cs typeface="Calibri" pitchFamily="34" charset="0"/>
                <a:sym typeface="Arial"/>
              </a:rPr>
              <a:t>ГРУПА</a:t>
            </a:r>
            <a:endParaRPr sz="5400" b="1" i="0" u="none" strike="noStrike" cap="none" dirty="0">
              <a:solidFill>
                <a:srgbClr val="F2900E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Будь-яке </a:t>
            </a:r>
            <a:r>
              <a:rPr lang="uk-UA" sz="32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об’єднання осіб, які мають взаємозалежні стосунки та мають спільну мету (2 або більше людей / вони сприймають себе членами групи / вільна взаємодія)</a:t>
            </a:r>
            <a:endParaRPr sz="3200" dirty="0">
              <a:solidFill>
                <a:srgbClr val="0E3A5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E3A5F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dirty="0" smtClean="0">
                <a:solidFill>
                  <a:srgbClr val="F2900E"/>
                </a:solidFill>
                <a:latin typeface="Calibri" pitchFamily="34" charset="0"/>
                <a:cs typeface="Calibri" pitchFamily="34" charset="0"/>
                <a:sym typeface="Arial"/>
              </a:rPr>
              <a:t>КОМАНДА</a:t>
            </a:r>
            <a:endParaRPr sz="5400" b="1" dirty="0">
              <a:solidFill>
                <a:srgbClr val="F2900E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Невелика </a:t>
            </a:r>
            <a:r>
              <a:rPr lang="uk-UA" sz="3200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кількість осіб з взаємодоповнюючими навичками (залежні один від одного, розраховують один на одного, мають спліну мету)</a:t>
            </a:r>
            <a:endParaRPr sz="3200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E3A5F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3" name="Google Shape;167;p1"/>
          <p:cNvSpPr/>
          <p:nvPr/>
        </p:nvSpPr>
        <p:spPr>
          <a:xfrm>
            <a:off x="0" y="1404729"/>
            <a:ext cx="18288000" cy="1747699"/>
          </a:xfrm>
          <a:prstGeom prst="rect">
            <a:avLst/>
          </a:prstGeom>
          <a:solidFill>
            <a:schemeClr val="lt1">
              <a:alpha val="96862"/>
            </a:schemeClr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28E01"/>
              </a:buClr>
              <a:buSzPts val="14000"/>
              <a:buFont typeface="Calibri"/>
              <a:buNone/>
            </a:pPr>
            <a:r>
              <a:rPr lang="uk-UA" sz="6600" b="0" i="0" u="none" strike="noStrike" cap="none" dirty="0" smtClean="0">
                <a:solidFill>
                  <a:srgbClr val="F2900E"/>
                </a:solidFill>
                <a:latin typeface="Calibri"/>
                <a:ea typeface="Calibri"/>
                <a:cs typeface="Calibri"/>
                <a:sym typeface="Calibri"/>
              </a:rPr>
              <a:t>Групова динаміка/</a:t>
            </a:r>
            <a:r>
              <a:rPr lang="en-US" sz="6600" b="0" i="0" u="none" strike="noStrike" cap="none" dirty="0" smtClean="0">
                <a:solidFill>
                  <a:srgbClr val="F2900E"/>
                </a:solidFill>
                <a:latin typeface="Calibri"/>
                <a:ea typeface="Calibri"/>
                <a:cs typeface="Calibri"/>
                <a:sym typeface="Calibri"/>
              </a:rPr>
              <a:t>Team Dynamics</a:t>
            </a:r>
            <a:endParaRPr sz="700" dirty="0">
              <a:solidFill>
                <a:srgbClr val="F290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/>
          <p:nvPr/>
        </p:nvSpPr>
        <p:spPr>
          <a:xfrm>
            <a:off x="2054087" y="2239622"/>
            <a:ext cx="14736417" cy="5738191"/>
          </a:xfrm>
          <a:prstGeom prst="rect">
            <a:avLst/>
          </a:prstGeom>
          <a:solidFill>
            <a:schemeClr val="lt1">
              <a:alpha val="96862"/>
            </a:schemeClr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>
                <a:solidFill>
                  <a:srgbClr val="D28E01"/>
                </a:solidFill>
                <a:latin typeface="Calibri" pitchFamily="34" charset="0"/>
                <a:cs typeface="Calibri" pitchFamily="34" charset="0"/>
                <a:sym typeface="Arial"/>
              </a:rPr>
              <a:t>Група </a:t>
            </a:r>
            <a:r>
              <a:rPr lang="uk-UA" sz="5400" dirty="0" err="1" smtClean="0">
                <a:solidFill>
                  <a:srgbClr val="D28E01"/>
                </a:solidFill>
                <a:latin typeface="Calibri" pitchFamily="34" charset="0"/>
                <a:cs typeface="Calibri" pitchFamily="34" charset="0"/>
                <a:sym typeface="Arial"/>
              </a:rPr>
              <a:t>vs</a:t>
            </a:r>
            <a:r>
              <a:rPr lang="uk-UA" sz="5400" dirty="0" smtClean="0">
                <a:solidFill>
                  <a:srgbClr val="D28E01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uk-UA" sz="5400" dirty="0">
                <a:solidFill>
                  <a:srgbClr val="D28E01"/>
                </a:solidFill>
                <a:latin typeface="Calibri" pitchFamily="34" charset="0"/>
                <a:cs typeface="Calibri" pitchFamily="34" charset="0"/>
                <a:sym typeface="Arial"/>
              </a:rPr>
              <a:t>Команда</a:t>
            </a:r>
            <a:endParaRPr sz="5400" dirty="0">
              <a:solidFill>
                <a:srgbClr val="D28E0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Всі команди є групами</a:t>
            </a:r>
            <a:endParaRPr sz="40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40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Деякі групи – це просто люди, зібрані разом</a:t>
            </a:r>
            <a:endParaRPr sz="40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40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Команди мають взаємозалежність у виконанні задач, а більшість груп – ні</a:t>
            </a:r>
            <a:r>
              <a:rPr lang="uk-UA" sz="5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/>
            </a:r>
            <a:br>
              <a:rPr lang="uk-UA" sz="5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</a:br>
            <a:endParaRPr sz="1800" dirty="0">
              <a:solidFill>
                <a:srgbClr val="0E3A5F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/>
          <p:nvPr/>
        </p:nvSpPr>
        <p:spPr>
          <a:xfrm>
            <a:off x="1616765" y="2147197"/>
            <a:ext cx="15193258" cy="7134900"/>
          </a:xfrm>
          <a:prstGeom prst="rect">
            <a:avLst/>
          </a:prstGeom>
          <a:solidFill>
            <a:schemeClr val="lt1">
              <a:alpha val="96862"/>
            </a:schemeClr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uk-UA" sz="3600" dirty="0">
                <a:solidFill>
                  <a:srgbClr val="F2900E"/>
                </a:solidFill>
                <a:latin typeface="Calibri" pitchFamily="34" charset="0"/>
                <a:cs typeface="Calibri" pitchFamily="34" charset="0"/>
                <a:sym typeface="Arial"/>
              </a:rPr>
              <a:t>ЖИТТЄВИЙ ЦИКЛ ГРУПИ / СТАДІЇ </a:t>
            </a:r>
            <a:r>
              <a:rPr lang="uk-UA" sz="3600" dirty="0" smtClean="0">
                <a:solidFill>
                  <a:srgbClr val="F2900E"/>
                </a:solidFill>
                <a:latin typeface="Calibri" pitchFamily="34" charset="0"/>
                <a:cs typeface="Calibri" pitchFamily="34" charset="0"/>
                <a:sym typeface="Arial"/>
              </a:rPr>
              <a:t>ГРУПОВОЇ</a:t>
            </a:r>
            <a:r>
              <a:rPr lang="en-US" sz="3600" dirty="0" smtClean="0">
                <a:solidFill>
                  <a:srgbClr val="F2900E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uk-UA" sz="3600" dirty="0" smtClean="0">
                <a:solidFill>
                  <a:srgbClr val="F2900E"/>
                </a:solidFill>
                <a:latin typeface="Calibri" pitchFamily="34" charset="0"/>
                <a:cs typeface="Calibri" pitchFamily="34" charset="0"/>
                <a:sym typeface="Arial"/>
              </a:rPr>
              <a:t>ДИНАМІКИ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uk-UA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модель Брюса </a:t>
            </a:r>
            <a:r>
              <a:rPr lang="uk-UA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Такмана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3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F2900E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endParaRPr sz="3600" dirty="0">
              <a:solidFill>
                <a:srgbClr val="F2900E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uk-UA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FORMING </a:t>
            </a:r>
            <a: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(Формування): (Знайомство)</a:t>
            </a:r>
            <a:endParaRPr sz="3600" dirty="0">
              <a:latin typeface="Calibri" pitchFamily="34" charset="0"/>
              <a:cs typeface="Calibri" pitchFamily="34" charset="0"/>
            </a:endParaRPr>
          </a:p>
          <a:p>
            <a:pPr marL="6858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36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STORMING (Конфліктування): (Конфлікт)</a:t>
            </a:r>
            <a:endParaRPr sz="3600" dirty="0">
              <a:latin typeface="Calibri" pitchFamily="34" charset="0"/>
              <a:cs typeface="Calibri" pitchFamily="34" charset="0"/>
            </a:endParaRPr>
          </a:p>
          <a:p>
            <a:pPr marL="6858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36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NORMING (</a:t>
            </a:r>
            <a:r>
              <a:rPr lang="uk-UA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Нормування</a:t>
            </a:r>
            <a:r>
              <a:rPr lang="en-US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uk-UA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Стабілізація</a:t>
            </a:r>
            <a:r>
              <a:rPr lang="uk-UA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) </a:t>
            </a:r>
            <a: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: (Кооперація)</a:t>
            </a:r>
            <a:endParaRPr sz="3600" dirty="0">
              <a:latin typeface="Calibri" pitchFamily="34" charset="0"/>
              <a:cs typeface="Calibri" pitchFamily="34" charset="0"/>
            </a:endParaRPr>
          </a:p>
          <a:p>
            <a:pPr marL="6858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36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PERFORMING (Виконання): (Продуктивність)</a:t>
            </a:r>
            <a:endParaRPr sz="3600" dirty="0">
              <a:latin typeface="Calibri" pitchFamily="34" charset="0"/>
              <a:cs typeface="Calibri" pitchFamily="34" charset="0"/>
            </a:endParaRPr>
          </a:p>
          <a:p>
            <a:pPr marL="6858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36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ADJOURNING (Закриття)	 : (Розділення)</a:t>
            </a:r>
            <a:b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</a:br>
            <a: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/>
            </a:r>
            <a:b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</a:br>
            <a: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/>
            </a:r>
            <a:b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</a:br>
            <a:endParaRPr sz="3600" dirty="0">
              <a:solidFill>
                <a:srgbClr val="0E3A5F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51653" y="1828799"/>
            <a:ext cx="13106400" cy="6029740"/>
          </a:xfrm>
          <a:prstGeom prst="rect">
            <a:avLst/>
          </a:prstGeom>
          <a:ln/>
        </p:spPr>
      </p:pic>
      <p:sp>
        <p:nvSpPr>
          <p:cNvPr id="3" name="Прямоугольник 2"/>
          <p:cNvSpPr/>
          <p:nvPr/>
        </p:nvSpPr>
        <p:spPr>
          <a:xfrm>
            <a:off x="11938365" y="9071282"/>
            <a:ext cx="6022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ru-RU" sz="2000" i="1" dirty="0" err="1" smtClean="0">
                <a:latin typeface="Calibri" pitchFamily="34" charset="0"/>
                <a:cs typeface="Calibri" pitchFamily="34" charset="0"/>
              </a:rPr>
              <a:t>Динамiка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1" dirty="0" err="1">
                <a:latin typeface="Calibri" pitchFamily="34" charset="0"/>
                <a:cs typeface="Calibri" pitchFamily="34" charset="0"/>
              </a:rPr>
              <a:t>командоутворення</a:t>
            </a:r>
            <a:r>
              <a:rPr lang="ru-RU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i="1" u="sng" dirty="0" smtClean="0">
                <a:latin typeface="Calibri" pitchFamily="34" charset="0"/>
                <a:cs typeface="Calibri" pitchFamily="34" charset="0"/>
                <a:hlinkClick r:id="rId3"/>
              </a:rPr>
              <a:t>https://medium.com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20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/>
          <p:nvPr/>
        </p:nvSpPr>
        <p:spPr>
          <a:xfrm>
            <a:off x="1656523" y="2888974"/>
            <a:ext cx="14471374" cy="5102087"/>
          </a:xfrm>
          <a:prstGeom prst="rect">
            <a:avLst/>
          </a:prstGeom>
          <a:solidFill>
            <a:schemeClr val="lt1">
              <a:alpha val="96862"/>
            </a:schemeClr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u="sng" dirty="0">
                <a:solidFill>
                  <a:srgbClr val="D28E01"/>
                </a:solidFill>
                <a:latin typeface="Calibri" pitchFamily="34" charset="0"/>
                <a:cs typeface="Calibri" pitchFamily="34" charset="0"/>
                <a:sym typeface="Arial"/>
              </a:rPr>
              <a:t>ФОРМУВАННЯ: (Знайомство)</a:t>
            </a:r>
            <a:endParaRPr sz="4000" dirty="0">
              <a:latin typeface="Calibri" pitchFamily="34" charset="0"/>
              <a:cs typeface="Calibri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/>
            </a:r>
            <a:b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</a:br>
            <a:r>
              <a:rPr lang="uk-UA" sz="38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Багато невизначеності, фокус на розуміння мети, відпрацювання процедур виконання завдання, визначення структури, керівництва</a:t>
            </a: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/>
            </a:r>
            <a:b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</a:br>
            <a:endParaRPr sz="4000" dirty="0">
              <a:solidFill>
                <a:schemeClr val="dk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D28E01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0E3A5F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/>
          <p:nvPr/>
        </p:nvSpPr>
        <p:spPr>
          <a:xfrm>
            <a:off x="1868557" y="2663684"/>
            <a:ext cx="15001461" cy="6308035"/>
          </a:xfrm>
          <a:prstGeom prst="rect">
            <a:avLst/>
          </a:prstGeom>
          <a:solidFill>
            <a:schemeClr val="lt1">
              <a:alpha val="96862"/>
            </a:schemeClr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u="sng" dirty="0">
                <a:solidFill>
                  <a:srgbClr val="D28E01"/>
                </a:solidFill>
                <a:latin typeface="Calibri" pitchFamily="34" charset="0"/>
                <a:cs typeface="Calibri" pitchFamily="34" charset="0"/>
                <a:sym typeface="Arial"/>
              </a:rPr>
              <a:t>КОНФЛІКТУВАННЯ: (Конфлікт)</a:t>
            </a:r>
            <a:endParaRPr sz="4400" dirty="0">
              <a:latin typeface="Calibri" pitchFamily="34" charset="0"/>
              <a:cs typeface="Calibri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/>
            </a:r>
            <a:br>
              <a:rPr lang="uk-UA" sz="5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</a:br>
            <a:r>
              <a:rPr lang="uk-UA" sz="38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Суміш емоцій, конфлікти щодо пріоритетів цілей, відповідальності кожного члена команди, лідерства, мети</a:t>
            </a:r>
            <a:endParaRPr sz="3800" dirty="0">
              <a:latin typeface="Calibri" pitchFamily="34" charset="0"/>
              <a:cs typeface="Calibri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5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28E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E3A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UVH">
      <a:dk1>
        <a:srgbClr val="3F4A54"/>
      </a:dk1>
      <a:lt1>
        <a:srgbClr val="FFFFFF"/>
      </a:lt1>
      <a:dk2>
        <a:srgbClr val="3A5063"/>
      </a:dk2>
      <a:lt2>
        <a:srgbClr val="B2B2B2"/>
      </a:lt2>
      <a:accent1>
        <a:srgbClr val="FDB41E"/>
      </a:accent1>
      <a:accent2>
        <a:srgbClr val="14A5B2"/>
      </a:accent2>
      <a:accent3>
        <a:srgbClr val="1E75BF"/>
      </a:accent3>
      <a:accent4>
        <a:srgbClr val="8CC83C"/>
      </a:accent4>
      <a:accent5>
        <a:srgbClr val="EA1C25"/>
      </a:accent5>
      <a:accent6>
        <a:srgbClr val="97269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 subs">
  <a:themeElements>
    <a:clrScheme name="UVH">
      <a:dk1>
        <a:srgbClr val="3F4A54"/>
      </a:dk1>
      <a:lt1>
        <a:srgbClr val="FFFFFF"/>
      </a:lt1>
      <a:dk2>
        <a:srgbClr val="3A5063"/>
      </a:dk2>
      <a:lt2>
        <a:srgbClr val="B2B2B2"/>
      </a:lt2>
      <a:accent1>
        <a:srgbClr val="FDB41E"/>
      </a:accent1>
      <a:accent2>
        <a:srgbClr val="14A5B2"/>
      </a:accent2>
      <a:accent3>
        <a:srgbClr val="1E75BF"/>
      </a:accent3>
      <a:accent4>
        <a:srgbClr val="8CC83C"/>
      </a:accent4>
      <a:accent5>
        <a:srgbClr val="EA1C25"/>
      </a:accent5>
      <a:accent6>
        <a:srgbClr val="97269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UVH">
      <a:dk1>
        <a:srgbClr val="3F4A54"/>
      </a:dk1>
      <a:lt1>
        <a:srgbClr val="FFFFFF"/>
      </a:lt1>
      <a:dk2>
        <a:srgbClr val="3A5063"/>
      </a:dk2>
      <a:lt2>
        <a:srgbClr val="B2B2B2"/>
      </a:lt2>
      <a:accent1>
        <a:srgbClr val="FDB41E"/>
      </a:accent1>
      <a:accent2>
        <a:srgbClr val="14A5B2"/>
      </a:accent2>
      <a:accent3>
        <a:srgbClr val="1E75BF"/>
      </a:accent3>
      <a:accent4>
        <a:srgbClr val="8CC83C"/>
      </a:accent4>
      <a:accent5>
        <a:srgbClr val="EA1C25"/>
      </a:accent5>
      <a:accent6>
        <a:srgbClr val="97269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C067"/>
      </a:accent1>
      <a:accent2>
        <a:srgbClr val="03AE97"/>
      </a:accent2>
      <a:accent3>
        <a:srgbClr val="F7AC12"/>
      </a:accent3>
      <a:accent4>
        <a:srgbClr val="CD4E37"/>
      </a:accent4>
      <a:accent5>
        <a:srgbClr val="2C3D4B"/>
      </a:accent5>
      <a:accent6>
        <a:srgbClr val="282B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199</Words>
  <Application>Microsoft Office PowerPoint</Application>
  <PresentationFormat>Произвольный</PresentationFormat>
  <Paragraphs>61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Helvetica Neue</vt:lpstr>
      <vt:lpstr>Calibri</vt:lpstr>
      <vt:lpstr>Custom Design</vt:lpstr>
      <vt:lpstr>with subs</vt:lpstr>
      <vt:lpstr>1_Custom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AZaikin</dc:creator>
  <cp:lastModifiedBy>user</cp:lastModifiedBy>
  <cp:revision>4</cp:revision>
  <dcterms:modified xsi:type="dcterms:W3CDTF">2021-09-28T12:17:06Z</dcterms:modified>
</cp:coreProperties>
</file>