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78A3-2455-4310-9DFE-4384A228E3EB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ru-RU" dirty="0" smtClean="0"/>
              <a:t>Лекція 4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ru-RU" b="1" dirty="0"/>
              <a:t>4 Способи отримання металів та сплавів особливо високої якості</a:t>
            </a:r>
            <a:endParaRPr lang="en-US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3192"/>
            <a:ext cx="10866120" cy="6144768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dirty="0"/>
              <a:t>Кожен із розглянутих методів має свою сферу </a:t>
            </a:r>
            <a:r>
              <a:rPr lang="ru-RU" dirty="0" err="1" smtClean="0"/>
              <a:t>застосування</a:t>
            </a:r>
            <a:r>
              <a:rPr lang="ru-RU" dirty="0" smtClean="0"/>
              <a:t>, в </a:t>
            </a:r>
            <a:r>
              <a:rPr lang="ru-RU" dirty="0" smtClean="0"/>
              <a:t>залежності</a:t>
            </a:r>
            <a:r>
              <a:rPr lang="ru-RU" dirty="0"/>
              <a:t>від сортаменту та вимог, що пред'являються до </a:t>
            </a:r>
            <a:r>
              <a:rPr lang="ru-RU" dirty="0" err="1"/>
              <a:t>сталі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smtClean="0"/>
              <a:t>марки</a:t>
            </a:r>
            <a:r>
              <a:rPr lang="ru-RU" dirty="0"/>
              <a:t>сталі відповідального призначення можуть </a:t>
            </a:r>
            <a:r>
              <a:rPr lang="ru-RU" dirty="0" err="1"/>
              <a:t>виплавлятися</a:t>
            </a:r>
            <a:r>
              <a:rPr lang="ru-RU" dirty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способами </a:t>
            </a:r>
            <a:r>
              <a:rPr lang="ru-RU" dirty="0" err="1" smtClean="0"/>
              <a:t>спецелектрометалургії</a:t>
            </a:r>
            <a:r>
              <a:rPr lang="ru-RU" dirty="0"/>
              <a:t>.</a:t>
            </a:r>
          </a:p>
          <a:p>
            <a:pPr marL="0" indent="449263" algn="just" rtl="0">
              <a:buNone/>
            </a:pPr>
            <a:r>
              <a:rPr lang="ru-RU" b="1" dirty="0"/>
              <a:t>Основними способами</a:t>
            </a:r>
            <a:r>
              <a:rPr lang="ru-RU" b="1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дозволяють отримувати дуже чисті </a:t>
            </a:r>
            <a:r>
              <a:rPr lang="ru-RU" dirty="0" err="1"/>
              <a:t>сталі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сплавиметодами</a:t>
            </a:r>
            <a:r>
              <a:rPr lang="ru-RU" dirty="0" smtClean="0"/>
              <a:t> </a:t>
            </a:r>
            <a:r>
              <a:rPr lang="ru-RU" dirty="0" err="1" smtClean="0"/>
              <a:t>спецелектрометалургії</a:t>
            </a:r>
            <a:r>
              <a:rPr lang="ru-RU" dirty="0"/>
              <a:t>, є:</a:t>
            </a:r>
          </a:p>
          <a:p>
            <a:pPr marL="0" indent="449263" algn="just" rtl="0">
              <a:buNone/>
            </a:pPr>
            <a:r>
              <a:rPr lang="ru-RU" dirty="0"/>
              <a:t>- плавлення у вакуумі;</a:t>
            </a:r>
          </a:p>
          <a:p>
            <a:pPr marL="0" indent="449263" algn="just" rtl="0">
              <a:buNone/>
            </a:pPr>
            <a:r>
              <a:rPr lang="ru-RU" dirty="0"/>
              <a:t>- Вплив на метал плазмовою дугою;</a:t>
            </a:r>
          </a:p>
          <a:p>
            <a:pPr marL="0" indent="449263" algn="just" rtl="0">
              <a:buNone/>
            </a:pPr>
            <a:r>
              <a:rPr lang="ru-RU" dirty="0"/>
              <a:t>- вторинний переплав металу в кристалізатор.</a:t>
            </a:r>
          </a:p>
          <a:p>
            <a:pPr marL="0" indent="449263" algn="just" rtl="0">
              <a:buNone/>
            </a:pPr>
            <a:r>
              <a:rPr lang="ru-RU" dirty="0"/>
              <a:t>Вакуум використовується в процесах ВІП, ВДП, ВДП та ЕЛП, </a:t>
            </a:r>
            <a:r>
              <a:rPr lang="ru-RU" dirty="0" smtClean="0"/>
              <a:t>плазма – </a:t>
            </a:r>
            <a:r>
              <a:rPr lang="ru-RU" dirty="0" smtClean="0"/>
              <a:t>у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ВІП</a:t>
            </a:r>
            <a:r>
              <a:rPr lang="ru-RU" dirty="0"/>
              <a:t>, ПДП, вторинний рафінуючий переплав - у процесах ВДП</a:t>
            </a:r>
            <a:r>
              <a:rPr lang="ru-RU" dirty="0" smtClean="0"/>
              <a:t>, ВІП</a:t>
            </a:r>
            <a:r>
              <a:rPr lang="ru-RU" dirty="0"/>
              <a:t>, ЕЛП, ЕШП та ПДП.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3243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b="1" i="1" dirty="0"/>
              <a:t>Використання вакууму для рафінування 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55" y="1030097"/>
            <a:ext cx="11092011" cy="4930436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b="1" dirty="0" err="1" smtClean="0"/>
              <a:t>Вакуумування</a:t>
            </a:r>
            <a:r>
              <a:rPr lang="ru-RU" b="1" dirty="0" smtClean="0"/>
              <a:t> стали</a:t>
            </a:r>
            <a:r>
              <a:rPr lang="ru-RU" dirty="0" smtClean="0"/>
              <a:t>[</a:t>
            </a:r>
            <a:r>
              <a:rPr lang="en-US" dirty="0"/>
              <a:t>steel vacuum treatment (processing</a:t>
            </a:r>
            <a:r>
              <a:rPr lang="en-US" dirty="0" smtClean="0"/>
              <a:t>)]</a:t>
            </a:r>
            <a:r>
              <a:rPr lang="uk-UA" dirty="0" smtClean="0"/>
              <a:t>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рідкої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/>
              <a:t>під вакуумом з метою поліпшення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в </a:t>
            </a:r>
            <a:r>
              <a:rPr lang="ru-RU" dirty="0"/>
              <a:t>ній вміст газів (Н</a:t>
            </a:r>
            <a:r>
              <a:rPr lang="ru-RU" baseline="-25000" dirty="0"/>
              <a:t>2</a:t>
            </a:r>
            <a:r>
              <a:rPr lang="ru-RU" dirty="0"/>
              <a:t>, N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ru-RU" dirty="0" err="1"/>
              <a:t>О</a:t>
            </a:r>
            <a:r>
              <a:rPr lang="ru-RU" baseline="-25000" dirty="0" err="1" smtClean="0"/>
              <a:t>2</a:t>
            </a:r>
            <a:r>
              <a:rPr lang="ru-RU" dirty="0"/>
              <a:t>) та неметалічних включень</a:t>
            </a:r>
            <a:r>
              <a:rPr lang="ru-RU" dirty="0" smtClean="0"/>
              <a:t>, а</a:t>
            </a:r>
            <a:r>
              <a:rPr lang="ru-RU" dirty="0"/>
              <a:t>при спеціальних методах виплавки та деяких інших</a:t>
            </a:r>
            <a:r>
              <a:rPr lang="ru-RU" dirty="0" smtClean="0"/>
              <a:t>елементів (</a:t>
            </a:r>
            <a:r>
              <a:rPr lang="ru-RU" dirty="0" err="1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Mn</a:t>
            </a:r>
            <a:r>
              <a:rPr lang="ru-RU" dirty="0" smtClean="0"/>
              <a:t>, </a:t>
            </a:r>
            <a:r>
              <a:rPr lang="ru-RU" dirty="0" err="1" smtClean="0"/>
              <a:t>Pb</a:t>
            </a:r>
            <a:r>
              <a:rPr lang="ru-RU" dirty="0" smtClean="0"/>
              <a:t>, </a:t>
            </a:r>
            <a:r>
              <a:rPr lang="ru-RU" dirty="0" err="1" smtClean="0"/>
              <a:t>Zn</a:t>
            </a:r>
            <a:r>
              <a:rPr lang="ru-RU" dirty="0" smtClean="0"/>
              <a:t>, С</a:t>
            </a:r>
            <a:r>
              <a:rPr lang="en-US" dirty="0" smtClean="0"/>
              <a:t>u</a:t>
            </a:r>
            <a:r>
              <a:rPr lang="ru-RU" dirty="0" smtClean="0"/>
              <a:t>).</a:t>
            </a:r>
            <a:endParaRPr lang="ru-RU" dirty="0"/>
          </a:p>
          <a:p>
            <a:pPr marL="0" indent="449263" algn="just" rtl="0">
              <a:buNone/>
            </a:pPr>
            <a:r>
              <a:rPr lang="ru-RU" b="1" dirty="0"/>
              <a:t>Основна ідея технології </a:t>
            </a:r>
            <a:r>
              <a:rPr lang="ru-RU" b="1" dirty="0" err="1"/>
              <a:t>вакуумної</a:t>
            </a:r>
            <a:r>
              <a:rPr lang="ru-RU" b="1" dirty="0"/>
              <a:t> </a:t>
            </a:r>
            <a:r>
              <a:rPr lang="ru-RU" b="1" dirty="0" err="1" smtClean="0"/>
              <a:t>обробки</a:t>
            </a:r>
            <a:r>
              <a:rPr lang="ru-RU" b="1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/>
              <a:t>заснована </a:t>
            </a:r>
            <a:r>
              <a:rPr lang="ru-RU" dirty="0" smtClean="0"/>
              <a:t>на </a:t>
            </a:r>
            <a:r>
              <a:rPr lang="ru-RU" dirty="0" err="1" smtClean="0"/>
              <a:t>термодинамічній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/>
              <a:t>усунення рівноваги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у </a:t>
            </a:r>
            <a:r>
              <a:rPr lang="ru-RU" dirty="0" err="1" smtClean="0"/>
              <a:t>бік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/>
              <a:t>газоподібних продуктів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атмосферного </a:t>
            </a:r>
            <a:r>
              <a:rPr lang="ru-RU" dirty="0" err="1" smtClean="0"/>
              <a:t>тиску</a:t>
            </a:r>
            <a:r>
              <a:rPr lang="ru-RU" dirty="0"/>
              <a:t>. Насамперед, це стосується розчинених у сталі водню</a:t>
            </a:r>
            <a:r>
              <a:rPr lang="ru-RU" dirty="0" smtClean="0"/>
              <a:t>, азоту</a:t>
            </a:r>
            <a:r>
              <a:rPr lang="ru-RU" dirty="0"/>
              <a:t>, а також кисню. При цьому в результаті хімічної реакції з</a:t>
            </a:r>
            <a:r>
              <a:rPr lang="ru-RU" dirty="0" smtClean="0"/>
              <a:t>вуглецем</a:t>
            </a:r>
            <a:r>
              <a:rPr lang="ru-RU" dirty="0"/>
              <a:t>кисень виділяється з розплаву у вигляді СО та СО</a:t>
            </a:r>
            <a:r>
              <a:rPr lang="ru-RU" baseline="-25000" dirty="0"/>
              <a:t>2</a:t>
            </a:r>
            <a:r>
              <a:rPr lang="ru-RU" dirty="0"/>
              <a:t>, забезпечуючи, </a:t>
            </a:r>
            <a:r>
              <a:rPr lang="ru-RU" dirty="0" err="1" smtClean="0"/>
              <a:t>поряд</a:t>
            </a:r>
            <a:r>
              <a:rPr lang="ru-RU" dirty="0" smtClean="0"/>
              <a:t> з </a:t>
            </a:r>
            <a:r>
              <a:rPr lang="ru-RU" dirty="0" err="1" smtClean="0"/>
              <a:t>розкисленням</a:t>
            </a:r>
            <a:r>
              <a:rPr lang="ru-RU" dirty="0"/>
              <a:t>, </a:t>
            </a:r>
            <a:r>
              <a:rPr lang="ru-RU" dirty="0" err="1" smtClean="0"/>
              <a:t>зневуглнецювання</a:t>
            </a:r>
            <a:r>
              <a:rPr lang="ru-RU" dirty="0" smtClean="0"/>
              <a:t> </a:t>
            </a:r>
            <a:r>
              <a:rPr lang="ru-RU" dirty="0"/>
              <a:t>сталі за реакцією 4.1.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89" y="5960533"/>
            <a:ext cx="7091011" cy="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399" y="288544"/>
            <a:ext cx="10617201" cy="6450923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dirty="0"/>
              <a:t>Як зазначалося вище, рівновага реакції 4.1 зсувається вправо</a:t>
            </a:r>
            <a:r>
              <a:rPr lang="ru-RU" dirty="0" smtClean="0"/>
              <a:t>,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</a:t>
            </a:r>
            <a:r>
              <a:rPr lang="ru-RU" dirty="0"/>
              <a:t>з вуглецем, утворюючи оксид вуглецю (ІІ). З цього </a:t>
            </a:r>
            <a:r>
              <a:rPr lang="ru-RU" dirty="0" err="1"/>
              <a:t>випливає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/>
              <a:t>у вакуумі дозволяє зменшити </a:t>
            </a:r>
            <a:r>
              <a:rPr lang="ru-RU" dirty="0" err="1"/>
              <a:t>концентрацію</a:t>
            </a:r>
            <a:r>
              <a:rPr lang="ru-RU" dirty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у </a:t>
            </a:r>
            <a:r>
              <a:rPr lang="ru-RU" dirty="0" err="1" smtClean="0"/>
              <a:t>розплаві</a:t>
            </a:r>
            <a:r>
              <a:rPr lang="ru-RU" dirty="0" smtClean="0"/>
              <a:t> </a:t>
            </a:r>
            <a:r>
              <a:rPr lang="ru-RU" dirty="0" err="1" smtClean="0"/>
              <a:t>пропорційно</a:t>
            </a:r>
            <a:r>
              <a:rPr lang="ru-RU" dirty="0" smtClean="0"/>
              <a:t> </a:t>
            </a:r>
            <a:r>
              <a:rPr lang="ru-RU" dirty="0"/>
              <a:t>зниженню залишкового тиску.</a:t>
            </a:r>
          </a:p>
          <a:p>
            <a:pPr marL="0" indent="449263" algn="l" rtl="0">
              <a:buNone/>
            </a:pPr>
            <a:r>
              <a:rPr lang="ru-RU" dirty="0"/>
              <a:t>У тих випадках, коли кисень у металі перебуває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оксидних</a:t>
            </a:r>
            <a:r>
              <a:rPr lang="ru-RU" dirty="0" smtClean="0"/>
              <a:t> </a:t>
            </a:r>
            <a:r>
              <a:rPr lang="ru-RU" dirty="0" err="1" smtClean="0"/>
              <a:t>неметалевих</a:t>
            </a:r>
            <a:r>
              <a:rPr lang="ru-RU" dirty="0" smtClean="0"/>
              <a:t> </a:t>
            </a:r>
            <a:r>
              <a:rPr lang="ru-RU" dirty="0" err="1" smtClean="0"/>
              <a:t>включень</a:t>
            </a:r>
            <a:r>
              <a:rPr lang="ru-RU" dirty="0"/>
              <a:t>, зниження тиску над </a:t>
            </a:r>
            <a:r>
              <a:rPr lang="ru-RU" dirty="0" err="1"/>
              <a:t>розплавом</a:t>
            </a:r>
            <a:r>
              <a:rPr lang="ru-RU" dirty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часткового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повного їх руйнування за</a:t>
            </a:r>
            <a:r>
              <a:rPr lang="ru-RU" dirty="0" smtClean="0"/>
              <a:t>реакції</a:t>
            </a:r>
            <a:r>
              <a:rPr lang="ru-RU" dirty="0"/>
              <a:t>4.2</a:t>
            </a:r>
            <a:r>
              <a:rPr lang="ru-RU" dirty="0" smtClean="0"/>
              <a:t>.</a:t>
            </a:r>
            <a:endParaRPr lang="ru-RU" dirty="0"/>
          </a:p>
          <a:p>
            <a:pPr marL="0" indent="449263" algn="l" rtl="0">
              <a:buNone/>
            </a:pPr>
            <a:endParaRPr lang="ru-RU" dirty="0" smtClean="0"/>
          </a:p>
          <a:p>
            <a:pPr marL="0" indent="449263" algn="l" rtl="0">
              <a:buNone/>
            </a:pPr>
            <a:r>
              <a:rPr lang="ru-RU" dirty="0"/>
              <a:t>При цьому такі оксиди, </a:t>
            </a:r>
            <a:r>
              <a:rPr lang="ru-RU" dirty="0" smtClean="0"/>
              <a:t>як </a:t>
            </a:r>
            <a:r>
              <a:rPr lang="ru-RU" dirty="0" err="1" smtClean="0"/>
              <a:t>МnО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Сr</a:t>
            </a:r>
            <a:r>
              <a:rPr lang="ru-RU" baseline="-25000" dirty="0" err="1" smtClean="0"/>
              <a:t>2</a:t>
            </a:r>
            <a:r>
              <a:rPr lang="ru-RU" dirty="0" err="1"/>
              <a:t>О</a:t>
            </a:r>
            <a:r>
              <a:rPr lang="ru-RU" baseline="-25000" dirty="0" err="1" smtClean="0"/>
              <a:t>3</a:t>
            </a:r>
            <a:r>
              <a:rPr lang="ru-RU" dirty="0"/>
              <a:t>, відновлюються майже повністю. Для відновлення більш міцних включень (</a:t>
            </a:r>
            <a:r>
              <a:rPr lang="ru-RU" dirty="0" smtClean="0"/>
              <a:t>А</a:t>
            </a:r>
            <a:r>
              <a:rPr lang="en-US" dirty="0"/>
              <a:t>l</a:t>
            </a:r>
            <a:r>
              <a:rPr lang="ru-RU" baseline="-25000" dirty="0" smtClean="0"/>
              <a:t>2</a:t>
            </a:r>
            <a:r>
              <a:rPr lang="en-US" dirty="0"/>
              <a:t>O</a:t>
            </a:r>
            <a:r>
              <a:rPr lang="ru-RU" baseline="-25000" dirty="0" smtClean="0"/>
              <a:t>3</a:t>
            </a:r>
            <a:r>
              <a:rPr lang="en-US" baseline="-25000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ТіО</a:t>
            </a:r>
            <a:r>
              <a:rPr lang="ru-RU" baseline="-25000" dirty="0"/>
              <a:t>2</a:t>
            </a:r>
            <a:r>
              <a:rPr lang="ru-RU" dirty="0"/>
              <a:t>) </a:t>
            </a:r>
            <a:r>
              <a:rPr lang="uk-UA" dirty="0" smtClean="0"/>
              <a:t>п</a:t>
            </a:r>
            <a:r>
              <a:rPr lang="ru-RU" dirty="0" err="1" smtClean="0"/>
              <a:t>отрібний</a:t>
            </a:r>
            <a:r>
              <a:rPr lang="ru-RU" dirty="0" smtClean="0"/>
              <a:t> </a:t>
            </a:r>
            <a:r>
              <a:rPr lang="ru-RU" dirty="0"/>
              <a:t>дуже глибокий вакуум.</a:t>
            </a:r>
          </a:p>
          <a:p>
            <a:pPr marL="0" indent="449263" algn="l" rtl="0">
              <a:buNone/>
            </a:pPr>
            <a:r>
              <a:rPr lang="ru-RU" dirty="0"/>
              <a:t>Обробка металу вакуумом також впливає на вміст у сталі водню та азоту.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626" y="3652879"/>
            <a:ext cx="7622869" cy="4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8056"/>
            <a:ext cx="10515600" cy="5728907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/>
              <a:t>металу від водню та азоту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smtClean="0"/>
              <a:t>вакуумом </a:t>
            </a:r>
            <a:r>
              <a:rPr lang="ru-RU" dirty="0" err="1" smtClean="0"/>
              <a:t>прискорюється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протікаючим</a:t>
            </a:r>
            <a:r>
              <a:rPr lang="ru-RU" dirty="0" smtClean="0"/>
              <a:t> </a:t>
            </a:r>
            <a:r>
              <a:rPr lang="ru-RU" dirty="0"/>
              <a:t>процесом виділення бульбашок окису вуглецю.</a:t>
            </a:r>
          </a:p>
          <a:p>
            <a:pPr marL="0" indent="449263" algn="just" rtl="0">
              <a:buNone/>
            </a:pPr>
            <a:r>
              <a:rPr lang="ru-RU" dirty="0"/>
              <a:t>Ці бульбашки інтенсивно перемішують метал і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smtClean="0"/>
              <a:t>є маленькими </a:t>
            </a:r>
            <a:r>
              <a:rPr lang="ru-RU" dirty="0" smtClean="0"/>
              <a:t>«</a:t>
            </a:r>
            <a:r>
              <a:rPr lang="ru-RU" dirty="0" err="1" smtClean="0"/>
              <a:t>вакуумними</a:t>
            </a:r>
            <a:r>
              <a:rPr lang="ru-RU" dirty="0" smtClean="0"/>
              <a:t> камерами</a:t>
            </a:r>
            <a:r>
              <a:rPr lang="ru-RU" dirty="0"/>
              <a:t>», так як у бульбашці, що складається тільки з СО</a:t>
            </a:r>
            <a:r>
              <a:rPr lang="ru-RU" dirty="0" smtClean="0"/>
              <a:t>, </a:t>
            </a:r>
            <a:r>
              <a:rPr lang="ru-RU" dirty="0" err="1" smtClean="0"/>
              <a:t>парціальний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воденю</a:t>
            </a:r>
            <a:r>
              <a:rPr lang="ru-RU" dirty="0" smtClean="0"/>
              <a:t> </a:t>
            </a:r>
            <a:r>
              <a:rPr lang="ru-RU" dirty="0"/>
              <a:t>та азоту дорівнюють нулю (P</a:t>
            </a:r>
            <a:r>
              <a:rPr lang="ru-RU" baseline="-25000" dirty="0"/>
              <a:t>H2</a:t>
            </a:r>
            <a:r>
              <a:rPr lang="ru-RU" dirty="0"/>
              <a:t>= 0 та P</a:t>
            </a:r>
            <a:r>
              <a:rPr lang="ru-RU" baseline="-25000" dirty="0"/>
              <a:t>N2</a:t>
            </a:r>
            <a:r>
              <a:rPr lang="ru-RU" dirty="0"/>
              <a:t>= 0</a:t>
            </a:r>
            <a:r>
              <a:rPr lang="ru-RU" dirty="0" smtClean="0"/>
              <a:t>).</a:t>
            </a:r>
          </a:p>
          <a:p>
            <a:pPr marL="0" indent="449263" algn="just" rtl="0">
              <a:buNone/>
            </a:pPr>
            <a:r>
              <a:rPr lang="ru-RU" b="1" dirty="0"/>
              <a:t>Максимальний </a:t>
            </a:r>
            <a:r>
              <a:rPr lang="ru-RU" b="1" dirty="0" err="1"/>
              <a:t>ступінь</a:t>
            </a:r>
            <a:r>
              <a:rPr lang="ru-RU" b="1" dirty="0"/>
              <a:t> </a:t>
            </a:r>
            <a:r>
              <a:rPr lang="ru-RU" b="1" dirty="0" err="1" smtClean="0"/>
              <a:t>рафінування</a:t>
            </a:r>
            <a:r>
              <a:rPr lang="ru-RU" b="1" dirty="0" smtClean="0"/>
              <a:t> </a:t>
            </a:r>
            <a:r>
              <a:rPr lang="ru-RU" dirty="0" err="1" smtClean="0"/>
              <a:t>сталі</a:t>
            </a:r>
            <a:r>
              <a:rPr lang="ru-RU" dirty="0"/>
              <a:t>, досягається завдяки виконанню наступних умов:</a:t>
            </a:r>
          </a:p>
          <a:p>
            <a:pPr marL="0" indent="449263" algn="just" rtl="0">
              <a:buNone/>
            </a:pPr>
            <a:r>
              <a:rPr lang="ru-RU" dirty="0"/>
              <a:t>- Створення максимального розрядження над рідким металом;</a:t>
            </a:r>
          </a:p>
          <a:p>
            <a:pPr marL="0" indent="449263" algn="just" rtl="0">
              <a:buNone/>
            </a:pPr>
            <a:r>
              <a:rPr lang="ru-RU" dirty="0"/>
              <a:t>- максимальна поверхня взаємодії між металом та вакуумом;</a:t>
            </a:r>
          </a:p>
          <a:p>
            <a:pPr marL="0" indent="449263" algn="just" rtl="0">
              <a:buNone/>
            </a:pPr>
            <a:r>
              <a:rPr lang="ru-RU" dirty="0"/>
              <a:t>- Достатній час взаємодії металу з вакуумом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9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55" y="123208"/>
            <a:ext cx="11321592" cy="6466128"/>
          </a:xfrm>
        </p:spPr>
        <p:txBody>
          <a:bodyPr>
            <a:noAutofit/>
          </a:bodyPr>
          <a:lstStyle/>
          <a:p>
            <a:pPr marL="0" indent="449263" algn="just" rtl="0">
              <a:buNone/>
            </a:pPr>
            <a:r>
              <a:rPr lang="ru-RU" sz="3200" dirty="0" smtClean="0"/>
              <a:t>Для </a:t>
            </a:r>
            <a:r>
              <a:rPr lang="ru-RU" sz="3200" dirty="0" err="1" smtClean="0"/>
              <a:t>забезпечення</a:t>
            </a:r>
            <a:r>
              <a:rPr lang="ru-RU" sz="3200" dirty="0" smtClean="0"/>
              <a:t> </a:t>
            </a:r>
            <a:r>
              <a:rPr lang="ru-RU" sz="3200" dirty="0"/>
              <a:t>достатньої площі поверхні </a:t>
            </a:r>
            <a:r>
              <a:rPr lang="ru-RU" sz="3200" dirty="0" err="1"/>
              <a:t>поділу</a:t>
            </a:r>
            <a:r>
              <a:rPr lang="ru-RU" sz="3200" dirty="0"/>
              <a:t> </a:t>
            </a:r>
            <a:r>
              <a:rPr lang="ru-RU" sz="3200" dirty="0" smtClean="0"/>
              <a:t>фаз </a:t>
            </a:r>
            <a:r>
              <a:rPr lang="ru-RU" sz="3200" dirty="0" err="1" smtClean="0"/>
              <a:t>вакуумну</a:t>
            </a:r>
            <a:r>
              <a:rPr lang="ru-RU" sz="3200" dirty="0" smtClean="0"/>
              <a:t> </a:t>
            </a:r>
            <a:r>
              <a:rPr lang="ru-RU" sz="3200" dirty="0" err="1" smtClean="0"/>
              <a:t>обробку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розкисленої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сталі</a:t>
            </a:r>
            <a:r>
              <a:rPr lang="ru-RU" sz="3200" dirty="0" smtClean="0"/>
              <a:t> </a:t>
            </a:r>
            <a:r>
              <a:rPr lang="ru-RU" sz="3200" dirty="0"/>
              <a:t>поєднують з </a:t>
            </a:r>
            <a:r>
              <a:rPr lang="ru-RU" sz="3200" dirty="0" err="1"/>
              <a:t>продуванням</a:t>
            </a:r>
            <a:r>
              <a:rPr lang="ru-RU" sz="3200" dirty="0"/>
              <a:t> </a:t>
            </a:r>
            <a:r>
              <a:rPr lang="ru-RU" sz="3200" dirty="0" err="1" smtClean="0"/>
              <a:t>розплаву</a:t>
            </a:r>
            <a:r>
              <a:rPr lang="ru-RU" sz="3200" dirty="0" smtClean="0"/>
              <a:t> </a:t>
            </a:r>
            <a:r>
              <a:rPr lang="ru-RU" sz="3200" dirty="0" err="1" smtClean="0"/>
              <a:t>інертним</a:t>
            </a:r>
            <a:r>
              <a:rPr lang="ru-RU" sz="3200" dirty="0" smtClean="0"/>
              <a:t> </a:t>
            </a:r>
            <a:r>
              <a:rPr lang="ru-RU" sz="3200" dirty="0" smtClean="0"/>
              <a:t>газом</a:t>
            </a:r>
            <a:r>
              <a:rPr lang="ru-RU" sz="3200" dirty="0"/>
              <a:t>. При продуванні масу металу пронизують </a:t>
            </a:r>
            <a:r>
              <a:rPr lang="ru-RU" sz="3200" dirty="0" err="1"/>
              <a:t>тисячі</a:t>
            </a:r>
            <a:r>
              <a:rPr lang="ru-RU" sz="3200" dirty="0"/>
              <a:t> </a:t>
            </a:r>
            <a:r>
              <a:rPr lang="ru-RU" sz="3200" dirty="0" err="1" smtClean="0"/>
              <a:t>бульбашок</a:t>
            </a:r>
            <a:r>
              <a:rPr lang="ru-RU" sz="3200" dirty="0" smtClean="0"/>
              <a:t> </a:t>
            </a:r>
            <a:r>
              <a:rPr lang="ru-RU" sz="3200" dirty="0" err="1" smtClean="0"/>
              <a:t>інертного</a:t>
            </a:r>
            <a:r>
              <a:rPr lang="ru-RU" sz="3200" dirty="0" smtClean="0"/>
              <a:t> </a:t>
            </a:r>
            <a:r>
              <a:rPr lang="ru-RU" sz="3200" dirty="0" smtClean="0"/>
              <a:t>газу</a:t>
            </a:r>
            <a:r>
              <a:rPr lang="ru-RU" sz="3200" dirty="0"/>
              <a:t>(зазвичай аргону). При цьому під вакуумом досягнемо </a:t>
            </a:r>
            <a:r>
              <a:rPr lang="ru-RU" sz="3200" dirty="0" err="1"/>
              <a:t>принципово</a:t>
            </a:r>
            <a:r>
              <a:rPr lang="ru-RU" sz="3200" dirty="0" err="1" smtClean="0"/>
              <a:t>новий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кількісний</a:t>
            </a:r>
            <a:r>
              <a:rPr lang="ru-RU" sz="3200" dirty="0" smtClean="0"/>
              <a:t> результат </a:t>
            </a:r>
            <a:r>
              <a:rPr lang="ru-RU" sz="3200" dirty="0"/>
              <a:t>перемішування металу інертним газом, </a:t>
            </a:r>
            <a:r>
              <a:rPr lang="ru-RU" sz="3200" dirty="0" err="1"/>
              <a:t>так</a:t>
            </a:r>
            <a:r>
              <a:rPr lang="ru-RU" sz="3200" dirty="0" err="1" smtClean="0"/>
              <a:t>як</a:t>
            </a:r>
            <a:r>
              <a:rPr lang="ru-RU" sz="3200" dirty="0" smtClean="0"/>
              <a:t> </a:t>
            </a:r>
            <a:r>
              <a:rPr lang="ru-RU" sz="3200" dirty="0" smtClean="0"/>
              <a:t>величина </a:t>
            </a:r>
            <a:r>
              <a:rPr lang="ru-RU" sz="3200" dirty="0" err="1" smtClean="0"/>
              <a:t>потужності</a:t>
            </a:r>
            <a:r>
              <a:rPr lang="ru-RU" sz="3200" dirty="0" smtClean="0"/>
              <a:t> </a:t>
            </a:r>
            <a:r>
              <a:rPr lang="ru-RU" sz="3200" dirty="0"/>
              <a:t>перемішування при зниженні тиску </a:t>
            </a:r>
            <a:r>
              <a:rPr lang="ru-RU" sz="3200" dirty="0" err="1"/>
              <a:t>збільшується</a:t>
            </a:r>
            <a:r>
              <a:rPr lang="ru-RU" sz="3200" dirty="0"/>
              <a:t> </a:t>
            </a:r>
            <a:r>
              <a:rPr lang="ru-RU" sz="3200" dirty="0" smtClean="0"/>
              <a:t>в 4-</a:t>
            </a:r>
            <a:r>
              <a:rPr lang="ru-RU" sz="3200" dirty="0" err="1" smtClean="0"/>
              <a:t>5разів</a:t>
            </a:r>
            <a:r>
              <a:rPr lang="ru-RU" sz="3200" dirty="0"/>
              <a:t>. Слід зазначити, що з атмосферному тиску </a:t>
            </a:r>
            <a:r>
              <a:rPr lang="ru-RU" sz="3200" dirty="0" err="1"/>
              <a:t>така</a:t>
            </a:r>
            <a:r>
              <a:rPr lang="ru-RU" sz="3200" dirty="0"/>
              <a:t> </a:t>
            </a:r>
            <a:r>
              <a:rPr lang="ru-RU" sz="3200" dirty="0" smtClean="0"/>
              <a:t>величина </a:t>
            </a:r>
            <a:r>
              <a:rPr lang="ru-RU" sz="3200" dirty="0" err="1" smtClean="0"/>
              <a:t>потужності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перемішування</a:t>
            </a:r>
            <a:r>
              <a:rPr lang="ru-RU" sz="3200" dirty="0" smtClean="0"/>
              <a:t> практично </a:t>
            </a:r>
            <a:r>
              <a:rPr lang="ru-RU" sz="3200" dirty="0" err="1" smtClean="0"/>
              <a:t>недосяжна</a:t>
            </a:r>
            <a:r>
              <a:rPr lang="ru-RU" sz="3200" dirty="0" smtClean="0"/>
              <a:t>.</a:t>
            </a:r>
          </a:p>
          <a:p>
            <a:pPr marL="0" indent="449263" algn="just" rtl="0">
              <a:buNone/>
            </a:pPr>
            <a:r>
              <a:rPr lang="ru-RU" sz="3200" dirty="0"/>
              <a:t>Таким чином використання вакууму дозволяє забезпечити глибоку дегазацію металу (видалення [O], [H], [N]), знизити вміст вуглецю та неметалевих включень. Крім того відбувається усереднення хімічного складу та вирівнювання температури по всьому об'єму </a:t>
            </a:r>
            <a:r>
              <a:rPr lang="ru-RU" sz="3200" dirty="0" err="1"/>
              <a:t>металу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792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59"/>
            <a:ext cx="11114988" cy="6374405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dirty="0" smtClean="0"/>
              <a:t>Крім</a:t>
            </a:r>
            <a:r>
              <a:rPr lang="ru-RU" dirty="0"/>
              <a:t>того, в тих випадках, коли метал містить у </a:t>
            </a:r>
            <a:r>
              <a:rPr lang="ru-RU" dirty="0" err="1" smtClean="0"/>
              <a:t>підвищених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концентраціях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/>
              <a:t>кольорових металів (свинцю, сурми, олова, цинку та </a:t>
            </a:r>
            <a:r>
              <a:rPr lang="ru-RU" dirty="0" err="1"/>
              <a:t>ін</a:t>
            </a:r>
            <a:r>
              <a:rPr lang="ru-RU" dirty="0" smtClean="0"/>
              <a:t>.), </a:t>
            </a:r>
            <a:r>
              <a:rPr lang="ru-RU" dirty="0" err="1" smtClean="0"/>
              <a:t>помітначастина</a:t>
            </a:r>
            <a:r>
              <a:rPr lang="ru-RU" dirty="0" smtClean="0"/>
              <a:t> </a:t>
            </a:r>
            <a:r>
              <a:rPr lang="ru-RU" dirty="0"/>
              <a:t>їх при обробці вакуумом випаровується. </a:t>
            </a:r>
            <a:r>
              <a:rPr lang="ru-RU" dirty="0" err="1"/>
              <a:t>Домішки</a:t>
            </a:r>
            <a:r>
              <a:rPr lang="ru-RU" dirty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металіву</a:t>
            </a:r>
            <a:r>
              <a:rPr lang="ru-RU" dirty="0" smtClean="0"/>
              <a:t> </a:t>
            </a:r>
            <a:r>
              <a:rPr lang="ru-RU" dirty="0"/>
              <a:t>деяких випадках, особливо при виробництві високоміцних сплавів</a:t>
            </a:r>
            <a:r>
              <a:rPr lang="ru-RU" dirty="0" smtClean="0"/>
              <a:t>,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погіршують</a:t>
            </a:r>
            <a:r>
              <a:rPr lang="ru-RU" dirty="0" smtClean="0"/>
              <a:t> </a:t>
            </a:r>
            <a:r>
              <a:rPr lang="ru-RU" dirty="0"/>
              <a:t>властивості металу, і обробка вакуумом є </a:t>
            </a:r>
            <a:r>
              <a:rPr lang="ru-RU" dirty="0" smtClean="0"/>
              <a:t>по </a:t>
            </a:r>
            <a:r>
              <a:rPr lang="ru-RU" dirty="0" err="1" smtClean="0"/>
              <a:t>істоті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/>
              <a:t>способом зменшити цей шкідливий вплив</a:t>
            </a:r>
            <a:r>
              <a:rPr lang="ru-RU" dirty="0" smtClean="0"/>
              <a:t>.</a:t>
            </a:r>
          </a:p>
          <a:p>
            <a:pPr marL="0" indent="449263" algn="just" rtl="0">
              <a:buNone/>
            </a:pPr>
            <a:r>
              <a:rPr lang="ru-RU" dirty="0"/>
              <a:t>Тому обробка сталі вакуумом використовують під час </a:t>
            </a:r>
            <a:r>
              <a:rPr lang="ru-RU" dirty="0" err="1" smtClean="0"/>
              <a:t>виробництва</a:t>
            </a:r>
            <a:r>
              <a:rPr lang="ru-RU" dirty="0" smtClean="0"/>
              <a:t> сталей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/>
              <a:t>, необхідних для виробництва цілого ряду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авіаційної</a:t>
            </a:r>
            <a:r>
              <a:rPr lang="ru-RU" dirty="0"/>
              <a:t>, радіоелектронної, приладобудівної промисловості,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/>
              <a:t>конструкцій (наприклад, трубопроводів, мостів </a:t>
            </a:r>
            <a:r>
              <a:rPr lang="ru-RU" dirty="0" err="1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працюючих</a:t>
            </a:r>
            <a:r>
              <a:rPr lang="ru-RU" dirty="0" smtClean="0"/>
              <a:t> на </a:t>
            </a:r>
            <a:r>
              <a:rPr lang="ru-RU" dirty="0"/>
              <a:t>крайній Півночі, для космічної техніки тощо.</a:t>
            </a:r>
          </a:p>
          <a:p>
            <a:pPr marL="0" indent="449263" algn="just" rtl="0">
              <a:buNone/>
            </a:pPr>
            <a:r>
              <a:rPr lang="ru-RU" dirty="0"/>
              <a:t>В даний час у промислово розвинених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установок </a:t>
            </a:r>
            <a:r>
              <a:rPr lang="ru-RU" dirty="0" err="1" smtClean="0"/>
              <a:t>позапічного</a:t>
            </a:r>
            <a:r>
              <a:rPr lang="ru-RU" dirty="0" smtClean="0"/>
              <a:t> </a:t>
            </a:r>
            <a:r>
              <a:rPr lang="ru-RU" dirty="0" err="1" smtClean="0"/>
              <a:t>вакуумування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/>
              <a:t>конструкції</a:t>
            </a:r>
            <a:r>
              <a:rPr lang="ru-RU" dirty="0" smtClean="0"/>
              <a:t>.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найпоширеніших</a:t>
            </a:r>
            <a:r>
              <a:rPr lang="ru-RU" dirty="0" smtClean="0"/>
              <a:t> </a:t>
            </a:r>
            <a:r>
              <a:rPr lang="ru-RU" dirty="0"/>
              <a:t>конструкцій представлені на </a:t>
            </a:r>
            <a:r>
              <a:rPr lang="ru-RU" dirty="0" smtClean="0"/>
              <a:t>рису</a:t>
            </a:r>
            <a:r>
              <a:rPr lang="ru-RU" dirty="0" smtClean="0"/>
              <a:t>нку 4.1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472" y="4982592"/>
            <a:ext cx="11323687" cy="1410209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000" dirty="0"/>
              <a:t>I –</a:t>
            </a:r>
            <a:r>
              <a:rPr lang="ru-RU" sz="2000" dirty="0" err="1" smtClean="0"/>
              <a:t>вакуумування</a:t>
            </a:r>
            <a:r>
              <a:rPr lang="ru-RU" sz="2000" dirty="0" smtClean="0"/>
              <a:t> у </a:t>
            </a:r>
            <a:r>
              <a:rPr lang="ru-RU" sz="2000" dirty="0"/>
              <a:t>струмені: 1– при переливі з ковша до ківша; 2 </a:t>
            </a:r>
            <a:r>
              <a:rPr lang="ru-RU" sz="2000" dirty="0" smtClean="0"/>
              <a:t>– при </a:t>
            </a:r>
            <a:r>
              <a:rPr lang="ru-RU" sz="2000" dirty="0" err="1" smtClean="0"/>
              <a:t>розливанні</a:t>
            </a:r>
            <a:r>
              <a:rPr lang="ru-RU" sz="2000" dirty="0" smtClean="0"/>
              <a:t> у </a:t>
            </a:r>
            <a:r>
              <a:rPr lang="ru-RU" sz="2000" dirty="0"/>
              <a:t>виливницю; 3 – </a:t>
            </a:r>
            <a:r>
              <a:rPr lang="ru-RU" sz="2000" dirty="0" err="1" smtClean="0"/>
              <a:t>потокове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вакуумування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II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вакуумування</a:t>
            </a:r>
            <a:r>
              <a:rPr lang="ru-RU" sz="2000" dirty="0" smtClean="0"/>
              <a:t> у </a:t>
            </a:r>
            <a:r>
              <a:rPr lang="ru-RU" sz="2000" dirty="0"/>
              <a:t>вакуум-камері: 4 – </a:t>
            </a:r>
            <a:r>
              <a:rPr lang="ru-RU" sz="2000" dirty="0" err="1" smtClean="0"/>
              <a:t>циркуляційне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вакуумування</a:t>
            </a:r>
            <a:r>
              <a:rPr lang="ru-RU" sz="2000" dirty="0"/>
              <a:t>; 5 – </a:t>
            </a:r>
            <a:r>
              <a:rPr lang="ru-RU" sz="2000" dirty="0" err="1" smtClean="0"/>
              <a:t>порційне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вакуумування</a:t>
            </a:r>
            <a:r>
              <a:rPr lang="ru-RU" sz="2000" dirty="0"/>
              <a:t>; 6 – </a:t>
            </a:r>
            <a:r>
              <a:rPr lang="ru-RU" sz="2000" dirty="0" err="1" smtClean="0"/>
              <a:t>потокове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вакуумування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III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вакуумування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</a:t>
            </a:r>
            <a:r>
              <a:rPr lang="ru-RU" sz="2000" dirty="0" smtClean="0"/>
              <a:t> </a:t>
            </a:r>
            <a:r>
              <a:rPr lang="ru-RU" sz="2000" dirty="0"/>
              <a:t>в ковші: 7, 8 – </a:t>
            </a:r>
            <a:r>
              <a:rPr lang="ru-RU" sz="2000" dirty="0" smtClean="0"/>
              <a:t>вакуум-</a:t>
            </a:r>
            <a:r>
              <a:rPr lang="ru-RU" sz="2000" dirty="0" err="1" smtClean="0"/>
              <a:t>кисневе</a:t>
            </a:r>
            <a:r>
              <a:rPr lang="ru-RU" sz="2000" dirty="0" smtClean="0"/>
              <a:t> </a:t>
            </a:r>
            <a:r>
              <a:rPr lang="ru-RU" sz="2000" dirty="0" err="1" smtClean="0"/>
              <a:t>рафінування</a:t>
            </a:r>
            <a:r>
              <a:rPr lang="ru-RU" sz="2000" dirty="0"/>
              <a:t>; 9, 10 - вакуум-кисневе рафінування; 11, 12 </a:t>
            </a:r>
            <a:r>
              <a:rPr lang="ru-RU" sz="2000" dirty="0" smtClean="0"/>
              <a:t>– </a:t>
            </a:r>
            <a:r>
              <a:rPr lang="ru-RU" sz="2000" dirty="0" err="1" smtClean="0"/>
              <a:t>комбіновані</a:t>
            </a:r>
            <a:r>
              <a:rPr lang="ru-RU" sz="2000" dirty="0" smtClean="0"/>
              <a:t> з </a:t>
            </a:r>
            <a:r>
              <a:rPr lang="ru-RU" sz="2000" dirty="0"/>
              <a:t>дуговим </a:t>
            </a:r>
            <a:r>
              <a:rPr lang="ru-RU" sz="2000" dirty="0" err="1"/>
              <a:t>нагріванням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вакуумуванням</a:t>
            </a:r>
            <a:r>
              <a:rPr lang="ru-RU" sz="2000" dirty="0"/>
              <a:t>.</a:t>
            </a:r>
          </a:p>
          <a:p>
            <a:pPr marL="0" indent="0" algn="just" rtl="0">
              <a:buNone/>
            </a:pPr>
            <a:r>
              <a:rPr lang="ru-RU" sz="2000" dirty="0"/>
              <a:t>Рисунок 4.1 – </a:t>
            </a:r>
            <a:r>
              <a:rPr lang="ru-RU" sz="2000" dirty="0" err="1" smtClean="0"/>
              <a:t>Способи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вакуумування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сталі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323393" y="0"/>
            <a:ext cx="7449846" cy="49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11684000" cy="503555"/>
          </a:xfrm>
        </p:spPr>
        <p:txBody>
          <a:bodyPr>
            <a:normAutofit fontScale="90000"/>
          </a:bodyPr>
          <a:lstStyle/>
          <a:p>
            <a:pPr algn="ctr" rtl="0"/>
            <a:r>
              <a:rPr lang="ru-RU" b="1" i="1" dirty="0"/>
              <a:t>Вплив на метал плазмовою дугою.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1" y="932688"/>
            <a:ext cx="11684000" cy="5781379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b="1" dirty="0" smtClean="0"/>
              <a:t>Плазму </a:t>
            </a:r>
            <a:r>
              <a:rPr lang="ru-RU" dirty="0" smtClean="0"/>
              <a:t>через </a:t>
            </a:r>
            <a:r>
              <a:rPr lang="ru-RU" dirty="0"/>
              <a:t>особливості перебігу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фізико-хімічних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/>
              <a:t>до четвертого агрегатного стану речовини. У </a:t>
            </a:r>
            <a:r>
              <a:rPr lang="ru-RU" dirty="0" err="1"/>
              <a:t>техніці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/>
              <a:t>і в металургії, використовують низькотемпературну плазму</a:t>
            </a:r>
            <a:r>
              <a:rPr lang="ru-RU" dirty="0" smtClean="0"/>
              <a:t>, </a:t>
            </a:r>
            <a:r>
              <a:rPr lang="ru-RU" dirty="0" err="1" smtClean="0"/>
              <a:t>одержувану</a:t>
            </a:r>
            <a:r>
              <a:rPr lang="ru-RU" dirty="0" smtClean="0"/>
              <a:t> за </a:t>
            </a:r>
            <a:r>
              <a:rPr lang="ru-RU" dirty="0"/>
              <a:t>рахунок електричного розряду в газах,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іонізації</a:t>
            </a:r>
            <a:r>
              <a:rPr lang="ru-RU" dirty="0" smtClean="0"/>
              <a:t> </a:t>
            </a:r>
            <a:r>
              <a:rPr lang="ru-RU" dirty="0" smtClean="0"/>
              <a:t>якої</a:t>
            </a:r>
            <a:r>
              <a:rPr lang="ru-RU" dirty="0"/>
              <a:t>, як правило, становить 1 – 2%. Частка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 smtClean="0"/>
              <a:t>плазмі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smtClean="0"/>
              <a:t>енергію</a:t>
            </a:r>
            <a:r>
              <a:rPr lang="ru-RU" dirty="0"/>
              <a:t>не більше 0,5 - 3 эВ. У зв'язку з тим, що </a:t>
            </a:r>
            <a:r>
              <a:rPr lang="ru-RU" dirty="0" err="1"/>
              <a:t>1еВ</a:t>
            </a:r>
            <a:r>
              <a:rPr lang="ru-RU" dirty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теплового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/>
              <a:t>при температурі близько 11600 К, </a:t>
            </a:r>
            <a:r>
              <a:rPr lang="ru-RU" dirty="0" smtClean="0"/>
              <a:t>область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використовуваної</a:t>
            </a:r>
            <a:r>
              <a:rPr lang="ru-RU" dirty="0" smtClean="0"/>
              <a:t> у </a:t>
            </a:r>
            <a:r>
              <a:rPr lang="ru-RU" dirty="0"/>
              <a:t>металургії плазми знаходиться в </a:t>
            </a:r>
            <a:r>
              <a:rPr lang="ru-RU" dirty="0" err="1"/>
              <a:t>інтервалі</a:t>
            </a:r>
            <a:r>
              <a:rPr lang="ru-RU" dirty="0"/>
              <a:t> </a:t>
            </a:r>
            <a:r>
              <a:rPr lang="ru-RU" dirty="0" smtClean="0"/>
              <a:t>температур 5*10</a:t>
            </a:r>
            <a:r>
              <a:rPr lang="ru-RU" baseline="30000" dirty="0" smtClean="0"/>
              <a:t>3</a:t>
            </a:r>
            <a:r>
              <a:rPr lang="ru-RU" dirty="0" smtClean="0"/>
              <a:t>-50 </a:t>
            </a:r>
            <a:r>
              <a:rPr lang="ru-RU" dirty="0" smtClean="0"/>
              <a:t>* 10</a:t>
            </a:r>
            <a:r>
              <a:rPr lang="ru-RU" baseline="30000" dirty="0" smtClean="0"/>
              <a:t>3</a:t>
            </a:r>
            <a:r>
              <a:rPr lang="ru-RU" dirty="0" smtClean="0"/>
              <a:t> </a:t>
            </a:r>
            <a:r>
              <a:rPr lang="ru-RU" dirty="0" err="1" smtClean="0"/>
              <a:t>оС</a:t>
            </a:r>
            <a:r>
              <a:rPr lang="ru-RU" dirty="0" smtClean="0"/>
              <a:t>.</a:t>
            </a:r>
            <a:endParaRPr lang="ru-RU" dirty="0"/>
          </a:p>
          <a:p>
            <a:pPr marL="0" indent="449263" algn="just" rtl="0">
              <a:buNone/>
            </a:pPr>
            <a:r>
              <a:rPr lang="ru-RU" dirty="0"/>
              <a:t>Плазмовий стан речовини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</a:t>
            </a:r>
            <a:r>
              <a:rPr lang="ru-RU" dirty="0" err="1" smtClean="0"/>
              <a:t>заряджених</a:t>
            </a:r>
            <a:r>
              <a:rPr lang="ru-RU" dirty="0" smtClean="0"/>
              <a:t> </a:t>
            </a:r>
            <a:r>
              <a:rPr lang="ru-RU" dirty="0" smtClean="0"/>
              <a:t>частинок</a:t>
            </a:r>
            <a:r>
              <a:rPr lang="ru-RU" dirty="0"/>
              <a:t>, які на відміну від нейтральних молекул </a:t>
            </a:r>
            <a:r>
              <a:rPr lang="ru-RU" dirty="0" err="1" smtClean="0"/>
              <a:t>звичайного</a:t>
            </a:r>
            <a:r>
              <a:rPr lang="ru-RU" dirty="0" smtClean="0"/>
              <a:t> газу </a:t>
            </a:r>
            <a:r>
              <a:rPr lang="ru-RU" dirty="0" err="1" smtClean="0"/>
              <a:t>взаємодіють</a:t>
            </a:r>
            <a:r>
              <a:rPr lang="ru-RU" dirty="0" smtClean="0"/>
              <a:t> один </a:t>
            </a:r>
            <a:r>
              <a:rPr lang="ru-RU" dirty="0"/>
              <a:t>з одним на великих відстанях.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smtClean="0"/>
              <a:t>заряд </a:t>
            </a:r>
            <a:r>
              <a:rPr lang="ru-RU" dirty="0" err="1" smtClean="0"/>
              <a:t>плазми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нулю</a:t>
            </a:r>
            <a:r>
              <a:rPr lang="ru-RU" dirty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, плазма </a:t>
            </a:r>
            <a:r>
              <a:rPr lang="ru-RU" dirty="0" err="1" smtClean="0"/>
              <a:t>квазінейтральна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533" y="352425"/>
            <a:ext cx="10761133" cy="6243108"/>
          </a:xfrm>
        </p:spPr>
        <p:txBody>
          <a:bodyPr>
            <a:normAutofit/>
          </a:bodyPr>
          <a:lstStyle/>
          <a:p>
            <a:pPr marL="0" indent="449263" algn="just" rtl="0">
              <a:buNone/>
            </a:pPr>
            <a:r>
              <a:rPr lang="ru-RU" dirty="0"/>
              <a:t>Плазмоутворюючі гази можуть складатися з чистих газів або їх сумішей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бути одно- та багатокомпонентними. Від складу </a:t>
            </a:r>
            <a:r>
              <a:rPr lang="ru-RU" dirty="0" err="1" smtClean="0"/>
              <a:t>плазмоутворювального</a:t>
            </a:r>
            <a:r>
              <a:rPr lang="ru-RU" dirty="0" smtClean="0"/>
              <a:t> газу </a:t>
            </a:r>
            <a:r>
              <a:rPr lang="ru-RU" dirty="0" smtClean="0"/>
              <a:t>залежать</a:t>
            </a:r>
            <a:r>
              <a:rPr lang="ru-RU" dirty="0"/>
              <a:t>конструкція та енергетичні параметри плазматрону, </a:t>
            </a:r>
            <a:r>
              <a:rPr lang="ru-RU" dirty="0" smtClean="0"/>
              <a:t>тип та </a:t>
            </a:r>
            <a:r>
              <a:rPr lang="ru-RU" dirty="0" err="1" smtClean="0"/>
              <a:t>електричний</a:t>
            </a:r>
            <a:r>
              <a:rPr lang="ru-RU" dirty="0" smtClean="0"/>
              <a:t> режим </a:t>
            </a:r>
            <a:r>
              <a:rPr lang="ru-RU" dirty="0"/>
              <a:t>джерела живлення,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 smtClean="0"/>
              <a:t>технологічні</a:t>
            </a:r>
            <a:r>
              <a:rPr lang="ru-RU" dirty="0" smtClean="0"/>
              <a:t> та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/>
              <a:t>металургійного процесу</a:t>
            </a:r>
          </a:p>
          <a:p>
            <a:pPr marL="0" indent="449263" algn="just" rtl="0">
              <a:buNone/>
            </a:pPr>
            <a:r>
              <a:rPr lang="ru-RU" dirty="0"/>
              <a:t>Як плазмоутворююче середовище застосовують аргон, гелій, </a:t>
            </a:r>
            <a:r>
              <a:rPr lang="ru-RU" dirty="0" smtClean="0"/>
              <a:t>азот та </a:t>
            </a:r>
            <a:r>
              <a:rPr lang="ru-RU" dirty="0" smtClean="0"/>
              <a:t>водень</a:t>
            </a:r>
            <a:r>
              <a:rPr lang="ru-RU" dirty="0"/>
              <a:t>. Підбором складу компонентів можна створити будь-яке середовище:</a:t>
            </a:r>
          </a:p>
          <a:p>
            <a:pPr marL="0" indent="449263" algn="just" rtl="0">
              <a:buNone/>
            </a:pPr>
            <a:r>
              <a:rPr lang="ru-RU" dirty="0"/>
              <a:t>- окислювальну, наприклад кисневмісні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плазмовому</a:t>
            </a:r>
            <a:r>
              <a:rPr lang="ru-RU" dirty="0" smtClean="0"/>
              <a:t> </a:t>
            </a:r>
            <a:r>
              <a:rPr lang="ru-RU" dirty="0" smtClean="0"/>
              <a:t>різанні</a:t>
            </a:r>
            <a:r>
              <a:rPr lang="ru-RU" dirty="0"/>
              <a:t>;</a:t>
            </a:r>
          </a:p>
          <a:p>
            <a:pPr marL="0" indent="449263" algn="just" rtl="0">
              <a:buNone/>
            </a:pPr>
            <a:r>
              <a:rPr lang="ru-RU" dirty="0"/>
              <a:t>- відновну, наприклад, </a:t>
            </a:r>
            <a:r>
              <a:rPr lang="ru-RU" dirty="0" err="1"/>
              <a:t>водневмісні</a:t>
            </a:r>
            <a:r>
              <a:rPr lang="ru-RU" dirty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для </a:t>
            </a:r>
            <a:r>
              <a:rPr lang="ru-RU" dirty="0" err="1" smtClean="0"/>
              <a:t>рафінування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5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94193"/>
            <a:ext cx="10515600" cy="754220"/>
          </a:xfrm>
        </p:spPr>
        <p:txBody>
          <a:bodyPr/>
          <a:lstStyle/>
          <a:p>
            <a:pPr algn="l" rtl="0"/>
            <a:r>
              <a:rPr lang="ru-RU" b="1" i="1" dirty="0"/>
              <a:t>При вторинних рафінуючих процесах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66" y="848413"/>
            <a:ext cx="11015133" cy="5916454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ru-RU" dirty="0" err="1" smtClean="0"/>
              <a:t>прямоване</a:t>
            </a:r>
            <a:r>
              <a:rPr lang="ru-RU" dirty="0" smtClean="0"/>
              <a:t> </a:t>
            </a:r>
            <a:r>
              <a:rPr lang="ru-RU" dirty="0" err="1" smtClean="0"/>
              <a:t>затвердіння</a:t>
            </a:r>
            <a:r>
              <a:rPr lang="ru-RU" dirty="0" smtClean="0"/>
              <a:t>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водоохолоджуваного</a:t>
            </a:r>
            <a:r>
              <a:rPr lang="ru-RU" dirty="0" smtClean="0"/>
              <a:t> </a:t>
            </a:r>
            <a:r>
              <a:rPr lang="ru-RU" dirty="0" err="1" smtClean="0"/>
              <a:t>піддону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теплової</a:t>
            </a:r>
            <a:r>
              <a:rPr lang="ru-RU" dirty="0" err="1" smtClean="0"/>
              <a:t>ізоляцією</a:t>
            </a:r>
            <a:r>
              <a:rPr lang="ru-RU" dirty="0" smtClean="0"/>
              <a:t> </a:t>
            </a:r>
            <a:r>
              <a:rPr lang="ru-RU" dirty="0" err="1" smtClean="0"/>
              <a:t>бічних</a:t>
            </a:r>
            <a:r>
              <a:rPr lang="ru-RU" dirty="0" smtClean="0"/>
              <a:t> </a:t>
            </a:r>
            <a:r>
              <a:rPr lang="ru-RU" dirty="0" err="1" smtClean="0"/>
              <a:t>стінок</a:t>
            </a:r>
            <a:r>
              <a:rPr lang="ru-RU" dirty="0" smtClean="0"/>
              <a:t> </a:t>
            </a:r>
            <a:r>
              <a:rPr lang="ru-RU" dirty="0"/>
              <a:t>кристалізатора у поєднанні з наявністю теплового </a:t>
            </a:r>
            <a:r>
              <a:rPr lang="ru-RU" dirty="0" smtClean="0"/>
              <a:t>центру у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/>
              <a:t>зливка.</a:t>
            </a:r>
          </a:p>
          <a:p>
            <a:pPr marL="0" indent="449263" algn="just" rtl="0">
              <a:buNone/>
            </a:pPr>
            <a:r>
              <a:rPr lang="ru-RU" dirty="0"/>
              <a:t>Умови ведення переплавних процесів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хімічно</a:t>
            </a:r>
            <a:r>
              <a:rPr lang="ru-RU" dirty="0" smtClean="0"/>
              <a:t> та </a:t>
            </a:r>
            <a:r>
              <a:rPr lang="ru-RU" dirty="0" err="1" smtClean="0"/>
              <a:t>фізично</a:t>
            </a:r>
            <a:r>
              <a:rPr lang="ru-RU" dirty="0" smtClean="0"/>
              <a:t> </a:t>
            </a:r>
            <a:r>
              <a:rPr lang="ru-RU" dirty="0"/>
              <a:t>однорідні зливки 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smtClean="0"/>
              <a:t>домішок</a:t>
            </a:r>
            <a:r>
              <a:rPr lang="ru-RU" dirty="0"/>
              <a:t>.</a:t>
            </a:r>
          </a:p>
          <a:p>
            <a:pPr marL="0" indent="449263" algn="just" rtl="0">
              <a:buNone/>
            </a:pPr>
            <a:r>
              <a:rPr lang="ru-RU" dirty="0"/>
              <a:t>Взаємодія рідкого металу з рафінуючим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на </a:t>
            </a:r>
            <a:r>
              <a:rPr lang="ru-RU" dirty="0" smtClean="0"/>
              <a:t>трьох</a:t>
            </a:r>
            <a:r>
              <a:rPr lang="ru-RU" dirty="0"/>
              <a:t>стадіях переплаву:</a:t>
            </a:r>
          </a:p>
          <a:p>
            <a:pPr marL="0" indent="449263" algn="just" rtl="0">
              <a:buNone/>
            </a:pPr>
            <a:r>
              <a:rPr lang="ru-RU" dirty="0"/>
              <a:t>1 - плівці рідкого металу на торці заготовки, що витрачається (електроду);</a:t>
            </a:r>
          </a:p>
          <a:p>
            <a:pPr marL="0" indent="449263" algn="just" rtl="0">
              <a:buNone/>
            </a:pPr>
            <a:r>
              <a:rPr lang="ru-RU" dirty="0"/>
              <a:t>2 - поверхні краплі, що переміщається від заготівлі (електроду) до ванни</a:t>
            </a:r>
          </a:p>
          <a:p>
            <a:pPr marL="0" indent="449263" algn="just" rtl="0">
              <a:buNone/>
            </a:pPr>
            <a:r>
              <a:rPr lang="ru-RU" dirty="0"/>
              <a:t>рідкого металу;</a:t>
            </a:r>
          </a:p>
          <a:p>
            <a:pPr marL="0" indent="449263" algn="just" rtl="0">
              <a:buNone/>
            </a:pPr>
            <a:r>
              <a:rPr lang="ru-RU" dirty="0"/>
              <a:t>3 – поверхні плоскої металевої ванни.</a:t>
            </a:r>
          </a:p>
          <a:p>
            <a:pPr marL="0" indent="449263" algn="just" rtl="0">
              <a:buNone/>
            </a:pPr>
            <a:r>
              <a:rPr lang="ru-RU" dirty="0"/>
              <a:t>Незважаючи на те, що рафінуючим середовищем при ПДП є</a:t>
            </a:r>
            <a:r>
              <a:rPr lang="ru-RU" dirty="0" smtClean="0"/>
              <a:t>плазмова дуга</a:t>
            </a:r>
            <a:r>
              <a:rPr lang="ru-RU" dirty="0"/>
              <a:t>, при ЕЛП - електронний промінь, при ВДП - вакуумна дуга, при ЕШП - шлак</a:t>
            </a:r>
            <a:r>
              <a:rPr lang="ru-RU" dirty="0" smtClean="0"/>
              <a:t>,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/>
              <a:t>закономірності,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 smtClean="0"/>
              <a:t>переплавним</a:t>
            </a:r>
            <a:r>
              <a:rPr lang="ru-RU" dirty="0" smtClean="0"/>
              <a:t> </a:t>
            </a:r>
            <a:r>
              <a:rPr lang="ru-RU" dirty="0" err="1" smtClean="0"/>
              <a:t>процесам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4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96"/>
            <a:ext cx="10515600" cy="613283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b="1" dirty="0"/>
              <a:t>4.1 Основні способи рафінування</a:t>
            </a:r>
            <a:r>
              <a:rPr lang="ru-RU" b="1" dirty="0" err="1"/>
              <a:t>спецсталів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95545"/>
            <a:ext cx="10992439" cy="5891753"/>
          </a:xfrm>
        </p:spPr>
        <p:txBody>
          <a:bodyPr>
            <a:normAutofit fontScale="92500" lnSpcReduction="20000"/>
          </a:bodyPr>
          <a:lstStyle/>
          <a:p>
            <a:pPr marL="0" indent="444500" rtl="0">
              <a:buNone/>
            </a:pPr>
            <a:r>
              <a:rPr lang="ru-RU" dirty="0"/>
              <a:t>Для підвищення чистоти металів та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фізико-хімічних</a:t>
            </a:r>
            <a:r>
              <a:rPr lang="ru-RU" dirty="0" smtClean="0"/>
              <a:t> </a:t>
            </a:r>
            <a:r>
              <a:rPr lang="ru-RU" dirty="0" smtClean="0"/>
              <a:t>властивостей металурги</a:t>
            </a:r>
            <a:r>
              <a:rPr lang="ru-RU" dirty="0"/>
              <a:t>використовують різні види на метал.</a:t>
            </a:r>
            <a:endParaRPr lang="ru-RU" dirty="0" smtClean="0"/>
          </a:p>
          <a:p>
            <a:pPr marL="0" indent="444500" rtl="0">
              <a:buNone/>
            </a:pPr>
            <a:r>
              <a:rPr lang="ru-RU" dirty="0" smtClean="0"/>
              <a:t>Ці види</a:t>
            </a:r>
            <a:r>
              <a:rPr lang="ru-RU" dirty="0"/>
              <a:t>дії можна умовно розділити</a:t>
            </a:r>
            <a:r>
              <a:rPr lang="ru-RU" b="1" dirty="0"/>
              <a:t>на чотири групи</a:t>
            </a:r>
            <a:r>
              <a:rPr lang="ru-RU" dirty="0"/>
              <a:t>:</a:t>
            </a:r>
          </a:p>
          <a:p>
            <a:pPr marL="0" indent="444500" rtl="0">
              <a:buNone/>
            </a:pPr>
            <a:r>
              <a:rPr lang="ru-RU" dirty="0"/>
              <a:t>1) застосування шлаків або газів як </a:t>
            </a:r>
            <a:r>
              <a:rPr lang="ru-RU" dirty="0" err="1"/>
              <a:t>рафінуючих</a:t>
            </a:r>
            <a:r>
              <a:rPr lang="ru-RU" dirty="0"/>
              <a:t> </a:t>
            </a:r>
            <a:r>
              <a:rPr lang="ru-RU" dirty="0" err="1" smtClean="0"/>
              <a:t>реагентів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реакційдефосфорації</a:t>
            </a:r>
            <a:r>
              <a:rPr lang="ru-RU" dirty="0" smtClean="0"/>
              <a:t> і </a:t>
            </a:r>
            <a:r>
              <a:rPr lang="ru-RU" dirty="0" err="1" smtClean="0"/>
              <a:t>десульфурації</a:t>
            </a:r>
            <a:r>
              <a:rPr lang="ru-RU" dirty="0"/>
              <a:t>, </a:t>
            </a:r>
            <a:r>
              <a:rPr lang="ru-RU" dirty="0" err="1" smtClean="0"/>
              <a:t>екстрактивного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/>
              <a:t>металу розчинених газів та неметалевих включень;</a:t>
            </a:r>
          </a:p>
          <a:p>
            <a:pPr marL="0" indent="444500" rtl="0">
              <a:buNone/>
            </a:pPr>
            <a:r>
              <a:rPr lang="ru-RU" dirty="0"/>
              <a:t>2) підвищення температури металів, яке </a:t>
            </a:r>
            <a:r>
              <a:rPr lang="ru-RU" dirty="0" smtClean="0"/>
              <a:t>наводить до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</a:t>
            </a:r>
            <a:r>
              <a:rPr lang="ru-RU" dirty="0" err="1" smtClean="0"/>
              <a:t>процесіврозкисленняїх</a:t>
            </a:r>
            <a:r>
              <a:rPr lang="ru-RU" dirty="0" smtClean="0"/>
              <a:t> </a:t>
            </a:r>
            <a:r>
              <a:rPr lang="ru-RU" dirty="0"/>
              <a:t>розчиненим вуглецем</a:t>
            </a:r>
            <a:r>
              <a:rPr lang="ru-RU" dirty="0" smtClean="0"/>
              <a:t>, </a:t>
            </a:r>
            <a:r>
              <a:rPr lang="ru-RU" dirty="0" err="1" smtClean="0"/>
              <a:t>спливанню</a:t>
            </a:r>
            <a:r>
              <a:rPr lang="ru-RU" dirty="0" smtClean="0"/>
              <a:t> </a:t>
            </a:r>
            <a:r>
              <a:rPr lang="ru-RU" dirty="0" err="1" smtClean="0"/>
              <a:t>неметалевих</a:t>
            </a:r>
            <a:r>
              <a:rPr lang="ru-RU" dirty="0" smtClean="0"/>
              <a:t> </a:t>
            </a:r>
            <a:r>
              <a:rPr lang="ru-RU" dirty="0"/>
              <a:t>включень тощо;</a:t>
            </a:r>
          </a:p>
          <a:p>
            <a:pPr marL="0" indent="444500" rtl="0">
              <a:buNone/>
            </a:pPr>
            <a:r>
              <a:rPr lang="ru-RU" dirty="0" smtClean="0"/>
              <a:t>3)</a:t>
            </a:r>
            <a:r>
              <a:rPr lang="ru-RU" dirty="0" err="1" smtClean="0"/>
              <a:t>Вакуумування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/>
              <a:t>, що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розкислювальну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/>
              <a:t>та знижуючий вміст розчинених </a:t>
            </a:r>
            <a:r>
              <a:rPr lang="ru-RU" dirty="0" err="1"/>
              <a:t>газів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smtClean="0"/>
              <a:t>легкоплавких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/>
              <a:t>кольорових металів,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неметалевих</a:t>
            </a:r>
            <a:r>
              <a:rPr lang="ru-RU" dirty="0" smtClean="0"/>
              <a:t> </a:t>
            </a:r>
            <a:r>
              <a:rPr lang="ru-RU" dirty="0" err="1" smtClean="0"/>
              <a:t>включень</a:t>
            </a:r>
            <a:r>
              <a:rPr lang="ru-RU" dirty="0" smtClean="0"/>
              <a:t> в </a:t>
            </a:r>
            <a:r>
              <a:rPr lang="ru-RU" dirty="0"/>
              <a:t>результаті їх </a:t>
            </a:r>
            <a:r>
              <a:rPr lang="ru-RU" dirty="0" err="1"/>
              <a:t>флотації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барботуванні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/>
              <a:t>;</a:t>
            </a:r>
          </a:p>
          <a:p>
            <a:pPr marL="0" indent="444500" rtl="0">
              <a:buNone/>
            </a:pPr>
            <a:r>
              <a:rPr lang="ru-RU" dirty="0"/>
              <a:t>4) примусова </a:t>
            </a:r>
            <a:r>
              <a:rPr lang="ru-RU" dirty="0" err="1"/>
              <a:t>кристалізація</a:t>
            </a:r>
            <a:r>
              <a:rPr lang="ru-RU" dirty="0"/>
              <a:t> </a:t>
            </a:r>
            <a:r>
              <a:rPr lang="ru-RU" dirty="0" err="1" smtClean="0"/>
              <a:t>вводоохолоджуваних</a:t>
            </a:r>
            <a:r>
              <a:rPr lang="ru-RU" dirty="0" smtClean="0"/>
              <a:t> </a:t>
            </a:r>
            <a:r>
              <a:rPr lang="ru-RU" dirty="0" err="1" smtClean="0"/>
              <a:t>кристалізаторів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дає можливість, регулюючи швидкість кристалізації</a:t>
            </a:r>
            <a:r>
              <a:rPr lang="ru-RU" dirty="0" smtClean="0"/>
              <a:t>,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бажану</a:t>
            </a:r>
            <a:r>
              <a:rPr lang="ru-RU" dirty="0" smtClean="0"/>
              <a:t> </a:t>
            </a:r>
            <a:r>
              <a:rPr lang="ru-RU" dirty="0"/>
              <a:t>макроструктуру, підвищувати густину металу, </a:t>
            </a:r>
            <a:r>
              <a:rPr lang="ru-RU" dirty="0" err="1" smtClean="0"/>
              <a:t>відтісняти</a:t>
            </a:r>
            <a:r>
              <a:rPr lang="ru-RU" dirty="0" smtClean="0"/>
              <a:t> в </a:t>
            </a:r>
            <a:r>
              <a:rPr lang="ru-RU" dirty="0" smtClean="0"/>
              <a:t>металеву</a:t>
            </a:r>
            <a:r>
              <a:rPr lang="ru-RU" dirty="0"/>
              <a:t>ванну неметалеві включення з низькою </a:t>
            </a:r>
            <a:r>
              <a:rPr lang="ru-RU" dirty="0" err="1"/>
              <a:t>адгезією</a:t>
            </a:r>
            <a:r>
              <a:rPr lang="ru-RU" dirty="0" smtClean="0"/>
              <a:t>,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зливки</a:t>
            </a:r>
            <a:r>
              <a:rPr lang="ru-RU" dirty="0" smtClean="0"/>
              <a:t> без </a:t>
            </a:r>
            <a:r>
              <a:rPr lang="ru-RU" dirty="0"/>
              <a:t>зональної ліквації, газових бульбашок та практично без</a:t>
            </a:r>
            <a:r>
              <a:rPr lang="ru-RU" dirty="0" smtClean="0"/>
              <a:t>усадкових раковин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4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0744200" cy="6334760"/>
          </a:xfrm>
        </p:spPr>
        <p:txBody>
          <a:bodyPr>
            <a:normAutofit fontScale="92500" lnSpcReduction="20000"/>
          </a:bodyPr>
          <a:lstStyle/>
          <a:p>
            <a:pPr marL="0" indent="449263" algn="just" rtl="0">
              <a:buNone/>
            </a:pPr>
            <a:r>
              <a:rPr lang="ru-RU" dirty="0"/>
              <a:t>До загальних закономірностей, що протікають у </a:t>
            </a:r>
            <a:r>
              <a:rPr lang="ru-RU" dirty="0" err="1" smtClean="0"/>
              <a:t>переплавних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/>
              <a:t>реакції, що протікають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 smtClean="0"/>
              <a:t>металом</a:t>
            </a:r>
            <a:r>
              <a:rPr lang="ru-RU" dirty="0" smtClean="0"/>
              <a:t> та </a:t>
            </a:r>
            <a:r>
              <a:rPr lang="ru-RU" dirty="0" err="1" smtClean="0"/>
              <a:t>рафінуючим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/>
              <a:t>, які є гетерогенними. Наприклад</a:t>
            </a:r>
            <a:r>
              <a:rPr lang="ru-RU" dirty="0" smtClean="0"/>
              <a:t>, </a:t>
            </a:r>
            <a:r>
              <a:rPr lang="ru-RU" dirty="0" err="1" smtClean="0"/>
              <a:t>поглинання</a:t>
            </a:r>
            <a:r>
              <a:rPr lang="ru-RU" dirty="0" smtClean="0"/>
              <a:t> та </a:t>
            </a:r>
            <a:r>
              <a:rPr lang="ru-RU" dirty="0"/>
              <a:t>виділення газових домішок, </a:t>
            </a:r>
            <a:r>
              <a:rPr lang="ru-RU" dirty="0" err="1" smtClean="0"/>
              <a:t>рафінування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неметалевих</a:t>
            </a:r>
            <a:r>
              <a:rPr lang="ru-RU" dirty="0" smtClean="0"/>
              <a:t> </a:t>
            </a:r>
            <a:r>
              <a:rPr lang="ru-RU" dirty="0" err="1" smtClean="0"/>
              <a:t>включень</a:t>
            </a:r>
            <a:r>
              <a:rPr lang="ru-RU" dirty="0" smtClean="0"/>
              <a:t> </a:t>
            </a:r>
            <a:r>
              <a:rPr lang="ru-RU" dirty="0"/>
              <a:t>та домішок кольорових </a:t>
            </a:r>
            <a:r>
              <a:rPr lang="ru-RU" dirty="0" err="1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розплавленого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/>
              <a:t>зі шлаком та газами </a:t>
            </a:r>
            <a:r>
              <a:rPr lang="ru-RU" dirty="0" err="1"/>
              <a:t>тощо</a:t>
            </a:r>
            <a:r>
              <a:rPr lang="ru-RU" dirty="0" smtClean="0"/>
              <a:t>. </a:t>
            </a:r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гетерогенні</a:t>
            </a:r>
            <a:r>
              <a:rPr lang="ru-RU" dirty="0" smtClean="0"/>
              <a:t> </a:t>
            </a:r>
            <a:r>
              <a:rPr lang="ru-RU" dirty="0" smtClean="0"/>
              <a:t>процеси</a:t>
            </a:r>
            <a:r>
              <a:rPr lang="ru-RU" dirty="0"/>
              <a:t>.</a:t>
            </a:r>
          </a:p>
          <a:p>
            <a:pPr marL="0" indent="449263" algn="just" rtl="0">
              <a:buNone/>
            </a:pPr>
            <a:r>
              <a:rPr lang="ru-RU" dirty="0"/>
              <a:t>Гетерогенні процеси характеризуються наявністю багатьох стадій</a:t>
            </a:r>
            <a:r>
              <a:rPr lang="ru-RU" dirty="0" smtClean="0"/>
              <a:t>, </a:t>
            </a:r>
            <a:r>
              <a:rPr lang="ru-RU" dirty="0" err="1" smtClean="0"/>
              <a:t>основними</a:t>
            </a:r>
            <a:r>
              <a:rPr lang="ru-RU" dirty="0" smtClean="0"/>
              <a:t> з </a:t>
            </a:r>
            <a:r>
              <a:rPr lang="ru-RU" dirty="0"/>
              <a:t>яких три: 1-а - перенесення (</a:t>
            </a:r>
            <a:r>
              <a:rPr lang="ru-RU" dirty="0" err="1"/>
              <a:t>дифузія</a:t>
            </a:r>
            <a:r>
              <a:rPr lang="ru-RU" dirty="0" smtClean="0"/>
              <a:t>) </a:t>
            </a:r>
            <a:r>
              <a:rPr lang="ru-RU" dirty="0" err="1" smtClean="0"/>
              <a:t>реагуючих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до </a:t>
            </a:r>
            <a:r>
              <a:rPr lang="ru-RU" dirty="0"/>
              <a:t>поверхні розділу фаз - реакційної зони, 2-а</a:t>
            </a:r>
            <a:r>
              <a:rPr lang="ru-RU" dirty="0" smtClean="0"/>
              <a:t>-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/>
              <a:t>, 3-я - відведення препарату реакції з реакційної зони.</a:t>
            </a:r>
          </a:p>
          <a:p>
            <a:pPr marL="0" indent="449263" algn="just" rtl="0">
              <a:buNone/>
            </a:pPr>
            <a:r>
              <a:rPr lang="ru-RU" dirty="0"/>
              <a:t>Крім того, суттєву роль у переплавних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краплеутворення</a:t>
            </a:r>
            <a:r>
              <a:rPr lang="ru-RU" dirty="0"/>
              <a:t>, який носить яскраво виражений періодичний</a:t>
            </a:r>
            <a:r>
              <a:rPr lang="ru-RU" dirty="0" smtClean="0"/>
              <a:t>характер: </a:t>
            </a:r>
            <a:r>
              <a:rPr lang="ru-RU" dirty="0" err="1" smtClean="0"/>
              <a:t>після</a:t>
            </a:r>
            <a:r>
              <a:rPr lang="ru-RU" dirty="0" smtClean="0"/>
              <a:t> догляду </a:t>
            </a:r>
            <a:r>
              <a:rPr lang="ru-RU" dirty="0"/>
              <a:t>попередньої краплі розплавлений метал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плівці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краплеутворення</a:t>
            </a:r>
            <a:r>
              <a:rPr lang="ru-RU" dirty="0"/>
              <a:t>, під час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перегрів</a:t>
            </a:r>
            <a:r>
              <a:rPr lang="ru-RU" dirty="0"/>
              <a:t>, необхідний подолання сил поверхневого натягу</a:t>
            </a:r>
            <a:r>
              <a:rPr lang="ru-RU" dirty="0" smtClean="0"/>
              <a:t>. </a:t>
            </a:r>
            <a:r>
              <a:rPr lang="ru-RU" dirty="0" smtClean="0"/>
              <a:t>Метал </a:t>
            </a:r>
            <a:r>
              <a:rPr lang="ru-RU" dirty="0" err="1" smtClean="0"/>
              <a:t>стікає</a:t>
            </a:r>
            <a:r>
              <a:rPr lang="ru-RU" dirty="0" smtClean="0"/>
              <a:t> </a:t>
            </a:r>
            <a:r>
              <a:rPr lang="ru-RU" dirty="0"/>
              <a:t>та накопичується на кінці конуса електрода,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відокремлюється</a:t>
            </a:r>
            <a:r>
              <a:rPr lang="ru-RU" dirty="0" smtClean="0"/>
              <a:t> у </a:t>
            </a:r>
            <a:r>
              <a:rPr lang="ru-RU" dirty="0"/>
              <a:t>вигляді краплі.</a:t>
            </a:r>
          </a:p>
          <a:p>
            <a:pPr marL="0" indent="449263" algn="just" rtl="0">
              <a:buNone/>
            </a:pPr>
            <a:r>
              <a:rPr lang="ru-RU" dirty="0"/>
              <a:t>Переважним перебігом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 smtClean="0"/>
              <a:t>рафінування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переплавлюваної</a:t>
            </a:r>
            <a:r>
              <a:rPr lang="ru-RU" dirty="0" smtClean="0"/>
              <a:t> </a:t>
            </a:r>
            <a:r>
              <a:rPr lang="ru-RU" dirty="0"/>
              <a:t>заготовки та у ванні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/>
              <a:t>чистого металу при переплавних процесах.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9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47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b="1" dirty="0"/>
              <a:t>4.2 Порівняльний аналіз </a:t>
            </a:r>
            <a:r>
              <a:rPr lang="ru-RU" b="1" dirty="0" err="1"/>
              <a:t>методів</a:t>
            </a:r>
            <a:r>
              <a:rPr lang="ru-RU" b="1" dirty="0"/>
              <a:t>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спецсталів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71016"/>
            <a:ext cx="10676467" cy="5493851"/>
          </a:xfrm>
        </p:spPr>
        <p:txBody>
          <a:bodyPr>
            <a:normAutofit fontScale="92500" lnSpcReduction="20000"/>
          </a:bodyPr>
          <a:lstStyle/>
          <a:p>
            <a:pPr marL="0" indent="449263" algn="just" rtl="0">
              <a:buNone/>
            </a:pPr>
            <a:r>
              <a:rPr lang="ru-RU" dirty="0"/>
              <a:t>В даний час нові методи позапічної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 smtClean="0"/>
              <a:t>рідкої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/>
              <a:t>глибоке рафінування металу, а </a:t>
            </a:r>
            <a:r>
              <a:rPr lang="ru-RU" dirty="0" smtClean="0"/>
              <a:t>установки </a:t>
            </a:r>
            <a:r>
              <a:rPr lang="ru-RU" dirty="0" err="1" smtClean="0"/>
              <a:t>безперервного</a:t>
            </a:r>
            <a:r>
              <a:rPr lang="ru-RU" dirty="0" smtClean="0"/>
              <a:t> </a:t>
            </a:r>
            <a:r>
              <a:rPr lang="ru-RU" dirty="0" err="1" smtClean="0"/>
              <a:t>розливання</a:t>
            </a:r>
            <a:r>
              <a:rPr lang="ru-RU" dirty="0" smtClean="0"/>
              <a:t> </a:t>
            </a:r>
            <a:r>
              <a:rPr lang="ru-RU" dirty="0"/>
              <a:t>- сприятливі умови кристалізації. Тому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дорогі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переплави</a:t>
            </a:r>
            <a:r>
              <a:rPr lang="ru-RU" dirty="0" smtClean="0"/>
              <a:t> </a:t>
            </a:r>
            <a:r>
              <a:rPr lang="ru-RU" dirty="0"/>
              <a:t>використовуються лише тоді, коли до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пред'являються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/>
              <a:t>вимоги.</a:t>
            </a:r>
          </a:p>
          <a:p>
            <a:pPr marL="0" indent="449263" algn="just" rtl="0">
              <a:buNone/>
            </a:pPr>
            <a:r>
              <a:rPr lang="ru-RU" dirty="0"/>
              <a:t>Найбільшого поширення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переплавні</a:t>
            </a:r>
            <a:r>
              <a:rPr lang="ru-RU" dirty="0" smtClean="0"/>
              <a:t> </a:t>
            </a:r>
            <a:r>
              <a:rPr lang="ru-RU" dirty="0" smtClean="0"/>
              <a:t>процеси</a:t>
            </a:r>
            <a:r>
              <a:rPr lang="ru-RU" dirty="0"/>
              <a:t>: вакуумний індукційний переплав (ВІП), </a:t>
            </a:r>
            <a:r>
              <a:rPr lang="ru-RU" dirty="0" err="1" smtClean="0"/>
              <a:t>вакуумний</a:t>
            </a:r>
            <a:r>
              <a:rPr lang="ru-RU" dirty="0" smtClean="0"/>
              <a:t> </a:t>
            </a:r>
            <a:r>
              <a:rPr lang="ru-RU" dirty="0" err="1" smtClean="0"/>
              <a:t>дуговий</a:t>
            </a:r>
            <a:r>
              <a:rPr lang="ru-RU" dirty="0" smtClean="0"/>
              <a:t> переплав (</a:t>
            </a:r>
            <a:r>
              <a:rPr lang="ru-RU" dirty="0"/>
              <a:t>ВДП), плазмовий дуговий переплав (</a:t>
            </a:r>
            <a:r>
              <a:rPr lang="ru-RU" dirty="0" err="1"/>
              <a:t>ПДП</a:t>
            </a:r>
            <a:r>
              <a:rPr lang="ru-RU" dirty="0" smtClean="0"/>
              <a:t>), </a:t>
            </a:r>
            <a:r>
              <a:rPr lang="ru-RU" dirty="0" err="1" smtClean="0"/>
              <a:t>електрошлаковий</a:t>
            </a:r>
            <a:r>
              <a:rPr lang="ru-RU" dirty="0" smtClean="0"/>
              <a:t> переплав (</a:t>
            </a:r>
            <a:r>
              <a:rPr lang="ru-RU" dirty="0"/>
              <a:t>ЕШП), електронно-променевий переплав (ЕЛП) та інші.</a:t>
            </a:r>
          </a:p>
          <a:p>
            <a:pPr marL="0" indent="449263" algn="just" rtl="0">
              <a:buNone/>
            </a:pPr>
            <a:r>
              <a:rPr lang="ru-RU" dirty="0"/>
              <a:t>Порівняльний аналіз даних процесів представлений у таблиці 4.2 </a:t>
            </a:r>
            <a:r>
              <a:rPr lang="ru-RU" dirty="0" err="1" smtClean="0"/>
              <a:t>татаблиці</a:t>
            </a:r>
            <a:r>
              <a:rPr lang="ru-RU" dirty="0" smtClean="0"/>
              <a:t> </a:t>
            </a:r>
            <a:r>
              <a:rPr lang="en-US" dirty="0" smtClean="0"/>
              <a:t>4.3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449263" algn="just" rtl="0">
              <a:buNone/>
            </a:pPr>
            <a:r>
              <a:rPr lang="ru-RU" dirty="0"/>
              <a:t>Крім того, необхідно зазначити,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зараз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отримало</a:t>
            </a:r>
            <a:r>
              <a:rPr lang="ru-RU" dirty="0" smtClean="0"/>
              <a:t> </a:t>
            </a:r>
            <a:r>
              <a:rPr lang="ru-RU" dirty="0"/>
              <a:t>технологію впровадження у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поєднань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/>
              <a:t>виплавки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smtClean="0"/>
              <a:t>методами </a:t>
            </a:r>
            <a:r>
              <a:rPr lang="ru-RU" dirty="0" err="1" smtClean="0"/>
              <a:t>спецелектрометалургії</a:t>
            </a:r>
            <a:r>
              <a:rPr lang="ru-RU" dirty="0" smtClean="0"/>
              <a:t> – метод </a:t>
            </a:r>
            <a:r>
              <a:rPr lang="ru-RU" dirty="0" err="1" smtClean="0"/>
              <a:t>ВД</a:t>
            </a:r>
            <a:r>
              <a:rPr lang="ru-RU" dirty="0" smtClean="0"/>
              <a:t> </a:t>
            </a:r>
            <a:r>
              <a:rPr lang="ru-RU" dirty="0"/>
              <a:t>(ВІП + ВДП), метод ІЛ (ВІП + ЕЛП), ЕШП + ВДП та </a:t>
            </a:r>
            <a:r>
              <a:rPr lang="ru-RU" dirty="0" err="1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розширює</a:t>
            </a:r>
            <a:r>
              <a:rPr lang="ru-RU" dirty="0" smtClean="0"/>
              <a:t> </a:t>
            </a:r>
            <a:r>
              <a:rPr lang="ru-RU" dirty="0"/>
              <a:t>номенклатуру сталей, що піддаються </a:t>
            </a:r>
            <a:r>
              <a:rPr lang="ru-RU" dirty="0" err="1"/>
              <a:t>переробці</a:t>
            </a:r>
            <a:r>
              <a:rPr lang="ru-RU" dirty="0" smtClean="0"/>
              <a:t>, та </a:t>
            </a: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/>
              <a:t>наступних переділів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4" y="135001"/>
            <a:ext cx="10515600" cy="4351338"/>
          </a:xfrm>
        </p:spPr>
        <p:txBody>
          <a:bodyPr/>
          <a:lstStyle/>
          <a:p>
            <a:pPr marL="0" indent="0" algn="just" rtl="0">
              <a:buNone/>
            </a:pPr>
            <a:r>
              <a:rPr lang="ru-RU" dirty="0"/>
              <a:t>Таблиця 4.2 - Зіставлення основних технологічних показників роботи переплавних процесів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" y="881202"/>
            <a:ext cx="10515600" cy="578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52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514" y="133307"/>
            <a:ext cx="11037485" cy="4355719"/>
          </a:xfrm>
        </p:spPr>
        <p:txBody>
          <a:bodyPr/>
          <a:lstStyle/>
          <a:p>
            <a:pPr marL="0" indent="0" algn="ctr" rtl="0">
              <a:buNone/>
            </a:pPr>
            <a:r>
              <a:rPr lang="ru-RU" dirty="0"/>
              <a:t>Таблиця 4.3 – Основні технологічні особливості видалення шкідливих </a:t>
            </a:r>
            <a:r>
              <a:rPr lang="ru-RU" dirty="0" err="1"/>
              <a:t>домішок</a:t>
            </a:r>
            <a:r>
              <a:rPr lang="ru-RU" dirty="0"/>
              <a:t> </a:t>
            </a:r>
            <a:r>
              <a:rPr lang="ru-RU" dirty="0" smtClean="0"/>
              <a:t>методами </a:t>
            </a:r>
            <a:r>
              <a:rPr lang="ru-RU" dirty="0" err="1" smtClean="0"/>
              <a:t>спецелектрометалургії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87" y="1089718"/>
            <a:ext cx="9933432" cy="563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53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1122152" cy="6199632"/>
          </a:xfrm>
        </p:spPr>
        <p:txBody>
          <a:bodyPr>
            <a:normAutofit/>
          </a:bodyPr>
          <a:lstStyle/>
          <a:p>
            <a:pPr marL="0" indent="444500" algn="just" rtl="0">
              <a:buNone/>
            </a:pPr>
            <a:r>
              <a:rPr lang="ru-RU" dirty="0"/>
              <a:t>Наприкінці 50-х – на початку 60-х років</a:t>
            </a:r>
            <a:r>
              <a:rPr lang="ru-RU" dirty="0" err="1"/>
              <a:t>XX</a:t>
            </a:r>
            <a:r>
              <a:rPr lang="ru-RU" dirty="0"/>
              <a:t>в. з початком освоєння </a:t>
            </a:r>
            <a:r>
              <a:rPr lang="ru-RU" dirty="0" err="1"/>
              <a:t>на</a:t>
            </a:r>
            <a:r>
              <a:rPr lang="ru-RU" dirty="0" err="1" smtClean="0"/>
              <a:t>заводах</a:t>
            </a:r>
            <a:r>
              <a:rPr lang="ru-RU" dirty="0" smtClean="0"/>
              <a:t>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/>
              <a:t>процесів електрошлакового переплаву (</a:t>
            </a:r>
            <a:r>
              <a:rPr lang="ru-RU" dirty="0" err="1"/>
              <a:t>ЕШП</a:t>
            </a:r>
            <a:r>
              <a:rPr lang="ru-RU" dirty="0" smtClean="0"/>
              <a:t>) та </a:t>
            </a:r>
            <a:r>
              <a:rPr lang="ru-RU" dirty="0" smtClean="0"/>
              <a:t>вакуумно-дугового</a:t>
            </a:r>
            <a:r>
              <a:rPr lang="ru-RU" dirty="0"/>
              <a:t>переплаву (</a:t>
            </a:r>
            <a:r>
              <a:rPr lang="ru-RU" dirty="0" err="1"/>
              <a:t>ВДП</a:t>
            </a:r>
            <a:r>
              <a:rPr lang="ru-RU" dirty="0"/>
              <a:t>),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smtClean="0"/>
              <a:t>і вакуумно-</a:t>
            </a:r>
            <a:r>
              <a:rPr lang="ru-RU" dirty="0" err="1" smtClean="0"/>
              <a:t>індукційного</a:t>
            </a:r>
            <a:r>
              <a:rPr lang="ru-RU" dirty="0" smtClean="0"/>
              <a:t> </a:t>
            </a:r>
            <a:r>
              <a:rPr lang="ru-RU" dirty="0" smtClean="0"/>
              <a:t>переплаву</a:t>
            </a:r>
            <a:r>
              <a:rPr lang="ru-RU" dirty="0"/>
              <a:t>(</a:t>
            </a:r>
            <a:r>
              <a:rPr lang="ru-RU" dirty="0" err="1" smtClean="0"/>
              <a:t>ВІП</a:t>
            </a:r>
            <a:r>
              <a:rPr lang="ru-RU" dirty="0" smtClean="0"/>
              <a:t>)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/>
              <a:t>народження нової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- </a:t>
            </a:r>
            <a:r>
              <a:rPr lang="ru-RU" b="1" dirty="0" err="1" smtClean="0"/>
              <a:t>спеціальної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електрометалургії</a:t>
            </a:r>
            <a:r>
              <a:rPr lang="ru-RU" b="1" dirty="0" smtClean="0"/>
              <a:t> </a:t>
            </a:r>
            <a:r>
              <a:rPr lang="ru-RU" dirty="0" smtClean="0"/>
              <a:t>(СЕМ</a:t>
            </a:r>
            <a:r>
              <a:rPr lang="ru-RU" dirty="0"/>
              <a:t>). Ці та </a:t>
            </a:r>
            <a:r>
              <a:rPr lang="ru-RU" dirty="0" err="1" smtClean="0"/>
              <a:t>наступні</a:t>
            </a:r>
            <a:r>
              <a:rPr lang="ru-RU" dirty="0" smtClean="0"/>
              <a:t> роки </a:t>
            </a:r>
            <a:r>
              <a:rPr lang="ru-RU" dirty="0" err="1" smtClean="0"/>
              <a:t>ознаменувалися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/>
              <a:t>успіхами у підвищенні якості </a:t>
            </a:r>
            <a:r>
              <a:rPr lang="ru-RU" dirty="0" err="1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/>
              <a:t>пов'язане з успішним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ВІП</a:t>
            </a:r>
            <a:r>
              <a:rPr lang="ru-RU" dirty="0" smtClean="0"/>
              <a:t>, </a:t>
            </a:r>
            <a:r>
              <a:rPr lang="ru-RU" dirty="0" err="1" smtClean="0"/>
              <a:t>ВДП</a:t>
            </a:r>
            <a:r>
              <a:rPr lang="ru-RU" dirty="0" smtClean="0"/>
              <a:t>, </a:t>
            </a:r>
            <a:r>
              <a:rPr lang="ru-RU" dirty="0" err="1" smtClean="0"/>
              <a:t>ЕШП</a:t>
            </a:r>
            <a:r>
              <a:rPr lang="ru-RU" dirty="0" smtClean="0"/>
              <a:t>, електронно-променевого</a:t>
            </a:r>
            <a:r>
              <a:rPr lang="ru-RU" dirty="0"/>
              <a:t>переплаву (</a:t>
            </a:r>
            <a:r>
              <a:rPr lang="ru-RU" dirty="0" err="1"/>
              <a:t>ЕЛП</a:t>
            </a:r>
            <a:r>
              <a:rPr lang="ru-RU" dirty="0"/>
              <a:t>), плазмово-дугового переплаву (</a:t>
            </a:r>
            <a:r>
              <a:rPr lang="ru-RU" dirty="0" err="1"/>
              <a:t>ПДП</a:t>
            </a:r>
            <a:r>
              <a:rPr lang="ru-RU" dirty="0"/>
              <a:t>).</a:t>
            </a:r>
          </a:p>
          <a:p>
            <a:pPr marL="0" indent="444500" algn="just" rtl="0">
              <a:buNone/>
            </a:pPr>
            <a:r>
              <a:rPr lang="ru-RU" dirty="0"/>
              <a:t>Успіхи спеціальної металургії пов'язані із застосуванням одного</a:t>
            </a:r>
            <a:r>
              <a:rPr lang="ru-RU" dirty="0" smtClean="0"/>
              <a:t>або кількох</a:t>
            </a:r>
            <a:r>
              <a:rPr lang="ru-RU" dirty="0"/>
              <a:t>рафінуючих впливів для </a:t>
            </a:r>
            <a:r>
              <a:rPr lang="ru-RU" dirty="0" err="1"/>
              <a:t>докорінного</a:t>
            </a:r>
            <a:r>
              <a:rPr lang="ru-RU" dirty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smtClean="0"/>
              <a:t>металу</a:t>
            </a:r>
            <a:r>
              <a:rPr lang="ru-RU" dirty="0"/>
              <a:t>.</a:t>
            </a:r>
          </a:p>
          <a:p>
            <a:pPr marL="0" indent="444500" algn="just" rtl="0">
              <a:buNone/>
            </a:pPr>
            <a:r>
              <a:rPr lang="ru-RU" dirty="0"/>
              <a:t>У таблиці 4.1 показано, як із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рафінуючої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/>
              <a:t>ці засоби підвищення якості </a:t>
            </a:r>
            <a:r>
              <a:rPr lang="ru-RU" dirty="0" err="1"/>
              <a:t>металу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прогресивними</a:t>
            </a:r>
            <a:r>
              <a:rPr lang="ru-RU" dirty="0" smtClean="0"/>
              <a:t> є </a:t>
            </a:r>
            <a:r>
              <a:rPr lang="ru-RU" dirty="0"/>
              <a:t>процеси переплаву,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/>
              <a:t>майже всі кошти.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3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983" y="329925"/>
            <a:ext cx="10863649" cy="5674043"/>
          </a:xfrm>
        </p:spPr>
        <p:txBody>
          <a:bodyPr/>
          <a:lstStyle/>
          <a:p>
            <a:pPr algn="ctr" rtl="0">
              <a:buNone/>
            </a:pPr>
            <a:r>
              <a:rPr lang="ru-RU" dirty="0"/>
              <a:t>Таблиця 4.1 – Ефективність різних способів обробки</a:t>
            </a:r>
            <a:r>
              <a:rPr lang="ru-RU" dirty="0" smtClean="0"/>
              <a:t>металу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95" y="812625"/>
            <a:ext cx="8216359" cy="5872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39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1077280" cy="6339840"/>
          </a:xfrm>
        </p:spPr>
        <p:txBody>
          <a:bodyPr>
            <a:normAutofit/>
          </a:bodyPr>
          <a:lstStyle/>
          <a:p>
            <a:pPr marL="0" indent="449263" algn="l" rtl="0">
              <a:buNone/>
            </a:pPr>
            <a:r>
              <a:rPr lang="ru-RU" dirty="0"/>
              <a:t>Переплавні процеси об'єднані в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електрометалургії</a:t>
            </a:r>
            <a:r>
              <a:rPr lang="ru-RU" dirty="0" smtClean="0"/>
              <a:t> - </a:t>
            </a:r>
            <a:r>
              <a:rPr lang="ru-RU" b="1" dirty="0" err="1" smtClean="0"/>
              <a:t>вторинні</a:t>
            </a:r>
            <a:r>
              <a:rPr lang="ru-RU" b="1" dirty="0" smtClean="0"/>
              <a:t> </a:t>
            </a:r>
            <a:r>
              <a:rPr lang="ru-RU" b="1" dirty="0"/>
              <a:t>рафінуючі </a:t>
            </a:r>
            <a:r>
              <a:rPr lang="ru-RU" b="1" dirty="0" err="1"/>
              <a:t>процеси</a:t>
            </a:r>
            <a:r>
              <a:rPr lang="ru-RU" b="1" dirty="0" smtClean="0"/>
              <a:t>. </a:t>
            </a:r>
            <a:r>
              <a:rPr lang="ru-RU" dirty="0" err="1" smtClean="0"/>
              <a:t>Спільними</a:t>
            </a:r>
            <a:r>
              <a:rPr lang="ru-RU" dirty="0" smtClean="0"/>
              <a:t> </a:t>
            </a:r>
            <a:r>
              <a:rPr lang="ru-RU" dirty="0" err="1"/>
              <a:t>для</a:t>
            </a:r>
            <a:r>
              <a:rPr lang="ru-RU" dirty="0" err="1" smtClean="0"/>
              <a:t>них</a:t>
            </a:r>
            <a:r>
              <a:rPr lang="ru-RU" dirty="0" smtClean="0"/>
              <a:t> </a:t>
            </a:r>
            <a:r>
              <a:rPr lang="ru-RU" dirty="0" smtClean="0"/>
              <a:t>є переплав </a:t>
            </a:r>
            <a:r>
              <a:rPr lang="ru-RU" dirty="0"/>
              <a:t>заготовок (електродів), що витрачаються, </a:t>
            </a:r>
            <a:r>
              <a:rPr lang="ru-RU" dirty="0" err="1" smtClean="0"/>
              <a:t>краплинний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переплавленого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/>
              <a:t>, послідовна </a:t>
            </a:r>
            <a:r>
              <a:rPr lang="ru-RU" dirty="0" err="1"/>
              <a:t>кристалізація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водоохолоджуваному</a:t>
            </a:r>
            <a:r>
              <a:rPr lang="ru-RU" dirty="0" smtClean="0"/>
              <a:t> </a:t>
            </a:r>
            <a:r>
              <a:rPr lang="ru-RU" dirty="0" err="1" smtClean="0"/>
              <a:t>кристалізаторі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449263" algn="l" rtl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електричне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/>
              <a:t>тепла, під впливом якого метал плавиться. </a:t>
            </a:r>
            <a:r>
              <a:rPr lang="ru-RU" dirty="0" smtClean="0"/>
              <a:t>У той же час </a:t>
            </a:r>
            <a:r>
              <a:rPr lang="ru-RU" dirty="0"/>
              <a:t>вторинні рафінуючі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 smtClean="0"/>
              <a:t>різняться</a:t>
            </a:r>
            <a:r>
              <a:rPr lang="ru-RU" dirty="0" smtClean="0"/>
              <a:t> характером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електричної</a:t>
            </a:r>
            <a:r>
              <a:rPr lang="ru-RU" dirty="0" smtClean="0"/>
              <a:t> </a:t>
            </a:r>
            <a:r>
              <a:rPr lang="ru-RU" dirty="0"/>
              <a:t>енергії в теплову,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вакууму та </a:t>
            </a:r>
            <a:r>
              <a:rPr lang="ru-RU" dirty="0"/>
              <a:t>шлаку в плавильному просторі та рядом інших особливостей.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2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15" y="169682"/>
            <a:ext cx="11472421" cy="6542203"/>
          </a:xfrm>
        </p:spPr>
        <p:txBody>
          <a:bodyPr>
            <a:normAutofit fontScale="92500" lnSpcReduction="10000"/>
          </a:bodyPr>
          <a:lstStyle/>
          <a:p>
            <a:pPr marL="0" indent="449263" algn="just" rtl="0">
              <a:buNone/>
            </a:pPr>
            <a:r>
              <a:rPr lang="ru-RU" dirty="0"/>
              <a:t>Джерелом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b="1" dirty="0" err="1" smtClean="0"/>
              <a:t>ПДП</a:t>
            </a:r>
            <a:r>
              <a:rPr lang="ru-RU" b="1" dirty="0" smtClean="0"/>
              <a:t> </a:t>
            </a:r>
            <a:r>
              <a:rPr lang="ru-RU" dirty="0" smtClean="0"/>
              <a:t>є </a:t>
            </a:r>
            <a:r>
              <a:rPr lang="ru-RU" dirty="0"/>
              <a:t>енергія дугового </a:t>
            </a:r>
            <a:r>
              <a:rPr lang="ru-RU" dirty="0" err="1"/>
              <a:t>розряду</a:t>
            </a:r>
            <a:r>
              <a:rPr lang="ru-RU" dirty="0" smtClean="0"/>
              <a:t>, при </a:t>
            </a:r>
            <a:r>
              <a:rPr lang="ru-RU" b="1" dirty="0" err="1" smtClean="0"/>
              <a:t>ЕЛП</a:t>
            </a:r>
            <a:r>
              <a:rPr lang="ru-RU" dirty="0" smtClean="0"/>
              <a:t> </a:t>
            </a:r>
            <a:r>
              <a:rPr lang="ru-RU" dirty="0"/>
              <a:t>- енергія електронного променя, </a:t>
            </a:r>
            <a:r>
              <a:rPr lang="ru-RU" dirty="0" smtClean="0"/>
              <a:t>при </a:t>
            </a:r>
            <a:r>
              <a:rPr lang="ru-RU" b="1" dirty="0" err="1" smtClean="0"/>
              <a:t>ЕШП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тепло,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струму </a:t>
            </a:r>
            <a:r>
              <a:rPr lang="ru-RU" dirty="0"/>
              <a:t>через шлак, </a:t>
            </a:r>
            <a:r>
              <a:rPr lang="ru-RU" dirty="0" smtClean="0"/>
              <a:t>при </a:t>
            </a:r>
            <a:r>
              <a:rPr lang="ru-RU" b="1" dirty="0" err="1" smtClean="0"/>
              <a:t>ПДП</a:t>
            </a:r>
            <a:r>
              <a:rPr lang="ru-RU" dirty="0" smtClean="0"/>
              <a:t>-  </a:t>
            </a:r>
            <a:r>
              <a:rPr lang="ru-RU" dirty="0"/>
              <a:t>низькотемпературна плазма</a:t>
            </a:r>
            <a:r>
              <a:rPr lang="ru-RU" dirty="0" smtClean="0"/>
              <a:t>, </a:t>
            </a:r>
            <a:r>
              <a:rPr lang="ru-RU" dirty="0" smtClean="0"/>
              <a:t>температура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/>
              <a:t>вагається</a:t>
            </a:r>
            <a:r>
              <a:rPr lang="ru-RU" dirty="0"/>
              <a:t> </a:t>
            </a:r>
            <a:r>
              <a:rPr lang="ru-RU" dirty="0" smtClean="0"/>
              <a:t>в межах 5000 </a:t>
            </a:r>
            <a:r>
              <a:rPr lang="ru-RU" dirty="0"/>
              <a:t>– 30000 </a:t>
            </a:r>
            <a:r>
              <a:rPr lang="ru-RU" dirty="0" err="1" smtClean="0"/>
              <a:t>оС</a:t>
            </a:r>
            <a:r>
              <a:rPr lang="ru-RU" dirty="0" smtClean="0"/>
              <a:t>.</a:t>
            </a:r>
            <a:endParaRPr lang="ru-RU" dirty="0"/>
          </a:p>
          <a:p>
            <a:pPr marL="0" indent="449263" algn="just" rtl="0">
              <a:buNone/>
            </a:pPr>
            <a:r>
              <a:rPr lang="ru-RU" b="1" dirty="0"/>
              <a:t>ЕШП, ВДП, </a:t>
            </a:r>
            <a:r>
              <a:rPr lang="ru-RU" b="1" dirty="0" err="1" smtClean="0"/>
              <a:t>ЕЛП</a:t>
            </a:r>
            <a:r>
              <a:rPr lang="ru-RU" b="1" dirty="0" smtClean="0"/>
              <a:t> </a:t>
            </a:r>
            <a:r>
              <a:rPr lang="ru-RU" dirty="0" smtClean="0"/>
              <a:t>і </a:t>
            </a:r>
            <a:r>
              <a:rPr lang="ru-RU" b="1" dirty="0" err="1" smtClean="0"/>
              <a:t>ПДП</a:t>
            </a:r>
            <a:r>
              <a:rPr lang="ru-RU" b="1" dirty="0" smtClean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високоефективними</a:t>
            </a:r>
            <a:r>
              <a:rPr lang="ru-RU" dirty="0" smtClean="0"/>
              <a:t> </a:t>
            </a:r>
            <a:r>
              <a:rPr lang="ru-RU" dirty="0" err="1" smtClean="0"/>
              <a:t>рафінуючими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, так як </a:t>
            </a:r>
            <a:r>
              <a:rPr lang="ru-RU" dirty="0"/>
              <a:t>вони підвищують загальну чистоту металу</a:t>
            </a:r>
            <a:r>
              <a:rPr lang="ru-RU" dirty="0" smtClean="0"/>
              <a:t>,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/>
              <a:t>у ньому шкідливих домішок, а </a:t>
            </a:r>
            <a:r>
              <a:rPr lang="ru-RU" dirty="0" err="1"/>
              <a:t>отримуваний</a:t>
            </a:r>
            <a:r>
              <a:rPr lang="ru-RU" dirty="0"/>
              <a:t> </a:t>
            </a:r>
            <a:r>
              <a:rPr lang="ru-RU" dirty="0" err="1" smtClean="0"/>
              <a:t>злиток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/>
              <a:t>фізичної та хімічної </a:t>
            </a:r>
            <a:r>
              <a:rPr lang="ru-RU" dirty="0" err="1"/>
              <a:t>неоднорідності</a:t>
            </a:r>
            <a:r>
              <a:rPr lang="ru-RU" dirty="0" smtClean="0"/>
              <a:t>. </a:t>
            </a:r>
            <a:r>
              <a:rPr lang="ru-RU" dirty="0" err="1" smtClean="0"/>
              <a:t>Зазначені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усунути</a:t>
            </a:r>
            <a:r>
              <a:rPr lang="ru-RU" dirty="0" smtClean="0"/>
              <a:t> </a:t>
            </a:r>
            <a:r>
              <a:rPr lang="ru-RU" dirty="0" err="1" smtClean="0"/>
              <a:t>лікваційні</a:t>
            </a:r>
            <a:r>
              <a:rPr lang="ru-RU" dirty="0" smtClean="0"/>
              <a:t> </a:t>
            </a:r>
            <a:r>
              <a:rPr lang="ru-RU" dirty="0"/>
              <a:t>та усадкові </a:t>
            </a:r>
            <a:r>
              <a:rPr lang="ru-RU" dirty="0" err="1"/>
              <a:t>дефекти</a:t>
            </a:r>
            <a:r>
              <a:rPr lang="ru-RU" dirty="0" smtClean="0"/>
              <a:t>,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службов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/>
              <a:t>металу.</a:t>
            </a:r>
          </a:p>
          <a:p>
            <a:pPr marL="0" indent="449263" algn="just" rtl="0">
              <a:buNone/>
            </a:pPr>
            <a:r>
              <a:rPr lang="ru-RU" b="1" dirty="0" err="1"/>
              <a:t>Електрошлаковий</a:t>
            </a:r>
            <a:r>
              <a:rPr lang="ru-RU" b="1" dirty="0"/>
              <a:t> </a:t>
            </a:r>
            <a:r>
              <a:rPr lang="ru-RU" b="1" dirty="0" smtClean="0"/>
              <a:t>переплав </a:t>
            </a:r>
            <a:r>
              <a:rPr lang="ru-RU" dirty="0" smtClean="0"/>
              <a:t>- </a:t>
            </a:r>
            <a:r>
              <a:rPr lang="ru-RU" dirty="0"/>
              <a:t>вітчизняний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сталей та </a:t>
            </a:r>
            <a:r>
              <a:rPr lang="ru-RU" dirty="0"/>
              <a:t>сплавів, розроблений у 1952 р. в Інституті електрозварювання ім.</a:t>
            </a:r>
            <a:r>
              <a:rPr lang="ru-RU" dirty="0" err="1" smtClean="0"/>
              <a:t>Є.О.Патона</a:t>
            </a:r>
            <a:r>
              <a:rPr lang="ru-RU" dirty="0" smtClean="0"/>
              <a:t> </a:t>
            </a:r>
            <a:r>
              <a:rPr lang="ru-RU" dirty="0"/>
              <a:t>за академії наук СРСР. Він широко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smtClean="0"/>
              <a:t>шарикопідшипникових</a:t>
            </a:r>
            <a:r>
              <a:rPr lang="ru-RU" dirty="0"/>
              <a:t>, швидкорізальних, нержавіючих</a:t>
            </a:r>
            <a:r>
              <a:rPr lang="ru-RU" dirty="0" smtClean="0"/>
              <a:t>, теплостійких, </a:t>
            </a:r>
            <a:r>
              <a:rPr lang="ru-RU" dirty="0" err="1" smtClean="0"/>
              <a:t>жаростійких</a:t>
            </a:r>
            <a:r>
              <a:rPr lang="ru-RU" dirty="0" smtClean="0"/>
              <a:t> сталей </a:t>
            </a:r>
            <a:r>
              <a:rPr lang="ru-RU" dirty="0"/>
              <a:t>та жароміцних сплавів. В останні роки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ЕШП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/>
              <a:t>розвивати за кордоном, проте до </a:t>
            </a:r>
            <a:r>
              <a:rPr lang="ru-RU" dirty="0" err="1"/>
              <a:t>теперішнього</a:t>
            </a:r>
            <a:r>
              <a:rPr lang="ru-RU" dirty="0"/>
              <a:t> </a:t>
            </a:r>
            <a:r>
              <a:rPr lang="ru-RU" dirty="0" smtClean="0"/>
              <a:t>часу  </a:t>
            </a:r>
            <a:r>
              <a:rPr lang="ru-RU" dirty="0" smtClean="0"/>
              <a:t>пріоритет</a:t>
            </a:r>
            <a:r>
              <a:rPr lang="ru-RU" dirty="0"/>
              <a:t>у розвинених капіталістичних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вакуумно-дуговом у переплаву </a:t>
            </a:r>
            <a:r>
              <a:rPr lang="ru-RU" dirty="0"/>
              <a:t>(ВДП). Значно меншою мірою за кордоном </a:t>
            </a:r>
            <a:r>
              <a:rPr lang="ru-RU" dirty="0" smtClean="0"/>
              <a:t>та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/>
              <a:t>електронно-променевий переплав (ЕЛП).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29184"/>
            <a:ext cx="10989733" cy="6427216"/>
          </a:xfrm>
        </p:spPr>
        <p:txBody>
          <a:bodyPr>
            <a:normAutofit lnSpcReduction="10000"/>
          </a:bodyPr>
          <a:lstStyle/>
          <a:p>
            <a:pPr marL="0" indent="449263" algn="just" rtl="0">
              <a:buNone/>
            </a:pPr>
            <a:r>
              <a:rPr lang="ru-RU" b="1" dirty="0"/>
              <a:t>Плазмово-дуговий переплав</a:t>
            </a:r>
            <a:r>
              <a:rPr lang="ru-RU" dirty="0"/>
              <a:t>, так само як і електрошлаковий переплав,</a:t>
            </a:r>
            <a:r>
              <a:rPr lang="ru-RU" dirty="0" smtClean="0"/>
              <a:t>- </a:t>
            </a:r>
            <a:r>
              <a:rPr lang="ru-RU" dirty="0" err="1" smtClean="0"/>
              <a:t>вітчизняний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/>
              <a:t>вторинного рафінування сталі. </a:t>
            </a:r>
            <a:r>
              <a:rPr lang="ru-RU" dirty="0" smtClean="0"/>
              <a:t>Перший </a:t>
            </a:r>
            <a:r>
              <a:rPr lang="ru-RU" dirty="0" err="1" smtClean="0"/>
              <a:t>злиток</a:t>
            </a:r>
            <a:r>
              <a:rPr lang="ru-RU" dirty="0" smtClean="0"/>
              <a:t> методом </a:t>
            </a:r>
            <a:r>
              <a:rPr lang="ru-RU" dirty="0" err="1" smtClean="0"/>
              <a:t>ПДП</a:t>
            </a:r>
            <a:r>
              <a:rPr lang="ru-RU" dirty="0" smtClean="0"/>
              <a:t> </a:t>
            </a:r>
            <a:r>
              <a:rPr lang="ru-RU" dirty="0"/>
              <a:t>отримано 1963 р. в Інституті електрозварювання </a:t>
            </a:r>
            <a:r>
              <a:rPr lang="ru-RU" dirty="0" err="1"/>
              <a:t>ім.Є.О</a:t>
            </a:r>
            <a:r>
              <a:rPr lang="ru-RU" dirty="0"/>
              <a:t>. </a:t>
            </a:r>
            <a:r>
              <a:rPr lang="ru-RU" dirty="0" smtClean="0"/>
              <a:t>Патона.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плазмово</a:t>
            </a:r>
            <a:r>
              <a:rPr lang="ru-RU" dirty="0" smtClean="0"/>
              <a:t>-дугового </a:t>
            </a:r>
            <a:r>
              <a:rPr lang="ru-RU" dirty="0"/>
              <a:t>переплаву займають чільні позиції</a:t>
            </a:r>
            <a:r>
              <a:rPr lang="ru-RU" dirty="0" smtClean="0"/>
              <a:t>, що</a:t>
            </a:r>
            <a:r>
              <a:rPr lang="ru-RU" dirty="0"/>
              <a:t>підтверджується патентуванням способу та обладнання </a:t>
            </a:r>
            <a:r>
              <a:rPr lang="ru-RU" dirty="0" err="1"/>
              <a:t>ПДП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smtClean="0"/>
              <a:t>країн</a:t>
            </a:r>
            <a:r>
              <a:rPr lang="ru-RU" dirty="0"/>
              <a:t>. Зарубіжні фірми виявляють інтерес до зазначеного виду </a:t>
            </a:r>
            <a:r>
              <a:rPr lang="ru-RU" dirty="0" smtClean="0"/>
              <a:t>переплаву та </a:t>
            </a:r>
            <a:r>
              <a:rPr lang="ru-RU" dirty="0" err="1" smtClean="0"/>
              <a:t>працюють</a:t>
            </a:r>
            <a:r>
              <a:rPr lang="ru-RU" dirty="0" smtClean="0"/>
              <a:t> над </a:t>
            </a:r>
            <a:r>
              <a:rPr lang="ru-RU" dirty="0"/>
              <a:t>технологічними схемами переплаву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мпотужних</a:t>
            </a:r>
            <a:r>
              <a:rPr lang="ru-RU" dirty="0" smtClean="0"/>
              <a:t> </a:t>
            </a:r>
            <a:r>
              <a:rPr lang="ru-RU" dirty="0" smtClean="0"/>
              <a:t>плазмотронів</a:t>
            </a:r>
            <a:r>
              <a:rPr lang="ru-RU" dirty="0"/>
              <a:t>.</a:t>
            </a:r>
          </a:p>
          <a:p>
            <a:pPr marL="0" indent="449263" algn="just" rtl="0">
              <a:buNone/>
            </a:pPr>
            <a:r>
              <a:rPr lang="ru-RU" dirty="0"/>
              <a:t>На початок 90-х років минулого століття на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налічувалося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120 печей ЕШП, 70 печей ВДП, 3 печі ЕЛП та </a:t>
            </a:r>
            <a:r>
              <a:rPr lang="ru-RU" dirty="0" smtClean="0"/>
              <a:t>3 </a:t>
            </a:r>
            <a:r>
              <a:rPr lang="ru-RU" dirty="0" err="1" smtClean="0"/>
              <a:t>печі</a:t>
            </a:r>
            <a:r>
              <a:rPr lang="ru-RU" dirty="0" smtClean="0"/>
              <a:t> </a:t>
            </a:r>
            <a:r>
              <a:rPr lang="ru-RU" dirty="0" smtClean="0"/>
              <a:t>ПДП</a:t>
            </a:r>
            <a:r>
              <a:rPr lang="ru-RU" dirty="0"/>
              <a:t>. Па </a:t>
            </a:r>
            <a:r>
              <a:rPr lang="ru-RU" dirty="0" smtClean="0"/>
              <a:t>печах </a:t>
            </a:r>
            <a:r>
              <a:rPr lang="ru-RU" dirty="0" err="1" smtClean="0"/>
              <a:t>ЕШПвиробляли</a:t>
            </a:r>
            <a:r>
              <a:rPr lang="ru-RU" dirty="0" smtClean="0"/>
              <a:t> </a:t>
            </a:r>
            <a:r>
              <a:rPr lang="ru-RU" dirty="0"/>
              <a:t>близько 400 – 450 тис. т сталі. ВДП – 100</a:t>
            </a:r>
            <a:r>
              <a:rPr lang="ru-RU" dirty="0" smtClean="0"/>
              <a:t>- 110 тис</a:t>
            </a:r>
            <a:r>
              <a:rPr lang="ru-RU" dirty="0"/>
              <a:t>. т. В даний час у всьому світі тільки методом </a:t>
            </a:r>
            <a:r>
              <a:rPr lang="ru-RU" dirty="0" err="1" smtClean="0"/>
              <a:t>ЕШП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800 </a:t>
            </a:r>
            <a:r>
              <a:rPr lang="ru-RU" dirty="0"/>
              <a:t>– 900 тис. т стали зі щорічним приростом 10%. </a:t>
            </a:r>
            <a:r>
              <a:rPr lang="ru-RU" dirty="0" err="1" smtClean="0"/>
              <a:t>Виплавлення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методами </a:t>
            </a:r>
            <a:r>
              <a:rPr lang="ru-RU" dirty="0" err="1" smtClean="0"/>
              <a:t>спецелектрометалургії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/>
              <a:t>15% від </a:t>
            </a:r>
            <a:r>
              <a:rPr lang="ru-RU" dirty="0" err="1"/>
              <a:t>обсягу</a:t>
            </a:r>
            <a:r>
              <a:rPr lang="ru-RU" dirty="0" err="1" smtClean="0"/>
              <a:t>виплавки</a:t>
            </a:r>
            <a:r>
              <a:rPr lang="ru-RU" dirty="0" smtClean="0"/>
              <a:t> </a:t>
            </a:r>
            <a:r>
              <a:rPr lang="ru-RU" dirty="0" err="1" smtClean="0"/>
              <a:t>електросталі</a:t>
            </a:r>
            <a:r>
              <a:rPr lang="ru-RU" dirty="0" smtClean="0"/>
              <a:t> та </a:t>
            </a:r>
            <a:r>
              <a:rPr lang="ru-RU" dirty="0"/>
              <a:t>продовжує нарощуватися.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9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10896"/>
            <a:ext cx="10557933" cy="6377771"/>
          </a:xfrm>
        </p:spPr>
        <p:txBody>
          <a:bodyPr>
            <a:normAutofit fontScale="92500" lnSpcReduction="20000"/>
          </a:bodyPr>
          <a:lstStyle/>
          <a:p>
            <a:pPr marL="0" indent="449263" algn="just" rtl="0">
              <a:buNone/>
            </a:pPr>
            <a:r>
              <a:rPr lang="ru-RU" dirty="0"/>
              <a:t>Сортамент сталей та сплавів, що </a:t>
            </a:r>
            <a:r>
              <a:rPr lang="ru-RU" dirty="0" err="1"/>
              <a:t>виплавляються</a:t>
            </a:r>
            <a:r>
              <a:rPr lang="ru-RU" dirty="0"/>
              <a:t> </a:t>
            </a:r>
            <a:r>
              <a:rPr lang="ru-RU" dirty="0" smtClean="0"/>
              <a:t>методами </a:t>
            </a:r>
            <a:r>
              <a:rPr lang="ru-RU" dirty="0" err="1" smtClean="0"/>
              <a:t>спецелектрометалургії</a:t>
            </a:r>
            <a:r>
              <a:rPr lang="ru-RU" dirty="0" smtClean="0"/>
              <a:t> </a:t>
            </a:r>
            <a:r>
              <a:rPr lang="ru-RU" dirty="0"/>
              <a:t>включає понад 300 різних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 smtClean="0"/>
              <a:t>хімічним</a:t>
            </a:r>
            <a:r>
              <a:rPr lang="ru-RU" dirty="0" smtClean="0"/>
              <a:t> складом та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/>
              <a:t>сталей та сплавів. Це </a:t>
            </a:r>
            <a:r>
              <a:rPr lang="ru-RU" dirty="0" err="1"/>
              <a:t>високолеговані</a:t>
            </a:r>
            <a:r>
              <a:rPr lang="ru-RU" dirty="0"/>
              <a:t> </a:t>
            </a:r>
            <a:r>
              <a:rPr lang="ru-RU" dirty="0" err="1" smtClean="0"/>
              <a:t>жароміцні</a:t>
            </a:r>
            <a:r>
              <a:rPr lang="ru-RU" dirty="0" smtClean="0"/>
              <a:t> </a:t>
            </a:r>
            <a:r>
              <a:rPr lang="ru-RU" dirty="0" err="1" smtClean="0"/>
              <a:t>сплави</a:t>
            </a:r>
            <a:r>
              <a:rPr lang="ru-RU" dirty="0" smtClean="0"/>
              <a:t> на </a:t>
            </a:r>
            <a:r>
              <a:rPr lang="ru-RU" dirty="0" err="1" smtClean="0"/>
              <a:t>нікелевої</a:t>
            </a:r>
            <a:r>
              <a:rPr lang="ru-RU" dirty="0" smtClean="0"/>
              <a:t> та </a:t>
            </a:r>
            <a:r>
              <a:rPr lang="ru-RU" dirty="0" err="1" smtClean="0"/>
              <a:t>хромозалізонікелевій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/>
              <a:t>, нержавіючі сталі</a:t>
            </a:r>
            <a:r>
              <a:rPr lang="ru-RU" dirty="0" smtClean="0"/>
              <a:t>, високоміцні</a:t>
            </a:r>
            <a:r>
              <a:rPr lang="ru-RU" dirty="0"/>
              <a:t>мартенситностаріючі сталі, сталі та </a:t>
            </a:r>
            <a:r>
              <a:rPr lang="ru-RU" dirty="0" err="1" smtClean="0"/>
              <a:t>сплави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smtClean="0"/>
              <a:t>призначення</a:t>
            </a:r>
            <a:r>
              <a:rPr lang="ru-RU" dirty="0"/>
              <a:t>, </a:t>
            </a:r>
            <a:r>
              <a:rPr lang="ru-RU" dirty="0" err="1"/>
              <a:t>дисперсійно-твердні</a:t>
            </a:r>
            <a:r>
              <a:rPr lang="ru-RU" dirty="0"/>
              <a:t> </a:t>
            </a:r>
            <a:r>
              <a:rPr lang="ru-RU" dirty="0" err="1" smtClean="0"/>
              <a:t>жароміцні</a:t>
            </a:r>
            <a:r>
              <a:rPr lang="ru-RU" dirty="0" smtClean="0"/>
              <a:t> </a:t>
            </a:r>
            <a:r>
              <a:rPr lang="ru-RU" dirty="0" err="1" smtClean="0"/>
              <a:t>суперсплави</a:t>
            </a:r>
            <a:r>
              <a:rPr lang="ru-RU" dirty="0" smtClean="0"/>
              <a:t> </a:t>
            </a:r>
            <a:r>
              <a:rPr lang="ru-RU" dirty="0" smtClean="0"/>
              <a:t>нового покоління</a:t>
            </a:r>
            <a:r>
              <a:rPr lang="ru-RU" dirty="0"/>
              <a:t>.</a:t>
            </a:r>
          </a:p>
          <a:p>
            <a:pPr marL="0" indent="449263" algn="just" rtl="0">
              <a:buNone/>
            </a:pPr>
            <a:r>
              <a:rPr lang="ru-RU" dirty="0"/>
              <a:t>В </a:t>
            </a:r>
            <a:r>
              <a:rPr lang="ru-RU" dirty="0" err="1"/>
              <a:t>узагальненому</a:t>
            </a:r>
            <a:r>
              <a:rPr lang="ru-RU" dirty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b="1" dirty="0" smtClean="0"/>
              <a:t>сортамент </a:t>
            </a:r>
            <a:r>
              <a:rPr lang="ru-RU" b="1" dirty="0"/>
              <a:t>легованих сталей та </a:t>
            </a:r>
            <a:r>
              <a:rPr lang="ru-RU" b="1" dirty="0" err="1" smtClean="0"/>
              <a:t>сплавів</a:t>
            </a:r>
            <a:r>
              <a:rPr lang="ru-RU" b="1" dirty="0" smtClean="0"/>
              <a:t> за методами </a:t>
            </a:r>
            <a:r>
              <a:rPr lang="ru-RU" b="1" dirty="0" err="1" smtClean="0"/>
              <a:t>виплавки</a:t>
            </a:r>
            <a:r>
              <a:rPr lang="ru-RU" b="1" dirty="0" smtClean="0"/>
              <a:t>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 </a:t>
            </a:r>
            <a:r>
              <a:rPr lang="ru-RU" dirty="0"/>
              <a:t>так:</a:t>
            </a:r>
          </a:p>
          <a:p>
            <a:pPr algn="just" rtl="0"/>
            <a:r>
              <a:rPr lang="ru-RU" dirty="0"/>
              <a:t>Конструкційні:</a:t>
            </a:r>
          </a:p>
          <a:p>
            <a:pPr algn="just" rtl="0">
              <a:buFont typeface="Wingdings" pitchFamily="2" charset="2"/>
              <a:buChar char="ü"/>
            </a:pPr>
            <a:r>
              <a:rPr lang="ru-RU" dirty="0" err="1" smtClean="0"/>
              <a:t>цементовані</a:t>
            </a:r>
            <a:r>
              <a:rPr lang="ru-RU" dirty="0" smtClean="0"/>
              <a:t> </a:t>
            </a:r>
            <a:r>
              <a:rPr lang="ru-RU" dirty="0"/>
              <a:t>та покращені ЕШП, ВДП;</a:t>
            </a:r>
          </a:p>
          <a:p>
            <a:pPr algn="just" rtl="0">
              <a:buFont typeface="Wingdings" pitchFamily="2" charset="2"/>
              <a:buChar char="ü"/>
            </a:pPr>
            <a:r>
              <a:rPr lang="ru-RU" dirty="0" err="1" smtClean="0"/>
              <a:t>Високоміцні</a:t>
            </a:r>
            <a:r>
              <a:rPr lang="ru-RU" dirty="0" smtClean="0"/>
              <a:t> </a:t>
            </a:r>
            <a:r>
              <a:rPr lang="ru-RU" dirty="0" err="1" smtClean="0"/>
              <a:t>ВДП</a:t>
            </a:r>
            <a:r>
              <a:rPr lang="ru-RU" dirty="0"/>
              <a:t>, ВІП + ВДП;</a:t>
            </a:r>
          </a:p>
          <a:p>
            <a:pPr algn="just" rtl="0">
              <a:buFont typeface="Wingdings" pitchFamily="2" charset="2"/>
              <a:buChar char="ü"/>
            </a:pPr>
            <a:r>
              <a:rPr lang="ru-RU" dirty="0" err="1" smtClean="0"/>
              <a:t>Вуглецеві</a:t>
            </a:r>
            <a:r>
              <a:rPr lang="ru-RU" dirty="0" smtClean="0"/>
              <a:t> </a:t>
            </a:r>
            <a:r>
              <a:rPr lang="ru-RU" dirty="0" err="1" smtClean="0"/>
              <a:t>ЕШП</a:t>
            </a:r>
            <a:r>
              <a:rPr lang="ru-RU" dirty="0"/>
              <a:t>, ПДП;</a:t>
            </a:r>
          </a:p>
          <a:p>
            <a:pPr algn="just" rtl="0"/>
            <a:r>
              <a:rPr lang="ru-RU" dirty="0" err="1" smtClean="0"/>
              <a:t>Корозійностійкі</a:t>
            </a:r>
            <a:r>
              <a:rPr lang="ru-RU" dirty="0" smtClean="0"/>
              <a:t> </a:t>
            </a:r>
            <a:r>
              <a:rPr lang="ru-RU" dirty="0" err="1" smtClean="0"/>
              <a:t>ВДП,ВІП,ЕШП,ЕЛП,ПДП</a:t>
            </a:r>
            <a:r>
              <a:rPr lang="ru-RU" dirty="0"/>
              <a:t>;</a:t>
            </a:r>
          </a:p>
          <a:p>
            <a:pPr algn="just" rtl="0"/>
            <a:r>
              <a:rPr lang="ru-RU" dirty="0" err="1" smtClean="0"/>
              <a:t>Зварювальні</a:t>
            </a:r>
            <a:r>
              <a:rPr lang="ru-RU" dirty="0" smtClean="0"/>
              <a:t> </a:t>
            </a:r>
            <a:r>
              <a:rPr lang="ru-RU" dirty="0" err="1" smtClean="0"/>
              <a:t>ВІП</a:t>
            </a:r>
            <a:r>
              <a:rPr lang="ru-RU" dirty="0"/>
              <a:t>;</a:t>
            </a:r>
          </a:p>
          <a:p>
            <a:pPr algn="just" rtl="0"/>
            <a:r>
              <a:rPr lang="ru-RU" dirty="0" err="1" smtClean="0"/>
              <a:t>Високоміцні</a:t>
            </a:r>
            <a:r>
              <a:rPr lang="ru-RU" dirty="0" smtClean="0"/>
              <a:t> </a:t>
            </a:r>
            <a:r>
              <a:rPr lang="ru-RU" dirty="0" err="1" smtClean="0"/>
              <a:t>мартенсітостаріючі</a:t>
            </a:r>
            <a:r>
              <a:rPr lang="ru-RU" dirty="0" smtClean="0"/>
              <a:t> </a:t>
            </a:r>
            <a:r>
              <a:rPr lang="ru-RU" dirty="0" err="1"/>
              <a:t>ВІП,ВІП+ВДП,ВІП+ЕЛП</a:t>
            </a:r>
            <a:r>
              <a:rPr lang="ru-RU" dirty="0"/>
              <a:t>;</a:t>
            </a:r>
          </a:p>
          <a:p>
            <a:pPr algn="just" rtl="0"/>
            <a:r>
              <a:rPr lang="ru-RU" dirty="0"/>
              <a:t>Жароміцні та </a:t>
            </a:r>
            <a:r>
              <a:rPr lang="ru-RU" dirty="0" err="1"/>
              <a:t>жаростійкі</a:t>
            </a:r>
            <a:r>
              <a:rPr lang="ru-RU" dirty="0"/>
              <a:t> </a:t>
            </a:r>
            <a:r>
              <a:rPr lang="ru-RU" dirty="0" err="1" smtClean="0"/>
              <a:t>сплави</a:t>
            </a:r>
            <a:r>
              <a:rPr lang="ru-RU" dirty="0" smtClean="0"/>
              <a:t> </a:t>
            </a:r>
            <a:r>
              <a:rPr lang="ru-RU" dirty="0" err="1" smtClean="0"/>
              <a:t>ВІП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ВІП+ВДП, ВІП+ЕЛП;</a:t>
            </a:r>
          </a:p>
          <a:p>
            <a:pPr algn="just" rtl="0"/>
            <a:r>
              <a:rPr lang="ru-RU" dirty="0"/>
              <a:t>Приладові сталі та сплави, прецизійні ВІП,</a:t>
            </a:r>
            <a:r>
              <a:rPr lang="ru-RU" dirty="0" smtClean="0"/>
              <a:t>ВІП+ВДП, ВІП+ЕЛП, ПДП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063" y="508888"/>
            <a:ext cx="10621603" cy="6230579"/>
          </a:xfrm>
        </p:spPr>
        <p:txBody>
          <a:bodyPr>
            <a:normAutofit fontScale="92500" lnSpcReduction="20000"/>
          </a:bodyPr>
          <a:lstStyle/>
          <a:p>
            <a:pPr marL="0" indent="449263" algn="just" rtl="0">
              <a:buNone/>
            </a:pPr>
            <a:r>
              <a:rPr lang="ru-RU" dirty="0"/>
              <a:t>Розподіл марочного складу 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 smtClean="0"/>
              <a:t>виплавки</a:t>
            </a:r>
            <a:r>
              <a:rPr lang="ru-RU" dirty="0" smtClean="0"/>
              <a:t> методами </a:t>
            </a:r>
            <a:r>
              <a:rPr lang="ru-RU" dirty="0" err="1" smtClean="0"/>
              <a:t>спецелектрометалургії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ВАТ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Мечел» </a:t>
            </a:r>
            <a:r>
              <a:rPr lang="ru-RU" dirty="0" smtClean="0"/>
              <a:t>наведено </a:t>
            </a:r>
            <a:r>
              <a:rPr lang="ru-RU" dirty="0" err="1"/>
              <a:t>нижче</a:t>
            </a:r>
            <a:r>
              <a:rPr lang="ru-RU" dirty="0" smtClean="0"/>
              <a:t>.</a:t>
            </a:r>
          </a:p>
          <a:p>
            <a:pPr marL="0" indent="449263" algn="just" rtl="0">
              <a:buNone/>
            </a:pPr>
            <a:r>
              <a:rPr lang="ru-RU" b="1" dirty="0" smtClean="0"/>
              <a:t>Метод </a:t>
            </a:r>
            <a:r>
              <a:rPr lang="ru-RU" b="1" dirty="0" smtClean="0"/>
              <a:t>ВІП</a:t>
            </a:r>
            <a:r>
              <a:rPr lang="ru-RU" b="1" dirty="0"/>
              <a:t>:</a:t>
            </a:r>
          </a:p>
          <a:p>
            <a:pPr marL="0" indent="449263" algn="just" rtl="0">
              <a:buNone/>
            </a:pPr>
            <a:r>
              <a:rPr lang="ru-RU" dirty="0"/>
              <a:t>- 55% нержавіючі та корозійно-стійкі сталі типу </a:t>
            </a:r>
            <a:r>
              <a:rPr lang="ru-RU" dirty="0" err="1"/>
              <a:t>03X181112</a:t>
            </a:r>
            <a:r>
              <a:rPr lang="ru-RU" dirty="0" smtClean="0"/>
              <a:t>, </a:t>
            </a:r>
            <a:r>
              <a:rPr lang="ru-RU" dirty="0" err="1" smtClean="0"/>
              <a:t>08Х18Н1ОТ</a:t>
            </a:r>
            <a:r>
              <a:rPr lang="ru-RU" dirty="0"/>
              <a:t>, ЕІВ44, Е11543;</a:t>
            </a:r>
          </a:p>
          <a:p>
            <a:pPr marL="0" indent="449263" algn="just" rtl="0">
              <a:buNone/>
            </a:pPr>
            <a:r>
              <a:rPr lang="ru-RU" dirty="0"/>
              <a:t>- 29% жароміцні </a:t>
            </a:r>
            <a:r>
              <a:rPr lang="ru-RU" dirty="0" err="1"/>
              <a:t>сплави</a:t>
            </a:r>
            <a:r>
              <a:rPr lang="ru-RU" dirty="0"/>
              <a:t> </a:t>
            </a:r>
            <a:r>
              <a:rPr lang="ru-RU" dirty="0" smtClean="0"/>
              <a:t>типу </a:t>
            </a:r>
            <a:r>
              <a:rPr lang="ru-RU" dirty="0" err="1" smtClean="0"/>
              <a:t>ЕП718</a:t>
            </a:r>
            <a:r>
              <a:rPr lang="ru-RU" dirty="0" smtClean="0"/>
              <a:t> і </a:t>
            </a:r>
            <a:r>
              <a:rPr lang="ru-RU" dirty="0" err="1" smtClean="0"/>
              <a:t>ЕП696</a:t>
            </a:r>
            <a:r>
              <a:rPr lang="ru-RU" dirty="0"/>
              <a:t>.</a:t>
            </a:r>
          </a:p>
          <a:p>
            <a:pPr marL="0" indent="449263" algn="just" rtl="0">
              <a:buNone/>
            </a:pPr>
            <a:r>
              <a:rPr lang="ru-RU" dirty="0"/>
              <a:t>- 15% м'яке залізо, спеціальні та прецизійні сталі та </a:t>
            </a:r>
            <a:r>
              <a:rPr lang="ru-RU" dirty="0" err="1" smtClean="0"/>
              <a:t>сплави</a:t>
            </a:r>
            <a:r>
              <a:rPr lang="ru-RU" dirty="0" smtClean="0"/>
              <a:t> типу </a:t>
            </a:r>
            <a:r>
              <a:rPr lang="ru-RU" dirty="0" smtClean="0"/>
              <a:t>ЕП-678</a:t>
            </a:r>
            <a:r>
              <a:rPr lang="ru-RU" dirty="0"/>
              <a:t>, ЕП637А, 29НК.</a:t>
            </a:r>
          </a:p>
          <a:p>
            <a:pPr marL="0" indent="449263" algn="just" rtl="0">
              <a:buNone/>
            </a:pPr>
            <a:r>
              <a:rPr lang="ru-RU" dirty="0"/>
              <a:t>Понад 70% обсягу металу, що отримується методом ВІП, </a:t>
            </a:r>
            <a:r>
              <a:rPr lang="ru-RU" dirty="0" err="1" smtClean="0"/>
              <a:t>йде</a:t>
            </a:r>
            <a:r>
              <a:rPr lang="ru-RU" dirty="0" smtClean="0"/>
              <a:t> на </a:t>
            </a:r>
            <a:r>
              <a:rPr lang="ru-RU" dirty="0" err="1" smtClean="0"/>
              <a:t>електроди</a:t>
            </a:r>
            <a:r>
              <a:rPr lang="ru-RU" dirty="0" smtClean="0"/>
              <a:t> для </a:t>
            </a:r>
            <a:r>
              <a:rPr lang="ru-RU" dirty="0"/>
              <a:t>ВДП.</a:t>
            </a:r>
          </a:p>
          <a:p>
            <a:pPr marL="0" indent="449263" algn="just" rtl="0">
              <a:buNone/>
            </a:pPr>
            <a:r>
              <a:rPr lang="ru-RU" b="1" dirty="0" smtClean="0"/>
              <a:t>Метод </a:t>
            </a:r>
            <a:r>
              <a:rPr lang="ru-RU" b="1" dirty="0" err="1" smtClean="0"/>
              <a:t>ВДП</a:t>
            </a:r>
            <a:r>
              <a:rPr lang="ru-RU" b="1" dirty="0"/>
              <a:t>:</a:t>
            </a:r>
          </a:p>
          <a:p>
            <a:pPr marL="0" indent="449263" algn="just" rtl="0">
              <a:buNone/>
            </a:pPr>
            <a:r>
              <a:rPr lang="ru-RU" dirty="0"/>
              <a:t>- 75% конструкційні сталі типу </a:t>
            </a:r>
            <a:r>
              <a:rPr lang="ru-RU" dirty="0" err="1" smtClean="0"/>
              <a:t>30ХГС12А</a:t>
            </a:r>
            <a:r>
              <a:rPr lang="ru-RU" dirty="0"/>
              <a:t>, 55СМ5ФА, </a:t>
            </a:r>
            <a:r>
              <a:rPr lang="ru-RU" dirty="0" err="1"/>
              <a:t>СН28</a:t>
            </a:r>
            <a:r>
              <a:rPr lang="ru-RU" dirty="0"/>
              <a:t>(33</a:t>
            </a:r>
            <a:r>
              <a:rPr lang="ru-RU" dirty="0" smtClean="0"/>
              <a:t>) та </a:t>
            </a:r>
            <a:r>
              <a:rPr lang="ru-RU" dirty="0" smtClean="0"/>
              <a:t>ін</a:t>
            </a:r>
            <a:r>
              <a:rPr lang="ru-RU" dirty="0"/>
              <a:t>.;</a:t>
            </a:r>
          </a:p>
          <a:p>
            <a:pPr marL="0" indent="449263" algn="just" rtl="0">
              <a:buNone/>
            </a:pPr>
            <a:r>
              <a:rPr lang="ru-RU" dirty="0"/>
              <a:t>- 20% нержавіючі та спеціальні </a:t>
            </a:r>
            <a:r>
              <a:rPr lang="ru-RU" dirty="0" err="1"/>
              <a:t>корозійно-стійкі</a:t>
            </a:r>
            <a:r>
              <a:rPr lang="ru-RU" dirty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типу </a:t>
            </a:r>
            <a:r>
              <a:rPr lang="ru-RU" dirty="0" err="1" smtClean="0"/>
              <a:t>12X18Н10</a:t>
            </a:r>
            <a:r>
              <a:rPr lang="ru-RU" dirty="0" smtClean="0"/>
              <a:t>, </a:t>
            </a:r>
            <a:r>
              <a:rPr lang="ru-RU" dirty="0"/>
              <a:t>ОІ810, ЕП494 та ін;</a:t>
            </a:r>
          </a:p>
          <a:p>
            <a:pPr marL="0" indent="449263" algn="just" rtl="0">
              <a:buNone/>
            </a:pPr>
            <a:r>
              <a:rPr lang="ru-RU" dirty="0"/>
              <a:t>- 3% жароміцні сплави типу ЕП718, ЕІ698, ЕП742</a:t>
            </a:r>
            <a:r>
              <a:rPr lang="ru-RU" dirty="0" smtClean="0"/>
              <a:t>;</a:t>
            </a:r>
            <a:endParaRPr lang="ru-RU" dirty="0"/>
          </a:p>
          <a:p>
            <a:pPr marL="0" indent="449263" algn="just" rtl="0">
              <a:buNone/>
            </a:pPr>
            <a:r>
              <a:rPr lang="ru-RU" dirty="0"/>
              <a:t>- 2% інших марок.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2424</Words>
  <Application>Microsoft Office PowerPoint</Application>
  <PresentationFormat>Широкоэкранный</PresentationFormat>
  <Paragraphs>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Тема Office</vt:lpstr>
      <vt:lpstr>Лекція 4</vt:lpstr>
      <vt:lpstr>4.1 Основні способи рафінуванняспецсталів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вакууму для рафінування сталі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на метал плазмовою дугою.</vt:lpstr>
      <vt:lpstr>Презентация PowerPoint</vt:lpstr>
      <vt:lpstr>При вторинних рафінуючих процесах</vt:lpstr>
      <vt:lpstr>Презентация PowerPoint</vt:lpstr>
      <vt:lpstr>4.2 Порівняльний аналіз методів отримання спецсталів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</dc:title>
  <dc:creator>nazarkirichenko08@gmail.com</dc:creator>
  <cp:lastModifiedBy>nazarkirichenko08@gmail.com</cp:lastModifiedBy>
  <cp:revision>14</cp:revision>
  <dcterms:created xsi:type="dcterms:W3CDTF">2020-10-28T22:41:34Z</dcterms:created>
  <dcterms:modified xsi:type="dcterms:W3CDTF">2025-11-04T16:41:38Z</dcterms:modified>
</cp:coreProperties>
</file>