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21" r:id="rId1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2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24" autoAdjust="0"/>
  </p:normalViewPr>
  <p:slideViewPr>
    <p:cSldViewPr>
      <p:cViewPr varScale="1">
        <p:scale>
          <a:sx n="47" d="100"/>
          <a:sy n="47" d="100"/>
        </p:scale>
        <p:origin x="10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25.04.2023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‹№›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6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16" y="2428868"/>
            <a:ext cx="9423358" cy="23019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Методи соціологічних досліджень: спостереження </a:t>
            </a:r>
            <a:r>
              <a:rPr lang="uk-UA" b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та експеримент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3595670" y="4857760"/>
            <a:ext cx="821531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algn="r" eaLnBrk="1" hangingPunct="1"/>
            <a:r>
              <a:rPr lang="uk-UA" altLang="uk-UA" dirty="0">
                <a:latin typeface="George" pitchFamily="50" charset="0"/>
                <a:cs typeface="Times New Roman" pitchFamily="18" charset="0"/>
              </a:rPr>
              <a:t>кандидатом соціологічних наук,  доцентом кафедри соціології ЗНУ, членом Соціологічної асоціації України</a:t>
            </a:r>
          </a:p>
          <a:p>
            <a:pPr algn="r" eaLnBrk="1" hangingPunct="1">
              <a:lnSpc>
                <a:spcPct val="150000"/>
              </a:lnSpc>
            </a:pPr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9106" y="0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67570" y="928670"/>
            <a:ext cx="39290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Методика і методологія соціологічних досліджень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333467" y="1214422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95406" y="785794"/>
            <a:ext cx="43339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Етика соціологічного дослідження:</a:t>
            </a:r>
          </a:p>
          <a:p>
            <a:pPr marL="342900" indent="-342900"/>
            <a:r>
              <a:rPr lang="uk-UA" dirty="0">
                <a:latin typeface="Times New Roman" pitchFamily="18" charset="0"/>
                <a:cs typeface="Times New Roman" pitchFamily="18" charset="0"/>
              </a:rPr>
              <a:t>1. Застосування принципу об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єктивності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uk-UA" dirty="0">
                <a:latin typeface="Times New Roman" pitchFamily="18" charset="0"/>
                <a:cs typeface="Times New Roman" pitchFamily="18" charset="0"/>
              </a:rPr>
              <a:t>2. Додержання правила конфіденційності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GB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Адекватність методології дослідження </a:t>
            </a:r>
          </a:p>
          <a:p>
            <a:pPr marL="342900" indent="-342900"/>
            <a:r>
              <a:rPr lang="uk-UA" dirty="0">
                <a:latin typeface="Times New Roman" pitchFamily="18" charset="0"/>
                <a:cs typeface="Times New Roman" pitchFamily="18" charset="0"/>
              </a:rPr>
              <a:t>визначеному предмету дослідження</a:t>
            </a:r>
          </a:p>
          <a:p>
            <a:pPr marL="342900" indent="-342900"/>
            <a:r>
              <a:rPr lang="uk-UA" dirty="0">
                <a:latin typeface="Times New Roman" pitchFamily="18" charset="0"/>
                <a:cs typeface="Times New Roman" pitchFamily="18" charset="0"/>
              </a:rPr>
              <a:t>4. Додержання Кодексу Соціолога САУ</a:t>
            </a:r>
          </a:p>
          <a:p>
            <a:pPr marL="342900" indent="-342900">
              <a:buAutoNum type="arabicPeriod"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аждый видит свой мир по-своем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778" y="2786058"/>
            <a:ext cx="2849920" cy="1785950"/>
          </a:xfrm>
          <a:prstGeom prst="rect">
            <a:avLst/>
          </a:prstGeom>
        </p:spPr>
      </p:pic>
      <p:pic>
        <p:nvPicPr>
          <p:cNvPr id="2052" name="Picture 4" descr="Блог викладача математики Пересипкіної О.В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24" y="4714884"/>
            <a:ext cx="3999812" cy="1571618"/>
          </a:xfrm>
          <a:prstGeom prst="rect">
            <a:avLst/>
          </a:prstGeom>
          <a:noFill/>
        </p:spPr>
      </p:pic>
      <p:pic>
        <p:nvPicPr>
          <p:cNvPr id="2054" name="Picture 6" descr="Заява Соціологічної асоціації України у зв'язку із судовим позовом до  соціологічних служб - Фонд «Демократичні ініціативи» ім. Ілька Кучерів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24364" y="2857496"/>
            <a:ext cx="2537989" cy="1700206"/>
          </a:xfrm>
          <a:prstGeom prst="rect">
            <a:avLst/>
          </a:prstGeom>
          <a:noFill/>
        </p:spPr>
      </p:pic>
      <p:pic>
        <p:nvPicPr>
          <p:cNvPr id="12290" name="Picture 2" descr="business it - researcher and tribe photos et images de collecti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67636" y="500042"/>
            <a:ext cx="3886200" cy="5829301"/>
          </a:xfrm>
          <a:prstGeom prst="rect">
            <a:avLst/>
          </a:prstGeom>
          <a:noFill/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52464" y="2357430"/>
            <a:ext cx="62865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Види спостереження: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Включене</a:t>
            </a: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– дослідник приймає участь в діяльності груп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Невключене</a:t>
            </a: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– дослідник не приймає участь в діяльності груп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24034" y="642918"/>
            <a:ext cx="790580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СПОСТЕРЕЖЕННЯ</a:t>
            </a:r>
          </a:p>
          <a:p>
            <a:pPr algn="ctr"/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- метод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цілеспрямованого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планомірного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певним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способом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фіксованого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сприйняття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об’єкта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який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досліджують</a:t>
            </a:r>
            <a:endParaRPr lang="uk-UA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endParaRPr lang="en-GB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11266" name="Picture 2" descr="espion - observation photos et images de colle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7702" y="2285992"/>
            <a:ext cx="3471847" cy="2314565"/>
          </a:xfrm>
          <a:prstGeom prst="rect">
            <a:avLst/>
          </a:prstGeom>
          <a:noFill/>
        </p:spPr>
      </p:pic>
      <p:pic>
        <p:nvPicPr>
          <p:cNvPr id="11268" name="Picture 4" descr="Путешествие Джейн (фильм, 20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4" y="3929066"/>
            <a:ext cx="3543300" cy="2667000"/>
          </a:xfrm>
          <a:prstGeom prst="rect">
            <a:avLst/>
          </a:prstGeom>
          <a:noFill/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66910" y="642918"/>
            <a:ext cx="79058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Приклад</a:t>
            </a:r>
          </a:p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СПОСТЕРЕЖЕННЯ</a:t>
            </a:r>
          </a:p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Таємний покупець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71725" y="2500306"/>
            <a:ext cx="752480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Використання методики </a:t>
            </a:r>
            <a:r>
              <a:rPr lang="uk-UA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“</a:t>
            </a:r>
            <a:r>
              <a:rPr lang="uk-UA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Таємного</a:t>
            </a:r>
            <a: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uk-UA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покупця</a:t>
            </a:r>
            <a:r>
              <a:rPr lang="uk-UA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”</a:t>
            </a: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для:</a:t>
            </a:r>
          </a:p>
          <a:p>
            <a:pPr marL="342900" indent="-342900">
              <a:buAutoNum type="arabicPeriod"/>
            </a:pP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Збільшення доходу</a:t>
            </a:r>
          </a:p>
          <a:p>
            <a:pPr marL="342900" indent="-342900">
              <a:buAutoNum type="arabicPeriod"/>
            </a:pP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Поліпшення іміджу компанії</a:t>
            </a:r>
          </a:p>
          <a:p>
            <a:pPr marL="342900" indent="-342900">
              <a:buAutoNum type="arabicPeriod"/>
            </a:pP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Мотивації і контролю персоналу</a:t>
            </a:r>
          </a:p>
          <a:p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Mystery Shopping UAE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86" y="4143381"/>
            <a:ext cx="4229100" cy="1438275"/>
          </a:xfrm>
          <a:prstGeom prst="rect">
            <a:avLst/>
          </a:prstGeom>
          <a:noFill/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2398" y="1214422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81092" y="2428868"/>
            <a:ext cx="923931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Загальна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логіка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експерименту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полягає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у:</a:t>
            </a:r>
          </a:p>
          <a:p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•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виборі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певної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експериментальної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групи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;</a:t>
            </a:r>
          </a:p>
          <a:p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•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поміщення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її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у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незвичну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експериментальну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ситуацію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під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дію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певного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введеного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чинника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;</a:t>
            </a:r>
          </a:p>
          <a:p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•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простеження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скерованості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величини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сталості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змінних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характеристик,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називаються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контрольними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котрі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настали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внаслідок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дії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введеного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чинника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  <a:endParaRPr lang="uk-UA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Види експерименту: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1. Польовий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2. Лабораторний</a:t>
            </a:r>
            <a:endParaRPr lang="en-GB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1158" y="357166"/>
            <a:ext cx="790580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ЕКСПЕРИМЕНТУ</a:t>
            </a:r>
          </a:p>
          <a:p>
            <a:pPr algn="ctr"/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це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метод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отримання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інформації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про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кількісні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та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якісні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зміни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показників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діяльності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об’єкта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внаслідок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дії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на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нього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певних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чинників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якими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можна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керувати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котрі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можна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контролювати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  <a:endParaRPr lang="en-GB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81158" y="285728"/>
            <a:ext cx="7905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Приклад </a:t>
            </a:r>
          </a:p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Польовий експеримент </a:t>
            </a:r>
          </a:p>
          <a:p>
            <a:pPr algn="ctr"/>
            <a:r>
              <a:rPr lang="uk-UA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вивчення </a:t>
            </a:r>
            <a:r>
              <a:rPr lang="uk-UA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конформності</a:t>
            </a:r>
            <a:r>
              <a:rPr lang="uk-UA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uk-UA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“Людина</a:t>
            </a:r>
            <a:r>
              <a:rPr lang="uk-UA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в </a:t>
            </a:r>
            <a:r>
              <a:rPr lang="uk-UA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ліфті”</a:t>
            </a:r>
            <a:endParaRPr lang="uk-UA" sz="24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8194" name="Picture 2" descr="Классические эксперименты Соломона Аша - Психолого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480" y="2285992"/>
            <a:ext cx="5724525" cy="3895725"/>
          </a:xfrm>
          <a:prstGeom prst="rect">
            <a:avLst/>
          </a:prstGeom>
          <a:noFill/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52596" y="214290"/>
            <a:ext cx="79058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Приклад</a:t>
            </a:r>
          </a:p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Лабораторний експеримент</a:t>
            </a:r>
          </a:p>
          <a:p>
            <a:pPr algn="ctr"/>
            <a:r>
              <a:rPr lang="uk-UA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“Стенфордський</a:t>
            </a:r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uk-UA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експеримент”</a:t>
            </a:r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Ф. </a:t>
            </a:r>
            <a:r>
              <a:rPr lang="uk-UA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Зімбардо</a:t>
            </a:r>
            <a:endParaRPr lang="uk-UA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7170" name="Picture 2" descr="Из студента в садиста. Что такое Стэнфордский тюремный эксперимент? | Наука  | Общество | Аргументы и Фак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1290" y="2500306"/>
            <a:ext cx="6096000" cy="4048125"/>
          </a:xfrm>
          <a:prstGeom prst="rect">
            <a:avLst/>
          </a:prstGeom>
          <a:noFill/>
        </p:spPr>
      </p:pic>
      <p:pic>
        <p:nvPicPr>
          <p:cNvPr id="7174" name="Picture 6" descr="Зимбардо Филип - книги и биография писателя, купить книги Зимбардо Филип в  России | Интернет-магазин Буквое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96462" y="1285860"/>
            <a:ext cx="1857368" cy="2786052"/>
          </a:xfrm>
          <a:prstGeom prst="rect">
            <a:avLst/>
          </a:prstGeom>
          <a:noFill/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9588" y="1357298"/>
            <a:ext cx="9239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«</a:t>
            </a:r>
            <a:r>
              <a:rPr lang="ru-RU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Хоторнський</a:t>
            </a: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ефект</a:t>
            </a: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» в </a:t>
            </a:r>
            <a:r>
              <a:rPr lang="ru-RU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проведенні</a:t>
            </a: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експерименту</a:t>
            </a:r>
            <a:endParaRPr lang="ru-RU" sz="24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5406" y="642918"/>
            <a:ext cx="7905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ЕКСПЕРИМЕНТУ</a:t>
            </a:r>
          </a:p>
        </p:txBody>
      </p:sp>
      <p:pic>
        <p:nvPicPr>
          <p:cNvPr id="25602" name="Picture 2" descr="Конспект. Основи теорії організацій: Елтон Мейо і Хоторнський експериме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53586" y="714356"/>
            <a:ext cx="2450964" cy="3155181"/>
          </a:xfrm>
          <a:prstGeom prst="rect">
            <a:avLst/>
          </a:prstGeom>
          <a:noFill/>
        </p:spPr>
      </p:pic>
      <p:pic>
        <p:nvPicPr>
          <p:cNvPr id="25604" name="Picture 4" descr="Готорнський експеримент – aXXeleratorTE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29" y="3143248"/>
            <a:ext cx="4432300" cy="221932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096528" y="3857628"/>
            <a:ext cx="1905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Елтон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Мейо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(1880-1949)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62378" y="-5072122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85728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4526</TotalTime>
  <Words>251</Words>
  <Application>Microsoft Office PowerPoint</Application>
  <PresentationFormat>Широкий екран</PresentationFormat>
  <Paragraphs>45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George</vt:lpstr>
      <vt:lpstr>Times New Roman</vt:lpstr>
      <vt:lpstr>Тема Office</vt:lpstr>
      <vt:lpstr>  Методи соціологічних досліджень: спостереження та експеримент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 </vt:lpstr>
    </vt:vector>
  </TitlesOfParts>
  <Company>DNA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Mariia Kulyk</cp:lastModifiedBy>
  <cp:revision>328</cp:revision>
  <dcterms:created xsi:type="dcterms:W3CDTF">2014-05-17T18:57:21Z</dcterms:created>
  <dcterms:modified xsi:type="dcterms:W3CDTF">2023-04-25T13:59:14Z</dcterms:modified>
</cp:coreProperties>
</file>