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2"/>
  </p:notesMasterIdLst>
  <p:sldIdLst>
    <p:sldId id="257" r:id="rId2"/>
    <p:sldId id="273" r:id="rId3"/>
    <p:sldId id="274" r:id="rId4"/>
    <p:sldId id="275" r:id="rId5"/>
    <p:sldId id="258" r:id="rId6"/>
    <p:sldId id="263" r:id="rId7"/>
    <p:sldId id="272" r:id="rId8"/>
    <p:sldId id="264" r:id="rId9"/>
    <p:sldId id="265" r:id="rId10"/>
    <p:sldId id="260" r:id="rId11"/>
    <p:sldId id="270" r:id="rId12"/>
    <p:sldId id="271" r:id="rId13"/>
    <p:sldId id="259" r:id="rId14"/>
    <p:sldId id="267" r:id="rId15"/>
    <p:sldId id="268" r:id="rId16"/>
    <p:sldId id="262" r:id="rId17"/>
    <p:sldId id="276" r:id="rId18"/>
    <p:sldId id="277" r:id="rId19"/>
    <p:sldId id="278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52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96F0-9D3A-474C-898E-7F5631509786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D19C-96E6-41F1-BFD0-4E129DBEA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8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05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4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8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17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7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68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1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9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9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3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2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6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2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01148" y="685799"/>
            <a:ext cx="10641494" cy="17393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Добрий день, шановні друзі</a:t>
            </a:r>
            <a:r>
              <a:rPr lang="ru-RU" b="1" dirty="0" smtClean="0"/>
              <a:t>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sz="3600" b="1" dirty="0" smtClean="0"/>
              <a:t>Сьогодні ми розпочинаємо курс «Самоорганізація особистості» або  </a:t>
            </a:r>
            <a:r>
              <a:rPr lang="ru-RU" sz="3600" b="1" dirty="0" smtClean="0"/>
              <a:t>самоменеджмент</a:t>
            </a: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2425149"/>
            <a:ext cx="9731998" cy="336605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Хочеш бути успішною особистістю?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Вже є успішною особистістю, але не бажаєш зупинятися на досягнутому?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Тоді даний курс точно для тебе!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211">
            <a:off x="8624412" y="3525180"/>
            <a:ext cx="3808881" cy="29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2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2812" y="715617"/>
            <a:ext cx="6019800" cy="490331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З чого розпочинається</a:t>
            </a:r>
            <a:endParaRPr lang="uk-UA" sz="32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22811" y="1205949"/>
            <a:ext cx="6780075" cy="4651512"/>
          </a:xfrm>
        </p:spPr>
        <p:txBody>
          <a:bodyPr>
            <a:normAutofit fontScale="92500" lnSpcReduction="1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Перший крок на шляху до </a:t>
            </a:r>
            <a:r>
              <a:rPr lang="uk-UA" sz="3600" b="1" u="sng" dirty="0" smtClean="0">
                <a:solidFill>
                  <a:schemeClr val="bg1"/>
                </a:solidFill>
              </a:rPr>
              <a:t>самоорганізації особистості (тобто до самоменеджменту</a:t>
            </a:r>
            <a:r>
              <a:rPr lang="uk-UA" sz="3600" u="sng" dirty="0" smtClean="0">
                <a:solidFill>
                  <a:schemeClr val="bg1"/>
                </a:solidFill>
              </a:rPr>
              <a:t>)  </a:t>
            </a:r>
            <a:r>
              <a:rPr lang="uk-UA" sz="3600" b="1" dirty="0" smtClean="0">
                <a:solidFill>
                  <a:schemeClr val="bg1"/>
                </a:solidFill>
              </a:rPr>
              <a:t>– це усвідомлення того, що ти не задоволений собою, тим що маєш в теперішній час,  що прагнеш більшого і намагаєшся зрозуміти як цього досягти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54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4211" y="384313"/>
            <a:ext cx="10659649" cy="967409"/>
          </a:xfrm>
        </p:spPr>
        <p:txBody>
          <a:bodyPr>
            <a:normAutofit/>
          </a:bodyPr>
          <a:lstStyle/>
          <a:p>
            <a:r>
              <a:rPr lang="uk-UA" b="1" dirty="0" smtClean="0"/>
              <a:t>Все це називається мотивація</a:t>
            </a:r>
            <a:endParaRPr lang="uk-UA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4211" y="1789780"/>
            <a:ext cx="6400800" cy="413394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Мотивація — спонука до дії; психосоціальний процес, який </a:t>
            </a:r>
            <a:r>
              <a:rPr lang="uk-UA" sz="3200" b="1" dirty="0">
                <a:solidFill>
                  <a:schemeClr val="bg1"/>
                </a:solidFill>
              </a:rPr>
              <a:t>к</a:t>
            </a:r>
            <a:r>
              <a:rPr lang="uk-UA" sz="3200" b="1" dirty="0" smtClean="0">
                <a:solidFill>
                  <a:schemeClr val="bg1"/>
                </a:solidFill>
              </a:rPr>
              <a:t>ерує поведінкою людини, задає його направленість, організацію, активність і стійкість; здатність людини активно задовольняти свої потреби.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AutoShape 4" descr="ÐÐ°ÑÑÐ¸Ð½ÐºÐ¸ Ð¿Ð¾ Ð·Ð°Ð¿ÑÐ¾ÑÑ ÐºÐ°ÑÑÐ¸Ð½ÐºÐ¸ ÑÐ°Ð¼Ð¾Ð¼ÐµÐ½ÐµÐ´Ð¶Ð¼ÐµÐ½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4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845179" cy="1712844"/>
          </a:xfrm>
        </p:spPr>
        <p:txBody>
          <a:bodyPr/>
          <a:lstStyle/>
          <a:p>
            <a:r>
              <a:rPr lang="uk-UA" b="1" dirty="0" smtClean="0"/>
              <a:t>Мотивація задається нашими потребами</a:t>
            </a:r>
            <a:endParaRPr lang="uk-UA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1304" y="2623931"/>
            <a:ext cx="6753708" cy="3816626"/>
          </a:xfrm>
        </p:spPr>
        <p:txBody>
          <a:bodyPr>
            <a:noAutofit/>
          </a:bodyPr>
          <a:lstStyle/>
          <a:p>
            <a:r>
              <a:rPr lang="uk-UA" sz="2400" b="1" u="sng" dirty="0" smtClean="0">
                <a:solidFill>
                  <a:schemeClr val="bg1"/>
                </a:solidFill>
              </a:rPr>
              <a:t>Самоактуалізація</a:t>
            </a:r>
            <a:r>
              <a:rPr lang="uk-UA" sz="2400" b="1" dirty="0" smtClean="0">
                <a:solidFill>
                  <a:schemeClr val="bg1"/>
                </a:solidFill>
              </a:rPr>
              <a:t> - процес повного розгортання особистісного потенціалу, розкриття в людині того найкращого, що закладено природою.</a:t>
            </a:r>
          </a:p>
          <a:p>
            <a:r>
              <a:rPr lang="uk-UA" sz="2400" b="1" u="sng" dirty="0" smtClean="0">
                <a:solidFill>
                  <a:schemeClr val="bg1"/>
                </a:solidFill>
              </a:rPr>
              <a:t>Самоактуалізація</a:t>
            </a:r>
            <a:r>
              <a:rPr lang="uk-UA" sz="2400" b="1" dirty="0" smtClean="0">
                <a:solidFill>
                  <a:schemeClr val="bg1"/>
                </a:solidFill>
              </a:rPr>
              <a:t> не має зовнішньої мети і не може диктуватися соціумом: це те, що йде з середини людини, </a:t>
            </a:r>
            <a:r>
              <a:rPr lang="uk-UA" sz="2400" b="1" dirty="0" err="1" smtClean="0">
                <a:solidFill>
                  <a:schemeClr val="bg1"/>
                </a:solidFill>
              </a:rPr>
              <a:t>выражаючи</a:t>
            </a:r>
            <a:r>
              <a:rPr lang="uk-UA" sz="2400" b="1" dirty="0" smtClean="0">
                <a:solidFill>
                  <a:schemeClr val="bg1"/>
                </a:solidFill>
              </a:rPr>
              <a:t> її внутрішню (позитивну) природу.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191" y="1855304"/>
            <a:ext cx="4678018" cy="47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2811" y="675861"/>
            <a:ext cx="7296911" cy="1470991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висновок</a:t>
            </a:r>
            <a:endParaRPr lang="uk-UA" sz="5400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10297"/>
          <a:stretch>
            <a:fillRect/>
          </a:stretch>
        </p:blipFill>
        <p:spPr>
          <a:xfrm>
            <a:off x="185530" y="914400"/>
            <a:ext cx="3299792" cy="4572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644348" y="2279374"/>
            <a:ext cx="8070574" cy="4214191"/>
          </a:xfrm>
        </p:spPr>
        <p:txBody>
          <a:bodyPr>
            <a:normAutofit fontScale="92500" lnSpcReduction="10000"/>
          </a:bodyPr>
          <a:lstStyle/>
          <a:p>
            <a:pPr algn="just"/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Самоменеджмент – це управління власними ресурсами, тобто вміння їх набувати, розвивати, зберігати і раціонально використовувати. Як наслідок, самоменеджмент дає змогу бути самодостатньою і успішною людиною.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_______________________________________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just"/>
            <a:endParaRPr lang="uk-UA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7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1096971" cy="1461053"/>
          </a:xfrm>
        </p:spPr>
        <p:txBody>
          <a:bodyPr>
            <a:normAutofit/>
          </a:bodyPr>
          <a:lstStyle/>
          <a:p>
            <a:r>
              <a:rPr lang="uk-UA" b="1" dirty="0" smtClean="0"/>
              <a:t>Виникнення самоменеджменту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2385391"/>
            <a:ext cx="10381353" cy="3405810"/>
          </a:xfrm>
        </p:spPr>
        <p:txBody>
          <a:bodyPr>
            <a:noAutofit/>
          </a:bodyPr>
          <a:lstStyle/>
          <a:p>
            <a:pPr algn="just"/>
            <a:r>
              <a:rPr lang="uk-UA" sz="3600" b="1" u="sng" dirty="0" smtClean="0">
                <a:solidFill>
                  <a:srgbClr val="C00000"/>
                </a:solidFill>
              </a:rPr>
              <a:t>Самоменеджмент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як науковий напрямок виникає у 80 роки ХХ століття. </a:t>
            </a:r>
            <a:r>
              <a:rPr lang="uk-UA" sz="3200" b="1" dirty="0" smtClean="0">
                <a:solidFill>
                  <a:schemeClr val="bg1"/>
                </a:solidFill>
              </a:rPr>
              <a:t>Й</a:t>
            </a:r>
            <a:r>
              <a:rPr lang="uk-UA" sz="3200" b="1" dirty="0" smtClean="0">
                <a:solidFill>
                  <a:schemeClr val="bg1"/>
                </a:solidFill>
              </a:rPr>
              <a:t>ого виникнення пов'язується з іменами таких науковців як Л. </a:t>
            </a:r>
            <a:r>
              <a:rPr lang="uk-UA" sz="3200" b="1" dirty="0" err="1" smtClean="0">
                <a:solidFill>
                  <a:schemeClr val="bg1"/>
                </a:solidFill>
              </a:rPr>
              <a:t>Зайверт</a:t>
            </a:r>
            <a:r>
              <a:rPr lang="uk-UA" sz="3200" b="1" dirty="0" smtClean="0">
                <a:solidFill>
                  <a:schemeClr val="bg1"/>
                </a:solidFill>
              </a:rPr>
              <a:t>, В. </a:t>
            </a:r>
            <a:r>
              <a:rPr lang="uk-UA" sz="3200" b="1" dirty="0" err="1" smtClean="0">
                <a:solidFill>
                  <a:schemeClr val="bg1"/>
                </a:solidFill>
              </a:rPr>
              <a:t>Карпічєв</a:t>
            </a:r>
            <a:r>
              <a:rPr lang="uk-UA" sz="3200" b="1" dirty="0" smtClean="0">
                <a:solidFill>
                  <a:schemeClr val="bg1"/>
                </a:solidFill>
              </a:rPr>
              <a:t>, брати </a:t>
            </a:r>
            <a:r>
              <a:rPr lang="uk-UA" sz="3200" b="1" dirty="0" err="1" smtClean="0">
                <a:solidFill>
                  <a:schemeClr val="bg1"/>
                </a:solidFill>
              </a:rPr>
              <a:t>Хайнц</a:t>
            </a:r>
            <a:r>
              <a:rPr lang="uk-UA" sz="3200" b="1" dirty="0" smtClean="0">
                <a:solidFill>
                  <a:schemeClr val="bg1"/>
                </a:solidFill>
              </a:rPr>
              <a:t> і </a:t>
            </a:r>
            <a:r>
              <a:rPr lang="uk-UA" sz="3200" b="1" dirty="0" err="1" smtClean="0">
                <a:solidFill>
                  <a:schemeClr val="bg1"/>
                </a:solidFill>
              </a:rPr>
              <a:t>Барбель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Швальбе</a:t>
            </a:r>
            <a:r>
              <a:rPr lang="uk-UA" sz="3200" b="1" dirty="0" smtClean="0">
                <a:solidFill>
                  <a:schemeClr val="bg1"/>
                </a:solidFill>
              </a:rPr>
              <a:t>, А. </a:t>
            </a:r>
            <a:r>
              <a:rPr lang="uk-UA" sz="3200" b="1" dirty="0" err="1" smtClean="0">
                <a:solidFill>
                  <a:schemeClr val="bg1"/>
                </a:solidFill>
              </a:rPr>
              <a:t>Хроленко</a:t>
            </a:r>
            <a:r>
              <a:rPr lang="uk-UA" sz="3200" b="1" dirty="0" smtClean="0">
                <a:solidFill>
                  <a:schemeClr val="bg1"/>
                </a:solidFill>
              </a:rPr>
              <a:t>, М. </a:t>
            </a:r>
            <a:r>
              <a:rPr lang="uk-UA" sz="3200" b="1" dirty="0" err="1" smtClean="0">
                <a:solidFill>
                  <a:schemeClr val="bg1"/>
                </a:solidFill>
              </a:rPr>
              <a:t>Вудкок</a:t>
            </a:r>
            <a:r>
              <a:rPr lang="uk-UA" sz="3200" b="1" dirty="0" smtClean="0">
                <a:solidFill>
                  <a:schemeClr val="bg1"/>
                </a:solidFill>
              </a:rPr>
              <a:t> і Д. </a:t>
            </a:r>
            <a:r>
              <a:rPr lang="uk-UA" sz="3200" b="1" dirty="0" err="1" smtClean="0">
                <a:solidFill>
                  <a:schemeClr val="bg1"/>
                </a:solidFill>
              </a:rPr>
              <a:t>Френсіс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b="1" dirty="0" err="1" smtClean="0">
                <a:solidFill>
                  <a:schemeClr val="bg1"/>
                </a:solidFill>
              </a:rPr>
              <a:t>Кейт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Кінан</a:t>
            </a:r>
            <a:r>
              <a:rPr lang="uk-UA" sz="3200" b="1" dirty="0" smtClean="0">
                <a:solidFill>
                  <a:schemeClr val="bg1"/>
                </a:solidFill>
              </a:rPr>
              <a:t> та  багато інших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0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1030710" cy="155381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Причини виникнення самоменеджменту</a:t>
            </a:r>
            <a:endParaRPr lang="uk-UA" b="1" u="sng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2544417"/>
            <a:ext cx="11176484" cy="3246783"/>
          </a:xfrm>
        </p:spPr>
        <p:txBody>
          <a:bodyPr>
            <a:normAutofit fontScale="92500" lnSpcReduction="10000"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Самоменеджмент як новий напрямок у сучасному менеджменті виник у відповідь на ті зміни, котрі відбувалися в управлінській ситуації у світі.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6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990954" cy="8116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Причины возникновения самоменеджмента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531" y="1828800"/>
            <a:ext cx="8282608" cy="458525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arenR"/>
            </a:pPr>
            <a:r>
              <a:rPr lang="uk-UA" sz="5100" b="1" dirty="0" smtClean="0">
                <a:solidFill>
                  <a:srgbClr val="002060"/>
                </a:solidFill>
              </a:rPr>
              <a:t>зростання </a:t>
            </a:r>
            <a:r>
              <a:rPr lang="uk-UA" sz="5100" b="1" dirty="0">
                <a:solidFill>
                  <a:srgbClr val="002060"/>
                </a:solidFill>
              </a:rPr>
              <a:t>масштабів і динамізм змін у підприємництві і бізнесі, які вимагають від працівників і управлінців освоєння нових знань, підходів і навичок управління, боротьби з власним відставанням та неперервності саморозвитку. </a:t>
            </a:r>
            <a:endParaRPr lang="uk-UA" sz="5100" b="1" dirty="0" smtClean="0">
              <a:solidFill>
                <a:srgbClr val="002060"/>
              </a:solidFill>
            </a:endParaRPr>
          </a:p>
          <a:p>
            <a:endParaRPr lang="uk-UA" sz="36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uk-UA" sz="36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0" y="3656151"/>
            <a:ext cx="3339549" cy="32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58671"/>
            <a:ext cx="8534400" cy="5756599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2) зростання </a:t>
            </a:r>
            <a:r>
              <a:rPr lang="uk-UA" b="1" dirty="0">
                <a:solidFill>
                  <a:srgbClr val="002060"/>
                </a:solidFill>
              </a:rPr>
              <a:t>невизначеності, тиску і напруги у різних формах життєдіяльності організацій і пов’язаних з цим стресів, потребують від менеджерів вміння управляти собою.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66" y="3114261"/>
            <a:ext cx="4479234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2" y="450574"/>
            <a:ext cx="8534400" cy="5543825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3) перетворення </a:t>
            </a:r>
            <a:r>
              <a:rPr lang="uk-UA" b="1" dirty="0">
                <a:solidFill>
                  <a:srgbClr val="002060"/>
                </a:solidFill>
              </a:rPr>
              <a:t>творчого потенціалу працівника у найцінніший капітал організації висуває вимогу збереження і розвитку цього потенціалу, у тому числі й самими працівниками.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0673">
            <a:off x="8977829" y="611822"/>
            <a:ext cx="3159454" cy="2169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3501">
            <a:off x="7009797" y="3583330"/>
            <a:ext cx="5160065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2" y="768626"/>
            <a:ext cx="8534400" cy="522577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вичерпання можливостей багатьох традиційних 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шкіл </a:t>
            </a:r>
            <a:r>
              <a:rPr lang="uk-UA" b="1" dirty="0">
                <a:solidFill>
                  <a:srgbClr val="002060"/>
                </a:solidFill>
              </a:rPr>
              <a:t>і методів управління 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ставить працівників і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керівників </a:t>
            </a:r>
            <a:r>
              <a:rPr lang="uk-UA" b="1" dirty="0">
                <a:solidFill>
                  <a:srgbClr val="002060"/>
                </a:solidFill>
              </a:rPr>
              <a:t>перед необхідністю освоєння сучасних управлінських прийомів переоцінки свого потенціалу та роботи над його розвитком.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8490">
            <a:off x="7557881" y="446008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9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593574"/>
          </a:xfrm>
        </p:spPr>
        <p:txBody>
          <a:bodyPr/>
          <a:lstStyle/>
          <a:p>
            <a:r>
              <a:rPr lang="uk-UA" b="1" i="1" dirty="0"/>
              <a:t>Тема 1.</a:t>
            </a:r>
            <a:r>
              <a:rPr lang="uk-UA" b="1" dirty="0"/>
              <a:t> Вступ до курсу «Самоорганізація особистості». Самоорганізація особистості як самоменеджмент.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2" y="2464904"/>
            <a:ext cx="8535988" cy="3529496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План: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Організаційні 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засади дисципліни «Самоорганізація особистості». Самоорганізація особистості як самоменеджмент.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Сучасні 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наукові погляди на сутність самоменеджменту.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Самоменеджмент 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як відповідь на виклики сучасного світу.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34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4211" y="477078"/>
            <a:ext cx="10672901" cy="156375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Концепції самоменеджменту</a:t>
            </a:r>
            <a:endParaRPr lang="uk-UA" sz="3100" b="1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1304" y="2160104"/>
            <a:ext cx="9501809" cy="382987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uk-UA" sz="2300" b="1" dirty="0" smtClean="0">
                <a:solidFill>
                  <a:schemeClr val="bg1"/>
                </a:solidFill>
              </a:rPr>
              <a:t>Концепція </a:t>
            </a:r>
            <a:r>
              <a:rPr lang="uk-UA" sz="2300" b="1" dirty="0" smtClean="0">
                <a:solidFill>
                  <a:schemeClr val="bg1"/>
                </a:solidFill>
              </a:rPr>
              <a:t>В. </a:t>
            </a:r>
            <a:r>
              <a:rPr lang="ru-RU" sz="2300" b="1" dirty="0" err="1" smtClean="0">
                <a:solidFill>
                  <a:schemeClr val="bg1"/>
                </a:solidFill>
              </a:rPr>
              <a:t>Андрєєва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</a:rPr>
              <a:t>направлена на  </a:t>
            </a:r>
            <a:r>
              <a:rPr lang="uk-UA" sz="2300" b="1" dirty="0" smtClean="0">
                <a:solidFill>
                  <a:schemeClr val="bg1"/>
                </a:solidFill>
              </a:rPr>
              <a:t>розвиток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uk-UA" sz="2300" b="1" dirty="0" smtClean="0">
                <a:solidFill>
                  <a:schemeClr val="bg1"/>
                </a:solidFill>
              </a:rPr>
              <a:t>творчого потенціалу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uk-UA" sz="2300" b="1" dirty="0" smtClean="0">
                <a:solidFill>
                  <a:schemeClr val="bg1"/>
                </a:solidFill>
              </a:rPr>
              <a:t>особистості</a:t>
            </a:r>
            <a:r>
              <a:rPr lang="ru-RU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300" b="1" dirty="0" smtClean="0">
                <a:solidFill>
                  <a:schemeClr val="bg1"/>
                </a:solidFill>
              </a:rPr>
              <a:t>Концепція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</a:rPr>
              <a:t>Л. </a:t>
            </a:r>
            <a:r>
              <a:rPr lang="uk-UA" sz="2300" b="1" dirty="0" err="1" smtClean="0">
                <a:solidFill>
                  <a:schemeClr val="bg1"/>
                </a:solidFill>
              </a:rPr>
              <a:t>Зайверта</a:t>
            </a:r>
            <a:r>
              <a:rPr lang="uk-UA" sz="2300" b="1" dirty="0" smtClean="0">
                <a:solidFill>
                  <a:schemeClr val="bg1"/>
                </a:solidFill>
              </a:rPr>
              <a:t>  присвячена раціональному використанню часу (тайм-менеджмент)</a:t>
            </a:r>
            <a:r>
              <a:rPr lang="ru-RU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300" b="1" dirty="0" smtClean="0">
                <a:solidFill>
                  <a:schemeClr val="bg1"/>
                </a:solidFill>
              </a:rPr>
              <a:t>Концепція А</a:t>
            </a:r>
            <a:r>
              <a:rPr lang="ru-RU" sz="2300" b="1" dirty="0" smtClean="0">
                <a:solidFill>
                  <a:schemeClr val="bg1"/>
                </a:solidFill>
              </a:rPr>
              <a:t>. </a:t>
            </a:r>
            <a:r>
              <a:rPr lang="ru-RU" sz="2300" b="1" dirty="0" smtClean="0">
                <a:solidFill>
                  <a:schemeClr val="bg1"/>
                </a:solidFill>
              </a:rPr>
              <a:t>Хроленко – </a:t>
            </a:r>
            <a:r>
              <a:rPr lang="uk-UA" sz="2300" b="1" dirty="0" smtClean="0">
                <a:solidFill>
                  <a:schemeClr val="bg1"/>
                </a:solidFill>
              </a:rPr>
              <a:t>це формування культури ділового життя;</a:t>
            </a:r>
          </a:p>
          <a:p>
            <a:pPr marL="342900" indent="-342900">
              <a:buFontTx/>
              <a:buChar char="-"/>
            </a:pPr>
            <a:r>
              <a:rPr lang="uk-UA" sz="2300" b="1" dirty="0" smtClean="0">
                <a:solidFill>
                  <a:schemeClr val="bg1"/>
                </a:solidFill>
              </a:rPr>
              <a:t>Концепція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</a:rPr>
              <a:t>Х. и Б. </a:t>
            </a:r>
            <a:r>
              <a:rPr lang="ru-RU" sz="2300" b="1" dirty="0" err="1" smtClean="0">
                <a:solidFill>
                  <a:schemeClr val="bg1"/>
                </a:solidFill>
              </a:rPr>
              <a:t>Швальбе</a:t>
            </a:r>
            <a:r>
              <a:rPr lang="ru-RU" sz="2300" b="1" dirty="0" smtClean="0">
                <a:solidFill>
                  <a:schemeClr val="bg1"/>
                </a:solidFill>
              </a:rPr>
              <a:t> направлена на </a:t>
            </a:r>
            <a:r>
              <a:rPr lang="uk-UA" sz="2300" b="1" dirty="0" smtClean="0">
                <a:solidFill>
                  <a:schemeClr val="bg1"/>
                </a:solidFill>
              </a:rPr>
              <a:t>досягнення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r>
              <a:rPr lang="uk-UA" sz="2300" b="1" dirty="0" smtClean="0">
                <a:solidFill>
                  <a:schemeClr val="bg1"/>
                </a:solidFill>
              </a:rPr>
              <a:t>успіху у кар</a:t>
            </a:r>
            <a:r>
              <a:rPr lang="en-US" sz="2300" b="1" dirty="0" smtClean="0">
                <a:solidFill>
                  <a:schemeClr val="bg1"/>
                </a:solidFill>
              </a:rPr>
              <a:t>’</a:t>
            </a:r>
            <a:r>
              <a:rPr lang="uk-UA" sz="2300" b="1" dirty="0" err="1" smtClean="0">
                <a:solidFill>
                  <a:schemeClr val="bg1"/>
                </a:solidFill>
              </a:rPr>
              <a:t>єрі</a:t>
            </a:r>
            <a:r>
              <a:rPr lang="uk-UA" sz="2300" b="1" dirty="0" smtClean="0">
                <a:solidFill>
                  <a:schemeClr val="bg1"/>
                </a:solidFill>
              </a:rPr>
              <a:t>;</a:t>
            </a:r>
            <a:endParaRPr lang="ru-RU" sz="2300" b="1" dirty="0">
              <a:solidFill>
                <a:schemeClr val="bg1"/>
              </a:solidFill>
            </a:endParaRPr>
          </a:p>
          <a:p>
            <a:pPr lvl="0"/>
            <a:r>
              <a:rPr lang="uk-UA" sz="2300" b="1" dirty="0" smtClean="0">
                <a:solidFill>
                  <a:schemeClr val="bg1"/>
                </a:solidFill>
              </a:rPr>
              <a:t>Концепція М. </a:t>
            </a:r>
            <a:r>
              <a:rPr lang="uk-UA" sz="2300" b="1" dirty="0" err="1" smtClean="0">
                <a:solidFill>
                  <a:schemeClr val="bg1"/>
                </a:solidFill>
              </a:rPr>
              <a:t>Вудкока</a:t>
            </a:r>
            <a:r>
              <a:rPr lang="uk-UA" sz="2300" b="1" dirty="0" smtClean="0">
                <a:solidFill>
                  <a:schemeClr val="bg1"/>
                </a:solidFill>
              </a:rPr>
              <a:t> и Д. </a:t>
            </a:r>
            <a:r>
              <a:rPr lang="uk-UA" sz="2300" b="1" dirty="0" err="1" smtClean="0">
                <a:solidFill>
                  <a:schemeClr val="bg1"/>
                </a:solidFill>
              </a:rPr>
              <a:t>Френсиса</a:t>
            </a:r>
            <a:r>
              <a:rPr lang="uk-UA" sz="2300" b="1" dirty="0" smtClean="0">
                <a:solidFill>
                  <a:schemeClr val="bg1"/>
                </a:solidFill>
              </a:rPr>
              <a:t>  </a:t>
            </a:r>
            <a:r>
              <a:rPr lang="uk-UA" sz="2300" b="1" dirty="0" smtClean="0">
                <a:solidFill>
                  <a:schemeClr val="bg1"/>
                </a:solidFill>
              </a:rPr>
              <a:t>присвячена </a:t>
            </a:r>
            <a:r>
              <a:rPr lang="uk-UA" sz="2300" b="1" dirty="0" smtClean="0">
                <a:solidFill>
                  <a:schemeClr val="bg1"/>
                </a:solidFill>
              </a:rPr>
              <a:t>подоланню </a:t>
            </a:r>
            <a:r>
              <a:rPr lang="uk-UA" sz="2300" b="1" smtClean="0">
                <a:solidFill>
                  <a:schemeClr val="bg1"/>
                </a:solidFill>
              </a:rPr>
              <a:t>особистісних обмежень.</a:t>
            </a:r>
            <a:endParaRPr lang="ru-RU" sz="23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688">
            <a:off x="7479145" y="5506077"/>
            <a:ext cx="4707936" cy="12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2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0959" y="675861"/>
            <a:ext cx="10686153" cy="5764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Навчальна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дисципліна «</a:t>
            </a:r>
            <a:r>
              <a:rPr lang="uk-UA" b="1" dirty="0">
                <a:solidFill>
                  <a:srgbClr val="FF0000"/>
                </a:solidFill>
              </a:rPr>
              <a:t>Самоорганізація особистості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 є професійно-орієнтованою дисципліною для спеціальностей </a:t>
            </a:r>
            <a:r>
              <a:rPr lang="uk-UA" b="1" dirty="0">
                <a:solidFill>
                  <a:srgbClr val="FF0000"/>
                </a:solidFill>
              </a:rPr>
              <a:t>управлінського напрямку підготовки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Саме до такого напрямку відносяться спеціальності, за якими здійснюється підготовка на </a:t>
            </a:r>
            <a:r>
              <a:rPr lang="uk-UA" b="1" dirty="0">
                <a:solidFill>
                  <a:srgbClr val="FF0000"/>
                </a:solidFill>
              </a:rPr>
              <a:t>факультеті соціології та управління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uk-UA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соціологія, соціальна робота та політологія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Самоорганізація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особистості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ототожнюється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із поняттям «</a:t>
            </a:r>
            <a:r>
              <a:rPr lang="uk-UA" b="1" dirty="0">
                <a:solidFill>
                  <a:srgbClr val="FF0000"/>
                </a:solidFill>
              </a:rPr>
              <a:t>самоменеджмент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».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434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77078"/>
            <a:ext cx="10977701" cy="597673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Мета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навчальної дисципліни «</a:t>
            </a:r>
            <a:r>
              <a:rPr lang="uk-UA" b="1" dirty="0">
                <a:solidFill>
                  <a:srgbClr val="C00000"/>
                </a:solidFill>
              </a:rPr>
              <a:t>Самоорганізація особистості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»–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надати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глибокі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 ґрунтовні знання стосовно такого складного явища як </a:t>
            </a:r>
            <a:r>
              <a:rPr lang="uk-UA" b="1" dirty="0">
                <a:solidFill>
                  <a:srgbClr val="C00000"/>
                </a:solidFill>
              </a:rPr>
              <a:t>людська особистість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;;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дослідити її природу та фактори що впливають на її </a:t>
            </a:r>
            <a:r>
              <a:rPr lang="uk-UA" b="1" dirty="0">
                <a:solidFill>
                  <a:srgbClr val="C00000"/>
                </a:solidFill>
              </a:rPr>
              <a:t>формування і розвиток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; 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опанувати </a:t>
            </a:r>
            <a:r>
              <a:rPr lang="uk-UA" b="1" dirty="0" smtClean="0">
                <a:solidFill>
                  <a:srgbClr val="C00000"/>
                </a:solidFill>
              </a:rPr>
              <a:t>спеціальні методики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які дають змогу пізнати власну особистість, та методиками,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спрямовані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uk-UA" b="1" dirty="0">
                <a:solidFill>
                  <a:srgbClr val="C00000"/>
                </a:solidFill>
              </a:rPr>
              <a:t>саморозвиток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особистісних якостей і властивостей.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8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172278" y="2292626"/>
            <a:ext cx="7620000" cy="4174435"/>
          </a:xfrm>
        </p:spPr>
        <p:txBody>
          <a:bodyPr>
            <a:noAutofit/>
          </a:bodyPr>
          <a:lstStyle/>
          <a:p>
            <a:pPr algn="just"/>
            <a:r>
              <a:rPr lang="uk-UA" sz="3000" dirty="0" smtClean="0">
                <a:solidFill>
                  <a:schemeClr val="bg1"/>
                </a:solidFill>
              </a:rPr>
              <a:t>Самоорганізація виникає у відкритих складних, динамічних  системах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endParaRPr lang="ru-RU" sz="3000" dirty="0" smtClean="0">
              <a:solidFill>
                <a:schemeClr val="bg1"/>
              </a:solidFill>
            </a:endParaRPr>
          </a:p>
          <a:p>
            <a:pPr algn="just"/>
            <a:r>
              <a:rPr lang="uk-UA" sz="3000" dirty="0" smtClean="0">
                <a:solidFill>
                  <a:schemeClr val="bg1"/>
                </a:solidFill>
              </a:rPr>
              <a:t>Однією з таких систем є людська особистість</a:t>
            </a:r>
            <a:endParaRPr lang="ru-RU" sz="3000" dirty="0">
              <a:solidFill>
                <a:schemeClr val="bg1"/>
              </a:solidFill>
            </a:endParaRPr>
          </a:p>
          <a:p>
            <a:pPr algn="just"/>
            <a:r>
              <a:rPr lang="uk-UA" sz="3000" b="1" u="sng" dirty="0" smtClean="0">
                <a:solidFill>
                  <a:schemeClr val="bg1"/>
                </a:solidFill>
              </a:rPr>
              <a:t>Самоорганізація</a:t>
            </a:r>
            <a:r>
              <a:rPr lang="uk-UA" sz="3000" dirty="0" smtClean="0">
                <a:solidFill>
                  <a:schemeClr val="bg1"/>
                </a:solidFill>
              </a:rPr>
              <a:t> – це цілісність, самодостатність, саморегуляція, самозбереження, саморозвиток системи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uk-UA" sz="3000" dirty="0" smtClean="0">
              <a:solidFill>
                <a:schemeClr val="bg1"/>
              </a:solidFill>
            </a:endParaRPr>
          </a:p>
        </p:txBody>
      </p:sp>
      <p:sp>
        <p:nvSpPr>
          <p:cNvPr id="8" name="AutoShape 2" descr="Картинки саморазвитие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742122" y="685800"/>
            <a:ext cx="10455965" cy="1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b="1" dirty="0" smtClean="0"/>
              <a:t>що таке самоорганізація особистості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270">
            <a:off x="8047693" y="2266122"/>
            <a:ext cx="4452730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71062"/>
            <a:ext cx="10990954" cy="901148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що таке самоменеджмент</a:t>
            </a:r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413" y="1444488"/>
            <a:ext cx="8534400" cy="4814956"/>
          </a:xfrm>
        </p:spPr>
        <p:txBody>
          <a:bodyPr>
            <a:normAutofit fontScale="55000" lnSpcReduction="20000"/>
          </a:bodyPr>
          <a:lstStyle/>
          <a:p>
            <a:r>
              <a:rPr lang="uk-UA" sz="5100" b="1" dirty="0" smtClean="0">
                <a:solidFill>
                  <a:schemeClr val="bg1"/>
                </a:solidFill>
              </a:rPr>
              <a:t>Самоменеджмент - це новий напрямок у сучасному людинознавстві.</a:t>
            </a:r>
          </a:p>
          <a:p>
            <a:r>
              <a:rPr lang="uk-UA" sz="5100" b="1" u="sng" dirty="0" smtClean="0">
                <a:solidFill>
                  <a:schemeClr val="bg1"/>
                </a:solidFill>
              </a:rPr>
              <a:t>Самоменеджмент</a:t>
            </a:r>
            <a:r>
              <a:rPr lang="uk-UA" sz="5100" b="1" dirty="0" smtClean="0">
                <a:solidFill>
                  <a:schemeClr val="bg1"/>
                </a:solidFill>
              </a:rPr>
              <a:t> – це послідовне і ціленаправлене застосування випробуваних методів управління у повсякденній практиці для </a:t>
            </a:r>
            <a:r>
              <a:rPr lang="uk-UA" sz="5100" b="1" dirty="0">
                <a:solidFill>
                  <a:schemeClr val="bg1"/>
                </a:solidFill>
              </a:rPr>
              <a:t>е</a:t>
            </a:r>
            <a:r>
              <a:rPr lang="uk-UA" sz="5100" b="1" dirty="0" smtClean="0">
                <a:solidFill>
                  <a:schemeClr val="bg1"/>
                </a:solidFill>
              </a:rPr>
              <a:t>фективного здійснення власного життя</a:t>
            </a:r>
          </a:p>
          <a:p>
            <a:r>
              <a:rPr lang="uk-UA" sz="5100" b="1" u="sng" dirty="0" smtClean="0">
                <a:solidFill>
                  <a:schemeClr val="bg1"/>
                </a:solidFill>
              </a:rPr>
              <a:t>Самоменеджмент</a:t>
            </a:r>
            <a:r>
              <a:rPr lang="uk-UA" sz="5100" b="1" dirty="0" smtClean="0">
                <a:solidFill>
                  <a:schemeClr val="bg1"/>
                </a:solidFill>
              </a:rPr>
              <a:t> –  це максимальне використання власних можливостей і ресурсів, свідоме управління власним життям.</a:t>
            </a:r>
          </a:p>
          <a:p>
            <a:r>
              <a:rPr lang="uk-UA" sz="5100" b="1" dirty="0" smtClean="0">
                <a:solidFill>
                  <a:schemeClr val="bg1"/>
                </a:solidFill>
              </a:rPr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13" y="1444488"/>
            <a:ext cx="3679135" cy="32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9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609600"/>
            <a:ext cx="8534401" cy="4598504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solidFill>
                  <a:schemeClr val="bg1"/>
                </a:solidFill>
                <a:cs typeface="Aharoni" panose="02010803020104030203" pitchFamily="2" charset="-79"/>
              </a:rPr>
              <a:t>Самоменеджмент</a:t>
            </a:r>
            <a:r>
              <a:rPr lang="ru-RU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2200" b="1" dirty="0">
                <a:solidFill>
                  <a:schemeClr val="bg1"/>
                </a:solidFill>
                <a:cs typeface="Aharoni" panose="02010803020104030203" pitchFamily="2" charset="-79"/>
              </a:rPr>
              <a:t>- </a:t>
            </a: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це багаторівневий процес самодіяльності у напрямку саморозвитку особистості. </a:t>
            </a:r>
            <a:r>
              <a:rPr lang="en-US" sz="2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u-RU" sz="2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uk-UA" sz="2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він</a:t>
            </a: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представляє собою зміни, корекцію і нарощування особистісних якостей.</a:t>
            </a:r>
            <a:b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/>
            </a:r>
            <a:b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е</a:t>
            </a: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фективний</a:t>
            </a:r>
            <a:r>
              <a:rPr lang="ru-RU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2200" b="1" dirty="0">
                <a:solidFill>
                  <a:schemeClr val="bg1"/>
                </a:solidFill>
                <a:cs typeface="Aharoni" panose="02010803020104030203" pitchFamily="2" charset="-79"/>
              </a:rPr>
              <a:t>самоменеджмент </a:t>
            </a: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має</a:t>
            </a:r>
            <a:r>
              <a:rPr lang="ru-RU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об</a:t>
            </a:r>
            <a:r>
              <a:rPr lang="en-US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’</a:t>
            </a:r>
            <a:r>
              <a:rPr lang="uk-UA" sz="2200" b="1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єктивні</a:t>
            </a: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передумови і</a:t>
            </a:r>
            <a:r>
              <a:rPr lang="ru-RU" sz="2200" b="1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тісно</a:t>
            </a:r>
            <a:r>
              <a:rPr lang="ru-RU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br>
              <a:rPr lang="ru-RU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пов’язаний із</a:t>
            </a:r>
            <a:r>
              <a:rPr lang="ru-RU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самоорганізацією</a:t>
            </a:r>
            <a:b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uk-UA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и самоуправлінням</a:t>
            </a:r>
            <a:r>
              <a:rPr lang="ru-RU" sz="2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.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/>
            </a:r>
            <a:b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</a:br>
            <a:endParaRPr lang="uk-UA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5883965"/>
            <a:ext cx="8534400" cy="110434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538" y="3962400"/>
            <a:ext cx="585746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0" y="463827"/>
            <a:ext cx="10765667" cy="144448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хто є </a:t>
            </a:r>
            <a:r>
              <a:rPr lang="uk-UA" sz="4800" b="1" u="sng" dirty="0" smtClean="0"/>
              <a:t>Об</a:t>
            </a:r>
            <a:r>
              <a:rPr lang="en-US" sz="4800" b="1" u="sng" dirty="0" smtClean="0"/>
              <a:t>’</a:t>
            </a:r>
            <a:r>
              <a:rPr lang="uk-UA" sz="4800" b="1" u="sng" dirty="0" err="1" smtClean="0"/>
              <a:t>ектом</a:t>
            </a:r>
            <a:r>
              <a:rPr lang="uk-UA" sz="4800" b="1" dirty="0" smtClean="0"/>
              <a:t> </a:t>
            </a:r>
            <a:r>
              <a:rPr lang="uk-UA" sz="4800" b="1" dirty="0"/>
              <a:t>і</a:t>
            </a:r>
            <a:r>
              <a:rPr lang="uk-UA" sz="4800" b="1" dirty="0" smtClean="0"/>
              <a:t> </a:t>
            </a:r>
            <a:r>
              <a:rPr lang="uk-UA" sz="4800" b="1" u="sng" dirty="0" err="1" smtClean="0"/>
              <a:t>суб</a:t>
            </a:r>
            <a:r>
              <a:rPr lang="en-US" sz="4800" b="1" u="sng" dirty="0" smtClean="0"/>
              <a:t>’</a:t>
            </a:r>
            <a:r>
              <a:rPr lang="uk-UA" sz="4800" b="1" u="sng" dirty="0" err="1" smtClean="0"/>
              <a:t>є</a:t>
            </a:r>
            <a:r>
              <a:rPr lang="uk-UA" sz="4800" b="1" u="sng" dirty="0" err="1" smtClean="0"/>
              <a:t>ктом</a:t>
            </a:r>
            <a:r>
              <a:rPr lang="uk-UA" sz="4800" b="1" dirty="0" smtClean="0"/>
              <a:t> самоменеджменту</a:t>
            </a:r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438400"/>
            <a:ext cx="10540378" cy="35560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Суб'єкт – завжди активна частина соціального світу, той – хто діє</a:t>
            </a:r>
          </a:p>
          <a:p>
            <a:r>
              <a:rPr lang="uk-UA" sz="4400" b="1" dirty="0" smtClean="0">
                <a:solidFill>
                  <a:schemeClr val="bg1"/>
                </a:solidFill>
              </a:rPr>
              <a:t>Об'єкт – не активна частина, той, на кого </a:t>
            </a:r>
            <a:r>
              <a:rPr lang="uk-UA" sz="4400" b="1" dirty="0">
                <a:solidFill>
                  <a:schemeClr val="bg1"/>
                </a:solidFill>
              </a:rPr>
              <a:t>впливає суб'єкт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6836"/>
            <a:ext cx="10619892" cy="5477564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у</a:t>
            </a:r>
            <a:r>
              <a:rPr lang="uk-UA" b="1" dirty="0" smtClean="0">
                <a:solidFill>
                  <a:schemeClr val="bg1"/>
                </a:solidFill>
              </a:rPr>
              <a:t> самоменеджменті суб'єкт и об'єкт – співпадають.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uk-UA" b="1" u="sng" dirty="0" smtClean="0">
                <a:solidFill>
                  <a:schemeClr val="bg1"/>
                </a:solidFill>
              </a:rPr>
              <a:t>Суб'єктом</a:t>
            </a:r>
            <a:r>
              <a:rPr lang="uk-UA" b="1" dirty="0" smtClean="0">
                <a:solidFill>
                  <a:schemeClr val="bg1"/>
                </a:solidFill>
              </a:rPr>
              <a:t> є людина, особистість, яка прагне до розвитку, позитивної зміни себе самої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u="sng" dirty="0" smtClean="0">
                <a:solidFill>
                  <a:schemeClr val="bg1"/>
                </a:solidFill>
              </a:rPr>
              <a:t>Об'єкт</a:t>
            </a:r>
            <a:r>
              <a:rPr lang="uk-UA" b="1" dirty="0" smtClean="0">
                <a:solidFill>
                  <a:schemeClr val="bg1"/>
                </a:solidFill>
              </a:rPr>
              <a:t> – власне та сама людина, її особистість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1286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516</TotalTime>
  <Words>628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Aharoni</vt:lpstr>
      <vt:lpstr>Calibri</vt:lpstr>
      <vt:lpstr>Century Gothic</vt:lpstr>
      <vt:lpstr>Wingdings 3</vt:lpstr>
      <vt:lpstr>Сектор</vt:lpstr>
      <vt:lpstr> Добрий день, шановні друзі!  Сьогодні ми розпочинаємо курс «Самоорганізація особистості» або  самоменеджмент</vt:lpstr>
      <vt:lpstr>Тема 1. Вступ до курсу «Самоорганізація особистості». Самоорганізація особистості як самоменеджмент.</vt:lpstr>
      <vt:lpstr> Навчальна дисципліна «Самоорганізація особистості» є професійно-орієнтованою дисципліною для спеціальностей управлінського напрямку підготовки. Саме до такого напрямку відносяться спеціальності, за якими здійснюється підготовка на факультеті соціології та управління: соціологія, соціальна робота та політологія.  Самоорганізація особистості ототожнюється із поняттям «самоменеджмент».  </vt:lpstr>
      <vt:lpstr>Мета навчальної дисципліни «Самоорганізація особистості»– надати глибокі і ґрунтовні знання стосовно такого складного явища як людська особистість;; дослідити її природу та фактори що впливають на її формування і розвиток;  опанувати спеціальні методики, які дають змогу пізнати власну особистість, та методиками, спрямовані на саморозвиток особистісних якостей і властивостей.  </vt:lpstr>
      <vt:lpstr>що таке самоорганізація особистості?</vt:lpstr>
      <vt:lpstr>що таке самоменеджмент?</vt:lpstr>
      <vt:lpstr>Самоменеджмент - це багаторівневий процес самодіяльності у напрямку саморозвитку особистості.   він представляє собою зміни, корекцію і нарощування особистісних якостей.  ефективний самоменеджмент має об’єктивні передумови і тісно  пов’язаний із самоорганізацією и самоуправлінням. </vt:lpstr>
      <vt:lpstr>хто є Об’ектом і суб’єктом самоменеджменту?</vt:lpstr>
      <vt:lpstr>у самоменеджменті суб'єкт и об'єкт – співпадають.  Суб'єктом є людина, особистість, яка прагне до розвитку, позитивної зміни себе самої Об'єкт – власне та сама людина, її особистість</vt:lpstr>
      <vt:lpstr>З чого розпочинається</vt:lpstr>
      <vt:lpstr>Все це називається мотивація</vt:lpstr>
      <vt:lpstr>Мотивація задається нашими потребами</vt:lpstr>
      <vt:lpstr>висновок</vt:lpstr>
      <vt:lpstr>Виникнення самоменеджменту</vt:lpstr>
      <vt:lpstr>Причини виникнення самоменеджменту</vt:lpstr>
      <vt:lpstr>Причины возникновения самоменеджмента</vt:lpstr>
      <vt:lpstr>2) зростання невизначеності, тиску і напруги у різних формах життєдіяльності організацій і пов’язаних з цим стресів, потребують від менеджерів вміння управляти собою. </vt:lpstr>
      <vt:lpstr>3) перетворення творчого потенціалу працівника у найцінніший капітал організації висуває вимогу збереження і розвитку цього потенціалу, у тому числі й самими працівниками. </vt:lpstr>
      <vt:lpstr>вичерпання можливостей багатьох традиційних  шкіл і методів управління  ставить працівників і керівників перед необхідністю освоєння сучасних управлінських прийомів переоцінки свого потенціалу та роботи над його розвитком. </vt:lpstr>
      <vt:lpstr>Концепції самоменеджменту</vt:lpstr>
    </vt:vector>
  </TitlesOfParts>
  <Company>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Шановні студенти! Запрошую вас на Навчальний курс</dc:title>
  <dc:creator>1</dc:creator>
  <cp:lastModifiedBy>1</cp:lastModifiedBy>
  <cp:revision>50</cp:revision>
  <dcterms:created xsi:type="dcterms:W3CDTF">2015-11-03T18:28:39Z</dcterms:created>
  <dcterms:modified xsi:type="dcterms:W3CDTF">2018-09-02T21:52:40Z</dcterms:modified>
</cp:coreProperties>
</file>