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266" r:id="rId3"/>
    <p:sldId id="268" r:id="rId4"/>
    <p:sldId id="270" r:id="rId5"/>
    <p:sldId id="273" r:id="rId6"/>
    <p:sldId id="274" r:id="rId7"/>
    <p:sldId id="275" r:id="rId8"/>
    <p:sldId id="258" r:id="rId9"/>
    <p:sldId id="259" r:id="rId10"/>
    <p:sldId id="262" r:id="rId11"/>
    <p:sldId id="265" r:id="rId12"/>
    <p:sldId id="277" r:id="rId13"/>
    <p:sldId id="278" r:id="rId14"/>
    <p:sldId id="287" r:id="rId15"/>
    <p:sldId id="276" r:id="rId16"/>
    <p:sldId id="298" r:id="rId17"/>
    <p:sldId id="299" r:id="rId18"/>
    <p:sldId id="300" r:id="rId19"/>
    <p:sldId id="302" r:id="rId20"/>
    <p:sldId id="303" r:id="rId21"/>
    <p:sldId id="260" r:id="rId22"/>
    <p:sldId id="261" r:id="rId23"/>
    <p:sldId id="284" r:id="rId24"/>
    <p:sldId id="304" r:id="rId25"/>
    <p:sldId id="290" r:id="rId26"/>
    <p:sldId id="291" r:id="rId27"/>
    <p:sldId id="292" r:id="rId28"/>
    <p:sldId id="293" r:id="rId29"/>
    <p:sldId id="294" r:id="rId30"/>
    <p:sldId id="286" r:id="rId31"/>
    <p:sldId id="288" r:id="rId32"/>
    <p:sldId id="289" r:id="rId33"/>
    <p:sldId id="305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E1F384-6EFC-4C12-B308-31D2DAF80E8D}" type="datetimeFigureOut">
              <a:rPr lang="ru-RU"/>
              <a:pPr>
                <a:defRPr/>
              </a:pPr>
              <a:t>15.09.2024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48CECC-1EC1-4078-A247-CD80C5DA43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BA200-E534-4C84-813F-80A627965A42}" type="datetimeFigureOut">
              <a:rPr lang="ru-RU"/>
              <a:pPr>
                <a:defRPr/>
              </a:pPr>
              <a:t>15.09.2024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23883-BFD6-4805-815D-57888DDEAF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9B340-13E3-41D9-8845-37942CDB0CEE}" type="datetimeFigureOut">
              <a:rPr lang="ru-RU"/>
              <a:pPr>
                <a:defRPr/>
              </a:pPr>
              <a:t>15.09.2024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AE99-2269-4474-8992-BF8F7873F3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F867D-D5ED-484C-BC2C-82F11CC87660}" type="datetimeFigureOut">
              <a:rPr lang="ru-RU"/>
              <a:pPr>
                <a:defRPr/>
              </a:pPr>
              <a:t>15.09.2024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ABBFA-2DE0-4EF7-AD4C-C0C94A7BB4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6E228-66A1-4463-803D-41B27A8D8A24}" type="datetimeFigureOut">
              <a:rPr lang="ru-RU"/>
              <a:pPr>
                <a:defRPr/>
              </a:pPr>
              <a:t>15.09.2024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FE65-9B2F-48EF-99DA-AD9CE8DBEC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F51EE-5C4F-48AB-BCC0-CDBB77AA1A51}" type="datetimeFigureOut">
              <a:rPr lang="ru-RU"/>
              <a:pPr>
                <a:defRPr/>
              </a:pPr>
              <a:t>15.09.2024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ADDF8-6100-43C0-B566-B43B728700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EA5AC-DBD4-44D9-8FB0-06E11F091FBC}" type="datetimeFigureOut">
              <a:rPr lang="ru-RU"/>
              <a:pPr>
                <a:defRPr/>
              </a:pPr>
              <a:t>15.09.2024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8F2AD-1516-4532-9C84-E3AA57D29D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ACCDC-C7D9-4795-ACC3-A51CF8D4DFF4}" type="datetimeFigureOut">
              <a:rPr lang="ru-RU"/>
              <a:pPr>
                <a:defRPr/>
              </a:pPr>
              <a:t>15.09.2024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DD128-0415-4FB5-9359-939933FA60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FBE69-91EE-4CE9-83CA-CCA23CD92D52}" type="datetimeFigureOut">
              <a:rPr lang="ru-RU"/>
              <a:pPr>
                <a:defRPr/>
              </a:pPr>
              <a:t>15.09.2024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00CB3-9365-4A28-AB9A-BDCCF61AC8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3E4A5-4A10-4CD4-9EA8-F71CAA12F19E}" type="datetimeFigureOut">
              <a:rPr lang="ru-RU"/>
              <a:pPr>
                <a:defRPr/>
              </a:pPr>
              <a:t>15.09.2024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38CBD-1A58-4952-8292-CC239ED449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ACD9C-1E7A-4B8B-8163-7999640CBE46}" type="datetimeFigureOut">
              <a:rPr lang="ru-RU"/>
              <a:pPr>
                <a:defRPr/>
              </a:pPr>
              <a:t>15.09.2024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F6C64-714B-4E16-B9EB-01274D21A6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896A60-99D5-4242-99D0-091159154029}" type="datetimeFigureOut">
              <a:rPr lang="ru-RU"/>
              <a:pPr>
                <a:defRPr/>
              </a:pPr>
              <a:t>15.09.2024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8CC6CC-0DDA-45E5-ACF2-EAFF5B944E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0" r:id="rId2"/>
    <p:sldLayoutId id="2147483708" r:id="rId3"/>
    <p:sldLayoutId id="2147483701" r:id="rId4"/>
    <p:sldLayoutId id="2147483702" r:id="rId5"/>
    <p:sldLayoutId id="2147483703" r:id="rId6"/>
    <p:sldLayoutId id="2147483709" r:id="rId7"/>
    <p:sldLayoutId id="2147483704" r:id="rId8"/>
    <p:sldLayoutId id="2147483705" r:id="rId9"/>
    <p:sldLayoutId id="2147483706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692150"/>
            <a:ext cx="8066087" cy="26066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smtClean="0"/>
              <a:t>Лекція 2</a:t>
            </a: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/>
              <a:t>Еволюція поглядів на сутність та структуру </a:t>
            </a:r>
            <a:r>
              <a:rPr lang="uk-UA" sz="4000" b="1" dirty="0" smtClean="0"/>
              <a:t>організації</a:t>
            </a:r>
            <a:r>
              <a:rPr lang="en-US" sz="4000" b="1" dirty="0" smtClean="0"/>
              <a:t>              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838" y="3500438"/>
            <a:ext cx="6110287" cy="2449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eaLnBrk="1" hangingPunct="1"/>
            <a:r>
              <a:rPr lang="uk-UA" smtClean="0">
                <a:solidFill>
                  <a:srgbClr val="404040"/>
                </a:solidFill>
              </a:rPr>
              <a:t>1. Хронологія Теорії організацій</a:t>
            </a:r>
          </a:p>
          <a:p>
            <a:pPr eaLnBrk="1" hangingPunct="1"/>
            <a:r>
              <a:rPr lang="uk-UA" smtClean="0">
                <a:solidFill>
                  <a:srgbClr val="404040"/>
                </a:solidFill>
              </a:rPr>
              <a:t>2. Типи і види організаційних теорій (загальна характеристика)</a:t>
            </a:r>
          </a:p>
          <a:p>
            <a:pPr eaLnBrk="1" hangingPunct="1"/>
            <a:r>
              <a:rPr lang="uk-UA" smtClean="0">
                <a:solidFill>
                  <a:srgbClr val="404040"/>
                </a:solidFill>
              </a:rPr>
              <a:t>3. Класична Теорія організацій</a:t>
            </a:r>
            <a:r>
              <a:rPr lang="ru-RU" smtClean="0">
                <a:solidFill>
                  <a:srgbClr val="404040"/>
                </a:solidFill>
              </a:rPr>
              <a:t/>
            </a:r>
            <a:br>
              <a:rPr lang="ru-RU" smtClean="0">
                <a:solidFill>
                  <a:srgbClr val="404040"/>
                </a:solidFill>
              </a:rPr>
            </a:br>
            <a:r>
              <a:rPr lang="en-US" smtClean="0">
                <a:solidFill>
                  <a:srgbClr val="404040"/>
                </a:solidFill>
              </a:rPr>
              <a:t>(</a:t>
            </a:r>
            <a:r>
              <a:rPr lang="uk-UA" smtClean="0">
                <a:solidFill>
                  <a:srgbClr val="404040"/>
                </a:solidFill>
              </a:rPr>
              <a:t>Тейлор, Файоль, Вебер)</a:t>
            </a:r>
            <a:endParaRPr lang="ru-RU" smtClean="0">
              <a:solidFill>
                <a:srgbClr val="40404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7900" y="2768600"/>
            <a:ext cx="374491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доц. Онищенко О.А.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04048" y="1268760"/>
            <a:ext cx="3954787" cy="2471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575"/>
          </a:xfrm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u="sng" dirty="0" smtClean="0"/>
              <a:t>Неокласична організаційна теорія  </a:t>
            </a:r>
            <a:endParaRPr lang="ru-RU" sz="3600" u="sng" dirty="0"/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323850" y="1268413"/>
            <a:ext cx="5543550" cy="3240087"/>
          </a:xfrm>
        </p:spPr>
        <p:txBody>
          <a:bodyPr/>
          <a:lstStyle/>
          <a:p>
            <a:pPr eaLnBrk="1" hangingPunct="1"/>
            <a:r>
              <a:rPr lang="uk-UA" smtClean="0"/>
              <a:t>Головний елемент організації – </a:t>
            </a:r>
            <a:r>
              <a:rPr lang="uk-UA" b="1" smtClean="0"/>
              <a:t>людина (персонал)</a:t>
            </a:r>
            <a:endParaRPr lang="uk-UA" smtClean="0"/>
          </a:p>
          <a:p>
            <a:pPr eaLnBrk="1" hangingPunct="1"/>
            <a:r>
              <a:rPr lang="uk-UA" smtClean="0"/>
              <a:t>Організація – система взаємопов'язаної поведінки багатьох людей</a:t>
            </a:r>
          </a:p>
          <a:p>
            <a:pPr eaLnBrk="1" hangingPunct="1"/>
            <a:r>
              <a:rPr lang="uk-UA" smtClean="0"/>
              <a:t>Враховується нестабільність технологій, зовнішнього середовища, висока ступінь ризику</a:t>
            </a:r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395288" y="4652963"/>
            <a:ext cx="86407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/>
              <a:t>Неокласичний підхід прагне підвищити ефективність організації на основі мотивації, особливостей групової поведінки, типів лідерства, участі, повноважень, владних відносин, визначення відповідальності і т. п.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404813"/>
            <a:ext cx="8229600" cy="5032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u="sng" dirty="0" smtClean="0"/>
              <a:t>Системна організаційна теорія</a:t>
            </a:r>
            <a:endParaRPr lang="uk-UA" sz="2800" u="sng" dirty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179388" y="981075"/>
            <a:ext cx="5364162" cy="1871663"/>
          </a:xfrm>
        </p:spPr>
        <p:txBody>
          <a:bodyPr/>
          <a:lstStyle/>
          <a:p>
            <a:pPr eaLnBrk="1" hangingPunct="1"/>
            <a:r>
              <a:rPr lang="uk-UA" smtClean="0"/>
              <a:t>Організація і зовнішню середовище, в якому вона функціонує – одне ціле</a:t>
            </a:r>
          </a:p>
          <a:p>
            <a:pPr eaLnBrk="1" hangingPunct="1"/>
            <a:r>
              <a:rPr lang="uk-UA" smtClean="0"/>
              <a:t>Рішення приймаються в умовах різноманітності інтересів усіх, хто залучений до процесу</a:t>
            </a:r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379442" y="885056"/>
            <a:ext cx="3599892" cy="2399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50825" y="3284538"/>
            <a:ext cx="8713788" cy="331311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Виявляються точки напруги, проблеми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Налагоджуються інформаційні потоки і цикли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Передбачається самонастроювання: організація проектується як система, що здатна сама себе пізнавати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/>
              <a:t>Системний підхід  </a:t>
            </a:r>
            <a:r>
              <a:rPr lang="uk-UA" dirty="0" smtClean="0"/>
              <a:t>враховує цілі організації; визначає підсистеми і основні області прийняття рішень; виявляє потреби в інформації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482600"/>
            <a:ext cx="6048375" cy="5207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u="sng" dirty="0" smtClean="0"/>
              <a:t>Ситуаційна організаційна теорія</a:t>
            </a:r>
            <a:endParaRPr lang="uk-UA" sz="2800" u="sng" dirty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179388" y="1125538"/>
            <a:ext cx="6264275" cy="1582737"/>
          </a:xfrm>
        </p:spPr>
        <p:txBody>
          <a:bodyPr/>
          <a:lstStyle/>
          <a:p>
            <a:pPr eaLnBrk="1" hangingPunct="1"/>
            <a:r>
              <a:rPr lang="uk-UA" sz="2200" smtClean="0"/>
              <a:t>Найкращий спосіб побудови організацій залежить від ситуації – від внутрішніх і зовнішніх обставин, в яких існує організація</a:t>
            </a:r>
            <a:br>
              <a:rPr lang="uk-UA" sz="2200" smtClean="0"/>
            </a:br>
            <a:r>
              <a:rPr lang="uk-UA" sz="2200" b="1" u="sng" smtClean="0"/>
              <a:t>Ознаки теорії:</a:t>
            </a:r>
            <a:r>
              <a:rPr lang="uk-UA" sz="2200" smtClean="0"/>
              <a:t/>
            </a:r>
            <a:br>
              <a:rPr lang="uk-UA" sz="2200" smtClean="0"/>
            </a:br>
            <a:r>
              <a:rPr lang="uk-UA" sz="2200" smtClean="0"/>
              <a:t>- розглядається тільки як «рамкова» модель</a:t>
            </a:r>
            <a:endParaRPr lang="ru-RU" sz="220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156176" y="476672"/>
            <a:ext cx="28575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0" name="Объект 2"/>
          <p:cNvSpPr txBox="1">
            <a:spLocks/>
          </p:cNvSpPr>
          <p:nvPr/>
        </p:nvSpPr>
        <p:spPr bwMode="auto">
          <a:xfrm>
            <a:off x="373063" y="2852738"/>
            <a:ext cx="864076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r>
              <a:rPr lang="uk-UA" sz="2200"/>
              <a:t>- підсистеми розглядаються як конфігурації невизначеностей</a:t>
            </a:r>
            <a:br>
              <a:rPr lang="uk-UA" sz="2200"/>
            </a:br>
            <a:r>
              <a:rPr lang="uk-UA" sz="2200"/>
              <a:t>- природа організації розуміється як багатоваріантна</a:t>
            </a:r>
            <a:br>
              <a:rPr lang="uk-UA" sz="2200"/>
            </a:br>
            <a:r>
              <a:rPr lang="uk-UA" sz="2200"/>
              <a:t>- враховується фаза розвитку організації</a:t>
            </a:r>
            <a:br>
              <a:rPr lang="uk-UA" sz="2200"/>
            </a:br>
            <a:r>
              <a:rPr lang="uk-UA" sz="2200"/>
              <a:t>- переважне значення отримує матричне управління і управління проектами</a:t>
            </a:r>
            <a:br>
              <a:rPr lang="uk-UA" sz="2200"/>
            </a:br>
            <a:r>
              <a:rPr lang="uk-UA" sz="2200"/>
              <a:t>Основний концептуальний принцип даної теорії – </a:t>
            </a:r>
            <a:r>
              <a:rPr lang="uk-UA" sz="2200" b="1"/>
              <a:t>проект</a:t>
            </a:r>
            <a:r>
              <a:rPr lang="uk-UA" sz="2200"/>
              <a:t>.</a:t>
            </a:r>
            <a:br>
              <a:rPr lang="uk-UA" sz="2200"/>
            </a:br>
            <a:r>
              <a:rPr lang="uk-UA" sz="2200" b="1"/>
              <a:t>Ситуаційний підхід </a:t>
            </a:r>
            <a:r>
              <a:rPr lang="uk-UA" sz="2200"/>
              <a:t>прагне уникнути невиправданої напруги і стресових станів у виконавців. Увага концентрується не так на пошуку кращого способу дії, як на виявленні та виборі прийнятного, виходячи зі сформованих умов, варіанту</a:t>
            </a:r>
            <a:endParaRPr lang="ru-RU"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533400"/>
            <a:ext cx="6264275" cy="5191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u="sng" dirty="0"/>
              <a:t>Неомодернізаційна організаційна теорія</a:t>
            </a:r>
            <a:endParaRPr lang="ru-RU" sz="2800" b="1" u="sng" dirty="0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5843588" cy="2087563"/>
          </a:xfrm>
        </p:spPr>
        <p:txBody>
          <a:bodyPr/>
          <a:lstStyle/>
          <a:p>
            <a:pPr eaLnBrk="1" hangingPunct="1"/>
            <a:r>
              <a:rPr lang="uk-UA" sz="2200" smtClean="0"/>
              <a:t>Моделює ситуацію «організації без структури», «горизонтальної організації»</a:t>
            </a:r>
          </a:p>
          <a:p>
            <a:pPr eaLnBrk="1" hangingPunct="1"/>
            <a:r>
              <a:rPr lang="uk-UA" sz="2200" smtClean="0"/>
              <a:t>Нічого не визначає як єдино надійне та можливе</a:t>
            </a:r>
            <a:br>
              <a:rPr lang="uk-UA" sz="2200" smtClean="0"/>
            </a:br>
            <a:r>
              <a:rPr lang="uk-UA" sz="2200" b="1" u="sng" smtClean="0"/>
              <a:t>Ознаки теорії:</a:t>
            </a:r>
            <a:endParaRPr lang="ru-RU" sz="2200" b="1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00192" y="620688"/>
            <a:ext cx="2728724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95288" y="3068638"/>
            <a:ext cx="8569325" cy="356076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200" dirty="0" smtClean="0"/>
              <a:t>- організація як «постійно розморожена система»</a:t>
            </a:r>
            <a:br>
              <a:rPr lang="uk-UA" sz="2200" dirty="0" smtClean="0"/>
            </a:br>
            <a:r>
              <a:rPr lang="uk-UA" sz="2200" dirty="0" smtClean="0"/>
              <a:t>- для неї характерно приховане хвилювання, жодна процедура не перетворюється на рутину</a:t>
            </a:r>
            <a:br>
              <a:rPr lang="uk-UA" sz="2200" dirty="0" smtClean="0"/>
            </a:br>
            <a:r>
              <a:rPr lang="uk-UA" sz="2200" dirty="0" smtClean="0"/>
              <a:t>- інформація, що надходить ззовні обробляється не за заздалегідь встановленою формою, а спонтанно та самоорганізується в процесі</a:t>
            </a:r>
            <a:br>
              <a:rPr lang="uk-UA" sz="2200" dirty="0" smtClean="0"/>
            </a:br>
            <a:r>
              <a:rPr lang="uk-UA" sz="2200" dirty="0" smtClean="0"/>
              <a:t>Основний концептуальний управлінський принцип даної теорії – </a:t>
            </a:r>
            <a:r>
              <a:rPr lang="uk-UA" sz="2200" b="1" dirty="0" smtClean="0"/>
              <a:t>самоорганізація, розвиток персоналу.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2000" dirty="0" smtClean="0"/>
              <a:t>Організаційна структура відсутня в будь-якому явному вигляді, крім тимчасових творчих угод</a:t>
            </a:r>
            <a:endParaRPr lang="ru-RU" sz="2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04590" y="999892"/>
            <a:ext cx="2042350" cy="3104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284163" y="4102100"/>
            <a:ext cx="2159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/>
              <a:t>Фредерік Уінслоу </a:t>
            </a:r>
          </a:p>
          <a:p>
            <a:pPr algn="ctr"/>
            <a:r>
              <a:rPr lang="uk-UA" sz="1600" b="1"/>
              <a:t>Тейлор</a:t>
            </a:r>
          </a:p>
          <a:p>
            <a:pPr algn="ctr"/>
            <a:r>
              <a:rPr lang="uk-UA" sz="1600"/>
              <a:t>(1856-1915)</a:t>
            </a:r>
          </a:p>
          <a:p>
            <a:pPr algn="ctr"/>
            <a:endParaRPr lang="uk-UA" sz="1600"/>
          </a:p>
          <a:p>
            <a:pPr algn="ctr"/>
            <a:r>
              <a:rPr lang="uk-UA" sz="2400" b="1"/>
              <a:t>Наукове управління</a:t>
            </a:r>
            <a:endParaRPr lang="ru-RU" sz="2400" b="1"/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008063" y="476250"/>
            <a:ext cx="712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solidFill>
                  <a:schemeClr val="tx2"/>
                </a:solidFill>
              </a:rPr>
              <a:t>3. КЛАСИЧНА ОРГАНІЗАЦІЙНА ТЕОРІЯ </a:t>
            </a:r>
            <a:endParaRPr lang="ru-RU" sz="2800" b="1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339750" y="1064361"/>
            <a:ext cx="2083011" cy="3039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2382838" y="4105275"/>
            <a:ext cx="21605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 b="1"/>
              <a:t>Анрі Файоль</a:t>
            </a:r>
          </a:p>
          <a:p>
            <a:pPr algn="ctr"/>
            <a:r>
              <a:rPr lang="uk-UA" sz="1600"/>
              <a:t>(1841-1925)</a:t>
            </a:r>
          </a:p>
          <a:p>
            <a:pPr algn="ctr"/>
            <a:endParaRPr lang="uk-UA" sz="1600"/>
          </a:p>
          <a:p>
            <a:pPr algn="ctr"/>
            <a:endParaRPr lang="uk-UA" sz="1600"/>
          </a:p>
          <a:p>
            <a:pPr algn="ctr"/>
            <a:r>
              <a:rPr lang="uk-UA" sz="2400" b="1"/>
              <a:t>Принципи організації</a:t>
            </a:r>
            <a:endParaRPr lang="ru-RU" sz="2400" b="1"/>
          </a:p>
        </p:txBody>
      </p:sp>
      <p:sp>
        <p:nvSpPr>
          <p:cNvPr id="26630" name="Прямоугольник 7"/>
          <p:cNvSpPr>
            <a:spLocks noChangeArrowheads="1"/>
          </p:cNvSpPr>
          <p:nvPr/>
        </p:nvSpPr>
        <p:spPr bwMode="auto">
          <a:xfrm>
            <a:off x="4321175" y="4102100"/>
            <a:ext cx="25257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Макс Вебер</a:t>
            </a:r>
          </a:p>
          <a:p>
            <a:pPr algn="ctr"/>
            <a:r>
              <a:rPr lang="uk-UA" sz="1600"/>
              <a:t>(1864-1920)</a:t>
            </a:r>
          </a:p>
          <a:p>
            <a:pPr algn="ctr"/>
            <a:endParaRPr lang="uk-UA" sz="1600"/>
          </a:p>
          <a:p>
            <a:pPr algn="ctr"/>
            <a:endParaRPr lang="uk-UA" sz="1600"/>
          </a:p>
          <a:p>
            <a:pPr algn="ctr"/>
            <a:r>
              <a:rPr lang="uk-UA" sz="2400" b="1"/>
              <a:t>Бюрократична теорія </a:t>
            </a:r>
            <a:endParaRPr lang="ru-RU" sz="2400" b="1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22762" y="1197772"/>
            <a:ext cx="2154495" cy="2906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2" name="Прямоугольник 9"/>
          <p:cNvSpPr>
            <a:spLocks noChangeArrowheads="1"/>
          </p:cNvSpPr>
          <p:nvPr/>
        </p:nvSpPr>
        <p:spPr bwMode="auto">
          <a:xfrm>
            <a:off x="6659563" y="4105275"/>
            <a:ext cx="2154237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Олександр Богданов</a:t>
            </a:r>
          </a:p>
          <a:p>
            <a:pPr algn="ctr"/>
            <a:r>
              <a:rPr lang="uk-UA" sz="1600"/>
              <a:t>(1873-1928)</a:t>
            </a:r>
          </a:p>
          <a:p>
            <a:pPr algn="ctr"/>
            <a:r>
              <a:rPr lang="uk-UA" sz="2200" b="1"/>
              <a:t>Загальна організаційна наука – тектологія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593132" y="1133629"/>
            <a:ext cx="2075578" cy="299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08104" y="620688"/>
            <a:ext cx="3217540" cy="4890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5003800" y="5546725"/>
            <a:ext cx="4140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/>
              <a:t>Фредерік Уінслоу Тейлор</a:t>
            </a:r>
          </a:p>
          <a:p>
            <a:pPr algn="ctr"/>
            <a:r>
              <a:rPr lang="uk-UA"/>
              <a:t>(1856-1915)</a:t>
            </a:r>
            <a:endParaRPr lang="ru-RU"/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412750" y="661988"/>
            <a:ext cx="523875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/>
              <a:t>3. Класична Організаційна теорія </a:t>
            </a:r>
            <a:endParaRPr lang="ru-RU" sz="2400" b="1"/>
          </a:p>
          <a:p>
            <a:endParaRPr lang="uk-UA" sz="2400"/>
          </a:p>
          <a:p>
            <a:r>
              <a:rPr lang="uk-UA" sz="2400"/>
              <a:t>Американський інженер, дослідник та організатор управління, основоположник наукової організації праці та управління підприємствами - «наукового менеджменту» або школи «наукового управління».</a:t>
            </a:r>
          </a:p>
          <a:p>
            <a:r>
              <a:rPr lang="uk-UA" sz="2400"/>
              <a:t>Дослідження:</a:t>
            </a:r>
          </a:p>
          <a:p>
            <a:r>
              <a:rPr lang="uk-UA" sz="2400"/>
              <a:t>Процес поділу праці та спеціалізації</a:t>
            </a:r>
          </a:p>
          <a:p>
            <a:r>
              <a:rPr lang="uk-UA" sz="2400"/>
              <a:t>Розподіл відповідальності</a:t>
            </a:r>
          </a:p>
          <a:p>
            <a:r>
              <a:rPr lang="uk-UA" sz="2400"/>
              <a:t>Обґрунтування функціональної структури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xfrm>
            <a:off x="468313" y="692150"/>
            <a:ext cx="4321175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z="3600" smtClean="0"/>
              <a:t>Школа наукового управління</a:t>
            </a:r>
            <a:endParaRPr lang="ru-RU" sz="3600" smtClean="0"/>
          </a:p>
        </p:txBody>
      </p:sp>
      <p:pic>
        <p:nvPicPr>
          <p:cNvPr id="28674" name="Picture 11" descr="Exploring the Impact of the Industrial Revolution Factory System |  HowStuffWor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844550"/>
            <a:ext cx="3494088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13" descr="Working Conditions in the Industrial Revolution - HISTORY CRUNCH - History  Articles, Biographies, Infographics, Resources and Mo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860800"/>
            <a:ext cx="3563938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133600"/>
            <a:ext cx="4968875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7" descr="A Brief History of Printing Presses – Part 3: The Industrial Revolu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536950"/>
            <a:ext cx="69723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10" descr="Common Workers - The Second Industrial Revolution (1870 -191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692150"/>
            <a:ext cx="3997325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60350"/>
            <a:ext cx="57626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body" idx="1"/>
          </p:nvPr>
        </p:nvSpPr>
        <p:spPr>
          <a:xfrm>
            <a:off x="468313" y="4941888"/>
            <a:ext cx="8218487" cy="1606550"/>
          </a:xfrm>
        </p:spPr>
        <p:txBody>
          <a:bodyPr/>
          <a:lstStyle/>
          <a:p>
            <a:pPr eaLnBrk="1" hangingPunct="1"/>
            <a:r>
              <a:rPr lang="uk-UA" sz="2200" smtClean="0"/>
              <a:t>Використовуючи секундомір, він вираховував до часток кожен процес на виробництві з метою його оптимізації.</a:t>
            </a:r>
          </a:p>
          <a:p>
            <a:pPr eaLnBrk="1" hangingPunct="1"/>
            <a:r>
              <a:rPr lang="uk-UA" sz="2200" smtClean="0"/>
              <a:t>Завдяки цьому, як результат його досліджень, наприклад, з'явилося таке поняття як </a:t>
            </a:r>
            <a:r>
              <a:rPr lang="uk-UA" sz="2200" b="1" u="sng" smtClean="0"/>
              <a:t>Нормогодина</a:t>
            </a:r>
          </a:p>
        </p:txBody>
      </p:sp>
      <p:pic>
        <p:nvPicPr>
          <p:cNvPr id="30722" name="Picture 5" descr="Тейлор и Форд как и прежде актуальны. Далеко ли современные руководители  ушли от управленческого стиля эпохи индустриализации? - Businessrevis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76250"/>
            <a:ext cx="6154738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395288" y="765175"/>
            <a:ext cx="2376487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200"/>
              <a:t>Тейлор як справжній практик застосовував не тільки наукові, але й механістичні підходи до своїх досліджень з продуктивності праці.</a:t>
            </a:r>
            <a:endParaRPr lang="ru-RU" sz="2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ChangeArrowheads="1"/>
          </p:cNvSpPr>
          <p:nvPr/>
        </p:nvSpPr>
        <p:spPr bwMode="auto">
          <a:xfrm>
            <a:off x="250825" y="476250"/>
            <a:ext cx="8424863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i="1" u="sng">
                <a:solidFill>
                  <a:schemeClr val="accent1"/>
                </a:solidFill>
              </a:rPr>
              <a:t>ПРИКЛАД ТЕЙЛОРИЗМУ:</a:t>
            </a:r>
          </a:p>
          <a:p>
            <a:r>
              <a:rPr lang="uk-UA"/>
              <a:t>Щодня 500 робітників заводу Bethlehem перекидали лопатами важкі та легкі маси руди. За допомогою дослідів Тейлор встановив певний набір лопат для кожного з видів матеріалу та наказав користуватись тільки для цього виду сконструйованими лопатами. Потім він вирахував, що найзручніший вантаж, що піднімається лопатою, становить 9,5 кг, і пристосував лопати не лише до виду матеріалу, а й до його ваги.</a:t>
            </a:r>
          </a:p>
          <a:p>
            <a:endParaRPr lang="uk-UA"/>
          </a:p>
          <a:p>
            <a:r>
              <a:rPr lang="uk-UA"/>
              <a:t>Він сконструював нову лопату «методично правильного типу», потім за допомогою секундоміра зробив тисячі точних вимірювань, щоб встановити час, який потрібний робітнику, щоб завантажити лопату в купу руди або вугілля і, наповнивши її, витягнути знову. Точно спостерігалося, скільки часу потрібно йому, щоб копнути з середини купи або з краю, визначався вплив грунту (метал, дерево, земля).</a:t>
            </a:r>
          </a:p>
          <a:p>
            <a:endParaRPr lang="uk-UA"/>
          </a:p>
          <a:p>
            <a:r>
              <a:rPr lang="uk-UA"/>
              <a:t>З такою ж точністю був фіксований час, необхідний для того, щоб відкинути лопату назад і кинути вантаж на певну висоту чи відстань. Після ретельного відбору людей, розпорядку пауз і складання статистичних таблиць Тейлор зміг приписати найкращий метод роботи і призначити людям щоденну норму (</a:t>
            </a:r>
            <a:r>
              <a:rPr lang="uk-UA" b="1">
                <a:solidFill>
                  <a:schemeClr val="accent1"/>
                </a:solidFill>
              </a:rPr>
              <a:t>НОРМОГОДИНА!),</a:t>
            </a:r>
            <a:r>
              <a:rPr lang="uk-UA"/>
              <a:t> який вони могли виконати без труднощів і у разі старанності заслужити на обіцяну премію.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7584" y="548680"/>
            <a:ext cx="7776864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404813"/>
            <a:ext cx="8229600" cy="663575"/>
          </a:xfrm>
        </p:spPr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</a:rPr>
              <a:t>. </a:t>
            </a:r>
            <a:r>
              <a:rPr lang="uk-UA" sz="2800" b="1" dirty="0" smtClean="0">
                <a:solidFill>
                  <a:srgbClr val="FF0000"/>
                </a:solidFill>
              </a:rPr>
              <a:t>ХРОНОЛОГІЯ ТЕОРІЇ ОРГАНІЗАЦІЙ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773238"/>
            <a:ext cx="8569325" cy="48958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u="sng" dirty="0" smtClean="0">
                <a:solidFill>
                  <a:schemeClr val="tx2"/>
                </a:solidFill>
              </a:rPr>
              <a:t>Основні пам'ятники теорії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2"/>
                </a:solidFill>
              </a:rPr>
              <a:t>500 до н.е. Сунь Цзи "Мистецтво війни"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2"/>
                </a:solidFill>
              </a:rPr>
              <a:t>400 до н.е. Сократ – універсальність управління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2"/>
                </a:solidFill>
              </a:rPr>
              <a:t>370 до н.е. Ксенофонт – переваги поділу праці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2"/>
                </a:solidFill>
              </a:rPr>
              <a:t>360 до н.е. Аристотель – "Політика"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2"/>
                </a:solidFill>
              </a:rPr>
              <a:t>770 н.е. Абу Юсуф – "Книга про земельні податки"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2"/>
                </a:solidFill>
              </a:rPr>
              <a:t>1377 Мусул Ібн Халдун –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uk-UA" dirty="0" smtClean="0">
                <a:solidFill>
                  <a:schemeClr val="tx2"/>
                </a:solidFill>
              </a:rPr>
              <a:t>"Вступ до історії"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2"/>
                </a:solidFill>
              </a:rPr>
              <a:t>1513 Макіавеллі </a:t>
            </a:r>
            <a:r>
              <a:rPr lang="en-US" dirty="0" smtClean="0">
                <a:solidFill>
                  <a:schemeClr val="tx2"/>
                </a:solidFill>
              </a:rPr>
              <a:t>– </a:t>
            </a:r>
            <a:r>
              <a:rPr lang="uk-UA" dirty="0" smtClean="0">
                <a:solidFill>
                  <a:schemeClr val="tx2"/>
                </a:solidFill>
              </a:rPr>
              <a:t> "Міркування": принцип єдності влади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2"/>
                </a:solidFill>
              </a:rPr>
              <a:t>1532 Макіавеллі </a:t>
            </a:r>
            <a:r>
              <a:rPr lang="en-US" dirty="0" smtClean="0">
                <a:solidFill>
                  <a:schemeClr val="tx2"/>
                </a:solidFill>
              </a:rPr>
              <a:t>– </a:t>
            </a:r>
            <a:r>
              <a:rPr lang="uk-UA" dirty="0" smtClean="0">
                <a:solidFill>
                  <a:schemeClr val="tx2"/>
                </a:solidFill>
              </a:rPr>
              <a:t> поради потенційним лідерам "Правитель"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2"/>
                </a:solidFill>
              </a:rPr>
              <a:t>1776 Адам Сміт – </a:t>
            </a:r>
            <a:r>
              <a:rPr lang="en-US" dirty="0" smtClean="0">
                <a:solidFill>
                  <a:schemeClr val="tx2"/>
                </a:solidFill>
              </a:rPr>
              <a:t>“</a:t>
            </a:r>
            <a:r>
              <a:rPr lang="uk-UA" dirty="0" smtClean="0">
                <a:solidFill>
                  <a:schemeClr val="tx2"/>
                </a:solidFill>
              </a:rPr>
              <a:t>Добробут націй</a:t>
            </a:r>
            <a:r>
              <a:rPr lang="en-US" dirty="0" smtClean="0">
                <a:solidFill>
                  <a:schemeClr val="tx2"/>
                </a:solidFill>
              </a:rPr>
              <a:t>”</a:t>
            </a:r>
            <a:endParaRPr lang="uk-UA" dirty="0" smtClean="0">
              <a:solidFill>
                <a:schemeClr val="tx2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2"/>
                </a:solidFill>
              </a:rPr>
              <a:t>1813 Роберт Оуен – "Звернення до керуючих мануфактурами"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2"/>
                </a:solidFill>
              </a:rPr>
              <a:t>1855 Даніель Маккален – шість основних принципів управління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2"/>
                </a:solidFill>
              </a:rPr>
              <a:t>1885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uk-UA" dirty="0" smtClean="0">
                <a:solidFill>
                  <a:schemeClr val="tx2"/>
                </a:solidFill>
              </a:rPr>
              <a:t>Генрі Меткалф –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uk-UA" dirty="0" smtClean="0">
                <a:solidFill>
                  <a:schemeClr val="tx2"/>
                </a:solidFill>
              </a:rPr>
              <a:t>"Витрати виробництва і управління цехами, приватне і державне"</a:t>
            </a:r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48" name="Group 52"/>
          <p:cNvGraphicFramePr>
            <a:graphicFrameLocks noGrp="1"/>
          </p:cNvGraphicFramePr>
          <p:nvPr/>
        </p:nvGraphicFramePr>
        <p:xfrm>
          <a:off x="250825" y="549275"/>
          <a:ext cx="8713788" cy="3087688"/>
        </p:xfrm>
        <a:graphic>
          <a:graphicData uri="http://schemas.openxmlformats.org/drawingml/2006/table">
            <a:tbl>
              <a:tblPr/>
              <a:tblGrid>
                <a:gridCol w="4392613"/>
                <a:gridCol w="432117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Старий спосіб роботи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Тейлорівський спосіб роботи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Працівник робить першого дня 1000 помахів лопатою, піднімаючи по 3 кг вугілля — 3000 кг.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Працівник робить першого дня 1000 помахів, піднімаючи по 9,5 кг вугілля — 9500 кг.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другий день, піднімаючи руду, робить 200 помахів, піднімаючи по 12 кг – 2400 кг.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другий день, піднімаючи по 9,5 кг руди, робить 1000 помахів - 9500 кг.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Разом за два дні - 5400 кг.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Разом за два дні роботи – 19000 кг.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6" name="Rectangle 49"/>
          <p:cNvSpPr>
            <a:spLocks noChangeArrowheads="1"/>
          </p:cNvSpPr>
          <p:nvPr/>
        </p:nvSpPr>
        <p:spPr bwMode="auto">
          <a:xfrm>
            <a:off x="179388" y="3789363"/>
            <a:ext cx="475297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Загальні витрати при переробці однієї тонни матеріалу для фабрики знизилися з 72 центів на тонну до 33 центів, незважаючи на те, що робітники тепер замість 1 долара 15 центів на день заробляли майже два долари, причому були враховані витрати на вдосконалення інструментів, будівництво контори призначених організаторів – менеджерів.</a:t>
            </a:r>
          </a:p>
        </p:txBody>
      </p:sp>
      <p:pic>
        <p:nvPicPr>
          <p:cNvPr id="32787" name="Picture 56" descr="Как СССР в 1930-х вербовал иностранных специалистов на стройки социализма -  Род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789363"/>
            <a:ext cx="38354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80400" cy="6635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z="3200" smtClean="0"/>
              <a:t>Наукове управління (</a:t>
            </a:r>
            <a:r>
              <a:rPr lang="ru-RU" sz="3200" smtClean="0"/>
              <a:t>Ф. Тейлор)</a:t>
            </a: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468313" y="1052513"/>
            <a:ext cx="6048375" cy="2695575"/>
          </a:xfrm>
        </p:spPr>
        <p:txBody>
          <a:bodyPr/>
          <a:lstStyle/>
          <a:p>
            <a:pPr marL="0" indent="0" eaLnBrk="1" hangingPunct="1"/>
            <a:r>
              <a:rPr lang="uk-UA" sz="2200" smtClean="0"/>
              <a:t>Робота може і повинна вивчатися за допомогою наукових методів.</a:t>
            </a:r>
          </a:p>
          <a:p>
            <a:pPr marL="0" indent="0" eaLnBrk="1" hangingPunct="1"/>
            <a:r>
              <a:rPr lang="uk-UA" sz="2200" smtClean="0"/>
              <a:t>Основа визначення найкращого способу організації роботи – об'єктивний аналіз фактів та даних, зібраних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sz="2200" smtClean="0"/>
              <a:t> на робочому місці</a:t>
            </a:r>
          </a:p>
          <a:p>
            <a:pPr marL="0" indent="0" eaLnBrk="1" hangingPunct="1">
              <a:buFont typeface="Arial" charset="0"/>
              <a:buNone/>
            </a:pPr>
            <a:endParaRPr lang="uk-UA" sz="2200" smtClean="0"/>
          </a:p>
          <a:p>
            <a:pPr marL="0" indent="0" eaLnBrk="1" hangingPunct="1"/>
            <a:r>
              <a:rPr lang="uk-UA" sz="2200" b="1" u="sng" smtClean="0"/>
              <a:t>Сутність наукового управління: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uk-UA" sz="2200" b="1" u="sng" smtClean="0"/>
          </a:p>
        </p:txBody>
      </p:sp>
      <p:pic>
        <p:nvPicPr>
          <p:cNvPr id="2050" name="Picture 2" descr="V:\Оксана\Работа\Теория организаций\руководитель вс парази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33647" y="980728"/>
            <a:ext cx="2921565" cy="2794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33796" name="Объект 2"/>
          <p:cNvSpPr txBox="1">
            <a:spLocks/>
          </p:cNvSpPr>
          <p:nvPr/>
        </p:nvSpPr>
        <p:spPr bwMode="auto">
          <a:xfrm>
            <a:off x="395288" y="4005263"/>
            <a:ext cx="844391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buFont typeface="Wingdings" pitchFamily="2" charset="2"/>
              <a:buChar char="Ø"/>
            </a:pPr>
            <a:r>
              <a:rPr lang="uk-UA" sz="2200"/>
              <a:t>Замість вольових рішень – наукове обґрунтування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uk-UA" sz="2200"/>
              <a:t>За допомогою певних критеріїв відбирати, а потім навчати, утворювати та розвивати робочу силу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uk-UA" sz="2200"/>
              <a:t>Тісно співпрацювати з людьми, забезпечуючи виконання роботи відповідно до принципів науки</a:t>
            </a:r>
          </a:p>
          <a:p>
            <a:pPr marL="182563" indent="-182563">
              <a:buFont typeface="Wingdings" pitchFamily="2" charset="2"/>
              <a:buChar char="Ø"/>
            </a:pPr>
            <a:r>
              <a:rPr lang="uk-UA" sz="2200"/>
              <a:t>Обґрунтований поділ праці та відповідальності між керівником та працівниками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8288" y="981075"/>
            <a:ext cx="36306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275" y="476250"/>
            <a:ext cx="8218488" cy="23193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uk-UA" sz="2400" b="1" u="sng" smtClean="0"/>
              <a:t>Головна ідея наукового управління: </a:t>
            </a:r>
            <a:br>
              <a:rPr lang="uk-UA" sz="2400" b="1" u="sng" smtClean="0"/>
            </a:br>
            <a:r>
              <a:rPr lang="uk-UA" sz="2400" smtClean="0"/>
              <a:t/>
            </a:r>
            <a:br>
              <a:rPr lang="uk-UA" sz="2400" smtClean="0"/>
            </a:br>
            <a:r>
              <a:rPr lang="uk-UA" sz="2200" smtClean="0"/>
              <a:t>Тейлор вважав, що найголовнішим завданням управління підприємством має бути забезпечення максимального прибутку для підприємця у поєднанні з максимальним добробутом для кожного зайнятого на підприємстві працівника. </a:t>
            </a:r>
            <a:br>
              <a:rPr lang="uk-UA" sz="2200" smtClean="0"/>
            </a:br>
            <a:r>
              <a:rPr lang="uk-UA" sz="2200" smtClean="0"/>
              <a:t/>
            </a:r>
            <a:br>
              <a:rPr lang="uk-UA" sz="2200" smtClean="0"/>
            </a:br>
            <a:r>
              <a:rPr lang="uk-UA" sz="2200" smtClean="0"/>
              <a:t>Тейлор намагався зробити ефективнішою </a:t>
            </a:r>
            <a:br>
              <a:rPr lang="uk-UA" sz="2200" smtClean="0"/>
            </a:br>
            <a:r>
              <a:rPr lang="uk-UA" sz="2200" smtClean="0"/>
              <a:t>ручну працю. Він прийшов до нового поділу </a:t>
            </a:r>
            <a:br>
              <a:rPr lang="uk-UA" sz="2200" smtClean="0"/>
            </a:br>
            <a:r>
              <a:rPr lang="uk-UA" sz="2200" smtClean="0"/>
              <a:t>трудового процесу, встановивши різницю між </a:t>
            </a:r>
            <a:br>
              <a:rPr lang="uk-UA" sz="2200" smtClean="0"/>
            </a:br>
            <a:r>
              <a:rPr lang="uk-UA" sz="2200" smtClean="0"/>
              <a:t>процесами високоцінними та менш цінними, </a:t>
            </a:r>
            <a:br>
              <a:rPr lang="uk-UA" sz="2200" smtClean="0"/>
            </a:br>
            <a:r>
              <a:rPr lang="uk-UA" sz="2200" smtClean="0"/>
              <a:t>а також між спеціальними галузями праці </a:t>
            </a:r>
            <a:br>
              <a:rPr lang="uk-UA" sz="2200" smtClean="0"/>
            </a:br>
            <a:endParaRPr lang="uk-UA" sz="2200" smtClean="0"/>
          </a:p>
        </p:txBody>
      </p:sp>
      <p:sp>
        <p:nvSpPr>
          <p:cNvPr id="34819" name="Заголовок 1"/>
          <p:cNvSpPr txBox="1">
            <a:spLocks/>
          </p:cNvSpPr>
          <p:nvPr/>
        </p:nvSpPr>
        <p:spPr bwMode="auto">
          <a:xfrm>
            <a:off x="433388" y="5013325"/>
            <a:ext cx="82200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uk-UA" sz="2400"/>
              <a:t>«Розумова революція» за Тейлором – створення атмосфери взаєморозуміння керівників та робітників на ґрунті задоволення спільних інтересів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847725" y="331788"/>
            <a:ext cx="5464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400" b="1">
                <a:solidFill>
                  <a:srgbClr val="C00000"/>
                </a:solidFill>
              </a:rPr>
              <a:t>Принципи організації Анрі Файоля</a:t>
            </a:r>
            <a:endParaRPr lang="ru-RU" sz="2400" b="1">
              <a:solidFill>
                <a:srgbClr val="C00000"/>
              </a:solidFill>
            </a:endParaRPr>
          </a:p>
        </p:txBody>
      </p:sp>
      <p:sp>
        <p:nvSpPr>
          <p:cNvPr id="35842" name="Прямоугольник 3"/>
          <p:cNvSpPr>
            <a:spLocks noChangeArrowheads="1"/>
          </p:cNvSpPr>
          <p:nvPr/>
        </p:nvSpPr>
        <p:spPr bwMode="auto">
          <a:xfrm>
            <a:off x="361950" y="857250"/>
            <a:ext cx="6335713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200"/>
              <a:t>Засновник класичної школи управління. На думку американців, батько менеджменту</a:t>
            </a:r>
          </a:p>
          <a:p>
            <a:r>
              <a:rPr lang="uk-UA" sz="2200"/>
              <a:t>Розробив загальний підхід до аналізу діяльності адміністрації та сформулював деякі, суворо обов'язкові принципи управління</a:t>
            </a:r>
            <a:r>
              <a:rPr lang="ru-RU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596111" y="701557"/>
            <a:ext cx="2187085" cy="3152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35288"/>
            <a:ext cx="6877050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440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05250"/>
            <a:ext cx="9144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539750" y="333375"/>
            <a:ext cx="770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chemeClr val="accent1"/>
                </a:solidFill>
              </a:rPr>
              <a:t>14 Принципів управління А. Файоля</a:t>
            </a:r>
            <a:endParaRPr lang="ru-RU" sz="2400"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404813"/>
            <a:ext cx="8856663" cy="17049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100" b="1" i="1">
                <a:solidFill>
                  <a:schemeClr val="tx1"/>
                </a:solidFill>
                <a:cs typeface="Arial" charset="0"/>
              </a:rPr>
              <a:t>Структурні принципи</a:t>
            </a:r>
            <a:r>
              <a:rPr lang="uk-UA" sz="2100">
                <a:solidFill>
                  <a:schemeClr val="tx1"/>
                </a:solidFill>
                <a:cs typeface="Arial" charset="0"/>
              </a:rPr>
              <a:t> - основа створення системи взаємозалежних завдань, прав та відповідальності: дроблення завдань на дрібніші підзадачі, розподіл їх по підрозділах, призначення керівника кожного підрозділу та передачу йому прав та відповідальності, з'єднання підрозділів ланцюгом цільових команд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7338" y="2276475"/>
            <a:ext cx="8677275" cy="427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uk-UA" sz="2100" b="1">
                <a:solidFill>
                  <a:schemeClr val="tx1"/>
                </a:solidFill>
                <a:cs typeface="Arial" charset="0"/>
              </a:rPr>
              <a:t>1. Принцип поділу праці.</a:t>
            </a:r>
            <a:r>
              <a:rPr lang="uk-UA" sz="2100">
                <a:solidFill>
                  <a:schemeClr val="tx1"/>
                </a:solidFill>
                <a:cs typeface="Arial" charset="0"/>
              </a:rPr>
              <a:t> Поділ та спеціалізація праці природний спосіб виробити більше продукції з кращими якісними характеристиками, докладаючи ті ж зусилля</a:t>
            </a:r>
          </a:p>
          <a:p>
            <a:pPr marL="342900" indent="-342900">
              <a:defRPr/>
            </a:pPr>
            <a:r>
              <a:rPr lang="uk-UA" sz="2100" b="1">
                <a:solidFill>
                  <a:schemeClr val="tx1"/>
                </a:solidFill>
                <a:cs typeface="Arial" charset="0"/>
              </a:rPr>
              <a:t>2. Принцип єдності мети та керівництва.</a:t>
            </a:r>
            <a:r>
              <a:rPr lang="uk-UA" sz="2100">
                <a:solidFill>
                  <a:schemeClr val="tx1"/>
                </a:solidFill>
                <a:cs typeface="Arial" charset="0"/>
              </a:rPr>
              <a:t> Види робіт, що виникають у результаті поділу праці, мають бути скоординовані та спрямовані до єдиної мети. Діяльність, що має спільну мету, повинна проводитися за єдиним планом та керуватися одним керівником (процес департаменталізації)</a:t>
            </a:r>
          </a:p>
          <a:p>
            <a:pPr marL="342900" indent="-342900">
              <a:defRPr/>
            </a:pPr>
            <a:r>
              <a:rPr lang="uk-UA" sz="2100">
                <a:solidFill>
                  <a:schemeClr val="tx1"/>
                </a:solidFill>
                <a:cs typeface="Arial" charset="0"/>
              </a:rPr>
              <a:t>3. </a:t>
            </a:r>
            <a:r>
              <a:rPr lang="uk-UA" sz="2100" b="1">
                <a:solidFill>
                  <a:schemeClr val="tx1"/>
                </a:solidFill>
                <a:cs typeface="Arial" charset="0"/>
              </a:rPr>
              <a:t>Принцип співвідношення централізації та децентралізації.</a:t>
            </a:r>
            <a:r>
              <a:rPr lang="uk-UA" sz="2100">
                <a:solidFill>
                  <a:schemeClr val="tx1"/>
                </a:solidFill>
                <a:cs typeface="Arial" charset="0"/>
              </a:rPr>
              <a:t> Для кожної ситуації існує оптимальний баланс між централізацією та децентралізацією, який не можна визначити без урахування здібностей керівника, який координує діяльність департаментів (відділів).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476250"/>
            <a:ext cx="8856662" cy="5553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100" b="1">
                <a:solidFill>
                  <a:schemeClr val="tx1"/>
                </a:solidFill>
                <a:cs typeface="Arial" charset="0"/>
              </a:rPr>
              <a:t>4</a:t>
            </a:r>
            <a:r>
              <a:rPr lang="uk-UA" sz="2100" b="1">
                <a:solidFill>
                  <a:schemeClr val="tx1"/>
                </a:solidFill>
                <a:cs typeface="Arial" charset="0"/>
              </a:rPr>
              <a:t>. Принцип влади та відповідальності.</a:t>
            </a:r>
            <a:r>
              <a:rPr lang="uk-UA" sz="2100">
                <a:solidFill>
                  <a:schemeClr val="tx1"/>
                </a:solidFill>
                <a:cs typeface="Arial" charset="0"/>
              </a:rPr>
              <a:t> Повинна існувати зв'язок між відповідальністю керівника та владою, якою він наділений. Бажаний зв'язок – рівність цих двох факторів.</a:t>
            </a:r>
          </a:p>
          <a:p>
            <a:pPr>
              <a:defRPr/>
            </a:pPr>
            <a:endParaRPr lang="uk-UA" sz="2100">
              <a:solidFill>
                <a:schemeClr val="tx1"/>
              </a:solidFill>
              <a:cs typeface="Arial" charset="0"/>
            </a:endParaRPr>
          </a:p>
          <a:p>
            <a:pPr>
              <a:defRPr/>
            </a:pPr>
            <a:r>
              <a:rPr lang="uk-UA" sz="2100" b="1">
                <a:solidFill>
                  <a:schemeClr val="tx1"/>
                </a:solidFill>
                <a:cs typeface="Arial" charset="0"/>
              </a:rPr>
              <a:t>5. Принцип ланцюга.</a:t>
            </a:r>
            <a:r>
              <a:rPr lang="uk-UA" sz="2100">
                <a:solidFill>
                  <a:schemeClr val="tx1"/>
                </a:solidFill>
                <a:cs typeface="Arial" charset="0"/>
              </a:rPr>
              <a:t> Створення підпорядкованого ланцюга керівників від вищих ланок управління до нижчих рівнів.</a:t>
            </a:r>
          </a:p>
          <a:p>
            <a:pPr>
              <a:defRPr/>
            </a:pPr>
            <a:r>
              <a:rPr lang="uk-UA" sz="2100">
                <a:solidFill>
                  <a:schemeClr val="tx1"/>
                </a:solidFill>
                <a:cs typeface="Arial" charset="0"/>
              </a:rPr>
              <a:t>Ланцюг - це шлях для вертикальних зв'язків в організації.</a:t>
            </a:r>
          </a:p>
          <a:p>
            <a:pPr>
              <a:defRPr/>
            </a:pPr>
            <a:r>
              <a:rPr lang="uk-UA" sz="2100">
                <a:solidFill>
                  <a:schemeClr val="tx1"/>
                </a:solidFill>
                <a:cs typeface="Arial" charset="0"/>
              </a:rPr>
              <a:t>Усі зв'язки від нижчого рівня мають пройти через кожного керівника у ланцюзі команд. Зв'язки, що йдуть зверху, повинні пройти через кожну підпорядковану одиницю, перш ніж досягнуть належного рівня.</a:t>
            </a:r>
          </a:p>
          <a:p>
            <a:pPr>
              <a:defRPr/>
            </a:pPr>
            <a:r>
              <a:rPr lang="uk-UA" sz="2100">
                <a:solidFill>
                  <a:schemeClr val="tx1"/>
                </a:solidFill>
                <a:cs typeface="Arial" charset="0"/>
              </a:rPr>
              <a:t>Ланцюг результативний за умов:</a:t>
            </a:r>
          </a:p>
          <a:p>
            <a:pPr>
              <a:defRPr/>
            </a:pPr>
            <a:r>
              <a:rPr lang="uk-UA" sz="2100">
                <a:solidFill>
                  <a:schemeClr val="tx1"/>
                </a:solidFill>
                <a:cs typeface="Arial" charset="0"/>
              </a:rPr>
              <a:t>завдання однозначно визначено;</a:t>
            </a:r>
          </a:p>
          <a:p>
            <a:pPr>
              <a:defRPr/>
            </a:pPr>
            <a:r>
              <a:rPr lang="uk-UA" sz="2100">
                <a:solidFill>
                  <a:schemeClr val="tx1"/>
                </a:solidFill>
                <a:cs typeface="Arial" charset="0"/>
              </a:rPr>
              <a:t>діяльність департаментів ґрунтується на чітко визначених умовах;</a:t>
            </a:r>
          </a:p>
          <a:p>
            <a:pPr>
              <a:defRPr/>
            </a:pPr>
            <a:r>
              <a:rPr lang="uk-UA" sz="2100">
                <a:solidFill>
                  <a:schemeClr val="tx1"/>
                </a:solidFill>
                <a:cs typeface="Arial" charset="0"/>
              </a:rPr>
              <a:t>повноваження спеціально передаються на рівні рівня управління.</a:t>
            </a:r>
          </a:p>
          <a:p>
            <a:pPr>
              <a:defRPr/>
            </a:pPr>
            <a:r>
              <a:rPr lang="uk-UA" sz="2100">
                <a:solidFill>
                  <a:schemeClr val="tx1"/>
                </a:solidFill>
                <a:cs typeface="Arial" charset="0"/>
              </a:rPr>
              <a:t>У той же час необхідно враховувати можливість існування горизонтальних зв'язків (товариші по службі на тому ж рівні організації)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396875"/>
            <a:ext cx="8640763" cy="1441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200" b="1" u="sng">
                <a:solidFill>
                  <a:schemeClr val="tx1"/>
                </a:solidFill>
                <a:cs typeface="Arial" charset="0"/>
              </a:rPr>
              <a:t>Принципи процесу</a:t>
            </a:r>
            <a:r>
              <a:rPr lang="uk-UA" sz="2200">
                <a:solidFill>
                  <a:schemeClr val="tx1"/>
                </a:solidFill>
                <a:cs typeface="Arial" charset="0"/>
              </a:rPr>
              <a:t> зосереджені на діях керівників, особливо у спілкуванні з підлеглими. Справедливість керівників - основний чинник спонукання працівників до сумлінного виконання своїх завдань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3375" y="2060575"/>
            <a:ext cx="8640763" cy="37861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200">
                <a:solidFill>
                  <a:schemeClr val="tx1"/>
                </a:solidFill>
                <a:cs typeface="Arial" charset="0"/>
              </a:rPr>
              <a:t>6. </a:t>
            </a:r>
            <a:r>
              <a:rPr lang="uk-UA" sz="2200" b="1">
                <a:solidFill>
                  <a:schemeClr val="tx1"/>
                </a:solidFill>
                <a:cs typeface="Arial" charset="0"/>
              </a:rPr>
              <a:t>Принцип справедливості</a:t>
            </a:r>
            <a:r>
              <a:rPr lang="uk-UA" sz="2200">
                <a:solidFill>
                  <a:schemeClr val="tx1"/>
                </a:solidFill>
                <a:cs typeface="Arial" charset="0"/>
              </a:rPr>
              <a:t> – справедливе проведення всіх правил і угод, також відбито у справедливому винагороді: оплата праці та оклад повинні відповідати обсягу і якості виконаної роботи.</a:t>
            </a:r>
          </a:p>
          <a:p>
            <a:pPr>
              <a:defRPr/>
            </a:pPr>
            <a:r>
              <a:rPr lang="uk-UA" sz="2200">
                <a:solidFill>
                  <a:schemeClr val="tx1"/>
                </a:solidFill>
                <a:cs typeface="Arial" charset="0"/>
              </a:rPr>
              <a:t>7. </a:t>
            </a:r>
            <a:r>
              <a:rPr lang="uk-UA" sz="2200" b="1">
                <a:solidFill>
                  <a:schemeClr val="tx1"/>
                </a:solidFill>
                <a:cs typeface="Arial" charset="0"/>
              </a:rPr>
              <a:t>Принцип дисципліни</a:t>
            </a:r>
            <a:r>
              <a:rPr lang="uk-UA" sz="2200">
                <a:solidFill>
                  <a:schemeClr val="tx1"/>
                </a:solidFill>
                <a:cs typeface="Arial" charset="0"/>
              </a:rPr>
              <a:t> – виконання умов угоди між робітниками та керівництвом, застосування санкцій до порушників дисципліни. Застосування санкцій має здійснюватися відповідно до принципу справедливості та підпорядкування особистих інтересів загальним. Це означає, що у конфліктних ситуаціях спільні інтереси мають превалювати інтересами індивідуума.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404813"/>
            <a:ext cx="8847137" cy="5795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200">
                <a:solidFill>
                  <a:schemeClr val="tx1"/>
                </a:solidFill>
                <a:cs typeface="Arial" charset="0"/>
              </a:rPr>
              <a:t>8. </a:t>
            </a:r>
            <a:r>
              <a:rPr lang="uk-UA" sz="2200" b="1">
                <a:solidFill>
                  <a:schemeClr val="tx1"/>
                </a:solidFill>
                <a:cs typeface="Arial" charset="0"/>
              </a:rPr>
              <a:t>Винагорода персоналу</a:t>
            </a:r>
            <a:r>
              <a:rPr lang="uk-UA" sz="2200">
                <a:solidFill>
                  <a:schemeClr val="tx1"/>
                </a:solidFill>
                <a:cs typeface="Arial" charset="0"/>
              </a:rPr>
              <a:t> – отримання працівниками справедливої ​​винагороди працювати.</a:t>
            </a:r>
          </a:p>
          <a:p>
            <a:pPr>
              <a:defRPr/>
            </a:pPr>
            <a:r>
              <a:rPr lang="uk-UA" sz="2200">
                <a:solidFill>
                  <a:schemeClr val="tx1"/>
                </a:solidFill>
                <a:cs typeface="Arial" charset="0"/>
              </a:rPr>
              <a:t>Винагорода (оплата) має бути справедливою та задовольняти персонал, підприємство, наймача та службовця</a:t>
            </a:r>
          </a:p>
          <a:p>
            <a:pPr>
              <a:defRPr/>
            </a:pPr>
            <a:r>
              <a:rPr lang="uk-UA" sz="2200">
                <a:solidFill>
                  <a:schemeClr val="tx1"/>
                </a:solidFill>
                <a:cs typeface="Arial" charset="0"/>
              </a:rPr>
              <a:t>На розмір винагороди впливають:</a:t>
            </a:r>
          </a:p>
          <a:p>
            <a:pPr>
              <a:defRPr/>
            </a:pPr>
            <a:r>
              <a:rPr lang="uk-UA" sz="2200">
                <a:solidFill>
                  <a:schemeClr val="tx1"/>
                </a:solidFill>
                <a:cs typeface="Arial" charset="0"/>
              </a:rPr>
              <a:t>обставини, які залежать від волі господаря та цінності службовця</a:t>
            </a:r>
          </a:p>
          <a:p>
            <a:pPr>
              <a:defRPr/>
            </a:pPr>
            <a:r>
              <a:rPr lang="uk-UA" sz="2200">
                <a:solidFill>
                  <a:schemeClr val="tx1"/>
                </a:solidFill>
                <a:cs typeface="Arial" charset="0"/>
              </a:rPr>
              <a:t>дорожнеча життя, надлишок та нестача персоналу, загальний стан справ, економічний стан підприємства тощо.</a:t>
            </a:r>
          </a:p>
          <a:p>
            <a:pPr>
              <a:defRPr/>
            </a:pPr>
            <a:r>
              <a:rPr lang="uk-UA" sz="2200">
                <a:solidFill>
                  <a:schemeClr val="tx1"/>
                </a:solidFill>
                <a:cs typeface="Arial" charset="0"/>
              </a:rPr>
              <a:t>цінність службовця</a:t>
            </a:r>
          </a:p>
          <a:p>
            <a:pPr>
              <a:defRPr/>
            </a:pPr>
            <a:r>
              <a:rPr lang="uk-UA" sz="2200">
                <a:solidFill>
                  <a:schemeClr val="tx1"/>
                </a:solidFill>
                <a:cs typeface="Arial" charset="0"/>
              </a:rPr>
              <a:t>прийнята форма заробітної плати</a:t>
            </a:r>
          </a:p>
          <a:p>
            <a:pPr>
              <a:defRPr/>
            </a:pPr>
            <a:r>
              <a:rPr lang="uk-UA" sz="2200">
                <a:solidFill>
                  <a:schemeClr val="tx1"/>
                </a:solidFill>
                <a:cs typeface="Arial" charset="0"/>
              </a:rPr>
              <a:t> 9. </a:t>
            </a:r>
            <a:r>
              <a:rPr lang="uk-UA" sz="2200" b="1">
                <a:solidFill>
                  <a:schemeClr val="tx1"/>
                </a:solidFill>
                <a:cs typeface="Arial" charset="0"/>
              </a:rPr>
              <a:t>Принцип єдності команд</a:t>
            </a:r>
            <a:r>
              <a:rPr lang="uk-UA" sz="2200">
                <a:solidFill>
                  <a:schemeClr val="tx1"/>
                </a:solidFill>
                <a:cs typeface="Arial" charset="0"/>
              </a:rPr>
              <a:t> - керівник ніколи не повинен демонструвати перевагу при спілкуванні з підлеглими або порушувати ланцюг команд. Будь-який виконавець має підкорятися лише одному начальнику.</a:t>
            </a:r>
          </a:p>
          <a:p>
            <a:pPr>
              <a:defRPr/>
            </a:pPr>
            <a:r>
              <a:rPr lang="uk-UA" sz="2200">
                <a:solidFill>
                  <a:schemeClr val="tx1"/>
                </a:solidFill>
                <a:cs typeface="Arial" charset="0"/>
              </a:rPr>
              <a:t>10. </a:t>
            </a:r>
            <a:r>
              <a:rPr lang="uk-UA" sz="2200" b="1">
                <a:solidFill>
                  <a:schemeClr val="tx1"/>
                </a:solidFill>
                <a:cs typeface="Arial" charset="0"/>
              </a:rPr>
              <a:t>Підпорядкування головному інтересу</a:t>
            </a:r>
            <a:r>
              <a:rPr lang="uk-UA" sz="2200">
                <a:solidFill>
                  <a:schemeClr val="tx1"/>
                </a:solidFill>
                <a:cs typeface="Arial" charset="0"/>
              </a:rPr>
              <a:t> – інтереси одного працівника чи групи працівників не повинні переважати інтереси організації більшого масштабу аж до інтересів держави в цілому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404813"/>
            <a:ext cx="8713788" cy="1441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200" b="1" u="sng">
                <a:solidFill>
                  <a:schemeClr val="tx1"/>
                </a:solidFill>
                <a:cs typeface="Arial" charset="0"/>
              </a:rPr>
              <a:t>Принципи кінцевого результату</a:t>
            </a:r>
            <a:r>
              <a:rPr lang="uk-UA" sz="2200">
                <a:solidFill>
                  <a:schemeClr val="tx1"/>
                </a:solidFill>
                <a:cs typeface="Arial" charset="0"/>
              </a:rPr>
              <a:t> визначають бажані показники організації. Добре спланована та спрямована діяльність організації має характеризуватись порядком та стабільністю, а робітники – ініціативним виконанням своїх завдань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2205038"/>
            <a:ext cx="8785225" cy="37861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200">
                <a:solidFill>
                  <a:schemeClr val="tx1"/>
                </a:solidFill>
                <a:cs typeface="Arial" charset="0"/>
              </a:rPr>
              <a:t>11. </a:t>
            </a:r>
            <a:r>
              <a:rPr lang="uk-UA" sz="2200" b="1">
                <a:solidFill>
                  <a:schemeClr val="tx1"/>
                </a:solidFill>
                <a:cs typeface="Arial" charset="0"/>
              </a:rPr>
              <a:t>Порядок</a:t>
            </a:r>
            <a:r>
              <a:rPr lang="uk-UA" sz="2200">
                <a:solidFill>
                  <a:schemeClr val="tx1"/>
                </a:solidFill>
                <a:cs typeface="Arial" charset="0"/>
              </a:rPr>
              <a:t> – робоче місце кожному за працівника і кожен працівник своєму місці.</a:t>
            </a:r>
          </a:p>
          <a:p>
            <a:pPr>
              <a:defRPr/>
            </a:pPr>
            <a:r>
              <a:rPr lang="uk-UA" sz="2200">
                <a:solidFill>
                  <a:schemeClr val="tx1"/>
                </a:solidFill>
                <a:cs typeface="Arial" charset="0"/>
              </a:rPr>
              <a:t>12. </a:t>
            </a:r>
            <a:r>
              <a:rPr lang="uk-UA" sz="2200" b="1">
                <a:solidFill>
                  <a:schemeClr val="tx1"/>
                </a:solidFill>
                <a:cs typeface="Arial" charset="0"/>
              </a:rPr>
              <a:t>Стабільність персоналу (постійність складу).</a:t>
            </a:r>
            <a:r>
              <a:rPr lang="uk-UA" sz="2200">
                <a:solidFill>
                  <a:schemeClr val="tx1"/>
                </a:solidFill>
                <a:cs typeface="Arial" charset="0"/>
              </a:rPr>
              <a:t> Висока плинність кадрів є причиною та наслідком поганого стану справ. Посередній керівник, який цінує своє місце краще, ніж видатний, талановитий менеджер, який швидко йде і не тримається за місце.</a:t>
            </a:r>
          </a:p>
          <a:p>
            <a:pPr>
              <a:defRPr/>
            </a:pPr>
            <a:r>
              <a:rPr lang="uk-UA" sz="2200">
                <a:solidFill>
                  <a:schemeClr val="tx1"/>
                </a:solidFill>
                <a:cs typeface="Arial" charset="0"/>
              </a:rPr>
              <a:t>13</a:t>
            </a:r>
            <a:r>
              <a:rPr lang="uk-UA" sz="2200" b="1">
                <a:solidFill>
                  <a:schemeClr val="tx1"/>
                </a:solidFill>
                <a:cs typeface="Arial" charset="0"/>
              </a:rPr>
              <a:t>. Ініціатива</a:t>
            </a:r>
            <a:r>
              <a:rPr lang="uk-UA" sz="2200">
                <a:solidFill>
                  <a:schemeClr val="tx1"/>
                </a:solidFill>
                <a:cs typeface="Arial" charset="0"/>
              </a:rPr>
              <a:t> – розробка плану та успішна його реалізація. Свобода пропозицій та їх здійснення</a:t>
            </a:r>
          </a:p>
          <a:p>
            <a:pPr>
              <a:defRPr/>
            </a:pPr>
            <a:r>
              <a:rPr lang="uk-UA" sz="2200">
                <a:solidFill>
                  <a:schemeClr val="tx1"/>
                </a:solidFill>
                <a:cs typeface="Arial" charset="0"/>
              </a:rPr>
              <a:t>14. </a:t>
            </a:r>
            <a:r>
              <a:rPr lang="uk-UA" sz="2200" b="1">
                <a:solidFill>
                  <a:schemeClr val="tx1"/>
                </a:solidFill>
                <a:cs typeface="Arial" charset="0"/>
              </a:rPr>
              <a:t>Корпоративний дух (єднання персоналу).</a:t>
            </a:r>
            <a:r>
              <a:rPr lang="uk-UA" sz="2200">
                <a:solidFill>
                  <a:schemeClr val="tx1"/>
                </a:solidFill>
                <a:cs typeface="Arial" charset="0"/>
              </a:rPr>
              <a:t> Гармонія, єднання персоналу – велика сила в організації!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7191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b="1" dirty="0"/>
              <a:t>Основні фактори, що </a:t>
            </a:r>
            <a:r>
              <a:rPr lang="uk-UA" sz="2400" b="1" dirty="0" smtClean="0"/>
              <a:t>вплинули на становлення</a:t>
            </a:r>
            <a:br>
              <a:rPr lang="uk-UA" sz="2400" b="1" dirty="0" smtClean="0"/>
            </a:br>
            <a:r>
              <a:rPr lang="uk-UA" sz="2400" b="1" dirty="0" smtClean="0"/>
              <a:t> </a:t>
            </a:r>
            <a:r>
              <a:rPr lang="uk-UA" sz="2400" b="1" dirty="0"/>
              <a:t>і </a:t>
            </a:r>
            <a:r>
              <a:rPr lang="uk-UA" sz="2400" b="1" dirty="0" smtClean="0"/>
              <a:t>розвиток наукових </a:t>
            </a:r>
            <a:r>
              <a:rPr lang="uk-UA" sz="2400" b="1" dirty="0"/>
              <a:t>шкіл управління XX </a:t>
            </a:r>
            <a:r>
              <a:rPr lang="uk-UA" sz="2400" b="1" dirty="0" smtClean="0"/>
              <a:t>століття</a:t>
            </a:r>
            <a:endParaRPr lang="ru-RU" sz="24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712968" cy="5274974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4356029"/>
                <a:gridCol w="4356939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Домінуючі фактори 1-ї половини </a:t>
                      </a:r>
                      <a:r>
                        <a:rPr lang="uk-UA" sz="1800" dirty="0" smtClean="0">
                          <a:solidFill>
                            <a:schemeClr val="tx1"/>
                          </a:solidFill>
                          <a:effectLst/>
                        </a:rPr>
                        <a:t>ХХ</a:t>
                      </a:r>
                      <a:endParaRPr lang="ru-RU" sz="18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Орієнтація наукових шкіл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6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smtClean="0">
                          <a:effectLst/>
                        </a:rPr>
                        <a:t>Відокремлення управління від власності. Ріст крупних організацій. Розвиток наук про людину</a:t>
                      </a:r>
                      <a:r>
                        <a:rPr lang="uk-UA" sz="2000" b="0" baseline="0" smtClean="0">
                          <a:effectLst/>
                        </a:rPr>
                        <a:t> та </a:t>
                      </a:r>
                      <a:r>
                        <a:rPr lang="uk-UA" sz="2000" b="0" smtClean="0">
                          <a:effectLst/>
                        </a:rPr>
                        <a:t>точних наук. Затвердження неринкових відносин</a:t>
                      </a:r>
                      <a:endParaRPr lang="ru-RU" sz="2000" b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Закономірності та принципи побудови організації. Розподіл праці, </a:t>
                      </a:r>
                      <a:r>
                        <a:rPr lang="uk-UA" sz="2000" dirty="0" smtClean="0">
                          <a:effectLst/>
                        </a:rPr>
                        <a:t>функцій,відповідальності</a:t>
                      </a:r>
                      <a:r>
                        <a:rPr lang="uk-UA" sz="2000" dirty="0">
                          <a:effectLst/>
                        </a:rPr>
                        <a:t>. Людські відносини, мотиви, стимули. Соціальні системи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8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Домінуючі фактори 2-ї половини </a:t>
                      </a:r>
                      <a:r>
                        <a:rPr lang="uk-UA" sz="1800" dirty="0" smtClean="0">
                          <a:effectLst/>
                        </a:rPr>
                        <a:t>ХХ</a:t>
                      </a:r>
                      <a:endParaRPr lang="ru-RU" sz="1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Орієнтація наукових шкіл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46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</a:rPr>
                        <a:t>Революційні зміни технологій. Складність та наукоємність продуктів. Глобалізація виробництва та ринків. Інформаційні технології. </a:t>
                      </a:r>
                      <a:r>
                        <a:rPr lang="uk-UA" sz="2000" b="0" dirty="0" smtClean="0">
                          <a:effectLst/>
                        </a:rPr>
                        <a:t>Різном</a:t>
                      </a:r>
                      <a:r>
                        <a:rPr lang="uk-UA" sz="2000" b="0" noProof="0" dirty="0" smtClean="0">
                          <a:effectLst/>
                        </a:rPr>
                        <a:t>аніття споживчого попиту. Ріст невизначеності розвитку та ризикових інвестицій</a:t>
                      </a:r>
                      <a:endParaRPr lang="uk-UA" sz="20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Системний підхід до управління. Організаційний потенціал та культура. Біхевіоризм. Маркетинг. Реінжиніринг. Концепція внутрішніх ринків. Теорія інститутів та інституційних змін. Теорія альянсів. Пріоритет соціальних цілей </a:t>
                      </a:r>
                      <a:r>
                        <a:rPr lang="uk-UA" sz="2000">
                          <a:effectLst/>
                        </a:rPr>
                        <a:t>та </a:t>
                      </a:r>
                      <a:r>
                        <a:rPr lang="uk-UA" sz="2000" smtClean="0">
                          <a:effectLst/>
                        </a:rPr>
                        <a:t>розвитку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1"/>
          <p:cNvSpPr>
            <a:spLocks noChangeArrowheads="1"/>
          </p:cNvSpPr>
          <p:nvPr/>
        </p:nvSpPr>
        <p:spPr bwMode="auto">
          <a:xfrm>
            <a:off x="1403350" y="517525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Бюрократична теорія Макса Вебера</a:t>
            </a:r>
            <a:endParaRPr lang="ru-RU" sz="240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1008063"/>
            <a:ext cx="8713788" cy="22923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400" b="1">
                <a:solidFill>
                  <a:schemeClr val="tx1"/>
                </a:solidFill>
                <a:cs typeface="Arial" charset="0"/>
              </a:rPr>
              <a:t>Бюрократія за Вебером = раціоналізація колективної діяльності.</a:t>
            </a:r>
          </a:p>
          <a:p>
            <a:pPr>
              <a:defRPr/>
            </a:pPr>
            <a:r>
              <a:rPr lang="uk-UA" sz="2400">
                <a:solidFill>
                  <a:schemeClr val="tx1"/>
                </a:solidFill>
                <a:cs typeface="Arial" charset="0"/>
              </a:rPr>
              <a:t>Теорія визначає форму (схему) організації, яка гарантує передбачуваність поведінки працівників.</a:t>
            </a:r>
          </a:p>
          <a:p>
            <a:pPr>
              <a:defRPr/>
            </a:pPr>
            <a:r>
              <a:rPr lang="uk-UA" sz="2400">
                <a:solidFill>
                  <a:schemeClr val="tx1"/>
                </a:solidFill>
                <a:cs typeface="Arial" charset="0"/>
              </a:rPr>
              <a:t>Для отримання максимальної вигоди організація має ухвалити певну стратегію розвитку: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3500438"/>
            <a:ext cx="5707063" cy="26574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000000"/>
                </a:solidFill>
                <a:cs typeface="Arial" charset="0"/>
              </a:rPr>
              <a:t> </a:t>
            </a:r>
            <a:r>
              <a:rPr lang="uk-UA" sz="2400">
                <a:solidFill>
                  <a:schemeClr val="tx1"/>
                </a:solidFill>
                <a:cs typeface="Arial" charset="0"/>
              </a:rPr>
              <a:t>1. Усі завдання, необхідні досягнення цілей, повинні розділятися на високоспеціалізовані види робіт. Виконавці мають стати експертами у своїй роботі та нести відповідальність за ефективне виконання своїх обов'язків.</a:t>
            </a:r>
          </a:p>
        </p:txBody>
      </p:sp>
      <p:pic>
        <p:nvPicPr>
          <p:cNvPr id="43012" name="Picture 7" descr="Эксперт персонифицированной медицины | Атлас новых професс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3284538"/>
            <a:ext cx="2828925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476250"/>
            <a:ext cx="4824412" cy="4467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600">
                <a:solidFill>
                  <a:schemeClr val="tx1"/>
                </a:solidFill>
                <a:cs typeface="Arial" charset="0"/>
              </a:rPr>
              <a:t>2. Кожне завдання має виконуватися відповідно до “постійної системи абстрактних правил” з метою гарантування однорідності та скоординованості різних завдань. Керівник може усунути невизначеність під час виконання завдання, пов'язану з індивідуальними відмінностями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364088" y="548680"/>
            <a:ext cx="355281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5288" y="4941888"/>
            <a:ext cx="8424862" cy="12922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600">
                <a:solidFill>
                  <a:schemeClr val="tx1"/>
                </a:solidFill>
                <a:cs typeface="Arial" charset="0"/>
              </a:rPr>
              <a:t>3. Кожен співробітник чи офіс організації повинен відповідати перед керівником за свої дії чи дії підлеглих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175" y="641350"/>
            <a:ext cx="4043363" cy="48641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2600">
                <a:solidFill>
                  <a:schemeClr val="tx1"/>
                </a:solidFill>
                <a:cs typeface="Arial" charset="0"/>
              </a:rPr>
              <a:t>4. Кожна офіційна особа в організації має вести справи свого офісу безособово та формально.</a:t>
            </a:r>
          </a:p>
          <a:p>
            <a:pPr>
              <a:defRPr/>
            </a:pPr>
            <a:r>
              <a:rPr lang="uk-UA" sz="2600">
                <a:solidFill>
                  <a:schemeClr val="tx1"/>
                </a:solidFill>
                <a:cs typeface="Arial" charset="0"/>
              </a:rPr>
              <a:t>5. Наймання на роботу в бюрократичну організацію має ґрунтуватися на технічній кваліфікації та передбачати захист від довільного звільнення.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55417" y="642016"/>
            <a:ext cx="4514850" cy="522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 bwMode="auto">
          <a:xfrm>
            <a:off x="395288" y="188913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z="5000" b="1" u="sng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ДЯКУЮ ЗА УВАГУ!</a:t>
            </a:r>
            <a:endParaRPr lang="ru-RU" sz="5000" b="1" u="sng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6083" name="Picture 5" descr="Управление карьерой в компан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16025"/>
            <a:ext cx="8569325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647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/>
              <a:t>Фундаментальні зміни в організаціях у XX ст. </a:t>
            </a:r>
            <a:endParaRPr lang="uk-UA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562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600" dirty="0" smtClean="0"/>
              <a:t>Перша фаза – відділення управлінських функцій від капіталу і перетворення управління в професію (керують не власники, а професійні менеджери)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2600" dirty="0" smtClean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600" dirty="0" smtClean="0"/>
              <a:t>Друга фаза – поява (з 1920-х) командно-адміністративних організацій з вертикальною співпідпорядкованістю і високим рівнем централізації рішень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sz="2600" dirty="0" smtClean="0"/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600" dirty="0" smtClean="0"/>
              <a:t>Третя </a:t>
            </a:r>
            <a:r>
              <a:rPr lang="uk-UA" sz="2600" dirty="0"/>
              <a:t>фаза </a:t>
            </a:r>
            <a:r>
              <a:rPr lang="uk-UA" sz="2600" dirty="0" smtClean="0"/>
              <a:t>– перехід </a:t>
            </a:r>
            <a:r>
              <a:rPr lang="uk-UA" sz="2600" dirty="0"/>
              <a:t>до організацій з переважанням горизонтальних структур і </a:t>
            </a:r>
            <a:r>
              <a:rPr lang="uk-UA" sz="2600" dirty="0" smtClean="0"/>
              <a:t>зв'язків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5" y="3933825"/>
            <a:ext cx="1944688" cy="166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00" y="533400"/>
            <a:ext cx="51943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uk-UA" sz="2800" b="1" smtClean="0"/>
              <a:t>Зміни в Теорії організацій у ХХІ столітті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3213100"/>
            <a:ext cx="203835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179388" y="1844675"/>
            <a:ext cx="8785225" cy="4876800"/>
          </a:xfrm>
        </p:spPr>
        <p:txBody>
          <a:bodyPr/>
          <a:lstStyle/>
          <a:p>
            <a:pPr eaLnBrk="1" hangingPunct="1"/>
            <a:r>
              <a:rPr lang="uk-UA" smtClean="0"/>
              <a:t>повсюдний перехід на впровадження сучасних інформаційних мереж та комп'ютерних систем</a:t>
            </a:r>
          </a:p>
          <a:p>
            <a:pPr eaLnBrk="1" hangingPunct="1"/>
            <a:r>
              <a:rPr lang="uk-UA" smtClean="0"/>
              <a:t>процеси інтеграції в управлінні (освіта асоціативних структур та альянсів, включаючи організації транснаціонального характеру)</a:t>
            </a:r>
          </a:p>
          <a:p>
            <a:pPr eaLnBrk="1" hangingPunct="1"/>
            <a:r>
              <a:rPr lang="uk-UA" smtClean="0"/>
              <a:t>комплексна реструктуризація та перехід до </a:t>
            </a:r>
          </a:p>
          <a:p>
            <a:pPr eaLnBrk="1" hangingPunct="1">
              <a:buFont typeface="Arial" charset="0"/>
              <a:buNone/>
            </a:pPr>
            <a:r>
              <a:rPr lang="uk-UA" smtClean="0"/>
              <a:t>організацій «з внутрішніми ринками»</a:t>
            </a:r>
          </a:p>
          <a:p>
            <a:pPr eaLnBrk="1" hangingPunct="1"/>
            <a:r>
              <a:rPr lang="uk-UA" smtClean="0"/>
              <a:t>тенденції до скорочення розмірів організаційних ланок та використання цільових груп, матричних структур та самонавчаючих організацій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5535" y="404664"/>
            <a:ext cx="2376265" cy="1586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21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u="sng" dirty="0" smtClean="0"/>
              <a:t>2. </a:t>
            </a:r>
            <a:r>
              <a:rPr lang="uk-UA" b="1" u="sng" dirty="0" smtClean="0"/>
              <a:t>Типи організаційних теорій</a:t>
            </a:r>
            <a:endParaRPr lang="uk-UA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91063" cy="4349750"/>
          </a:xfrm>
        </p:spPr>
        <p:txBody>
          <a:bodyPr rtlCol="0">
            <a:normAutofit fontScale="92500" lnSpcReduction="20000"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200" b="1" dirty="0"/>
              <a:t>К</a:t>
            </a:r>
            <a:r>
              <a:rPr lang="uk-UA" sz="3200" b="1" dirty="0" smtClean="0"/>
              <a:t>ласична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200" dirty="0" smtClean="0"/>
              <a:t>організаційна теорія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200" b="1" dirty="0"/>
              <a:t>Н</a:t>
            </a:r>
            <a:r>
              <a:rPr lang="uk-UA" sz="3200" b="1" dirty="0" smtClean="0"/>
              <a:t>еокласична </a:t>
            </a:r>
            <a:r>
              <a:rPr lang="uk-UA" sz="3200" dirty="0" smtClean="0"/>
              <a:t>організаційна теорія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200" b="1" dirty="0"/>
              <a:t>С</a:t>
            </a:r>
            <a:r>
              <a:rPr lang="uk-UA" sz="3200" b="1" dirty="0" smtClean="0"/>
              <a:t>истемна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3200" dirty="0" smtClean="0"/>
              <a:t>організаційна теорія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200" b="1" dirty="0"/>
              <a:t>С</a:t>
            </a:r>
            <a:r>
              <a:rPr lang="uk-UA" sz="3200" b="1" dirty="0" smtClean="0"/>
              <a:t>итуаційна </a:t>
            </a:r>
            <a:r>
              <a:rPr lang="uk-UA" sz="3200" dirty="0" smtClean="0"/>
              <a:t>організаційна теорія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3200" b="1" dirty="0" smtClean="0"/>
              <a:t>Неомодернізаційна </a:t>
            </a:r>
            <a:r>
              <a:rPr lang="uk-UA" sz="3200" dirty="0" smtClean="0"/>
              <a:t>організаційна теорія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148064" y="1196752"/>
            <a:ext cx="379227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148064" y="3789040"/>
            <a:ext cx="3792270" cy="2580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431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dirty="0" smtClean="0"/>
              <a:t>Концепції теорії організацій</a:t>
            </a:r>
            <a:endParaRPr lang="uk-UA" sz="2800" b="1" dirty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4716463" y="908050"/>
            <a:ext cx="4319587" cy="5473700"/>
          </a:xfrm>
        </p:spPr>
        <p:txBody>
          <a:bodyPr/>
          <a:lstStyle/>
          <a:p>
            <a:pPr eaLnBrk="1" hangingPunct="1"/>
            <a:r>
              <a:rPr lang="uk-UA" sz="2100" smtClean="0"/>
              <a:t>Теорія організаційного потенціалу Ігоря Ансоффа</a:t>
            </a:r>
          </a:p>
          <a:p>
            <a:pPr eaLnBrk="1" hangingPunct="1"/>
            <a:r>
              <a:rPr lang="uk-UA" sz="2100" smtClean="0"/>
              <a:t>А Чандлер, Дж Томсон, П Лоуренс, Дж Лорш: вплив довкілля на організацію</a:t>
            </a:r>
          </a:p>
          <a:p>
            <a:pPr eaLnBrk="1" hangingPunct="1"/>
            <a:r>
              <a:rPr lang="uk-UA" sz="2100" smtClean="0"/>
              <a:t>Р. Сайєрт, Дж. Марч, Г. Саймон і модель «смітника»</a:t>
            </a:r>
          </a:p>
          <a:p>
            <a:pPr eaLnBrk="1" hangingPunct="1"/>
            <a:r>
              <a:rPr lang="uk-UA" sz="2100" smtClean="0"/>
              <a:t>Теорія інститутів та інституційних змін Дугласа Норта</a:t>
            </a:r>
          </a:p>
          <a:p>
            <a:pPr eaLnBrk="1" hangingPunct="1"/>
            <a:r>
              <a:rPr lang="uk-UA" sz="2100" smtClean="0"/>
              <a:t>Ресурсна теорія організації</a:t>
            </a:r>
          </a:p>
          <a:p>
            <a:pPr eaLnBrk="1" hangingPunct="1"/>
            <a:r>
              <a:rPr lang="uk-UA" sz="2100" smtClean="0"/>
              <a:t>Сучасні напрямки: Реінжиніринг; концепція внутрішніх ринків корпорацій; Теорія альянсів; Концепція «екологічно усвідомленого керівництва» підприємством</a:t>
            </a:r>
          </a:p>
        </p:txBody>
      </p:sp>
      <p:sp>
        <p:nvSpPr>
          <p:cNvPr id="19459" name="Объект 2"/>
          <p:cNvSpPr txBox="1">
            <a:spLocks/>
          </p:cNvSpPr>
          <p:nvPr/>
        </p:nvSpPr>
        <p:spPr bwMode="auto">
          <a:xfrm>
            <a:off x="250825" y="908050"/>
            <a:ext cx="4897438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>
              <a:buFontTx/>
              <a:buChar char="•"/>
            </a:pPr>
            <a:r>
              <a:rPr lang="uk-UA" sz="2200"/>
              <a:t>Наукове управління Ф. Тейлора</a:t>
            </a:r>
          </a:p>
          <a:p>
            <a:pPr marL="182563" indent="-182563">
              <a:buFontTx/>
              <a:buChar char="•"/>
            </a:pPr>
            <a:r>
              <a:rPr lang="uk-UA" sz="2200"/>
              <a:t>Принципи організації А.Файоля</a:t>
            </a:r>
          </a:p>
          <a:p>
            <a:pPr marL="182563" indent="-182563">
              <a:buFontTx/>
              <a:buChar char="•"/>
            </a:pPr>
            <a:r>
              <a:rPr lang="uk-UA" sz="2200"/>
              <a:t>Бюрократична теорія М. Вебера</a:t>
            </a:r>
          </a:p>
          <a:p>
            <a:pPr marL="182563" indent="-182563">
              <a:buFontTx/>
              <a:buChar char="•"/>
            </a:pPr>
            <a:r>
              <a:rPr lang="uk-UA" sz="2200"/>
              <a:t>Загальна організаційна наука – Тектологія Олександра Богданова</a:t>
            </a:r>
          </a:p>
          <a:p>
            <a:pPr marL="182563" indent="-182563">
              <a:buFontTx/>
              <a:buChar char="•"/>
            </a:pPr>
            <a:r>
              <a:rPr lang="uk-UA" sz="2200"/>
              <a:t>Хоторнський експеримент Е. Мейо</a:t>
            </a:r>
          </a:p>
          <a:p>
            <a:pPr marL="182563" indent="-182563">
              <a:buFontTx/>
              <a:buChar char="•"/>
            </a:pPr>
            <a:r>
              <a:rPr lang="uk-UA" sz="2200"/>
              <a:t>Цілеспрямовані організації Честера Барнарда</a:t>
            </a:r>
          </a:p>
          <a:p>
            <a:pPr marL="182563" indent="-182563">
              <a:buFontTx/>
              <a:buChar char="•"/>
            </a:pPr>
            <a:r>
              <a:rPr lang="uk-UA" sz="2200"/>
              <a:t>Теорія Х-У Дугласа Макгрегора</a:t>
            </a:r>
          </a:p>
          <a:p>
            <a:pPr marL="182563" indent="-182563">
              <a:buFontTx/>
              <a:buChar char="•"/>
            </a:pPr>
            <a:r>
              <a:rPr lang="uk-UA" sz="2200"/>
              <a:t>Чинники ефективної організації Ренсіса Лайкерта</a:t>
            </a:r>
          </a:p>
          <a:p>
            <a:pPr marL="182563" indent="-182563">
              <a:buFontTx/>
              <a:buChar char="•"/>
            </a:pPr>
            <a:r>
              <a:rPr lang="uk-UA" sz="2200"/>
              <a:t>Теорія адміністративної поведінки Герберта Саймона</a:t>
            </a:r>
          </a:p>
          <a:p>
            <a:pPr marL="182563" indent="-182563">
              <a:buFontTx/>
              <a:buChar char="•"/>
            </a:pPr>
            <a:r>
              <a:rPr lang="uk-UA" sz="2200"/>
              <a:t>Теорія Гласієр</a:t>
            </a:r>
          </a:p>
          <a:p>
            <a:pPr marL="182563" indent="-182563">
              <a:buFontTx/>
              <a:buChar char="•"/>
            </a:pPr>
            <a:r>
              <a:rPr lang="uk-UA" sz="2200"/>
              <a:t>"Структура-5" Генрі Мінтцберга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8" y="303213"/>
            <a:ext cx="8672512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404813"/>
            <a:ext cx="8640763" cy="60007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u="sng" dirty="0">
                <a:latin typeface="+mn-lt"/>
                <a:cs typeface="+mn-cs"/>
              </a:rPr>
              <a:t>Ознаки класичної організаційної теорії: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u="sng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dirty="0">
                <a:latin typeface="+mn-lt"/>
                <a:cs typeface="+mn-cs"/>
              </a:rPr>
              <a:t>Вузький діапазон об'єктивних умов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dirty="0">
                <a:latin typeface="+mn-lt"/>
                <a:cs typeface="+mn-cs"/>
              </a:rPr>
              <a:t>Формальні характеристики, чітке визначення правил поведінки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dirty="0">
                <a:latin typeface="+mn-lt"/>
                <a:cs typeface="+mn-cs"/>
              </a:rPr>
              <a:t>Стабільність цілей, технологій управління, зовнішнього середовища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dirty="0">
                <a:latin typeface="+mn-lt"/>
                <a:cs typeface="+mn-cs"/>
              </a:rPr>
              <a:t>Основний принцип – робота (Ф.Тейлор)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dirty="0">
                <a:latin typeface="+mn-lt"/>
                <a:cs typeface="+mn-cs"/>
              </a:rPr>
              <a:t>В центрі уваги – організація в цілому (А.Файоль</a:t>
            </a:r>
            <a:r>
              <a:rPr lang="ru-RU" sz="2400" dirty="0">
                <a:latin typeface="+mn-lt"/>
                <a:cs typeface="+mn-cs"/>
              </a:rPr>
              <a:t>)</a:t>
            </a:r>
            <a:endParaRPr lang="uk-UA" sz="24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dirty="0">
                <a:latin typeface="+mn-lt"/>
                <a:cs typeface="+mn-cs"/>
              </a:rPr>
              <a:t>Детальна специфікація функцій відповідно до цілей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dirty="0">
                <a:latin typeface="+mn-lt"/>
                <a:cs typeface="+mn-cs"/>
              </a:rPr>
              <a:t>Групування робіт за секторами, відділами, підрозділами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dirty="0">
                <a:latin typeface="+mn-lt"/>
                <a:cs typeface="+mn-cs"/>
              </a:rPr>
              <a:t>Делегування повноважень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2400" dirty="0">
                <a:latin typeface="+mn-lt"/>
                <a:cs typeface="+mn-cs"/>
              </a:rPr>
              <a:t>Чіткий розподіл обов'язків та відповідальності між конкретними виконавцями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+mn-lt"/>
                <a:cs typeface="+mn-cs"/>
              </a:rPr>
              <a:t>Сформульовані принципи організації, критерії формування організаційних структур та системи підрозділів</a:t>
            </a: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836</TotalTime>
  <Words>1910</Words>
  <Application>Microsoft Office PowerPoint</Application>
  <PresentationFormat>Экран (4:3)</PresentationFormat>
  <Paragraphs>194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Wingdings</vt:lpstr>
      <vt:lpstr>Ясность</vt:lpstr>
      <vt:lpstr>Ясность</vt:lpstr>
      <vt:lpstr>Ясность</vt:lpstr>
      <vt:lpstr>Ясность</vt:lpstr>
      <vt:lpstr>ЛЕКЦІЯ 2 ЕВОЛЮЦІЯ ПОГЛЯДІВ НА СУТНІСТЬ ТА СТРУКТУРУ ОРГАНІЗАЦІЇ               </vt:lpstr>
      <vt:lpstr>1. ХРОНОЛОГІЯ ТЕОРІЇ ОРГАНІЗАЦІЙ</vt:lpstr>
      <vt:lpstr>Основні фактори, що вплинули на становлення  і розвиток наукових шкіл управління XX століття</vt:lpstr>
      <vt:lpstr>Фундаментальні зміни в організаціях у XX ст. </vt:lpstr>
      <vt:lpstr>Зміни в Теорії організацій у ХХІ столітті</vt:lpstr>
      <vt:lpstr>2. Типи організаційних теорій</vt:lpstr>
      <vt:lpstr>Концепції теорії організацій</vt:lpstr>
      <vt:lpstr>Слайд 8</vt:lpstr>
      <vt:lpstr>Слайд 9</vt:lpstr>
      <vt:lpstr>Неокласична організаційна теорія  </vt:lpstr>
      <vt:lpstr>Системна організаційна теорія</vt:lpstr>
      <vt:lpstr>Ситуаційна організаційна теорія</vt:lpstr>
      <vt:lpstr>Неомодернізаційна організаційна теорія</vt:lpstr>
      <vt:lpstr>Слайд 14</vt:lpstr>
      <vt:lpstr>Слайд 15</vt:lpstr>
      <vt:lpstr>Школа наукового управління</vt:lpstr>
      <vt:lpstr>Слайд 17</vt:lpstr>
      <vt:lpstr>Слайд 18</vt:lpstr>
      <vt:lpstr>Слайд 19</vt:lpstr>
      <vt:lpstr>Слайд 20</vt:lpstr>
      <vt:lpstr>Наукове управління (Ф. Тейлор)</vt:lpstr>
      <vt:lpstr>Головна ідея наукового управління:   Тейлор вважав, що найголовнішим завданням управління підприємством має бути забезпечення максимального прибутку для підприємця у поєднанні з максимальним добробутом для кожного зайнятого на підприємстві працівника.   Тейлор намагався зробити ефективнішою  ручну працю. Він прийшов до нового поділу  трудового процесу, встановивши різницю між  процесами високоцінними та менш цінними,  а також між спеціальними галузями праці 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ДЯКУЮ ЗА УВАГУ!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99</cp:revision>
  <dcterms:created xsi:type="dcterms:W3CDTF">2017-09-15T06:24:09Z</dcterms:created>
  <dcterms:modified xsi:type="dcterms:W3CDTF">2024-09-15T11:16:26Z</dcterms:modified>
</cp:coreProperties>
</file>