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7" r:id="rId2"/>
    <p:sldId id="259" r:id="rId3"/>
    <p:sldId id="256"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A77F9-AA7F-4EB6-A57D-82B1D44D9DDE}"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ru-RU"/>
        </a:p>
      </dgm:t>
    </dgm:pt>
    <dgm:pt modelId="{3A9C1A04-7524-421B-814E-0FED0D46798D}">
      <dgm:prSet phldrT="[Текст]" custT="1"/>
      <dgm:spPr/>
      <dgm:t>
        <a:bodyPr/>
        <a:lstStyle/>
        <a:p>
          <a:r>
            <a:rPr lang="ru-RU" sz="2400" noProof="0" smtClean="0"/>
            <a:t>зовнішня торгівля,</a:t>
          </a:r>
          <a:endParaRPr lang="uk-UA" sz="2400" noProof="0" dirty="0"/>
        </a:p>
      </dgm:t>
    </dgm:pt>
    <dgm:pt modelId="{88C6C420-15C4-4556-8508-0E2EA76BD0E5}" type="parTrans" cxnId="{3EABA7A9-DA69-468E-BE37-81EB700A7ADE}">
      <dgm:prSet/>
      <dgm:spPr/>
      <dgm:t>
        <a:bodyPr/>
        <a:lstStyle/>
        <a:p>
          <a:endParaRPr lang="uk-UA" sz="2400" noProof="0" dirty="0"/>
        </a:p>
      </dgm:t>
    </dgm:pt>
    <dgm:pt modelId="{C0F2D6A5-2ACD-410D-AC66-27FF519FD22D}" type="sibTrans" cxnId="{3EABA7A9-DA69-468E-BE37-81EB700A7ADE}">
      <dgm:prSet/>
      <dgm:spPr/>
      <dgm:t>
        <a:bodyPr/>
        <a:lstStyle/>
        <a:p>
          <a:endParaRPr lang="uk-UA" sz="2400" noProof="0" dirty="0"/>
        </a:p>
      </dgm:t>
    </dgm:pt>
    <dgm:pt modelId="{60EDA10A-8194-4E5B-8442-71C6CE8E379B}">
      <dgm:prSet custT="1"/>
      <dgm:spPr/>
      <dgm:t>
        <a:bodyPr/>
        <a:lstStyle/>
        <a:p>
          <a:r>
            <a:rPr lang="ru-RU" sz="2400" noProof="0" dirty="0" smtClean="0"/>
            <a:t>фінансово-кредитні операції, </a:t>
          </a:r>
          <a:endParaRPr lang="ru-RU" sz="2400" noProof="0" dirty="0" smtClean="0"/>
        </a:p>
      </dgm:t>
    </dgm:pt>
    <dgm:pt modelId="{36750098-D85C-43C8-A5B5-02BC7F641134}" type="parTrans" cxnId="{5DA4601B-5E7A-4C80-9018-29BEC4D58994}">
      <dgm:prSet/>
      <dgm:spPr/>
      <dgm:t>
        <a:bodyPr/>
        <a:lstStyle/>
        <a:p>
          <a:endParaRPr lang="ru-RU"/>
        </a:p>
      </dgm:t>
    </dgm:pt>
    <dgm:pt modelId="{96A87F04-4A6B-4B2B-83B6-E96270221CD8}" type="sibTrans" cxnId="{5DA4601B-5E7A-4C80-9018-29BEC4D58994}">
      <dgm:prSet/>
      <dgm:spPr/>
      <dgm:t>
        <a:bodyPr/>
        <a:lstStyle/>
        <a:p>
          <a:endParaRPr lang="ru-RU"/>
        </a:p>
      </dgm:t>
    </dgm:pt>
    <dgm:pt modelId="{AC25361D-BFB3-4457-82A7-956CE103C28D}">
      <dgm:prSet custT="1"/>
      <dgm:spPr/>
      <dgm:t>
        <a:bodyPr/>
        <a:lstStyle/>
        <a:p>
          <a:r>
            <a:rPr lang="ru-RU" sz="2400" noProof="0" dirty="0" smtClean="0"/>
            <a:t>кооперація з іноземними підприємцями, </a:t>
          </a:r>
          <a:endParaRPr lang="ru-RU" sz="2400" noProof="0" dirty="0" smtClean="0"/>
        </a:p>
      </dgm:t>
    </dgm:pt>
    <dgm:pt modelId="{636BBB54-5DCC-4D38-8348-613CDE9AC5D0}" type="parTrans" cxnId="{B5CEE561-B350-4961-AA3F-A5710072ADBE}">
      <dgm:prSet/>
      <dgm:spPr/>
      <dgm:t>
        <a:bodyPr/>
        <a:lstStyle/>
        <a:p>
          <a:endParaRPr lang="ru-RU"/>
        </a:p>
      </dgm:t>
    </dgm:pt>
    <dgm:pt modelId="{7C7ED020-CC25-4446-AB39-9F68B7FEA795}" type="sibTrans" cxnId="{B5CEE561-B350-4961-AA3F-A5710072ADBE}">
      <dgm:prSet/>
      <dgm:spPr/>
      <dgm:t>
        <a:bodyPr/>
        <a:lstStyle/>
        <a:p>
          <a:endParaRPr lang="ru-RU"/>
        </a:p>
      </dgm:t>
    </dgm:pt>
    <dgm:pt modelId="{B9A755E1-3CFC-4B22-9A96-26A3F77A376E}">
      <dgm:prSet custT="1"/>
      <dgm:spPr/>
      <dgm:t>
        <a:bodyPr/>
        <a:lstStyle/>
        <a:p>
          <a:r>
            <a:rPr lang="ru-RU" sz="2400" noProof="0" dirty="0" err="1" smtClean="0"/>
            <a:t>підприємницька</a:t>
          </a:r>
          <a:r>
            <a:rPr lang="ru-RU" sz="2400" noProof="0" dirty="0" smtClean="0"/>
            <a:t> діяльність, </a:t>
          </a:r>
          <a:endParaRPr lang="ru-RU" sz="2400" noProof="0" dirty="0" smtClean="0"/>
        </a:p>
      </dgm:t>
    </dgm:pt>
    <dgm:pt modelId="{D2FF01F7-FECD-4208-844B-6D1688E7E43D}" type="parTrans" cxnId="{2005194A-6A57-4E28-A05E-3CD3E9244569}">
      <dgm:prSet/>
      <dgm:spPr/>
      <dgm:t>
        <a:bodyPr/>
        <a:lstStyle/>
        <a:p>
          <a:endParaRPr lang="ru-RU"/>
        </a:p>
      </dgm:t>
    </dgm:pt>
    <dgm:pt modelId="{C57FE636-E3A4-454B-BCC8-2E9216E66F29}" type="sibTrans" cxnId="{2005194A-6A57-4E28-A05E-3CD3E9244569}">
      <dgm:prSet/>
      <dgm:spPr/>
      <dgm:t>
        <a:bodyPr/>
        <a:lstStyle/>
        <a:p>
          <a:endParaRPr lang="ru-RU"/>
        </a:p>
      </dgm:t>
    </dgm:pt>
    <dgm:pt modelId="{5B565B81-CD4B-4F67-9E8F-69951D9C5409}">
      <dgm:prSet custT="1"/>
      <dgm:spPr/>
      <dgm:t>
        <a:bodyPr/>
        <a:lstStyle/>
        <a:p>
          <a:r>
            <a:rPr lang="ru-RU" sz="2400" noProof="0" smtClean="0"/>
            <a:t>науково-технічна</a:t>
          </a:r>
          <a:endParaRPr lang="ru-RU" sz="2400" noProof="0" dirty="0" smtClean="0"/>
        </a:p>
      </dgm:t>
    </dgm:pt>
    <dgm:pt modelId="{248AFBB3-4E88-450C-ADE4-183BC0D72884}" type="parTrans" cxnId="{34E3DB2A-0A4D-4F8E-8E20-90DAD9BE457B}">
      <dgm:prSet/>
      <dgm:spPr/>
      <dgm:t>
        <a:bodyPr/>
        <a:lstStyle/>
        <a:p>
          <a:endParaRPr lang="ru-RU"/>
        </a:p>
      </dgm:t>
    </dgm:pt>
    <dgm:pt modelId="{89920DBA-D0DD-4B49-B682-379292C5747D}" type="sibTrans" cxnId="{34E3DB2A-0A4D-4F8E-8E20-90DAD9BE457B}">
      <dgm:prSet/>
      <dgm:spPr/>
      <dgm:t>
        <a:bodyPr/>
        <a:lstStyle/>
        <a:p>
          <a:endParaRPr lang="ru-RU"/>
        </a:p>
      </dgm:t>
    </dgm:pt>
    <dgm:pt modelId="{84E127F7-4C2F-4116-9A96-6F50C002CD1A}">
      <dgm:prSet custT="1"/>
      <dgm:spPr/>
      <dgm:t>
        <a:bodyPr/>
        <a:lstStyle/>
        <a:p>
          <a:r>
            <a:rPr lang="ru-RU" sz="2400" noProof="0" dirty="0" err="1" smtClean="0"/>
            <a:t>надання</a:t>
          </a:r>
          <a:r>
            <a:rPr lang="ru-RU" sz="2400" noProof="0" dirty="0" smtClean="0"/>
            <a:t> </a:t>
          </a:r>
          <a:r>
            <a:rPr lang="ru-RU" sz="2400" noProof="0" dirty="0" err="1" smtClean="0"/>
            <a:t>різноманітних</a:t>
          </a:r>
          <a:r>
            <a:rPr lang="ru-RU" sz="2400" noProof="0" dirty="0" smtClean="0"/>
            <a:t> послуг.</a:t>
          </a:r>
          <a:endParaRPr lang="ru-RU" sz="2400" noProof="0" dirty="0" smtClean="0"/>
        </a:p>
      </dgm:t>
    </dgm:pt>
    <dgm:pt modelId="{37DA7D6D-13E0-44ED-916A-445D6FFA1C00}" type="parTrans" cxnId="{B6CFDCAE-FA28-4F91-9D1D-37D12FDC5302}">
      <dgm:prSet/>
      <dgm:spPr/>
      <dgm:t>
        <a:bodyPr/>
        <a:lstStyle/>
        <a:p>
          <a:endParaRPr lang="ru-RU"/>
        </a:p>
      </dgm:t>
    </dgm:pt>
    <dgm:pt modelId="{2C11576C-B3EB-433F-AD23-0255FF86179D}" type="sibTrans" cxnId="{B6CFDCAE-FA28-4F91-9D1D-37D12FDC5302}">
      <dgm:prSet/>
      <dgm:spPr/>
      <dgm:t>
        <a:bodyPr/>
        <a:lstStyle/>
        <a:p>
          <a:endParaRPr lang="ru-RU"/>
        </a:p>
      </dgm:t>
    </dgm:pt>
    <dgm:pt modelId="{C95252EB-9C3B-48CA-8E40-B58DCF14F48D}" type="pres">
      <dgm:prSet presAssocID="{F13A77F9-AA7F-4EB6-A57D-82B1D44D9DDE}" presName="diagram" presStyleCnt="0">
        <dgm:presLayoutVars>
          <dgm:dir/>
          <dgm:resizeHandles val="exact"/>
        </dgm:presLayoutVars>
      </dgm:prSet>
      <dgm:spPr/>
      <dgm:t>
        <a:bodyPr/>
        <a:lstStyle/>
        <a:p>
          <a:endParaRPr lang="ru-RU"/>
        </a:p>
      </dgm:t>
    </dgm:pt>
    <dgm:pt modelId="{8CCD568B-0F88-45A4-B92F-8961FF9CC29C}" type="pres">
      <dgm:prSet presAssocID="{3A9C1A04-7524-421B-814E-0FED0D46798D}" presName="node" presStyleLbl="node1" presStyleIdx="0" presStyleCnt="6">
        <dgm:presLayoutVars>
          <dgm:bulletEnabled val="1"/>
        </dgm:presLayoutVars>
      </dgm:prSet>
      <dgm:spPr/>
      <dgm:t>
        <a:bodyPr/>
        <a:lstStyle/>
        <a:p>
          <a:endParaRPr lang="ru-RU"/>
        </a:p>
      </dgm:t>
    </dgm:pt>
    <dgm:pt modelId="{7FDD1E23-FB89-4642-9C18-9F1BDA979F17}" type="pres">
      <dgm:prSet presAssocID="{C0F2D6A5-2ACD-410D-AC66-27FF519FD22D}" presName="sibTrans" presStyleCnt="0"/>
      <dgm:spPr/>
    </dgm:pt>
    <dgm:pt modelId="{99A0D3EA-E600-44BD-A302-75F4A6F7C964}" type="pres">
      <dgm:prSet presAssocID="{60EDA10A-8194-4E5B-8442-71C6CE8E379B}" presName="node" presStyleLbl="node1" presStyleIdx="1" presStyleCnt="6">
        <dgm:presLayoutVars>
          <dgm:bulletEnabled val="1"/>
        </dgm:presLayoutVars>
      </dgm:prSet>
      <dgm:spPr/>
    </dgm:pt>
    <dgm:pt modelId="{8C31DFA6-E8F5-42DC-952B-B935E81B9903}" type="pres">
      <dgm:prSet presAssocID="{96A87F04-4A6B-4B2B-83B6-E96270221CD8}" presName="sibTrans" presStyleCnt="0"/>
      <dgm:spPr/>
    </dgm:pt>
    <dgm:pt modelId="{2AAF2129-A87B-4BB0-9A6F-9C11E8DD43E0}" type="pres">
      <dgm:prSet presAssocID="{B9A755E1-3CFC-4B22-9A96-26A3F77A376E}" presName="node" presStyleLbl="node1" presStyleIdx="2" presStyleCnt="6">
        <dgm:presLayoutVars>
          <dgm:bulletEnabled val="1"/>
        </dgm:presLayoutVars>
      </dgm:prSet>
      <dgm:spPr/>
    </dgm:pt>
    <dgm:pt modelId="{208671B8-8D9F-459E-B6A3-319ADC907966}" type="pres">
      <dgm:prSet presAssocID="{C57FE636-E3A4-454B-BCC8-2E9216E66F29}" presName="sibTrans" presStyleCnt="0"/>
      <dgm:spPr/>
    </dgm:pt>
    <dgm:pt modelId="{4C96DCC2-B341-4924-82C2-34911DA7D85B}" type="pres">
      <dgm:prSet presAssocID="{5B565B81-CD4B-4F67-9E8F-69951D9C5409}" presName="node" presStyleLbl="node1" presStyleIdx="3" presStyleCnt="6">
        <dgm:presLayoutVars>
          <dgm:bulletEnabled val="1"/>
        </dgm:presLayoutVars>
      </dgm:prSet>
      <dgm:spPr/>
    </dgm:pt>
    <dgm:pt modelId="{FE1A2D35-D1E3-4170-8E03-FDBD31D075A3}" type="pres">
      <dgm:prSet presAssocID="{89920DBA-D0DD-4B49-B682-379292C5747D}" presName="sibTrans" presStyleCnt="0"/>
      <dgm:spPr/>
    </dgm:pt>
    <dgm:pt modelId="{43FA114E-1D3A-4E1C-9DB6-AF4025EE1E21}" type="pres">
      <dgm:prSet presAssocID="{AC25361D-BFB3-4457-82A7-956CE103C28D}" presName="node" presStyleLbl="node1" presStyleIdx="4" presStyleCnt="6">
        <dgm:presLayoutVars>
          <dgm:bulletEnabled val="1"/>
        </dgm:presLayoutVars>
      </dgm:prSet>
      <dgm:spPr/>
    </dgm:pt>
    <dgm:pt modelId="{C7996B81-C906-454D-A5F1-5F9F17585F1D}" type="pres">
      <dgm:prSet presAssocID="{7C7ED020-CC25-4446-AB39-9F68B7FEA795}" presName="sibTrans" presStyleCnt="0"/>
      <dgm:spPr/>
    </dgm:pt>
    <dgm:pt modelId="{47BC6412-B7C0-41E4-B4DE-2505CAE7B385}" type="pres">
      <dgm:prSet presAssocID="{84E127F7-4C2F-4116-9A96-6F50C002CD1A}" presName="node" presStyleLbl="node1" presStyleIdx="5" presStyleCnt="6">
        <dgm:presLayoutVars>
          <dgm:bulletEnabled val="1"/>
        </dgm:presLayoutVars>
      </dgm:prSet>
      <dgm:spPr/>
      <dgm:t>
        <a:bodyPr/>
        <a:lstStyle/>
        <a:p>
          <a:endParaRPr lang="ru-RU"/>
        </a:p>
      </dgm:t>
    </dgm:pt>
  </dgm:ptLst>
  <dgm:cxnLst>
    <dgm:cxn modelId="{2005194A-6A57-4E28-A05E-3CD3E9244569}" srcId="{F13A77F9-AA7F-4EB6-A57D-82B1D44D9DDE}" destId="{B9A755E1-3CFC-4B22-9A96-26A3F77A376E}" srcOrd="2" destOrd="0" parTransId="{D2FF01F7-FECD-4208-844B-6D1688E7E43D}" sibTransId="{C57FE636-E3A4-454B-BCC8-2E9216E66F29}"/>
    <dgm:cxn modelId="{5DA4601B-5E7A-4C80-9018-29BEC4D58994}" srcId="{F13A77F9-AA7F-4EB6-A57D-82B1D44D9DDE}" destId="{60EDA10A-8194-4E5B-8442-71C6CE8E379B}" srcOrd="1" destOrd="0" parTransId="{36750098-D85C-43C8-A5B5-02BC7F641134}" sibTransId="{96A87F04-4A6B-4B2B-83B6-E96270221CD8}"/>
    <dgm:cxn modelId="{F4859811-9AFF-4E0F-B4E0-06EEAE0579DA}" type="presOf" srcId="{3A9C1A04-7524-421B-814E-0FED0D46798D}" destId="{8CCD568B-0F88-45A4-B92F-8961FF9CC29C}" srcOrd="0" destOrd="0" presId="urn:microsoft.com/office/officeart/2005/8/layout/default"/>
    <dgm:cxn modelId="{2D52ED91-308D-4DB8-8370-7D2A32B67F34}" type="presOf" srcId="{B9A755E1-3CFC-4B22-9A96-26A3F77A376E}" destId="{2AAF2129-A87B-4BB0-9A6F-9C11E8DD43E0}" srcOrd="0" destOrd="0" presId="urn:microsoft.com/office/officeart/2005/8/layout/default"/>
    <dgm:cxn modelId="{B5CEE561-B350-4961-AA3F-A5710072ADBE}" srcId="{F13A77F9-AA7F-4EB6-A57D-82B1D44D9DDE}" destId="{AC25361D-BFB3-4457-82A7-956CE103C28D}" srcOrd="4" destOrd="0" parTransId="{636BBB54-5DCC-4D38-8348-613CDE9AC5D0}" sibTransId="{7C7ED020-CC25-4446-AB39-9F68B7FEA795}"/>
    <dgm:cxn modelId="{34E3DB2A-0A4D-4F8E-8E20-90DAD9BE457B}" srcId="{F13A77F9-AA7F-4EB6-A57D-82B1D44D9DDE}" destId="{5B565B81-CD4B-4F67-9E8F-69951D9C5409}" srcOrd="3" destOrd="0" parTransId="{248AFBB3-4E88-450C-ADE4-183BC0D72884}" sibTransId="{89920DBA-D0DD-4B49-B682-379292C5747D}"/>
    <dgm:cxn modelId="{4A9CB35D-1EBC-449C-98B5-D0D3873DF642}" type="presOf" srcId="{F13A77F9-AA7F-4EB6-A57D-82B1D44D9DDE}" destId="{C95252EB-9C3B-48CA-8E40-B58DCF14F48D}" srcOrd="0" destOrd="0" presId="urn:microsoft.com/office/officeart/2005/8/layout/default"/>
    <dgm:cxn modelId="{3BACA015-B9FB-4179-BDB7-812699D6FCD6}" type="presOf" srcId="{60EDA10A-8194-4E5B-8442-71C6CE8E379B}" destId="{99A0D3EA-E600-44BD-A302-75F4A6F7C964}" srcOrd="0" destOrd="0" presId="urn:microsoft.com/office/officeart/2005/8/layout/default"/>
    <dgm:cxn modelId="{B2360806-7103-4E82-8E55-1F2972999E03}" type="presOf" srcId="{AC25361D-BFB3-4457-82A7-956CE103C28D}" destId="{43FA114E-1D3A-4E1C-9DB6-AF4025EE1E21}" srcOrd="0" destOrd="0" presId="urn:microsoft.com/office/officeart/2005/8/layout/default"/>
    <dgm:cxn modelId="{66B02253-BF10-4DAF-B00A-887479393DC0}" type="presOf" srcId="{5B565B81-CD4B-4F67-9E8F-69951D9C5409}" destId="{4C96DCC2-B341-4924-82C2-34911DA7D85B}" srcOrd="0" destOrd="0" presId="urn:microsoft.com/office/officeart/2005/8/layout/default"/>
    <dgm:cxn modelId="{3523C65B-A946-4D49-8C81-47E998B6237B}" type="presOf" srcId="{84E127F7-4C2F-4116-9A96-6F50C002CD1A}" destId="{47BC6412-B7C0-41E4-B4DE-2505CAE7B385}" srcOrd="0" destOrd="0" presId="urn:microsoft.com/office/officeart/2005/8/layout/default"/>
    <dgm:cxn modelId="{3EABA7A9-DA69-468E-BE37-81EB700A7ADE}" srcId="{F13A77F9-AA7F-4EB6-A57D-82B1D44D9DDE}" destId="{3A9C1A04-7524-421B-814E-0FED0D46798D}" srcOrd="0" destOrd="0" parTransId="{88C6C420-15C4-4556-8508-0E2EA76BD0E5}" sibTransId="{C0F2D6A5-2ACD-410D-AC66-27FF519FD22D}"/>
    <dgm:cxn modelId="{B6CFDCAE-FA28-4F91-9D1D-37D12FDC5302}" srcId="{F13A77F9-AA7F-4EB6-A57D-82B1D44D9DDE}" destId="{84E127F7-4C2F-4116-9A96-6F50C002CD1A}" srcOrd="5" destOrd="0" parTransId="{37DA7D6D-13E0-44ED-916A-445D6FFA1C00}" sibTransId="{2C11576C-B3EB-433F-AD23-0255FF86179D}"/>
    <dgm:cxn modelId="{D25F5106-6AFC-4E1A-ADEA-059B7224A6DE}" type="presParOf" srcId="{C95252EB-9C3B-48CA-8E40-B58DCF14F48D}" destId="{8CCD568B-0F88-45A4-B92F-8961FF9CC29C}" srcOrd="0" destOrd="0" presId="urn:microsoft.com/office/officeart/2005/8/layout/default"/>
    <dgm:cxn modelId="{D93F3F33-0462-4BFC-BEDD-B8C3D60743B5}" type="presParOf" srcId="{C95252EB-9C3B-48CA-8E40-B58DCF14F48D}" destId="{7FDD1E23-FB89-4642-9C18-9F1BDA979F17}" srcOrd="1" destOrd="0" presId="urn:microsoft.com/office/officeart/2005/8/layout/default"/>
    <dgm:cxn modelId="{309CCE2F-80DD-4854-8D04-9C04652F35E2}" type="presParOf" srcId="{C95252EB-9C3B-48CA-8E40-B58DCF14F48D}" destId="{99A0D3EA-E600-44BD-A302-75F4A6F7C964}" srcOrd="2" destOrd="0" presId="urn:microsoft.com/office/officeart/2005/8/layout/default"/>
    <dgm:cxn modelId="{54BC6125-6D6A-4DEC-83F1-510C22B4DE13}" type="presParOf" srcId="{C95252EB-9C3B-48CA-8E40-B58DCF14F48D}" destId="{8C31DFA6-E8F5-42DC-952B-B935E81B9903}" srcOrd="3" destOrd="0" presId="urn:microsoft.com/office/officeart/2005/8/layout/default"/>
    <dgm:cxn modelId="{F61CD2D8-4D75-47CC-B3CD-4FED90BC2EBB}" type="presParOf" srcId="{C95252EB-9C3B-48CA-8E40-B58DCF14F48D}" destId="{2AAF2129-A87B-4BB0-9A6F-9C11E8DD43E0}" srcOrd="4" destOrd="0" presId="urn:microsoft.com/office/officeart/2005/8/layout/default"/>
    <dgm:cxn modelId="{437B1C22-129C-491D-821C-81DD7C61AD27}" type="presParOf" srcId="{C95252EB-9C3B-48CA-8E40-B58DCF14F48D}" destId="{208671B8-8D9F-459E-B6A3-319ADC907966}" srcOrd="5" destOrd="0" presId="urn:microsoft.com/office/officeart/2005/8/layout/default"/>
    <dgm:cxn modelId="{34EE5BC7-0A39-4971-A399-99256F1D3E38}" type="presParOf" srcId="{C95252EB-9C3B-48CA-8E40-B58DCF14F48D}" destId="{4C96DCC2-B341-4924-82C2-34911DA7D85B}" srcOrd="6" destOrd="0" presId="urn:microsoft.com/office/officeart/2005/8/layout/default"/>
    <dgm:cxn modelId="{6623D756-C8E4-45DD-BADD-694D7E83DF1A}" type="presParOf" srcId="{C95252EB-9C3B-48CA-8E40-B58DCF14F48D}" destId="{FE1A2D35-D1E3-4170-8E03-FDBD31D075A3}" srcOrd="7" destOrd="0" presId="urn:microsoft.com/office/officeart/2005/8/layout/default"/>
    <dgm:cxn modelId="{20E0453B-1E69-45D7-8A30-0CBF2180A561}" type="presParOf" srcId="{C95252EB-9C3B-48CA-8E40-B58DCF14F48D}" destId="{43FA114E-1D3A-4E1C-9DB6-AF4025EE1E21}" srcOrd="8" destOrd="0" presId="urn:microsoft.com/office/officeart/2005/8/layout/default"/>
    <dgm:cxn modelId="{B172CF68-257F-45D0-928B-3105F3CD8881}" type="presParOf" srcId="{C95252EB-9C3B-48CA-8E40-B58DCF14F48D}" destId="{C7996B81-C906-454D-A5F1-5F9F17585F1D}" srcOrd="9" destOrd="0" presId="urn:microsoft.com/office/officeart/2005/8/layout/default"/>
    <dgm:cxn modelId="{C77A9842-833A-4073-86E4-A9EBC69FA6FD}" type="presParOf" srcId="{C95252EB-9C3B-48CA-8E40-B58DCF14F48D}" destId="{47BC6412-B7C0-41E4-B4DE-2505CAE7B38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BD78C-D7D8-4DAE-80B1-82C7AC027A82}" type="doc">
      <dgm:prSet loTypeId="urn:microsoft.com/office/officeart/2005/8/layout/hList6" loCatId="list" qsTypeId="urn:microsoft.com/office/officeart/2005/8/quickstyle/3d2" qsCatId="3D" csTypeId="urn:microsoft.com/office/officeart/2005/8/colors/colorful3" csCatId="colorful" phldr="1"/>
      <dgm:spPr/>
      <dgm:t>
        <a:bodyPr/>
        <a:lstStyle/>
        <a:p>
          <a:endParaRPr lang="ru-RU"/>
        </a:p>
      </dgm:t>
    </dgm:pt>
    <dgm:pt modelId="{A50146B2-3E5F-4288-A748-96B41410A661}">
      <dgm:prSet phldrT="[Текст]" custT="1"/>
      <dgm:spPr/>
      <dgm:t>
        <a:bodyPr/>
        <a:lstStyle/>
        <a:p>
          <a:r>
            <a:rPr lang="ru-RU" sz="1800" b="1" i="1" u="none" noProof="0" dirty="0" err="1" smtClean="0"/>
            <a:t>інтеграції</a:t>
          </a:r>
          <a:r>
            <a:rPr lang="ru-RU" sz="1800" b="1" i="1" u="none" noProof="0" dirty="0" smtClean="0"/>
            <a:t> (</a:t>
          </a:r>
          <a:r>
            <a:rPr lang="ru-RU" sz="1800" b="1" i="1" u="none" noProof="0" dirty="0" err="1" smtClean="0"/>
            <a:t>рівень</a:t>
          </a:r>
          <a:r>
            <a:rPr lang="ru-RU" sz="1800" b="1" i="1" u="none" noProof="0" dirty="0" smtClean="0"/>
            <a:t> </a:t>
          </a:r>
          <a:r>
            <a:rPr lang="ru-RU" sz="1800" b="1" i="1" u="none" noProof="0" dirty="0" err="1" smtClean="0"/>
            <a:t>участі</a:t>
          </a:r>
          <a:r>
            <a:rPr lang="ru-RU" sz="1800" b="1" i="1" u="none" noProof="0" dirty="0" smtClean="0"/>
            <a:t> у </a:t>
          </a:r>
          <a:r>
            <a:rPr lang="ru-RU" sz="1800" b="1" i="1" u="none" noProof="0" dirty="0" err="1" smtClean="0"/>
            <a:t>міжнародних</a:t>
          </a:r>
          <a:r>
            <a:rPr lang="ru-RU" sz="1800" b="1" i="1" u="none" noProof="0" dirty="0" smtClean="0"/>
            <a:t> </a:t>
          </a:r>
          <a:r>
            <a:rPr lang="ru-RU" sz="1800" b="1" i="1" u="none" noProof="0" dirty="0" err="1" smtClean="0"/>
            <a:t>організаціях</a:t>
          </a:r>
          <a:r>
            <a:rPr lang="ru-RU" sz="1800" b="1" i="1" u="none" noProof="0" dirty="0" smtClean="0"/>
            <a:t>), коли </a:t>
          </a:r>
          <a:r>
            <a:rPr lang="ru-RU" sz="1800" b="1" i="1" u="none" noProof="0" dirty="0" err="1" smtClean="0"/>
            <a:t>внаслідок</a:t>
          </a:r>
          <a:r>
            <a:rPr lang="ru-RU" sz="1800" b="1" i="1" u="none" noProof="0" dirty="0" smtClean="0"/>
            <a:t> </a:t>
          </a:r>
          <a:r>
            <a:rPr lang="ru-RU" sz="1800" b="1" i="1" u="none" noProof="0" dirty="0" err="1" smtClean="0"/>
            <a:t>інтернаціоналізації</a:t>
          </a:r>
          <a:r>
            <a:rPr lang="ru-RU" sz="1800" b="1" i="1" u="none" noProof="0" dirty="0" smtClean="0"/>
            <a:t> </a:t>
          </a:r>
          <a:r>
            <a:rPr lang="ru-RU" sz="1800" b="1" i="1" u="none" noProof="0" dirty="0" err="1" smtClean="0"/>
            <a:t>переплітаються</a:t>
          </a:r>
          <a:r>
            <a:rPr lang="ru-RU" sz="1800" b="1" i="1" u="none" noProof="0" dirty="0" smtClean="0"/>
            <a:t> </a:t>
          </a:r>
          <a:r>
            <a:rPr lang="ru-RU" sz="1800" b="1" i="1" u="none" noProof="0" dirty="0" err="1" smtClean="0"/>
            <a:t>національні</a:t>
          </a:r>
          <a:r>
            <a:rPr lang="ru-RU" sz="1800" b="1" i="1" u="none" noProof="0" dirty="0" smtClean="0"/>
            <a:t> </a:t>
          </a:r>
          <a:r>
            <a:rPr lang="ru-RU" sz="1800" b="1" i="1" u="none" noProof="0" dirty="0" err="1" smtClean="0"/>
            <a:t>господарства</a:t>
          </a:r>
          <a:r>
            <a:rPr lang="ru-RU" sz="1800" b="1" i="1" u="none" noProof="0" dirty="0" smtClean="0"/>
            <a:t> </a:t>
          </a:r>
          <a:r>
            <a:rPr lang="ru-RU" sz="1800" b="1" i="1" u="none" noProof="0" dirty="0" err="1" smtClean="0"/>
            <a:t>двох</a:t>
          </a:r>
          <a:r>
            <a:rPr lang="ru-RU" sz="1800" b="1" i="1" u="none" noProof="0" dirty="0" smtClean="0"/>
            <a:t> </a:t>
          </a:r>
          <a:r>
            <a:rPr lang="ru-RU" sz="1800" b="1" i="1" u="none" noProof="0" dirty="0" err="1" smtClean="0"/>
            <a:t>або</a:t>
          </a:r>
          <a:r>
            <a:rPr lang="ru-RU" sz="1800" b="1" i="1" u="none" noProof="0" dirty="0" smtClean="0"/>
            <a:t> </a:t>
          </a:r>
          <a:r>
            <a:rPr lang="ru-RU" sz="1800" b="1" i="1" u="none" noProof="0" dirty="0" err="1" smtClean="0"/>
            <a:t>декількох</a:t>
          </a:r>
          <a:r>
            <a:rPr lang="ru-RU" sz="1800" b="1" i="1" u="none" noProof="0" dirty="0" smtClean="0"/>
            <a:t> </a:t>
          </a:r>
          <a:r>
            <a:rPr lang="ru-RU" sz="1800" b="1" i="1" u="none" noProof="0" dirty="0" err="1" smtClean="0"/>
            <a:t>країн</a:t>
          </a:r>
          <a:r>
            <a:rPr lang="ru-RU" sz="1800" b="1" i="1" u="none" noProof="0" dirty="0" smtClean="0"/>
            <a:t> і ними проводиться </a:t>
          </a:r>
          <a:r>
            <a:rPr lang="ru-RU" sz="1800" b="1" i="1" u="none" noProof="0" dirty="0" err="1" smtClean="0"/>
            <a:t>узгоджена</a:t>
          </a:r>
          <a:r>
            <a:rPr lang="ru-RU" sz="1800" b="1" i="1" u="none" noProof="0" dirty="0" smtClean="0"/>
            <a:t> </a:t>
          </a:r>
          <a:r>
            <a:rPr lang="ru-RU" sz="1800" b="1" i="1" u="none" noProof="0" dirty="0" err="1" smtClean="0"/>
            <a:t>торговельно-економічна</a:t>
          </a:r>
          <a:r>
            <a:rPr lang="ru-RU" sz="1800" b="1" i="1" u="none" noProof="0" dirty="0" smtClean="0"/>
            <a:t> </a:t>
          </a:r>
          <a:r>
            <a:rPr lang="ru-RU" sz="1800" b="1" i="1" u="none" noProof="0" dirty="0" err="1" smtClean="0"/>
            <a:t>політика</a:t>
          </a:r>
          <a:r>
            <a:rPr lang="ru-RU" sz="1800" b="1" i="1" u="none" noProof="0" dirty="0" smtClean="0"/>
            <a:t>;</a:t>
          </a:r>
          <a:endParaRPr lang="uk-UA" sz="1800" i="1" u="none" noProof="0" dirty="0"/>
        </a:p>
      </dgm:t>
    </dgm:pt>
    <dgm:pt modelId="{7A33E03D-88C8-425A-A49F-C92EB8FEE107}" type="parTrans" cxnId="{E42E56A7-58AA-4464-92DA-5327912DC192}">
      <dgm:prSet/>
      <dgm:spPr/>
      <dgm:t>
        <a:bodyPr/>
        <a:lstStyle/>
        <a:p>
          <a:endParaRPr lang="ru-RU" sz="2400"/>
        </a:p>
      </dgm:t>
    </dgm:pt>
    <dgm:pt modelId="{8EBE0812-1F59-421F-BCE1-364AA7648E9E}" type="sibTrans" cxnId="{E42E56A7-58AA-4464-92DA-5327912DC192}">
      <dgm:prSet/>
      <dgm:spPr/>
      <dgm:t>
        <a:bodyPr/>
        <a:lstStyle/>
        <a:p>
          <a:endParaRPr lang="ru-RU" sz="2400"/>
        </a:p>
      </dgm:t>
    </dgm:pt>
    <dgm:pt modelId="{57985CB4-98B3-47FF-B58C-41C096D87B35}">
      <dgm:prSet phldrT="[Текст]" custT="1"/>
      <dgm:spPr/>
      <dgm:t>
        <a:bodyPr/>
        <a:lstStyle/>
        <a:p>
          <a:r>
            <a:rPr lang="ru-RU" sz="1600" b="1" i="1" u="none" noProof="0" dirty="0" err="1" smtClean="0"/>
            <a:t>рівні</a:t>
          </a:r>
          <a:r>
            <a:rPr lang="ru-RU" sz="1600" b="1" i="1" u="none" noProof="0" dirty="0" smtClean="0"/>
            <a:t> </a:t>
          </a:r>
          <a:r>
            <a:rPr lang="ru-RU" sz="1600" b="1" i="1" u="none" noProof="0" dirty="0" err="1" smtClean="0"/>
            <a:t>двосторонніх</a:t>
          </a:r>
          <a:r>
            <a:rPr lang="ru-RU" sz="1600" b="1" i="1" u="none" noProof="0" dirty="0" smtClean="0"/>
            <a:t> </a:t>
          </a:r>
          <a:r>
            <a:rPr lang="ru-RU" sz="1600" b="1" i="1" u="none" noProof="0" dirty="0" err="1" smtClean="0"/>
            <a:t>відносин</a:t>
          </a:r>
          <a:r>
            <a:rPr lang="ru-RU" sz="1600" b="1" i="1" u="none" noProof="0" dirty="0" smtClean="0"/>
            <a:t>:</a:t>
          </a:r>
          <a:endParaRPr lang="uk-UA" sz="1600" b="1" i="1" u="none" noProof="0" dirty="0"/>
        </a:p>
      </dgm:t>
    </dgm:pt>
    <dgm:pt modelId="{A6E432B9-936F-499A-9683-7EDADFF99371}" type="parTrans" cxnId="{C3242BE5-0B51-4748-BEA8-3A8999976A70}">
      <dgm:prSet/>
      <dgm:spPr/>
      <dgm:t>
        <a:bodyPr/>
        <a:lstStyle/>
        <a:p>
          <a:endParaRPr lang="ru-RU" sz="2400"/>
        </a:p>
      </dgm:t>
    </dgm:pt>
    <dgm:pt modelId="{F029BAB8-EC45-4EB9-9AB5-EF54599EEB65}" type="sibTrans" cxnId="{C3242BE5-0B51-4748-BEA8-3A8999976A70}">
      <dgm:prSet/>
      <dgm:spPr/>
      <dgm:t>
        <a:bodyPr/>
        <a:lstStyle/>
        <a:p>
          <a:endParaRPr lang="ru-RU" sz="2400"/>
        </a:p>
      </dgm:t>
    </dgm:pt>
    <dgm:pt modelId="{D0D799B3-E123-4394-BF4B-F2A7D252C1FF}">
      <dgm:prSet phldrT="[Текст]" custT="1"/>
      <dgm:spPr/>
      <dgm:t>
        <a:bodyPr/>
        <a:lstStyle/>
        <a:p>
          <a:r>
            <a:rPr lang="ru-RU" sz="1600" b="1" i="1" u="none" noProof="0" dirty="0" err="1" smtClean="0"/>
            <a:t>контактів</a:t>
          </a:r>
          <a:r>
            <a:rPr lang="ru-RU" sz="1600" b="1" i="1" u="none" noProof="0" dirty="0" smtClean="0"/>
            <a:t> (</a:t>
          </a:r>
          <a:r>
            <a:rPr lang="ru-RU" sz="1600" b="1" i="1" u="none" noProof="0" dirty="0" err="1" smtClean="0"/>
            <a:t>найпростіших</a:t>
          </a:r>
          <a:r>
            <a:rPr lang="ru-RU" sz="1600" b="1" i="1" u="none" noProof="0" dirty="0" smtClean="0"/>
            <a:t> </a:t>
          </a:r>
          <a:r>
            <a:rPr lang="ru-RU" sz="1600" b="1" i="1" u="none" noProof="0" dirty="0" err="1" smtClean="0"/>
            <a:t>економічних</a:t>
          </a:r>
          <a:r>
            <a:rPr lang="ru-RU" sz="1600" b="1" i="1" u="none" noProof="0" dirty="0" smtClean="0"/>
            <a:t> </a:t>
          </a:r>
          <a:r>
            <a:rPr lang="ru-RU" sz="1600" b="1" i="1" u="none" noProof="0" dirty="0" err="1" smtClean="0"/>
            <a:t>зв'язків</a:t>
          </a:r>
          <a:r>
            <a:rPr lang="ru-RU" sz="1600" b="1" i="1" u="none" noProof="0" dirty="0" smtClean="0"/>
            <a:t>, </a:t>
          </a:r>
          <a:r>
            <a:rPr lang="ru-RU" sz="1600" b="1" i="1" u="none" noProof="0" dirty="0" err="1" smtClean="0"/>
            <a:t>які</a:t>
          </a:r>
          <a:r>
            <a:rPr lang="ru-RU" sz="1600" b="1" i="1" u="none" noProof="0" dirty="0" smtClean="0"/>
            <a:t> </a:t>
          </a:r>
          <a:r>
            <a:rPr lang="ru-RU" sz="1600" b="1" i="1" u="none" noProof="0" dirty="0" err="1" smtClean="0"/>
            <a:t>мають</a:t>
          </a:r>
          <a:r>
            <a:rPr lang="ru-RU" sz="1600" b="1" i="1" u="none" noProof="0" dirty="0" smtClean="0"/>
            <a:t> </a:t>
          </a:r>
          <a:r>
            <a:rPr lang="ru-RU" sz="1600" b="1" i="1" u="none" noProof="0" dirty="0" err="1" smtClean="0"/>
            <a:t>епізодичний</a:t>
          </a:r>
          <a:r>
            <a:rPr lang="ru-RU" sz="1600" b="1" i="1" u="none" noProof="0" dirty="0" smtClean="0"/>
            <a:t> характер і </a:t>
          </a:r>
          <a:r>
            <a:rPr lang="ru-RU" sz="1600" b="1" i="1" u="none" noProof="0" dirty="0" err="1" smtClean="0"/>
            <a:t>регулюються</a:t>
          </a:r>
          <a:r>
            <a:rPr lang="ru-RU" sz="1600" b="1" i="1" u="none" noProof="0" dirty="0" smtClean="0"/>
            <a:t>, </a:t>
          </a:r>
          <a:r>
            <a:rPr lang="ru-RU" sz="1600" b="1" i="1" u="none" noProof="0" dirty="0" err="1" smtClean="0"/>
            <a:t>переважно</a:t>
          </a:r>
          <a:r>
            <a:rPr lang="ru-RU" sz="1600" b="1" i="1" u="none" noProof="0" dirty="0" smtClean="0"/>
            <a:t>, </a:t>
          </a:r>
          <a:r>
            <a:rPr lang="ru-RU" sz="1600" b="1" i="1" u="none" noProof="0" dirty="0" err="1" smtClean="0"/>
            <a:t>одиничними</a:t>
          </a:r>
          <a:r>
            <a:rPr lang="ru-RU" sz="1600" b="1" i="1" u="none" noProof="0" dirty="0" smtClean="0"/>
            <a:t> </a:t>
          </a:r>
          <a:r>
            <a:rPr lang="ru-RU" sz="1600" b="1" i="1" u="none" noProof="0" dirty="0" err="1" smtClean="0"/>
            <a:t>угодами</a:t>
          </a:r>
          <a:r>
            <a:rPr lang="ru-RU" sz="1600" b="1" i="1" u="none" noProof="0" dirty="0" smtClean="0"/>
            <a:t>);</a:t>
          </a:r>
          <a:endParaRPr lang="uk-UA" sz="1600" b="1" i="1" u="none" noProof="0" dirty="0" smtClean="0"/>
        </a:p>
      </dgm:t>
    </dgm:pt>
    <dgm:pt modelId="{D11A0020-49E5-47F2-8FD0-FE9B9F429396}" type="parTrans" cxnId="{0FB79D77-ACC0-4976-90D8-1A61E2AF3E2C}">
      <dgm:prSet/>
      <dgm:spPr/>
      <dgm:t>
        <a:bodyPr/>
        <a:lstStyle/>
        <a:p>
          <a:endParaRPr lang="ru-RU"/>
        </a:p>
      </dgm:t>
    </dgm:pt>
    <dgm:pt modelId="{F152E496-5547-4910-8DAE-9A7ADBC94E7B}" type="sibTrans" cxnId="{0FB79D77-ACC0-4976-90D8-1A61E2AF3E2C}">
      <dgm:prSet/>
      <dgm:spPr/>
      <dgm:t>
        <a:bodyPr/>
        <a:lstStyle/>
        <a:p>
          <a:endParaRPr lang="ru-RU"/>
        </a:p>
      </dgm:t>
    </dgm:pt>
    <dgm:pt modelId="{CDD78A31-2835-4DC4-A32B-D41A7D89DAE2}">
      <dgm:prSet custT="1"/>
      <dgm:spPr/>
      <dgm:t>
        <a:bodyPr/>
        <a:lstStyle/>
        <a:p>
          <a:r>
            <a:rPr lang="ru-RU" sz="1600" b="1" i="1" u="none" noProof="0" dirty="0" err="1" smtClean="0"/>
            <a:t>взаємодії</a:t>
          </a:r>
          <a:r>
            <a:rPr lang="ru-RU" sz="1600" b="1" i="1" u="none" noProof="0" dirty="0" smtClean="0"/>
            <a:t> (стійких економічних зв'язків на </a:t>
          </a:r>
          <a:r>
            <a:rPr lang="ru-RU" sz="1600" b="1" i="1" u="none" noProof="0" dirty="0" err="1" smtClean="0"/>
            <a:t>основі</a:t>
          </a:r>
          <a:r>
            <a:rPr lang="ru-RU" sz="1600" b="1" i="1" u="none" noProof="0" dirty="0" smtClean="0"/>
            <a:t> </a:t>
          </a:r>
          <a:r>
            <a:rPr lang="ru-RU" sz="1600" b="1" i="1" u="none" noProof="0" dirty="0" err="1" smtClean="0"/>
            <a:t>міжнародних</a:t>
          </a:r>
          <a:r>
            <a:rPr lang="ru-RU" sz="1600" b="1" i="1" u="none" noProof="0" dirty="0" smtClean="0"/>
            <a:t> </a:t>
          </a:r>
          <a:r>
            <a:rPr lang="ru-RU" sz="1600" b="1" i="1" u="none" noProof="0" dirty="0" err="1" smtClean="0"/>
            <a:t>угод</a:t>
          </a:r>
          <a:r>
            <a:rPr lang="ru-RU" sz="1600" b="1" i="1" u="none" noProof="0" dirty="0" smtClean="0"/>
            <a:t> і </a:t>
          </a:r>
          <a:r>
            <a:rPr lang="ru-RU" sz="1600" b="1" i="1" u="none" noProof="0" dirty="0" err="1" smtClean="0"/>
            <a:t>домовленостей</a:t>
          </a:r>
          <a:r>
            <a:rPr lang="ru-RU" sz="1600" b="1" i="1" u="none" noProof="0" dirty="0" smtClean="0"/>
            <a:t>, </a:t>
          </a:r>
          <a:r>
            <a:rPr lang="ru-RU" sz="1600" b="1" i="1" u="none" noProof="0" dirty="0" err="1" smtClean="0"/>
            <a:t>укладених</a:t>
          </a:r>
          <a:r>
            <a:rPr lang="ru-RU" sz="1600" b="1" i="1" u="none" noProof="0" dirty="0" smtClean="0"/>
            <a:t> на </a:t>
          </a:r>
          <a:r>
            <a:rPr lang="ru-RU" sz="1600" b="1" i="1" u="none" noProof="0" dirty="0" err="1" smtClean="0"/>
            <a:t>тривалий</a:t>
          </a:r>
          <a:r>
            <a:rPr lang="ru-RU" sz="1600" b="1" i="1" u="none" noProof="0" dirty="0" smtClean="0"/>
            <a:t> час);</a:t>
          </a:r>
          <a:endParaRPr lang="ru-RU" sz="1600" b="1" i="1" u="none" noProof="0" dirty="0" smtClean="0"/>
        </a:p>
      </dgm:t>
    </dgm:pt>
    <dgm:pt modelId="{BA17CD30-A200-4858-9EAF-8413BFC7708D}" type="parTrans" cxnId="{B41B2FAC-9364-4990-A0A0-7EE8530C07DA}">
      <dgm:prSet/>
      <dgm:spPr/>
      <dgm:t>
        <a:bodyPr/>
        <a:lstStyle/>
        <a:p>
          <a:endParaRPr lang="ru-RU"/>
        </a:p>
      </dgm:t>
    </dgm:pt>
    <dgm:pt modelId="{C913266C-4F7E-4E3C-A424-292ADF400A34}" type="sibTrans" cxnId="{B41B2FAC-9364-4990-A0A0-7EE8530C07DA}">
      <dgm:prSet/>
      <dgm:spPr/>
      <dgm:t>
        <a:bodyPr/>
        <a:lstStyle/>
        <a:p>
          <a:endParaRPr lang="ru-RU"/>
        </a:p>
      </dgm:t>
    </dgm:pt>
    <dgm:pt modelId="{FFB1E1D8-99BB-4244-ABC7-F6DFFE9F6DCB}">
      <dgm:prSet custT="1"/>
      <dgm:spPr/>
      <dgm:t>
        <a:bodyPr/>
        <a:lstStyle/>
        <a:p>
          <a:r>
            <a:rPr lang="ru-RU" sz="1600" b="1" i="1" u="none" noProof="0" dirty="0" err="1" smtClean="0"/>
            <a:t>співробітництва</a:t>
          </a:r>
          <a:r>
            <a:rPr lang="ru-RU" sz="1600" b="1" i="1" u="none" noProof="0" dirty="0" smtClean="0"/>
            <a:t> (міцних економічних зв'язків на </a:t>
          </a:r>
          <a:r>
            <a:rPr lang="ru-RU" sz="1600" b="1" i="1" u="none" noProof="0" dirty="0" err="1" smtClean="0"/>
            <a:t>основі</a:t>
          </a:r>
          <a:r>
            <a:rPr lang="ru-RU" sz="1600" b="1" i="1" u="none" noProof="0" dirty="0" smtClean="0"/>
            <a:t> </a:t>
          </a:r>
          <a:r>
            <a:rPr lang="ru-RU" sz="1600" b="1" i="1" u="none" noProof="0" dirty="0" err="1" smtClean="0"/>
            <a:t>спільних</a:t>
          </a:r>
          <a:r>
            <a:rPr lang="ru-RU" sz="1600" b="1" i="1" u="none" noProof="0" dirty="0" smtClean="0"/>
            <a:t>, </a:t>
          </a:r>
          <a:r>
            <a:rPr lang="ru-RU" sz="1600" b="1" i="1" u="none" noProof="0" dirty="0" err="1" smtClean="0"/>
            <a:t>попередньо</a:t>
          </a:r>
          <a:r>
            <a:rPr lang="ru-RU" sz="1600" b="1" i="1" u="none" noProof="0" dirty="0" smtClean="0"/>
            <a:t> </a:t>
          </a:r>
          <a:r>
            <a:rPr lang="ru-RU" sz="1600" b="1" i="1" u="none" noProof="0" dirty="0" err="1" smtClean="0"/>
            <a:t>вироблених</a:t>
          </a:r>
          <a:r>
            <a:rPr lang="ru-RU" sz="1600" b="1" i="1" u="none" noProof="0" dirty="0" smtClean="0"/>
            <a:t> і </a:t>
          </a:r>
          <a:r>
            <a:rPr lang="ru-RU" sz="1600" b="1" i="1" u="none" noProof="0" dirty="0" err="1" smtClean="0"/>
            <a:t>узгоджених</a:t>
          </a:r>
          <a:r>
            <a:rPr lang="ru-RU" sz="1600" b="1" i="1" u="none" noProof="0" dirty="0" smtClean="0"/>
            <a:t> </a:t>
          </a:r>
          <a:r>
            <a:rPr lang="ru-RU" sz="1600" b="1" i="1" u="none" noProof="0" dirty="0" err="1" smtClean="0"/>
            <a:t>намірів</a:t>
          </a:r>
          <a:r>
            <a:rPr lang="ru-RU" sz="1600" b="1" i="1" u="none" noProof="0" dirty="0" smtClean="0"/>
            <a:t>, </a:t>
          </a:r>
          <a:r>
            <a:rPr lang="ru-RU" sz="1600" b="1" i="1" u="none" noProof="0" dirty="0" err="1" smtClean="0"/>
            <a:t>закріплених</a:t>
          </a:r>
          <a:r>
            <a:rPr lang="ru-RU" sz="1600" b="1" i="1" u="none" noProof="0" dirty="0" smtClean="0"/>
            <a:t> </a:t>
          </a:r>
          <a:r>
            <a:rPr lang="ru-RU" sz="1600" b="1" i="1" u="none" noProof="0" dirty="0" err="1" smtClean="0"/>
            <a:t>довгостроковими</a:t>
          </a:r>
          <a:r>
            <a:rPr lang="ru-RU" sz="1600" b="1" i="1" u="none" noProof="0" dirty="0" smtClean="0"/>
            <a:t> </a:t>
          </a:r>
          <a:r>
            <a:rPr lang="ru-RU" sz="1600" b="1" i="1" u="none" noProof="0" dirty="0" err="1" smtClean="0"/>
            <a:t>угодами</a:t>
          </a:r>
          <a:r>
            <a:rPr lang="ru-RU" sz="1600" b="1" i="1" u="none" noProof="0" dirty="0" smtClean="0"/>
            <a:t> і </a:t>
          </a:r>
          <a:r>
            <a:rPr lang="ru-RU" sz="1600" b="1" i="1" u="none" noProof="0" dirty="0" err="1" smtClean="0"/>
            <a:t>домовленостями</a:t>
          </a:r>
          <a:r>
            <a:rPr lang="ru-RU" sz="1600" b="1" i="1" u="none" noProof="0" dirty="0" smtClean="0"/>
            <a:t>).</a:t>
          </a:r>
          <a:endParaRPr lang="ru-RU" sz="1600" b="1" i="1" u="none" noProof="0" dirty="0" smtClean="0"/>
        </a:p>
      </dgm:t>
    </dgm:pt>
    <dgm:pt modelId="{2027198B-89F0-4EE9-BB75-7121C7003C50}" type="parTrans" cxnId="{03324FCA-2410-4865-9A0E-C57B7160ABF2}">
      <dgm:prSet/>
      <dgm:spPr/>
      <dgm:t>
        <a:bodyPr/>
        <a:lstStyle/>
        <a:p>
          <a:endParaRPr lang="ru-RU"/>
        </a:p>
      </dgm:t>
    </dgm:pt>
    <dgm:pt modelId="{D61011D3-9B10-4870-A7E6-951AF41C19AE}" type="sibTrans" cxnId="{03324FCA-2410-4865-9A0E-C57B7160ABF2}">
      <dgm:prSet/>
      <dgm:spPr/>
      <dgm:t>
        <a:bodyPr/>
        <a:lstStyle/>
        <a:p>
          <a:endParaRPr lang="ru-RU"/>
        </a:p>
      </dgm:t>
    </dgm:pt>
    <dgm:pt modelId="{47A64D1F-B4A0-45F1-9C74-61C564AB43CE}" type="pres">
      <dgm:prSet presAssocID="{024BD78C-D7D8-4DAE-80B1-82C7AC027A82}" presName="Name0" presStyleCnt="0">
        <dgm:presLayoutVars>
          <dgm:dir/>
          <dgm:resizeHandles val="exact"/>
        </dgm:presLayoutVars>
      </dgm:prSet>
      <dgm:spPr/>
      <dgm:t>
        <a:bodyPr/>
        <a:lstStyle/>
        <a:p>
          <a:endParaRPr lang="ru-RU"/>
        </a:p>
      </dgm:t>
    </dgm:pt>
    <dgm:pt modelId="{E2CDF404-AA3E-4C48-B5F8-6EB82B8E425A}" type="pres">
      <dgm:prSet presAssocID="{A50146B2-3E5F-4288-A748-96B41410A661}" presName="node" presStyleLbl="node1" presStyleIdx="0" presStyleCnt="2" custScaleX="79290">
        <dgm:presLayoutVars>
          <dgm:bulletEnabled val="1"/>
        </dgm:presLayoutVars>
      </dgm:prSet>
      <dgm:spPr/>
      <dgm:t>
        <a:bodyPr/>
        <a:lstStyle/>
        <a:p>
          <a:endParaRPr lang="ru-RU"/>
        </a:p>
      </dgm:t>
    </dgm:pt>
    <dgm:pt modelId="{F830E503-0209-4BD2-8820-8095101DFEDC}" type="pres">
      <dgm:prSet presAssocID="{8EBE0812-1F59-421F-BCE1-364AA7648E9E}" presName="sibTrans" presStyleCnt="0"/>
      <dgm:spPr/>
    </dgm:pt>
    <dgm:pt modelId="{80D15AD0-07D1-4A7C-A143-0D366AE744E2}" type="pres">
      <dgm:prSet presAssocID="{57985CB4-98B3-47FF-B58C-41C096D87B35}" presName="node" presStyleLbl="node1" presStyleIdx="1" presStyleCnt="2">
        <dgm:presLayoutVars>
          <dgm:bulletEnabled val="1"/>
        </dgm:presLayoutVars>
      </dgm:prSet>
      <dgm:spPr/>
      <dgm:t>
        <a:bodyPr/>
        <a:lstStyle/>
        <a:p>
          <a:endParaRPr lang="ru-RU"/>
        </a:p>
      </dgm:t>
    </dgm:pt>
  </dgm:ptLst>
  <dgm:cxnLst>
    <dgm:cxn modelId="{5D0757DE-BA28-4283-B338-23A13BFF0F31}" type="presOf" srcId="{A50146B2-3E5F-4288-A748-96B41410A661}" destId="{E2CDF404-AA3E-4C48-B5F8-6EB82B8E425A}" srcOrd="0" destOrd="0" presId="urn:microsoft.com/office/officeart/2005/8/layout/hList6"/>
    <dgm:cxn modelId="{E42E56A7-58AA-4464-92DA-5327912DC192}" srcId="{024BD78C-D7D8-4DAE-80B1-82C7AC027A82}" destId="{A50146B2-3E5F-4288-A748-96B41410A661}" srcOrd="0" destOrd="0" parTransId="{7A33E03D-88C8-425A-A49F-C92EB8FEE107}" sibTransId="{8EBE0812-1F59-421F-BCE1-364AA7648E9E}"/>
    <dgm:cxn modelId="{676DBDA3-BD7A-410C-86AE-1F47918051A7}" type="presOf" srcId="{CDD78A31-2835-4DC4-A32B-D41A7D89DAE2}" destId="{80D15AD0-07D1-4A7C-A143-0D366AE744E2}" srcOrd="0" destOrd="2" presId="urn:microsoft.com/office/officeart/2005/8/layout/hList6"/>
    <dgm:cxn modelId="{8F120BE9-3615-4DEF-80EB-4662A8AF4FA0}" type="presOf" srcId="{024BD78C-D7D8-4DAE-80B1-82C7AC027A82}" destId="{47A64D1F-B4A0-45F1-9C74-61C564AB43CE}" srcOrd="0" destOrd="0" presId="urn:microsoft.com/office/officeart/2005/8/layout/hList6"/>
    <dgm:cxn modelId="{B41B2FAC-9364-4990-A0A0-7EE8530C07DA}" srcId="{57985CB4-98B3-47FF-B58C-41C096D87B35}" destId="{CDD78A31-2835-4DC4-A32B-D41A7D89DAE2}" srcOrd="1" destOrd="0" parTransId="{BA17CD30-A200-4858-9EAF-8413BFC7708D}" sibTransId="{C913266C-4F7E-4E3C-A424-292ADF400A34}"/>
    <dgm:cxn modelId="{C3242BE5-0B51-4748-BEA8-3A8999976A70}" srcId="{024BD78C-D7D8-4DAE-80B1-82C7AC027A82}" destId="{57985CB4-98B3-47FF-B58C-41C096D87B35}" srcOrd="1" destOrd="0" parTransId="{A6E432B9-936F-499A-9683-7EDADFF99371}" sibTransId="{F029BAB8-EC45-4EB9-9AB5-EF54599EEB65}"/>
    <dgm:cxn modelId="{8D3F5212-00F8-4257-AAF6-A399FD44B612}" type="presOf" srcId="{D0D799B3-E123-4394-BF4B-F2A7D252C1FF}" destId="{80D15AD0-07D1-4A7C-A143-0D366AE744E2}" srcOrd="0" destOrd="1" presId="urn:microsoft.com/office/officeart/2005/8/layout/hList6"/>
    <dgm:cxn modelId="{CB12223A-3D8F-475A-BF5E-77EE0389E3B1}" type="presOf" srcId="{FFB1E1D8-99BB-4244-ABC7-F6DFFE9F6DCB}" destId="{80D15AD0-07D1-4A7C-A143-0D366AE744E2}" srcOrd="0" destOrd="3" presId="urn:microsoft.com/office/officeart/2005/8/layout/hList6"/>
    <dgm:cxn modelId="{F25575BC-BF86-4B8A-AAC3-ED69620B1DB0}" type="presOf" srcId="{57985CB4-98B3-47FF-B58C-41C096D87B35}" destId="{80D15AD0-07D1-4A7C-A143-0D366AE744E2}" srcOrd="0" destOrd="0" presId="urn:microsoft.com/office/officeart/2005/8/layout/hList6"/>
    <dgm:cxn modelId="{03324FCA-2410-4865-9A0E-C57B7160ABF2}" srcId="{57985CB4-98B3-47FF-B58C-41C096D87B35}" destId="{FFB1E1D8-99BB-4244-ABC7-F6DFFE9F6DCB}" srcOrd="2" destOrd="0" parTransId="{2027198B-89F0-4EE9-BB75-7121C7003C50}" sibTransId="{D61011D3-9B10-4870-A7E6-951AF41C19AE}"/>
    <dgm:cxn modelId="{0FB79D77-ACC0-4976-90D8-1A61E2AF3E2C}" srcId="{57985CB4-98B3-47FF-B58C-41C096D87B35}" destId="{D0D799B3-E123-4394-BF4B-F2A7D252C1FF}" srcOrd="0" destOrd="0" parTransId="{D11A0020-49E5-47F2-8FD0-FE9B9F429396}" sibTransId="{F152E496-5547-4910-8DAE-9A7ADBC94E7B}"/>
    <dgm:cxn modelId="{9D41EA0B-5016-4222-97CB-1264885083B7}" type="presParOf" srcId="{47A64D1F-B4A0-45F1-9C74-61C564AB43CE}" destId="{E2CDF404-AA3E-4C48-B5F8-6EB82B8E425A}" srcOrd="0" destOrd="0" presId="urn:microsoft.com/office/officeart/2005/8/layout/hList6"/>
    <dgm:cxn modelId="{DE834A8E-72D6-477F-BBCA-6F9CF4C0B33C}" type="presParOf" srcId="{47A64D1F-B4A0-45F1-9C74-61C564AB43CE}" destId="{F830E503-0209-4BD2-8820-8095101DFEDC}" srcOrd="1" destOrd="0" presId="urn:microsoft.com/office/officeart/2005/8/layout/hList6"/>
    <dgm:cxn modelId="{EAF3D348-2DA2-410C-97AB-C641F2AEE6D2}" type="presParOf" srcId="{47A64D1F-B4A0-45F1-9C74-61C564AB43CE}" destId="{80D15AD0-07D1-4A7C-A143-0D366AE744E2}"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3A77F9-AA7F-4EB6-A57D-82B1D44D9DDE}"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ru-RU"/>
        </a:p>
      </dgm:t>
    </dgm:pt>
    <dgm:pt modelId="{3A9C1A04-7524-421B-814E-0FED0D46798D}">
      <dgm:prSet phldrT="[Текст]" custT="1"/>
      <dgm:spPr/>
      <dgm:t>
        <a:bodyPr/>
        <a:lstStyle/>
        <a:p>
          <a:r>
            <a:rPr lang="ru-RU" sz="1600" noProof="0" dirty="0" err="1" smtClean="0"/>
            <a:t>надання</a:t>
          </a:r>
          <a:r>
            <a:rPr lang="ru-RU" sz="1600" noProof="0" dirty="0" smtClean="0"/>
            <a:t> </a:t>
          </a:r>
          <a:r>
            <a:rPr lang="ru-RU" sz="1600" noProof="0" dirty="0" err="1" smtClean="0"/>
            <a:t>субсидій</a:t>
          </a:r>
          <a:r>
            <a:rPr lang="ru-RU" sz="1600" noProof="0" dirty="0" smtClean="0"/>
            <a:t> </a:t>
          </a:r>
          <a:r>
            <a:rPr lang="ru-RU" sz="1600" noProof="0" dirty="0" err="1" smtClean="0"/>
            <a:t>виробникам</a:t>
          </a:r>
          <a:r>
            <a:rPr lang="ru-RU" sz="1600" noProof="0" dirty="0" smtClean="0"/>
            <a:t> </a:t>
          </a:r>
          <a:r>
            <a:rPr lang="ru-RU" sz="1600" noProof="0" dirty="0" err="1" smtClean="0"/>
            <a:t>експортних</a:t>
          </a:r>
          <a:r>
            <a:rPr lang="ru-RU" sz="1600" noProof="0" dirty="0" smtClean="0"/>
            <a:t> </a:t>
          </a:r>
          <a:r>
            <a:rPr lang="ru-RU" sz="1600" noProof="0" dirty="0" err="1" smtClean="0"/>
            <a:t>товарів</a:t>
          </a:r>
          <a:r>
            <a:rPr lang="ru-RU" sz="1600" noProof="0" dirty="0" smtClean="0"/>
            <a:t>, </a:t>
          </a:r>
          <a:endParaRPr lang="uk-UA" sz="1600" noProof="0" dirty="0"/>
        </a:p>
      </dgm:t>
    </dgm:pt>
    <dgm:pt modelId="{88C6C420-15C4-4556-8508-0E2EA76BD0E5}" type="parTrans" cxnId="{3EABA7A9-DA69-468E-BE37-81EB700A7ADE}">
      <dgm:prSet/>
      <dgm:spPr/>
      <dgm:t>
        <a:bodyPr/>
        <a:lstStyle/>
        <a:p>
          <a:endParaRPr lang="uk-UA" sz="2400" noProof="0" dirty="0"/>
        </a:p>
      </dgm:t>
    </dgm:pt>
    <dgm:pt modelId="{C0F2D6A5-2ACD-410D-AC66-27FF519FD22D}" type="sibTrans" cxnId="{3EABA7A9-DA69-468E-BE37-81EB700A7ADE}">
      <dgm:prSet/>
      <dgm:spPr/>
      <dgm:t>
        <a:bodyPr/>
        <a:lstStyle/>
        <a:p>
          <a:endParaRPr lang="uk-UA" sz="2400" noProof="0" dirty="0"/>
        </a:p>
      </dgm:t>
    </dgm:pt>
    <dgm:pt modelId="{AE99502E-5F61-4397-B9C0-3F9E41B848F8}">
      <dgm:prSet phldrT="[Текст]" custT="1"/>
      <dgm:spPr/>
      <dgm:t>
        <a:bodyPr/>
        <a:lstStyle/>
        <a:p>
          <a:r>
            <a:rPr lang="ru-RU" sz="1600" noProof="0" dirty="0" err="1" smtClean="0"/>
            <a:t>пільгове</a:t>
          </a:r>
          <a:r>
            <a:rPr lang="ru-RU" sz="1600" noProof="0" dirty="0" smtClean="0"/>
            <a:t> </a:t>
          </a:r>
          <a:r>
            <a:rPr lang="ru-RU" sz="1600" noProof="0" dirty="0" err="1" smtClean="0"/>
            <a:t>експортне</a:t>
          </a:r>
          <a:r>
            <a:rPr lang="ru-RU" sz="1600" noProof="0" dirty="0" smtClean="0"/>
            <a:t> </a:t>
          </a:r>
          <a:r>
            <a:rPr lang="ru-RU" sz="1600" noProof="0" dirty="0" err="1" smtClean="0"/>
            <a:t>кредитування</a:t>
          </a:r>
          <a:r>
            <a:rPr lang="ru-RU" sz="1600" noProof="0" dirty="0" smtClean="0"/>
            <a:t>, </a:t>
          </a:r>
          <a:endParaRPr lang="uk-UA" sz="1600" noProof="0" dirty="0"/>
        </a:p>
      </dgm:t>
    </dgm:pt>
    <dgm:pt modelId="{0D890056-2448-4665-A5D6-BAF01B13FFED}" type="parTrans" cxnId="{A970216F-ACFC-42D2-AA8A-FC924183831C}">
      <dgm:prSet/>
      <dgm:spPr/>
      <dgm:t>
        <a:bodyPr/>
        <a:lstStyle/>
        <a:p>
          <a:endParaRPr lang="ru-RU"/>
        </a:p>
      </dgm:t>
    </dgm:pt>
    <dgm:pt modelId="{87414262-46E7-4A7F-A3AA-A50961F74494}" type="sibTrans" cxnId="{A970216F-ACFC-42D2-AA8A-FC924183831C}">
      <dgm:prSet/>
      <dgm:spPr/>
      <dgm:t>
        <a:bodyPr/>
        <a:lstStyle/>
        <a:p>
          <a:endParaRPr lang="ru-RU"/>
        </a:p>
      </dgm:t>
    </dgm:pt>
    <dgm:pt modelId="{6EBB5B36-5E19-4A72-A966-9219268A30BD}">
      <dgm:prSet phldrT="[Текст]" custT="1"/>
      <dgm:spPr/>
      <dgm:t>
        <a:bodyPr/>
        <a:lstStyle/>
        <a:p>
          <a:r>
            <a:rPr lang="ru-RU" sz="1600" noProof="0" dirty="0" err="1" smtClean="0"/>
            <a:t>застосування</a:t>
          </a:r>
          <a:r>
            <a:rPr lang="ru-RU" sz="1600" noProof="0" dirty="0" smtClean="0"/>
            <a:t> </a:t>
          </a:r>
          <a:r>
            <a:rPr lang="ru-RU" sz="1600" noProof="0" dirty="0" err="1" smtClean="0"/>
            <a:t>індикативних</a:t>
          </a:r>
          <a:r>
            <a:rPr lang="ru-RU" sz="1600" noProof="0" dirty="0" smtClean="0"/>
            <a:t> </a:t>
          </a:r>
          <a:r>
            <a:rPr lang="ru-RU" sz="1600" noProof="0" dirty="0" err="1" smtClean="0"/>
            <a:t>цін</a:t>
          </a:r>
          <a:r>
            <a:rPr lang="ru-RU" sz="1600" noProof="0" dirty="0" smtClean="0"/>
            <a:t>, </a:t>
          </a:r>
          <a:endParaRPr lang="uk-UA" sz="1600" noProof="0" dirty="0"/>
        </a:p>
      </dgm:t>
    </dgm:pt>
    <dgm:pt modelId="{2A841A88-2626-4B4A-8352-0960EC0FD12D}" type="parTrans" cxnId="{FF9F2FB4-B230-4D88-9C92-CA6329B72997}">
      <dgm:prSet/>
      <dgm:spPr/>
      <dgm:t>
        <a:bodyPr/>
        <a:lstStyle/>
        <a:p>
          <a:endParaRPr lang="ru-RU"/>
        </a:p>
      </dgm:t>
    </dgm:pt>
    <dgm:pt modelId="{9F36BD21-3EA0-4634-B810-DA2726C285A5}" type="sibTrans" cxnId="{FF9F2FB4-B230-4D88-9C92-CA6329B72997}">
      <dgm:prSet/>
      <dgm:spPr/>
      <dgm:t>
        <a:bodyPr/>
        <a:lstStyle/>
        <a:p>
          <a:endParaRPr lang="ru-RU"/>
        </a:p>
      </dgm:t>
    </dgm:pt>
    <dgm:pt modelId="{5F2DB9F9-8DB1-4875-8E49-0582186F4FCF}">
      <dgm:prSet phldrT="[Текст]" custT="1"/>
      <dgm:spPr/>
      <dgm:t>
        <a:bodyPr/>
        <a:lstStyle/>
        <a:p>
          <a:r>
            <a:rPr lang="ru-RU" sz="1600" noProof="0" dirty="0" err="1" smtClean="0"/>
            <a:t>установлення</a:t>
          </a:r>
          <a:r>
            <a:rPr lang="ru-RU" sz="1600" noProof="0" dirty="0" smtClean="0"/>
            <a:t> </a:t>
          </a:r>
          <a:r>
            <a:rPr lang="ru-RU" sz="1600" noProof="0" dirty="0" err="1" smtClean="0"/>
            <a:t>мінімальної</a:t>
          </a:r>
          <a:r>
            <a:rPr lang="ru-RU" sz="1600" noProof="0" dirty="0" smtClean="0"/>
            <a:t> </a:t>
          </a:r>
          <a:r>
            <a:rPr lang="ru-RU" sz="1600" noProof="0" dirty="0" err="1" smtClean="0"/>
            <a:t>митної</a:t>
          </a:r>
          <a:r>
            <a:rPr lang="ru-RU" sz="1600" noProof="0" dirty="0" smtClean="0"/>
            <a:t> </a:t>
          </a:r>
          <a:r>
            <a:rPr lang="ru-RU" sz="1600" noProof="0" dirty="0" err="1" smtClean="0"/>
            <a:t>вартості</a:t>
          </a:r>
          <a:r>
            <a:rPr lang="ru-RU" sz="1600" noProof="0" dirty="0" smtClean="0"/>
            <a:t> на </a:t>
          </a:r>
          <a:r>
            <a:rPr lang="ru-RU" sz="1600" noProof="0" dirty="0" err="1" smtClean="0"/>
            <a:t>окремі</a:t>
          </a:r>
          <a:r>
            <a:rPr lang="ru-RU" sz="1600" noProof="0" dirty="0" smtClean="0"/>
            <a:t> </a:t>
          </a:r>
          <a:r>
            <a:rPr lang="ru-RU" sz="1600" noProof="0" dirty="0" err="1" smtClean="0"/>
            <a:t>товари</a:t>
          </a:r>
          <a:r>
            <a:rPr lang="ru-RU" sz="1600" noProof="0" dirty="0" smtClean="0"/>
            <a:t> </a:t>
          </a:r>
          <a:endParaRPr lang="uk-UA" sz="1600" noProof="0" dirty="0"/>
        </a:p>
      </dgm:t>
    </dgm:pt>
    <dgm:pt modelId="{CD9D204B-9AAF-4101-9C46-424AD55FF305}" type="parTrans" cxnId="{014A97AD-C56D-41C1-ACD0-9EE4E3523DA5}">
      <dgm:prSet/>
      <dgm:spPr/>
      <dgm:t>
        <a:bodyPr/>
        <a:lstStyle/>
        <a:p>
          <a:endParaRPr lang="ru-RU"/>
        </a:p>
      </dgm:t>
    </dgm:pt>
    <dgm:pt modelId="{01A27016-96A9-4A3E-9F94-56D3CD7189FC}" type="sibTrans" cxnId="{014A97AD-C56D-41C1-ACD0-9EE4E3523DA5}">
      <dgm:prSet/>
      <dgm:spPr/>
      <dgm:t>
        <a:bodyPr/>
        <a:lstStyle/>
        <a:p>
          <a:endParaRPr lang="ru-RU"/>
        </a:p>
      </dgm:t>
    </dgm:pt>
    <dgm:pt modelId="{C95252EB-9C3B-48CA-8E40-B58DCF14F48D}" type="pres">
      <dgm:prSet presAssocID="{F13A77F9-AA7F-4EB6-A57D-82B1D44D9DDE}" presName="diagram" presStyleCnt="0">
        <dgm:presLayoutVars>
          <dgm:dir/>
          <dgm:resizeHandles val="exact"/>
        </dgm:presLayoutVars>
      </dgm:prSet>
      <dgm:spPr/>
      <dgm:t>
        <a:bodyPr/>
        <a:lstStyle/>
        <a:p>
          <a:endParaRPr lang="ru-RU"/>
        </a:p>
      </dgm:t>
    </dgm:pt>
    <dgm:pt modelId="{8CCD568B-0F88-45A4-B92F-8961FF9CC29C}" type="pres">
      <dgm:prSet presAssocID="{3A9C1A04-7524-421B-814E-0FED0D46798D}" presName="node" presStyleLbl="node1" presStyleIdx="0" presStyleCnt="4">
        <dgm:presLayoutVars>
          <dgm:bulletEnabled val="1"/>
        </dgm:presLayoutVars>
      </dgm:prSet>
      <dgm:spPr/>
      <dgm:t>
        <a:bodyPr/>
        <a:lstStyle/>
        <a:p>
          <a:endParaRPr lang="ru-RU"/>
        </a:p>
      </dgm:t>
    </dgm:pt>
    <dgm:pt modelId="{7FDD1E23-FB89-4642-9C18-9F1BDA979F17}" type="pres">
      <dgm:prSet presAssocID="{C0F2D6A5-2ACD-410D-AC66-27FF519FD22D}" presName="sibTrans" presStyleCnt="0"/>
      <dgm:spPr/>
    </dgm:pt>
    <dgm:pt modelId="{2EDE6CBE-AAD9-432A-B973-8B5B3947825D}" type="pres">
      <dgm:prSet presAssocID="{AE99502E-5F61-4397-B9C0-3F9E41B848F8}" presName="node" presStyleLbl="node1" presStyleIdx="1" presStyleCnt="4">
        <dgm:presLayoutVars>
          <dgm:bulletEnabled val="1"/>
        </dgm:presLayoutVars>
      </dgm:prSet>
      <dgm:spPr/>
      <dgm:t>
        <a:bodyPr/>
        <a:lstStyle/>
        <a:p>
          <a:endParaRPr lang="ru-RU"/>
        </a:p>
      </dgm:t>
    </dgm:pt>
    <dgm:pt modelId="{DC564CD6-92D0-494E-B446-EE6E66F8B2C1}" type="pres">
      <dgm:prSet presAssocID="{87414262-46E7-4A7F-A3AA-A50961F74494}" presName="sibTrans" presStyleCnt="0"/>
      <dgm:spPr/>
    </dgm:pt>
    <dgm:pt modelId="{4F956975-ED60-4262-91CC-EA6B78CC2D4E}" type="pres">
      <dgm:prSet presAssocID="{6EBB5B36-5E19-4A72-A966-9219268A30BD}" presName="node" presStyleLbl="node1" presStyleIdx="2" presStyleCnt="4">
        <dgm:presLayoutVars>
          <dgm:bulletEnabled val="1"/>
        </dgm:presLayoutVars>
      </dgm:prSet>
      <dgm:spPr/>
      <dgm:t>
        <a:bodyPr/>
        <a:lstStyle/>
        <a:p>
          <a:endParaRPr lang="ru-RU"/>
        </a:p>
      </dgm:t>
    </dgm:pt>
    <dgm:pt modelId="{BA804579-4422-4279-A3DF-51474D105956}" type="pres">
      <dgm:prSet presAssocID="{9F36BD21-3EA0-4634-B810-DA2726C285A5}" presName="sibTrans" presStyleCnt="0"/>
      <dgm:spPr/>
    </dgm:pt>
    <dgm:pt modelId="{39CFF117-66DF-4DC2-ACB5-A2FD389AB3F9}" type="pres">
      <dgm:prSet presAssocID="{5F2DB9F9-8DB1-4875-8E49-0582186F4FCF}" presName="node" presStyleLbl="node1" presStyleIdx="3" presStyleCnt="4">
        <dgm:presLayoutVars>
          <dgm:bulletEnabled val="1"/>
        </dgm:presLayoutVars>
      </dgm:prSet>
      <dgm:spPr/>
      <dgm:t>
        <a:bodyPr/>
        <a:lstStyle/>
        <a:p>
          <a:endParaRPr lang="ru-RU"/>
        </a:p>
      </dgm:t>
    </dgm:pt>
  </dgm:ptLst>
  <dgm:cxnLst>
    <dgm:cxn modelId="{D1DAAA05-2106-4AE5-A952-DB0A7A217B98}" type="presOf" srcId="{6EBB5B36-5E19-4A72-A966-9219268A30BD}" destId="{4F956975-ED60-4262-91CC-EA6B78CC2D4E}" srcOrd="0" destOrd="0" presId="urn:microsoft.com/office/officeart/2005/8/layout/default"/>
    <dgm:cxn modelId="{F4859811-9AFF-4E0F-B4E0-06EEAE0579DA}" type="presOf" srcId="{3A9C1A04-7524-421B-814E-0FED0D46798D}" destId="{8CCD568B-0F88-45A4-B92F-8961FF9CC29C}" srcOrd="0" destOrd="0" presId="urn:microsoft.com/office/officeart/2005/8/layout/default"/>
    <dgm:cxn modelId="{4A9CB35D-1EBC-449C-98B5-D0D3873DF642}" type="presOf" srcId="{F13A77F9-AA7F-4EB6-A57D-82B1D44D9DDE}" destId="{C95252EB-9C3B-48CA-8E40-B58DCF14F48D}" srcOrd="0" destOrd="0" presId="urn:microsoft.com/office/officeart/2005/8/layout/default"/>
    <dgm:cxn modelId="{75760ADB-C8FC-4B2C-9865-8F9375F1E2BF}" type="presOf" srcId="{AE99502E-5F61-4397-B9C0-3F9E41B848F8}" destId="{2EDE6CBE-AAD9-432A-B973-8B5B3947825D}" srcOrd="0" destOrd="0" presId="urn:microsoft.com/office/officeart/2005/8/layout/default"/>
    <dgm:cxn modelId="{014A97AD-C56D-41C1-ACD0-9EE4E3523DA5}" srcId="{F13A77F9-AA7F-4EB6-A57D-82B1D44D9DDE}" destId="{5F2DB9F9-8DB1-4875-8E49-0582186F4FCF}" srcOrd="3" destOrd="0" parTransId="{CD9D204B-9AAF-4101-9C46-424AD55FF305}" sibTransId="{01A27016-96A9-4A3E-9F94-56D3CD7189FC}"/>
    <dgm:cxn modelId="{A970216F-ACFC-42D2-AA8A-FC924183831C}" srcId="{F13A77F9-AA7F-4EB6-A57D-82B1D44D9DDE}" destId="{AE99502E-5F61-4397-B9C0-3F9E41B848F8}" srcOrd="1" destOrd="0" parTransId="{0D890056-2448-4665-A5D6-BAF01B13FFED}" sibTransId="{87414262-46E7-4A7F-A3AA-A50961F74494}"/>
    <dgm:cxn modelId="{FF9F2FB4-B230-4D88-9C92-CA6329B72997}" srcId="{F13A77F9-AA7F-4EB6-A57D-82B1D44D9DDE}" destId="{6EBB5B36-5E19-4A72-A966-9219268A30BD}" srcOrd="2" destOrd="0" parTransId="{2A841A88-2626-4B4A-8352-0960EC0FD12D}" sibTransId="{9F36BD21-3EA0-4634-B810-DA2726C285A5}"/>
    <dgm:cxn modelId="{374177D4-3CF7-479D-91ED-DD2482DF9B7F}" type="presOf" srcId="{5F2DB9F9-8DB1-4875-8E49-0582186F4FCF}" destId="{39CFF117-66DF-4DC2-ACB5-A2FD389AB3F9}" srcOrd="0" destOrd="0" presId="urn:microsoft.com/office/officeart/2005/8/layout/default"/>
    <dgm:cxn modelId="{3EABA7A9-DA69-468E-BE37-81EB700A7ADE}" srcId="{F13A77F9-AA7F-4EB6-A57D-82B1D44D9DDE}" destId="{3A9C1A04-7524-421B-814E-0FED0D46798D}" srcOrd="0" destOrd="0" parTransId="{88C6C420-15C4-4556-8508-0E2EA76BD0E5}" sibTransId="{C0F2D6A5-2ACD-410D-AC66-27FF519FD22D}"/>
    <dgm:cxn modelId="{D25F5106-6AFC-4E1A-ADEA-059B7224A6DE}" type="presParOf" srcId="{C95252EB-9C3B-48CA-8E40-B58DCF14F48D}" destId="{8CCD568B-0F88-45A4-B92F-8961FF9CC29C}" srcOrd="0" destOrd="0" presId="urn:microsoft.com/office/officeart/2005/8/layout/default"/>
    <dgm:cxn modelId="{D93F3F33-0462-4BFC-BEDD-B8C3D60743B5}" type="presParOf" srcId="{C95252EB-9C3B-48CA-8E40-B58DCF14F48D}" destId="{7FDD1E23-FB89-4642-9C18-9F1BDA979F17}" srcOrd="1" destOrd="0" presId="urn:microsoft.com/office/officeart/2005/8/layout/default"/>
    <dgm:cxn modelId="{0FB47B2E-E4CB-41AE-B797-3C4B94EA7F83}" type="presParOf" srcId="{C95252EB-9C3B-48CA-8E40-B58DCF14F48D}" destId="{2EDE6CBE-AAD9-432A-B973-8B5B3947825D}" srcOrd="2" destOrd="0" presId="urn:microsoft.com/office/officeart/2005/8/layout/default"/>
    <dgm:cxn modelId="{1669F4AA-20EA-4635-8D8B-08772AAC2125}" type="presParOf" srcId="{C95252EB-9C3B-48CA-8E40-B58DCF14F48D}" destId="{DC564CD6-92D0-494E-B446-EE6E66F8B2C1}" srcOrd="3" destOrd="0" presId="urn:microsoft.com/office/officeart/2005/8/layout/default"/>
    <dgm:cxn modelId="{1EB65813-42A9-464F-9DD0-96A603AF87D4}" type="presParOf" srcId="{C95252EB-9C3B-48CA-8E40-B58DCF14F48D}" destId="{4F956975-ED60-4262-91CC-EA6B78CC2D4E}" srcOrd="4" destOrd="0" presId="urn:microsoft.com/office/officeart/2005/8/layout/default"/>
    <dgm:cxn modelId="{EB02FE89-478F-4083-B543-4C4990E78483}" type="presParOf" srcId="{C95252EB-9C3B-48CA-8E40-B58DCF14F48D}" destId="{BA804579-4422-4279-A3DF-51474D105956}" srcOrd="5" destOrd="0" presId="urn:microsoft.com/office/officeart/2005/8/layout/default"/>
    <dgm:cxn modelId="{4FB1C88C-C446-43FF-A854-F2FDF6F15F4F}" type="presParOf" srcId="{C95252EB-9C3B-48CA-8E40-B58DCF14F48D}" destId="{39CFF117-66DF-4DC2-ACB5-A2FD389AB3F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D568B-0F88-45A4-B92F-8961FF9CC29C}">
      <dsp:nvSpPr>
        <dsp:cNvPr id="0" name=""/>
        <dsp:cNvSpPr/>
      </dsp:nvSpPr>
      <dsp:spPr>
        <a:xfrm>
          <a:off x="0" y="41332"/>
          <a:ext cx="3226143" cy="1935686"/>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noProof="0" smtClean="0"/>
            <a:t>зовнішня торгівля,</a:t>
          </a:r>
          <a:endParaRPr lang="uk-UA" sz="2400" kern="1200" noProof="0" dirty="0"/>
        </a:p>
      </dsp:txBody>
      <dsp:txXfrm>
        <a:off x="0" y="41332"/>
        <a:ext cx="3226143" cy="1935686"/>
      </dsp:txXfrm>
    </dsp:sp>
    <dsp:sp modelId="{99A0D3EA-E600-44BD-A302-75F4A6F7C964}">
      <dsp:nvSpPr>
        <dsp:cNvPr id="0" name=""/>
        <dsp:cNvSpPr/>
      </dsp:nvSpPr>
      <dsp:spPr>
        <a:xfrm>
          <a:off x="3548758" y="41332"/>
          <a:ext cx="3226143" cy="1935686"/>
        </a:xfrm>
        <a:prstGeom prst="rect">
          <a:avLst/>
        </a:prstGeom>
        <a:gradFill rotWithShape="0">
          <a:gsLst>
            <a:gs pos="0">
              <a:schemeClr val="accent4">
                <a:hueOff val="1024216"/>
                <a:satOff val="9288"/>
                <a:lumOff val="3608"/>
                <a:alphaOff val="0"/>
                <a:tint val="94000"/>
                <a:satMod val="103000"/>
                <a:lumMod val="102000"/>
              </a:schemeClr>
            </a:gs>
            <a:gs pos="50000">
              <a:schemeClr val="accent4">
                <a:hueOff val="1024216"/>
                <a:satOff val="9288"/>
                <a:lumOff val="3608"/>
                <a:alphaOff val="0"/>
                <a:shade val="100000"/>
                <a:satMod val="110000"/>
                <a:lumMod val="100000"/>
              </a:schemeClr>
            </a:gs>
            <a:gs pos="100000">
              <a:schemeClr val="accent4">
                <a:hueOff val="1024216"/>
                <a:satOff val="9288"/>
                <a:lumOff val="3608"/>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noProof="0" dirty="0" smtClean="0"/>
            <a:t>фінансово-кредитні операції, </a:t>
          </a:r>
          <a:endParaRPr lang="ru-RU" sz="2400" kern="1200" noProof="0" dirty="0" smtClean="0"/>
        </a:p>
      </dsp:txBody>
      <dsp:txXfrm>
        <a:off x="3548758" y="41332"/>
        <a:ext cx="3226143" cy="1935686"/>
      </dsp:txXfrm>
    </dsp:sp>
    <dsp:sp modelId="{2AAF2129-A87B-4BB0-9A6F-9C11E8DD43E0}">
      <dsp:nvSpPr>
        <dsp:cNvPr id="0" name=""/>
        <dsp:cNvSpPr/>
      </dsp:nvSpPr>
      <dsp:spPr>
        <a:xfrm>
          <a:off x="7097516" y="41332"/>
          <a:ext cx="3226143" cy="1935686"/>
        </a:xfrm>
        <a:prstGeom prst="rect">
          <a:avLst/>
        </a:prstGeom>
        <a:gradFill rotWithShape="0">
          <a:gsLst>
            <a:gs pos="0">
              <a:schemeClr val="accent4">
                <a:hueOff val="2048432"/>
                <a:satOff val="18576"/>
                <a:lumOff val="7216"/>
                <a:alphaOff val="0"/>
                <a:tint val="94000"/>
                <a:satMod val="103000"/>
                <a:lumMod val="102000"/>
              </a:schemeClr>
            </a:gs>
            <a:gs pos="50000">
              <a:schemeClr val="accent4">
                <a:hueOff val="2048432"/>
                <a:satOff val="18576"/>
                <a:lumOff val="7216"/>
                <a:alphaOff val="0"/>
                <a:shade val="100000"/>
                <a:satMod val="110000"/>
                <a:lumMod val="100000"/>
              </a:schemeClr>
            </a:gs>
            <a:gs pos="100000">
              <a:schemeClr val="accent4">
                <a:hueOff val="2048432"/>
                <a:satOff val="18576"/>
                <a:lumOff val="7216"/>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noProof="0" dirty="0" err="1" smtClean="0"/>
            <a:t>підприємницька</a:t>
          </a:r>
          <a:r>
            <a:rPr lang="ru-RU" sz="2400" kern="1200" noProof="0" dirty="0" smtClean="0"/>
            <a:t> діяльність, </a:t>
          </a:r>
          <a:endParaRPr lang="ru-RU" sz="2400" kern="1200" noProof="0" dirty="0" smtClean="0"/>
        </a:p>
      </dsp:txBody>
      <dsp:txXfrm>
        <a:off x="7097516" y="41332"/>
        <a:ext cx="3226143" cy="1935686"/>
      </dsp:txXfrm>
    </dsp:sp>
    <dsp:sp modelId="{4C96DCC2-B341-4924-82C2-34911DA7D85B}">
      <dsp:nvSpPr>
        <dsp:cNvPr id="0" name=""/>
        <dsp:cNvSpPr/>
      </dsp:nvSpPr>
      <dsp:spPr>
        <a:xfrm>
          <a:off x="0" y="2299632"/>
          <a:ext cx="3226143" cy="1935686"/>
        </a:xfrm>
        <a:prstGeom prst="rect">
          <a:avLst/>
        </a:prstGeom>
        <a:gradFill rotWithShape="0">
          <a:gsLst>
            <a:gs pos="0">
              <a:schemeClr val="accent4">
                <a:hueOff val="3072648"/>
                <a:satOff val="27863"/>
                <a:lumOff val="10823"/>
                <a:alphaOff val="0"/>
                <a:tint val="94000"/>
                <a:satMod val="103000"/>
                <a:lumMod val="102000"/>
              </a:schemeClr>
            </a:gs>
            <a:gs pos="50000">
              <a:schemeClr val="accent4">
                <a:hueOff val="3072648"/>
                <a:satOff val="27863"/>
                <a:lumOff val="10823"/>
                <a:alphaOff val="0"/>
                <a:shade val="100000"/>
                <a:satMod val="110000"/>
                <a:lumMod val="100000"/>
              </a:schemeClr>
            </a:gs>
            <a:gs pos="100000">
              <a:schemeClr val="accent4">
                <a:hueOff val="3072648"/>
                <a:satOff val="27863"/>
                <a:lumOff val="10823"/>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noProof="0" smtClean="0"/>
            <a:t>науково-технічна</a:t>
          </a:r>
          <a:endParaRPr lang="ru-RU" sz="2400" kern="1200" noProof="0" dirty="0" smtClean="0"/>
        </a:p>
      </dsp:txBody>
      <dsp:txXfrm>
        <a:off x="0" y="2299632"/>
        <a:ext cx="3226143" cy="1935686"/>
      </dsp:txXfrm>
    </dsp:sp>
    <dsp:sp modelId="{43FA114E-1D3A-4E1C-9DB6-AF4025EE1E21}">
      <dsp:nvSpPr>
        <dsp:cNvPr id="0" name=""/>
        <dsp:cNvSpPr/>
      </dsp:nvSpPr>
      <dsp:spPr>
        <a:xfrm>
          <a:off x="3548758" y="2299632"/>
          <a:ext cx="3226143" cy="1935686"/>
        </a:xfrm>
        <a:prstGeom prst="rect">
          <a:avLst/>
        </a:prstGeom>
        <a:gradFill rotWithShape="0">
          <a:gsLst>
            <a:gs pos="0">
              <a:schemeClr val="accent4">
                <a:hueOff val="4096864"/>
                <a:satOff val="37151"/>
                <a:lumOff val="14431"/>
                <a:alphaOff val="0"/>
                <a:tint val="94000"/>
                <a:satMod val="103000"/>
                <a:lumMod val="102000"/>
              </a:schemeClr>
            </a:gs>
            <a:gs pos="50000">
              <a:schemeClr val="accent4">
                <a:hueOff val="4096864"/>
                <a:satOff val="37151"/>
                <a:lumOff val="14431"/>
                <a:alphaOff val="0"/>
                <a:shade val="100000"/>
                <a:satMod val="110000"/>
                <a:lumMod val="100000"/>
              </a:schemeClr>
            </a:gs>
            <a:gs pos="100000">
              <a:schemeClr val="accent4">
                <a:hueOff val="4096864"/>
                <a:satOff val="37151"/>
                <a:lumOff val="14431"/>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noProof="0" dirty="0" smtClean="0"/>
            <a:t>кооперація з іноземними підприємцями, </a:t>
          </a:r>
          <a:endParaRPr lang="ru-RU" sz="2400" kern="1200" noProof="0" dirty="0" smtClean="0"/>
        </a:p>
      </dsp:txBody>
      <dsp:txXfrm>
        <a:off x="3548758" y="2299632"/>
        <a:ext cx="3226143" cy="1935686"/>
      </dsp:txXfrm>
    </dsp:sp>
    <dsp:sp modelId="{47BC6412-B7C0-41E4-B4DE-2505CAE7B385}">
      <dsp:nvSpPr>
        <dsp:cNvPr id="0" name=""/>
        <dsp:cNvSpPr/>
      </dsp:nvSpPr>
      <dsp:spPr>
        <a:xfrm>
          <a:off x="7097516" y="2299632"/>
          <a:ext cx="3226143" cy="1935686"/>
        </a:xfrm>
        <a:prstGeom prst="rect">
          <a:avLst/>
        </a:prstGeom>
        <a:gradFill rotWithShape="0">
          <a:gsLst>
            <a:gs pos="0">
              <a:schemeClr val="accent4">
                <a:hueOff val="5121079"/>
                <a:satOff val="46439"/>
                <a:lumOff val="18039"/>
                <a:alphaOff val="0"/>
                <a:tint val="94000"/>
                <a:satMod val="103000"/>
                <a:lumMod val="102000"/>
              </a:schemeClr>
            </a:gs>
            <a:gs pos="50000">
              <a:schemeClr val="accent4">
                <a:hueOff val="5121079"/>
                <a:satOff val="46439"/>
                <a:lumOff val="18039"/>
                <a:alphaOff val="0"/>
                <a:shade val="100000"/>
                <a:satMod val="110000"/>
                <a:lumMod val="100000"/>
              </a:schemeClr>
            </a:gs>
            <a:gs pos="100000">
              <a:schemeClr val="accent4">
                <a:hueOff val="5121079"/>
                <a:satOff val="46439"/>
                <a:lumOff val="18039"/>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noProof="0" dirty="0" err="1" smtClean="0"/>
            <a:t>надання</a:t>
          </a:r>
          <a:r>
            <a:rPr lang="ru-RU" sz="2400" kern="1200" noProof="0" dirty="0" smtClean="0"/>
            <a:t> </a:t>
          </a:r>
          <a:r>
            <a:rPr lang="ru-RU" sz="2400" kern="1200" noProof="0" dirty="0" err="1" smtClean="0"/>
            <a:t>різноманітних</a:t>
          </a:r>
          <a:r>
            <a:rPr lang="ru-RU" sz="2400" kern="1200" noProof="0" dirty="0" smtClean="0"/>
            <a:t> послуг.</a:t>
          </a:r>
          <a:endParaRPr lang="ru-RU" sz="2400" kern="1200" noProof="0" dirty="0" smtClean="0"/>
        </a:p>
      </dsp:txBody>
      <dsp:txXfrm>
        <a:off x="7097516" y="2299632"/>
        <a:ext cx="3226143" cy="1935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DF404-AA3E-4C48-B5F8-6EB82B8E425A}">
      <dsp:nvSpPr>
        <dsp:cNvPr id="0" name=""/>
        <dsp:cNvSpPr/>
      </dsp:nvSpPr>
      <dsp:spPr>
        <a:xfrm rot="16200000">
          <a:off x="-80831" y="82665"/>
          <a:ext cx="4244753" cy="4079421"/>
        </a:xfrm>
        <a:prstGeom prst="flowChartManualOperation">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ru-RU" sz="1800" b="1" i="1" u="none" kern="1200" noProof="0" dirty="0" err="1" smtClean="0"/>
            <a:t>інтеграції</a:t>
          </a:r>
          <a:r>
            <a:rPr lang="ru-RU" sz="1800" b="1" i="1" u="none" kern="1200" noProof="0" dirty="0" smtClean="0"/>
            <a:t> (</a:t>
          </a:r>
          <a:r>
            <a:rPr lang="ru-RU" sz="1800" b="1" i="1" u="none" kern="1200" noProof="0" dirty="0" err="1" smtClean="0"/>
            <a:t>рівень</a:t>
          </a:r>
          <a:r>
            <a:rPr lang="ru-RU" sz="1800" b="1" i="1" u="none" kern="1200" noProof="0" dirty="0" smtClean="0"/>
            <a:t> </a:t>
          </a:r>
          <a:r>
            <a:rPr lang="ru-RU" sz="1800" b="1" i="1" u="none" kern="1200" noProof="0" dirty="0" err="1" smtClean="0"/>
            <a:t>участі</a:t>
          </a:r>
          <a:r>
            <a:rPr lang="ru-RU" sz="1800" b="1" i="1" u="none" kern="1200" noProof="0" dirty="0" smtClean="0"/>
            <a:t> у </a:t>
          </a:r>
          <a:r>
            <a:rPr lang="ru-RU" sz="1800" b="1" i="1" u="none" kern="1200" noProof="0" dirty="0" err="1" smtClean="0"/>
            <a:t>міжнародних</a:t>
          </a:r>
          <a:r>
            <a:rPr lang="ru-RU" sz="1800" b="1" i="1" u="none" kern="1200" noProof="0" dirty="0" smtClean="0"/>
            <a:t> </a:t>
          </a:r>
          <a:r>
            <a:rPr lang="ru-RU" sz="1800" b="1" i="1" u="none" kern="1200" noProof="0" dirty="0" err="1" smtClean="0"/>
            <a:t>організаціях</a:t>
          </a:r>
          <a:r>
            <a:rPr lang="ru-RU" sz="1800" b="1" i="1" u="none" kern="1200" noProof="0" dirty="0" smtClean="0"/>
            <a:t>), коли </a:t>
          </a:r>
          <a:r>
            <a:rPr lang="ru-RU" sz="1800" b="1" i="1" u="none" kern="1200" noProof="0" dirty="0" err="1" smtClean="0"/>
            <a:t>внаслідок</a:t>
          </a:r>
          <a:r>
            <a:rPr lang="ru-RU" sz="1800" b="1" i="1" u="none" kern="1200" noProof="0" dirty="0" smtClean="0"/>
            <a:t> </a:t>
          </a:r>
          <a:r>
            <a:rPr lang="ru-RU" sz="1800" b="1" i="1" u="none" kern="1200" noProof="0" dirty="0" err="1" smtClean="0"/>
            <a:t>інтернаціоналізації</a:t>
          </a:r>
          <a:r>
            <a:rPr lang="ru-RU" sz="1800" b="1" i="1" u="none" kern="1200" noProof="0" dirty="0" smtClean="0"/>
            <a:t> </a:t>
          </a:r>
          <a:r>
            <a:rPr lang="ru-RU" sz="1800" b="1" i="1" u="none" kern="1200" noProof="0" dirty="0" err="1" smtClean="0"/>
            <a:t>переплітаються</a:t>
          </a:r>
          <a:r>
            <a:rPr lang="ru-RU" sz="1800" b="1" i="1" u="none" kern="1200" noProof="0" dirty="0" smtClean="0"/>
            <a:t> </a:t>
          </a:r>
          <a:r>
            <a:rPr lang="ru-RU" sz="1800" b="1" i="1" u="none" kern="1200" noProof="0" dirty="0" err="1" smtClean="0"/>
            <a:t>національні</a:t>
          </a:r>
          <a:r>
            <a:rPr lang="ru-RU" sz="1800" b="1" i="1" u="none" kern="1200" noProof="0" dirty="0" smtClean="0"/>
            <a:t> </a:t>
          </a:r>
          <a:r>
            <a:rPr lang="ru-RU" sz="1800" b="1" i="1" u="none" kern="1200" noProof="0" dirty="0" err="1" smtClean="0"/>
            <a:t>господарства</a:t>
          </a:r>
          <a:r>
            <a:rPr lang="ru-RU" sz="1800" b="1" i="1" u="none" kern="1200" noProof="0" dirty="0" smtClean="0"/>
            <a:t> </a:t>
          </a:r>
          <a:r>
            <a:rPr lang="ru-RU" sz="1800" b="1" i="1" u="none" kern="1200" noProof="0" dirty="0" err="1" smtClean="0"/>
            <a:t>двох</a:t>
          </a:r>
          <a:r>
            <a:rPr lang="ru-RU" sz="1800" b="1" i="1" u="none" kern="1200" noProof="0" dirty="0" smtClean="0"/>
            <a:t> </a:t>
          </a:r>
          <a:r>
            <a:rPr lang="ru-RU" sz="1800" b="1" i="1" u="none" kern="1200" noProof="0" dirty="0" err="1" smtClean="0"/>
            <a:t>або</a:t>
          </a:r>
          <a:r>
            <a:rPr lang="ru-RU" sz="1800" b="1" i="1" u="none" kern="1200" noProof="0" dirty="0" smtClean="0"/>
            <a:t> </a:t>
          </a:r>
          <a:r>
            <a:rPr lang="ru-RU" sz="1800" b="1" i="1" u="none" kern="1200" noProof="0" dirty="0" err="1" smtClean="0"/>
            <a:t>декількох</a:t>
          </a:r>
          <a:r>
            <a:rPr lang="ru-RU" sz="1800" b="1" i="1" u="none" kern="1200" noProof="0" dirty="0" smtClean="0"/>
            <a:t> </a:t>
          </a:r>
          <a:r>
            <a:rPr lang="ru-RU" sz="1800" b="1" i="1" u="none" kern="1200" noProof="0" dirty="0" err="1" smtClean="0"/>
            <a:t>країн</a:t>
          </a:r>
          <a:r>
            <a:rPr lang="ru-RU" sz="1800" b="1" i="1" u="none" kern="1200" noProof="0" dirty="0" smtClean="0"/>
            <a:t> і ними проводиться </a:t>
          </a:r>
          <a:r>
            <a:rPr lang="ru-RU" sz="1800" b="1" i="1" u="none" kern="1200" noProof="0" dirty="0" err="1" smtClean="0"/>
            <a:t>узгоджена</a:t>
          </a:r>
          <a:r>
            <a:rPr lang="ru-RU" sz="1800" b="1" i="1" u="none" kern="1200" noProof="0" dirty="0" smtClean="0"/>
            <a:t> </a:t>
          </a:r>
          <a:r>
            <a:rPr lang="ru-RU" sz="1800" b="1" i="1" u="none" kern="1200" noProof="0" dirty="0" err="1" smtClean="0"/>
            <a:t>торговельно-економічна</a:t>
          </a:r>
          <a:r>
            <a:rPr lang="ru-RU" sz="1800" b="1" i="1" u="none" kern="1200" noProof="0" dirty="0" smtClean="0"/>
            <a:t> </a:t>
          </a:r>
          <a:r>
            <a:rPr lang="ru-RU" sz="1800" b="1" i="1" u="none" kern="1200" noProof="0" dirty="0" err="1" smtClean="0"/>
            <a:t>політика</a:t>
          </a:r>
          <a:r>
            <a:rPr lang="ru-RU" sz="1800" b="1" i="1" u="none" kern="1200" noProof="0" dirty="0" smtClean="0"/>
            <a:t>;</a:t>
          </a:r>
          <a:endParaRPr lang="uk-UA" sz="1800" i="1" u="none" kern="1200" noProof="0" dirty="0"/>
        </a:p>
      </dsp:txBody>
      <dsp:txXfrm rot="5400000">
        <a:off x="1835" y="848950"/>
        <a:ext cx="4079421" cy="2546851"/>
      </dsp:txXfrm>
    </dsp:sp>
    <dsp:sp modelId="{80D15AD0-07D1-4A7C-A143-0D366AE744E2}">
      <dsp:nvSpPr>
        <dsp:cNvPr id="0" name=""/>
        <dsp:cNvSpPr/>
      </dsp:nvSpPr>
      <dsp:spPr>
        <a:xfrm rot="16200000">
          <a:off x="4917219" y="-450092"/>
          <a:ext cx="4244753" cy="5144938"/>
        </a:xfrm>
        <a:prstGeom prst="flowChartManualOperation">
          <a:avLst/>
        </a:prstGeom>
        <a:gradFill rotWithShape="0">
          <a:gsLst>
            <a:gs pos="0">
              <a:schemeClr val="accent3">
                <a:hueOff val="3077644"/>
                <a:satOff val="4738"/>
                <a:lumOff val="6274"/>
                <a:alphaOff val="0"/>
                <a:tint val="94000"/>
                <a:satMod val="103000"/>
                <a:lumMod val="102000"/>
              </a:schemeClr>
            </a:gs>
            <a:gs pos="50000">
              <a:schemeClr val="accent3">
                <a:hueOff val="3077644"/>
                <a:satOff val="4738"/>
                <a:lumOff val="6274"/>
                <a:alphaOff val="0"/>
                <a:shade val="100000"/>
                <a:satMod val="110000"/>
                <a:lumMod val="100000"/>
              </a:schemeClr>
            </a:gs>
            <a:gs pos="100000">
              <a:schemeClr val="accent3">
                <a:hueOff val="3077644"/>
                <a:satOff val="4738"/>
                <a:lumOff val="6274"/>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ru-RU" sz="1600" b="1" i="1" u="none" kern="1200" noProof="0" dirty="0" err="1" smtClean="0"/>
            <a:t>рівні</a:t>
          </a:r>
          <a:r>
            <a:rPr lang="ru-RU" sz="1600" b="1" i="1" u="none" kern="1200" noProof="0" dirty="0" smtClean="0"/>
            <a:t> </a:t>
          </a:r>
          <a:r>
            <a:rPr lang="ru-RU" sz="1600" b="1" i="1" u="none" kern="1200" noProof="0" dirty="0" err="1" smtClean="0"/>
            <a:t>двосторонніх</a:t>
          </a:r>
          <a:r>
            <a:rPr lang="ru-RU" sz="1600" b="1" i="1" u="none" kern="1200" noProof="0" dirty="0" smtClean="0"/>
            <a:t> </a:t>
          </a:r>
          <a:r>
            <a:rPr lang="ru-RU" sz="1600" b="1" i="1" u="none" kern="1200" noProof="0" dirty="0" err="1" smtClean="0"/>
            <a:t>відносин</a:t>
          </a:r>
          <a:r>
            <a:rPr lang="ru-RU" sz="1600" b="1" i="1" u="none" kern="1200" noProof="0" dirty="0" smtClean="0"/>
            <a:t>:</a:t>
          </a:r>
          <a:endParaRPr lang="uk-UA" sz="1600" b="1" i="1" u="none" kern="1200" noProof="0" dirty="0"/>
        </a:p>
        <a:p>
          <a:pPr marL="171450" lvl="1" indent="-171450" algn="l" defTabSz="711200">
            <a:lnSpc>
              <a:spcPct val="90000"/>
            </a:lnSpc>
            <a:spcBef>
              <a:spcPct val="0"/>
            </a:spcBef>
            <a:spcAft>
              <a:spcPct val="15000"/>
            </a:spcAft>
            <a:buChar char="••"/>
          </a:pPr>
          <a:r>
            <a:rPr lang="ru-RU" sz="1600" b="1" i="1" u="none" kern="1200" noProof="0" dirty="0" err="1" smtClean="0"/>
            <a:t>контактів</a:t>
          </a:r>
          <a:r>
            <a:rPr lang="ru-RU" sz="1600" b="1" i="1" u="none" kern="1200" noProof="0" dirty="0" smtClean="0"/>
            <a:t> (</a:t>
          </a:r>
          <a:r>
            <a:rPr lang="ru-RU" sz="1600" b="1" i="1" u="none" kern="1200" noProof="0" dirty="0" err="1" smtClean="0"/>
            <a:t>найпростіших</a:t>
          </a:r>
          <a:r>
            <a:rPr lang="ru-RU" sz="1600" b="1" i="1" u="none" kern="1200" noProof="0" dirty="0" smtClean="0"/>
            <a:t> </a:t>
          </a:r>
          <a:r>
            <a:rPr lang="ru-RU" sz="1600" b="1" i="1" u="none" kern="1200" noProof="0" dirty="0" err="1" smtClean="0"/>
            <a:t>економічних</a:t>
          </a:r>
          <a:r>
            <a:rPr lang="ru-RU" sz="1600" b="1" i="1" u="none" kern="1200" noProof="0" dirty="0" smtClean="0"/>
            <a:t> </a:t>
          </a:r>
          <a:r>
            <a:rPr lang="ru-RU" sz="1600" b="1" i="1" u="none" kern="1200" noProof="0" dirty="0" err="1" smtClean="0"/>
            <a:t>зв'язків</a:t>
          </a:r>
          <a:r>
            <a:rPr lang="ru-RU" sz="1600" b="1" i="1" u="none" kern="1200" noProof="0" dirty="0" smtClean="0"/>
            <a:t>, </a:t>
          </a:r>
          <a:r>
            <a:rPr lang="ru-RU" sz="1600" b="1" i="1" u="none" kern="1200" noProof="0" dirty="0" err="1" smtClean="0"/>
            <a:t>які</a:t>
          </a:r>
          <a:r>
            <a:rPr lang="ru-RU" sz="1600" b="1" i="1" u="none" kern="1200" noProof="0" dirty="0" smtClean="0"/>
            <a:t> </a:t>
          </a:r>
          <a:r>
            <a:rPr lang="ru-RU" sz="1600" b="1" i="1" u="none" kern="1200" noProof="0" dirty="0" err="1" smtClean="0"/>
            <a:t>мають</a:t>
          </a:r>
          <a:r>
            <a:rPr lang="ru-RU" sz="1600" b="1" i="1" u="none" kern="1200" noProof="0" dirty="0" smtClean="0"/>
            <a:t> </a:t>
          </a:r>
          <a:r>
            <a:rPr lang="ru-RU" sz="1600" b="1" i="1" u="none" kern="1200" noProof="0" dirty="0" err="1" smtClean="0"/>
            <a:t>епізодичний</a:t>
          </a:r>
          <a:r>
            <a:rPr lang="ru-RU" sz="1600" b="1" i="1" u="none" kern="1200" noProof="0" dirty="0" smtClean="0"/>
            <a:t> характер і </a:t>
          </a:r>
          <a:r>
            <a:rPr lang="ru-RU" sz="1600" b="1" i="1" u="none" kern="1200" noProof="0" dirty="0" err="1" smtClean="0"/>
            <a:t>регулюються</a:t>
          </a:r>
          <a:r>
            <a:rPr lang="ru-RU" sz="1600" b="1" i="1" u="none" kern="1200" noProof="0" dirty="0" smtClean="0"/>
            <a:t>, </a:t>
          </a:r>
          <a:r>
            <a:rPr lang="ru-RU" sz="1600" b="1" i="1" u="none" kern="1200" noProof="0" dirty="0" err="1" smtClean="0"/>
            <a:t>переважно</a:t>
          </a:r>
          <a:r>
            <a:rPr lang="ru-RU" sz="1600" b="1" i="1" u="none" kern="1200" noProof="0" dirty="0" smtClean="0"/>
            <a:t>, </a:t>
          </a:r>
          <a:r>
            <a:rPr lang="ru-RU" sz="1600" b="1" i="1" u="none" kern="1200" noProof="0" dirty="0" err="1" smtClean="0"/>
            <a:t>одиничними</a:t>
          </a:r>
          <a:r>
            <a:rPr lang="ru-RU" sz="1600" b="1" i="1" u="none" kern="1200" noProof="0" dirty="0" smtClean="0"/>
            <a:t> </a:t>
          </a:r>
          <a:r>
            <a:rPr lang="ru-RU" sz="1600" b="1" i="1" u="none" kern="1200" noProof="0" dirty="0" err="1" smtClean="0"/>
            <a:t>угодами</a:t>
          </a:r>
          <a:r>
            <a:rPr lang="ru-RU" sz="1600" b="1" i="1" u="none" kern="1200" noProof="0" dirty="0" smtClean="0"/>
            <a:t>);</a:t>
          </a:r>
          <a:endParaRPr lang="uk-UA" sz="1600" b="1" i="1" u="none" kern="1200" noProof="0" dirty="0" smtClean="0"/>
        </a:p>
        <a:p>
          <a:pPr marL="171450" lvl="1" indent="-171450" algn="l" defTabSz="711200">
            <a:lnSpc>
              <a:spcPct val="90000"/>
            </a:lnSpc>
            <a:spcBef>
              <a:spcPct val="0"/>
            </a:spcBef>
            <a:spcAft>
              <a:spcPct val="15000"/>
            </a:spcAft>
            <a:buChar char="••"/>
          </a:pPr>
          <a:r>
            <a:rPr lang="ru-RU" sz="1600" b="1" i="1" u="none" kern="1200" noProof="0" dirty="0" err="1" smtClean="0"/>
            <a:t>взаємодії</a:t>
          </a:r>
          <a:r>
            <a:rPr lang="ru-RU" sz="1600" b="1" i="1" u="none" kern="1200" noProof="0" dirty="0" smtClean="0"/>
            <a:t> (стійких економічних зв'язків на </a:t>
          </a:r>
          <a:r>
            <a:rPr lang="ru-RU" sz="1600" b="1" i="1" u="none" kern="1200" noProof="0" dirty="0" err="1" smtClean="0"/>
            <a:t>основі</a:t>
          </a:r>
          <a:r>
            <a:rPr lang="ru-RU" sz="1600" b="1" i="1" u="none" kern="1200" noProof="0" dirty="0" smtClean="0"/>
            <a:t> </a:t>
          </a:r>
          <a:r>
            <a:rPr lang="ru-RU" sz="1600" b="1" i="1" u="none" kern="1200" noProof="0" dirty="0" err="1" smtClean="0"/>
            <a:t>міжнародних</a:t>
          </a:r>
          <a:r>
            <a:rPr lang="ru-RU" sz="1600" b="1" i="1" u="none" kern="1200" noProof="0" dirty="0" smtClean="0"/>
            <a:t> </a:t>
          </a:r>
          <a:r>
            <a:rPr lang="ru-RU" sz="1600" b="1" i="1" u="none" kern="1200" noProof="0" dirty="0" err="1" smtClean="0"/>
            <a:t>угод</a:t>
          </a:r>
          <a:r>
            <a:rPr lang="ru-RU" sz="1600" b="1" i="1" u="none" kern="1200" noProof="0" dirty="0" smtClean="0"/>
            <a:t> і </a:t>
          </a:r>
          <a:r>
            <a:rPr lang="ru-RU" sz="1600" b="1" i="1" u="none" kern="1200" noProof="0" dirty="0" err="1" smtClean="0"/>
            <a:t>домовленостей</a:t>
          </a:r>
          <a:r>
            <a:rPr lang="ru-RU" sz="1600" b="1" i="1" u="none" kern="1200" noProof="0" dirty="0" smtClean="0"/>
            <a:t>, </a:t>
          </a:r>
          <a:r>
            <a:rPr lang="ru-RU" sz="1600" b="1" i="1" u="none" kern="1200" noProof="0" dirty="0" err="1" smtClean="0"/>
            <a:t>укладених</a:t>
          </a:r>
          <a:r>
            <a:rPr lang="ru-RU" sz="1600" b="1" i="1" u="none" kern="1200" noProof="0" dirty="0" smtClean="0"/>
            <a:t> на </a:t>
          </a:r>
          <a:r>
            <a:rPr lang="ru-RU" sz="1600" b="1" i="1" u="none" kern="1200" noProof="0" dirty="0" err="1" smtClean="0"/>
            <a:t>тривалий</a:t>
          </a:r>
          <a:r>
            <a:rPr lang="ru-RU" sz="1600" b="1" i="1" u="none" kern="1200" noProof="0" dirty="0" smtClean="0"/>
            <a:t> час);</a:t>
          </a:r>
          <a:endParaRPr lang="ru-RU" sz="1600" b="1" i="1" u="none" kern="1200" noProof="0" dirty="0" smtClean="0"/>
        </a:p>
        <a:p>
          <a:pPr marL="171450" lvl="1" indent="-171450" algn="l" defTabSz="711200">
            <a:lnSpc>
              <a:spcPct val="90000"/>
            </a:lnSpc>
            <a:spcBef>
              <a:spcPct val="0"/>
            </a:spcBef>
            <a:spcAft>
              <a:spcPct val="15000"/>
            </a:spcAft>
            <a:buChar char="••"/>
          </a:pPr>
          <a:r>
            <a:rPr lang="ru-RU" sz="1600" b="1" i="1" u="none" kern="1200" noProof="0" dirty="0" err="1" smtClean="0"/>
            <a:t>співробітництва</a:t>
          </a:r>
          <a:r>
            <a:rPr lang="ru-RU" sz="1600" b="1" i="1" u="none" kern="1200" noProof="0" dirty="0" smtClean="0"/>
            <a:t> (міцних економічних зв'язків на </a:t>
          </a:r>
          <a:r>
            <a:rPr lang="ru-RU" sz="1600" b="1" i="1" u="none" kern="1200" noProof="0" dirty="0" err="1" smtClean="0"/>
            <a:t>основі</a:t>
          </a:r>
          <a:r>
            <a:rPr lang="ru-RU" sz="1600" b="1" i="1" u="none" kern="1200" noProof="0" dirty="0" smtClean="0"/>
            <a:t> </a:t>
          </a:r>
          <a:r>
            <a:rPr lang="ru-RU" sz="1600" b="1" i="1" u="none" kern="1200" noProof="0" dirty="0" err="1" smtClean="0"/>
            <a:t>спільних</a:t>
          </a:r>
          <a:r>
            <a:rPr lang="ru-RU" sz="1600" b="1" i="1" u="none" kern="1200" noProof="0" dirty="0" smtClean="0"/>
            <a:t>, </a:t>
          </a:r>
          <a:r>
            <a:rPr lang="ru-RU" sz="1600" b="1" i="1" u="none" kern="1200" noProof="0" dirty="0" err="1" smtClean="0"/>
            <a:t>попередньо</a:t>
          </a:r>
          <a:r>
            <a:rPr lang="ru-RU" sz="1600" b="1" i="1" u="none" kern="1200" noProof="0" dirty="0" smtClean="0"/>
            <a:t> </a:t>
          </a:r>
          <a:r>
            <a:rPr lang="ru-RU" sz="1600" b="1" i="1" u="none" kern="1200" noProof="0" dirty="0" err="1" smtClean="0"/>
            <a:t>вироблених</a:t>
          </a:r>
          <a:r>
            <a:rPr lang="ru-RU" sz="1600" b="1" i="1" u="none" kern="1200" noProof="0" dirty="0" smtClean="0"/>
            <a:t> і </a:t>
          </a:r>
          <a:r>
            <a:rPr lang="ru-RU" sz="1600" b="1" i="1" u="none" kern="1200" noProof="0" dirty="0" err="1" smtClean="0"/>
            <a:t>узгоджених</a:t>
          </a:r>
          <a:r>
            <a:rPr lang="ru-RU" sz="1600" b="1" i="1" u="none" kern="1200" noProof="0" dirty="0" smtClean="0"/>
            <a:t> </a:t>
          </a:r>
          <a:r>
            <a:rPr lang="ru-RU" sz="1600" b="1" i="1" u="none" kern="1200" noProof="0" dirty="0" err="1" smtClean="0"/>
            <a:t>намірів</a:t>
          </a:r>
          <a:r>
            <a:rPr lang="ru-RU" sz="1600" b="1" i="1" u="none" kern="1200" noProof="0" dirty="0" smtClean="0"/>
            <a:t>, </a:t>
          </a:r>
          <a:r>
            <a:rPr lang="ru-RU" sz="1600" b="1" i="1" u="none" kern="1200" noProof="0" dirty="0" err="1" smtClean="0"/>
            <a:t>закріплених</a:t>
          </a:r>
          <a:r>
            <a:rPr lang="ru-RU" sz="1600" b="1" i="1" u="none" kern="1200" noProof="0" dirty="0" smtClean="0"/>
            <a:t> </a:t>
          </a:r>
          <a:r>
            <a:rPr lang="ru-RU" sz="1600" b="1" i="1" u="none" kern="1200" noProof="0" dirty="0" err="1" smtClean="0"/>
            <a:t>довгостроковими</a:t>
          </a:r>
          <a:r>
            <a:rPr lang="ru-RU" sz="1600" b="1" i="1" u="none" kern="1200" noProof="0" dirty="0" smtClean="0"/>
            <a:t> </a:t>
          </a:r>
          <a:r>
            <a:rPr lang="ru-RU" sz="1600" b="1" i="1" u="none" kern="1200" noProof="0" dirty="0" err="1" smtClean="0"/>
            <a:t>угодами</a:t>
          </a:r>
          <a:r>
            <a:rPr lang="ru-RU" sz="1600" b="1" i="1" u="none" kern="1200" noProof="0" dirty="0" smtClean="0"/>
            <a:t> і </a:t>
          </a:r>
          <a:r>
            <a:rPr lang="ru-RU" sz="1600" b="1" i="1" u="none" kern="1200" noProof="0" dirty="0" err="1" smtClean="0"/>
            <a:t>домовленостями</a:t>
          </a:r>
          <a:r>
            <a:rPr lang="ru-RU" sz="1600" b="1" i="1" u="none" kern="1200" noProof="0" dirty="0" smtClean="0"/>
            <a:t>).</a:t>
          </a:r>
          <a:endParaRPr lang="ru-RU" sz="1600" b="1" i="1" u="none" kern="1200" noProof="0" dirty="0" smtClean="0"/>
        </a:p>
      </dsp:txBody>
      <dsp:txXfrm rot="5400000">
        <a:off x="4467127" y="848951"/>
        <a:ext cx="5144938" cy="2546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D568B-0F88-45A4-B92F-8961FF9CC29C}">
      <dsp:nvSpPr>
        <dsp:cNvPr id="0" name=""/>
        <dsp:cNvSpPr/>
      </dsp:nvSpPr>
      <dsp:spPr>
        <a:xfrm>
          <a:off x="1710864" y="2013"/>
          <a:ext cx="3286633" cy="197198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noProof="0" dirty="0" err="1" smtClean="0"/>
            <a:t>надання</a:t>
          </a:r>
          <a:r>
            <a:rPr lang="ru-RU" sz="1600" kern="1200" noProof="0" dirty="0" smtClean="0"/>
            <a:t> </a:t>
          </a:r>
          <a:r>
            <a:rPr lang="ru-RU" sz="1600" kern="1200" noProof="0" dirty="0" err="1" smtClean="0"/>
            <a:t>субсидій</a:t>
          </a:r>
          <a:r>
            <a:rPr lang="ru-RU" sz="1600" kern="1200" noProof="0" dirty="0" smtClean="0"/>
            <a:t> </a:t>
          </a:r>
          <a:r>
            <a:rPr lang="ru-RU" sz="1600" kern="1200" noProof="0" dirty="0" err="1" smtClean="0"/>
            <a:t>виробникам</a:t>
          </a:r>
          <a:r>
            <a:rPr lang="ru-RU" sz="1600" kern="1200" noProof="0" dirty="0" smtClean="0"/>
            <a:t> </a:t>
          </a:r>
          <a:r>
            <a:rPr lang="ru-RU" sz="1600" kern="1200" noProof="0" dirty="0" err="1" smtClean="0"/>
            <a:t>експортних</a:t>
          </a:r>
          <a:r>
            <a:rPr lang="ru-RU" sz="1600" kern="1200" noProof="0" dirty="0" smtClean="0"/>
            <a:t> </a:t>
          </a:r>
          <a:r>
            <a:rPr lang="ru-RU" sz="1600" kern="1200" noProof="0" dirty="0" err="1" smtClean="0"/>
            <a:t>товарів</a:t>
          </a:r>
          <a:r>
            <a:rPr lang="ru-RU" sz="1600" kern="1200" noProof="0" dirty="0" smtClean="0"/>
            <a:t>, </a:t>
          </a:r>
          <a:endParaRPr lang="uk-UA" sz="1600" kern="1200" noProof="0" dirty="0"/>
        </a:p>
      </dsp:txBody>
      <dsp:txXfrm>
        <a:off x="1710864" y="2013"/>
        <a:ext cx="3286633" cy="1971980"/>
      </dsp:txXfrm>
    </dsp:sp>
    <dsp:sp modelId="{2EDE6CBE-AAD9-432A-B973-8B5B3947825D}">
      <dsp:nvSpPr>
        <dsp:cNvPr id="0" name=""/>
        <dsp:cNvSpPr/>
      </dsp:nvSpPr>
      <dsp:spPr>
        <a:xfrm>
          <a:off x="5326161" y="2013"/>
          <a:ext cx="3286633" cy="1971980"/>
        </a:xfrm>
        <a:prstGeom prst="rect">
          <a:avLst/>
        </a:prstGeom>
        <a:gradFill rotWithShape="0">
          <a:gsLst>
            <a:gs pos="0">
              <a:schemeClr val="accent4">
                <a:hueOff val="1707026"/>
                <a:satOff val="15480"/>
                <a:lumOff val="6013"/>
                <a:alphaOff val="0"/>
                <a:tint val="94000"/>
                <a:satMod val="103000"/>
                <a:lumMod val="102000"/>
              </a:schemeClr>
            </a:gs>
            <a:gs pos="50000">
              <a:schemeClr val="accent4">
                <a:hueOff val="1707026"/>
                <a:satOff val="15480"/>
                <a:lumOff val="6013"/>
                <a:alphaOff val="0"/>
                <a:shade val="100000"/>
                <a:satMod val="110000"/>
                <a:lumMod val="100000"/>
              </a:schemeClr>
            </a:gs>
            <a:gs pos="100000">
              <a:schemeClr val="accent4">
                <a:hueOff val="1707026"/>
                <a:satOff val="15480"/>
                <a:lumOff val="6013"/>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noProof="0" dirty="0" err="1" smtClean="0"/>
            <a:t>пільгове</a:t>
          </a:r>
          <a:r>
            <a:rPr lang="ru-RU" sz="1600" kern="1200" noProof="0" dirty="0" smtClean="0"/>
            <a:t> </a:t>
          </a:r>
          <a:r>
            <a:rPr lang="ru-RU" sz="1600" kern="1200" noProof="0" dirty="0" err="1" smtClean="0"/>
            <a:t>експортне</a:t>
          </a:r>
          <a:r>
            <a:rPr lang="ru-RU" sz="1600" kern="1200" noProof="0" dirty="0" smtClean="0"/>
            <a:t> </a:t>
          </a:r>
          <a:r>
            <a:rPr lang="ru-RU" sz="1600" kern="1200" noProof="0" dirty="0" err="1" smtClean="0"/>
            <a:t>кредитування</a:t>
          </a:r>
          <a:r>
            <a:rPr lang="ru-RU" sz="1600" kern="1200" noProof="0" dirty="0" smtClean="0"/>
            <a:t>, </a:t>
          </a:r>
          <a:endParaRPr lang="uk-UA" sz="1600" kern="1200" noProof="0" dirty="0"/>
        </a:p>
      </dsp:txBody>
      <dsp:txXfrm>
        <a:off x="5326161" y="2013"/>
        <a:ext cx="3286633" cy="1971980"/>
      </dsp:txXfrm>
    </dsp:sp>
    <dsp:sp modelId="{4F956975-ED60-4262-91CC-EA6B78CC2D4E}">
      <dsp:nvSpPr>
        <dsp:cNvPr id="0" name=""/>
        <dsp:cNvSpPr/>
      </dsp:nvSpPr>
      <dsp:spPr>
        <a:xfrm>
          <a:off x="1710864" y="2302657"/>
          <a:ext cx="3286633" cy="1971980"/>
        </a:xfrm>
        <a:prstGeom prst="rect">
          <a:avLst/>
        </a:prstGeom>
        <a:gradFill rotWithShape="0">
          <a:gsLst>
            <a:gs pos="0">
              <a:schemeClr val="accent4">
                <a:hueOff val="3414053"/>
                <a:satOff val="30959"/>
                <a:lumOff val="12026"/>
                <a:alphaOff val="0"/>
                <a:tint val="94000"/>
                <a:satMod val="103000"/>
                <a:lumMod val="102000"/>
              </a:schemeClr>
            </a:gs>
            <a:gs pos="50000">
              <a:schemeClr val="accent4">
                <a:hueOff val="3414053"/>
                <a:satOff val="30959"/>
                <a:lumOff val="12026"/>
                <a:alphaOff val="0"/>
                <a:shade val="100000"/>
                <a:satMod val="110000"/>
                <a:lumMod val="100000"/>
              </a:schemeClr>
            </a:gs>
            <a:gs pos="100000">
              <a:schemeClr val="accent4">
                <a:hueOff val="3414053"/>
                <a:satOff val="30959"/>
                <a:lumOff val="12026"/>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noProof="0" dirty="0" err="1" smtClean="0"/>
            <a:t>застосування</a:t>
          </a:r>
          <a:r>
            <a:rPr lang="ru-RU" sz="1600" kern="1200" noProof="0" dirty="0" smtClean="0"/>
            <a:t> </a:t>
          </a:r>
          <a:r>
            <a:rPr lang="ru-RU" sz="1600" kern="1200" noProof="0" dirty="0" err="1" smtClean="0"/>
            <a:t>індикативних</a:t>
          </a:r>
          <a:r>
            <a:rPr lang="ru-RU" sz="1600" kern="1200" noProof="0" dirty="0" smtClean="0"/>
            <a:t> </a:t>
          </a:r>
          <a:r>
            <a:rPr lang="ru-RU" sz="1600" kern="1200" noProof="0" dirty="0" err="1" smtClean="0"/>
            <a:t>цін</a:t>
          </a:r>
          <a:r>
            <a:rPr lang="ru-RU" sz="1600" kern="1200" noProof="0" dirty="0" smtClean="0"/>
            <a:t>, </a:t>
          </a:r>
          <a:endParaRPr lang="uk-UA" sz="1600" kern="1200" noProof="0" dirty="0"/>
        </a:p>
      </dsp:txBody>
      <dsp:txXfrm>
        <a:off x="1710864" y="2302657"/>
        <a:ext cx="3286633" cy="1971980"/>
      </dsp:txXfrm>
    </dsp:sp>
    <dsp:sp modelId="{39CFF117-66DF-4DC2-ACB5-A2FD389AB3F9}">
      <dsp:nvSpPr>
        <dsp:cNvPr id="0" name=""/>
        <dsp:cNvSpPr/>
      </dsp:nvSpPr>
      <dsp:spPr>
        <a:xfrm>
          <a:off x="5326161" y="2302657"/>
          <a:ext cx="3286633" cy="1971980"/>
        </a:xfrm>
        <a:prstGeom prst="rect">
          <a:avLst/>
        </a:prstGeom>
        <a:gradFill rotWithShape="0">
          <a:gsLst>
            <a:gs pos="0">
              <a:schemeClr val="accent4">
                <a:hueOff val="5121079"/>
                <a:satOff val="46439"/>
                <a:lumOff val="18039"/>
                <a:alphaOff val="0"/>
                <a:tint val="94000"/>
                <a:satMod val="103000"/>
                <a:lumMod val="102000"/>
              </a:schemeClr>
            </a:gs>
            <a:gs pos="50000">
              <a:schemeClr val="accent4">
                <a:hueOff val="5121079"/>
                <a:satOff val="46439"/>
                <a:lumOff val="18039"/>
                <a:alphaOff val="0"/>
                <a:shade val="100000"/>
                <a:satMod val="110000"/>
                <a:lumMod val="100000"/>
              </a:schemeClr>
            </a:gs>
            <a:gs pos="100000">
              <a:schemeClr val="accent4">
                <a:hueOff val="5121079"/>
                <a:satOff val="46439"/>
                <a:lumOff val="18039"/>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noProof="0" dirty="0" err="1" smtClean="0"/>
            <a:t>установлення</a:t>
          </a:r>
          <a:r>
            <a:rPr lang="ru-RU" sz="1600" kern="1200" noProof="0" dirty="0" smtClean="0"/>
            <a:t> </a:t>
          </a:r>
          <a:r>
            <a:rPr lang="ru-RU" sz="1600" kern="1200" noProof="0" dirty="0" err="1" smtClean="0"/>
            <a:t>мінімальної</a:t>
          </a:r>
          <a:r>
            <a:rPr lang="ru-RU" sz="1600" kern="1200" noProof="0" dirty="0" smtClean="0"/>
            <a:t> </a:t>
          </a:r>
          <a:r>
            <a:rPr lang="ru-RU" sz="1600" kern="1200" noProof="0" dirty="0" err="1" smtClean="0"/>
            <a:t>митної</a:t>
          </a:r>
          <a:r>
            <a:rPr lang="ru-RU" sz="1600" kern="1200" noProof="0" dirty="0" smtClean="0"/>
            <a:t> </a:t>
          </a:r>
          <a:r>
            <a:rPr lang="ru-RU" sz="1600" kern="1200" noProof="0" dirty="0" err="1" smtClean="0"/>
            <a:t>вартості</a:t>
          </a:r>
          <a:r>
            <a:rPr lang="ru-RU" sz="1600" kern="1200" noProof="0" dirty="0" smtClean="0"/>
            <a:t> на </a:t>
          </a:r>
          <a:r>
            <a:rPr lang="ru-RU" sz="1600" kern="1200" noProof="0" dirty="0" err="1" smtClean="0"/>
            <a:t>окремі</a:t>
          </a:r>
          <a:r>
            <a:rPr lang="ru-RU" sz="1600" kern="1200" noProof="0" dirty="0" smtClean="0"/>
            <a:t> </a:t>
          </a:r>
          <a:r>
            <a:rPr lang="ru-RU" sz="1600" kern="1200" noProof="0" dirty="0" err="1" smtClean="0"/>
            <a:t>товари</a:t>
          </a:r>
          <a:r>
            <a:rPr lang="ru-RU" sz="1600" kern="1200" noProof="0" dirty="0" smtClean="0"/>
            <a:t> </a:t>
          </a:r>
          <a:endParaRPr lang="uk-UA" sz="1600" kern="1200" noProof="0" dirty="0"/>
        </a:p>
      </dsp:txBody>
      <dsp:txXfrm>
        <a:off x="5326161" y="2302657"/>
        <a:ext cx="3286633" cy="19719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750DC-DDFA-4E9C-9C35-CAB52D24AF29}" type="datetimeFigureOut">
              <a:rPr lang="uk-UA" smtClean="0"/>
              <a:t>07.02.2024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7F707-057B-4473-A536-A4F6BF21DD86}" type="slidenum">
              <a:rPr lang="uk-UA" smtClean="0"/>
              <a:t>‹#›</a:t>
            </a:fld>
            <a:endParaRPr lang="uk-UA"/>
          </a:p>
        </p:txBody>
      </p:sp>
    </p:spTree>
    <p:extLst>
      <p:ext uri="{BB962C8B-B14F-4D97-AF65-F5344CB8AC3E}">
        <p14:creationId xmlns:p14="http://schemas.microsoft.com/office/powerpoint/2010/main" val="32990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FC18B92-5335-4197-AC87-7D76DE8C9704}" type="datetime1">
              <a:rPr lang="uk-UA" smtClean="0"/>
              <a:t>07.02.2024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9255346" y="2750337"/>
            <a:ext cx="1171888" cy="1356442"/>
          </a:xfrm>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162724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31DA96-7480-455D-9F1C-79F8B4434DFF}" type="datetime1">
              <a:rPr lang="uk-UA" smtClean="0"/>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11309"/>
            <a:ext cx="1154151" cy="1090789"/>
          </a:xfrm>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82244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7569A0-0C5B-4C93-9174-8BAA6B5484D8}" type="datetime1">
              <a:rPr lang="uk-UA" smtClean="0"/>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11615"/>
            <a:ext cx="1154151" cy="1090789"/>
          </a:xfrm>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1087393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89A33A-1AE7-4074-A97E-2A90C10B5985}" type="datetime1">
              <a:rPr lang="uk-UA" smtClean="0"/>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09925"/>
            <a:ext cx="1154151" cy="1090789"/>
          </a:xfrm>
        </p:spPr>
        <p:txBody>
          <a:bodyPr/>
          <a:lstStyle/>
          <a:p>
            <a:fld id="{40D65EC6-2E3B-47C2-9B65-34FAABCE55E4}" type="slidenum">
              <a:rPr lang="uk-UA" smtClean="0"/>
              <a:t>‹#›</a:t>
            </a:fld>
            <a:endParaRPr lang="uk-U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33489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F1A12B-00AF-4F8C-B627-0933202A544E}" type="datetime1">
              <a:rPr lang="uk-UA" smtClean="0"/>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09925"/>
            <a:ext cx="1154151" cy="1090789"/>
          </a:xfrm>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332399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8BFE45A-6FAD-4A0F-8F80-70D75616E798}" type="datetime1">
              <a:rPr lang="uk-UA" smtClean="0"/>
              <a:t>07.02.2024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3129047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70AC7A4-B655-4B44-8B18-6B2E1C2F7F38}" type="datetime1">
              <a:rPr lang="uk-UA" smtClean="0"/>
              <a:t>07.02.2024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108087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2B5D7C-BD03-4AC2-AA2F-58786A91E2A5}" type="datetime1">
              <a:rPr lang="uk-UA" smtClean="0"/>
              <a:t>07.02.2024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3503715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0669023-41ED-42C1-8AD5-EFD4376A4BB1}" type="datetime1">
              <a:rPr lang="uk-UA" smtClean="0"/>
              <a:t>07.02.2024</a:t>
            </a:fld>
            <a:endParaRPr lang="uk-UA"/>
          </a:p>
        </p:txBody>
      </p:sp>
      <p:sp>
        <p:nvSpPr>
          <p:cNvPr id="5" name="Footer Placeholder 4"/>
          <p:cNvSpPr>
            <a:spLocks noGrp="1"/>
          </p:cNvSpPr>
          <p:nvPr>
            <p:ph type="ftr" sz="quarter" idx="11"/>
          </p:nvPr>
        </p:nvSpPr>
        <p:spPr>
          <a:xfrm>
            <a:off x="680321" y="5936188"/>
            <a:ext cx="6126805" cy="365125"/>
          </a:xfrm>
        </p:spPr>
        <p:txBody>
          <a:bodyPr/>
          <a:lstStyle/>
          <a:p>
            <a:endParaRPr lang="uk-U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0D65EC6-2E3B-47C2-9B65-34FAABCE55E4}" type="slidenum">
              <a:rPr lang="uk-UA" smtClean="0"/>
              <a:t>‹#›</a:t>
            </a:fld>
            <a:endParaRPr lang="uk-UA"/>
          </a:p>
        </p:txBody>
      </p:sp>
    </p:spTree>
    <p:extLst>
      <p:ext uri="{BB962C8B-B14F-4D97-AF65-F5344CB8AC3E}">
        <p14:creationId xmlns:p14="http://schemas.microsoft.com/office/powerpoint/2010/main" val="405527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5EB909-3951-45A7-AABE-26FCD0616374}" type="datetime1">
              <a:rPr lang="uk-UA" smtClean="0"/>
              <a:t>07.02.2024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69888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DCBAC2-ED4C-4D80-8330-2B720D986DD3}" type="datetime1">
              <a:rPr lang="uk-UA" smtClean="0"/>
              <a:t>07.02.2024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10729455" y="2869895"/>
            <a:ext cx="1154151" cy="1090789"/>
          </a:xfrm>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249227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93B6CBF-58B1-4397-986F-AEF4889995CA}" type="datetime1">
              <a:rPr lang="uk-UA" smtClean="0"/>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229555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ED97E35-1F79-4F2B-9B3A-E77CECD9B770}" type="datetime1">
              <a:rPr lang="uk-UA" smtClean="0"/>
              <a:t>07.02.2024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171423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AC65D5B-D10F-40F6-BE15-8A02282771B7}" type="datetime1">
              <a:rPr lang="uk-UA" smtClean="0"/>
              <a:t>07.02.2024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217339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3965D02-B428-4FF1-A5EB-9381159B2504}" type="datetime1">
              <a:rPr lang="uk-UA" smtClean="0"/>
              <a:t>07.02.2024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218631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5D3701-89E4-4144-996B-417AB8BE1B4F}" type="datetime1">
              <a:rPr lang="uk-UA" smtClean="0"/>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178567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89169B-AE15-4655-9073-A8B7D30F3987}" type="datetime1">
              <a:rPr lang="uk-UA" smtClean="0"/>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D65EC6-2E3B-47C2-9B65-34FAABCE55E4}" type="slidenum">
              <a:rPr lang="uk-UA" smtClean="0"/>
              <a:t>‹#›</a:t>
            </a:fld>
            <a:endParaRPr lang="uk-UA"/>
          </a:p>
        </p:txBody>
      </p:sp>
    </p:spTree>
    <p:extLst>
      <p:ext uri="{BB962C8B-B14F-4D97-AF65-F5344CB8AC3E}">
        <p14:creationId xmlns:p14="http://schemas.microsoft.com/office/powerpoint/2010/main" val="416980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F21CD-C237-49E4-A876-7CED316DE749}" type="datetime1">
              <a:rPr lang="uk-UA" smtClean="0"/>
              <a:t>07.02.2024</a:t>
            </a:fld>
            <a:endParaRPr lang="uk-U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0D65EC6-2E3B-47C2-9B65-34FAABCE55E4}" type="slidenum">
              <a:rPr lang="uk-UA" smtClean="0"/>
              <a:t>‹#›</a:t>
            </a:fld>
            <a:endParaRPr lang="uk-UA"/>
          </a:p>
        </p:txBody>
      </p:sp>
    </p:spTree>
    <p:extLst>
      <p:ext uri="{BB962C8B-B14F-4D97-AF65-F5344CB8AC3E}">
        <p14:creationId xmlns:p14="http://schemas.microsoft.com/office/powerpoint/2010/main" val="22534375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vue.gov.ua/%D0%9C%D1%96%D0%B3%D1%80%D0%B0%D1%86%D1%96%D1%8F" TargetMode="External"/><Relationship Id="rId3" Type="http://schemas.openxmlformats.org/officeDocument/2006/relationships/hyperlink" Target="https://vue.gov.ua/%D0%A3%D0%BD%D1%96%D1%84%D1%96%D0%BA%D0%B0%D1%86%D1%96%D1%8F" TargetMode="External"/><Relationship Id="rId7" Type="http://schemas.openxmlformats.org/officeDocument/2006/relationships/hyperlink" Target="https://vue.gov.ua/%D0%9F%D0%BE%D0%B4%D1%96%D0%BB_%D0%BF%D1%80%D0%B0%D1%86%D1%96_%D0%B3%D0%B5%D0%BE%D0%B3%D1%80%D0%B0%D1%84%D1%96%D1%87%D0%BD%D0%B8%D0%B9" TargetMode="External"/><Relationship Id="rId2" Type="http://schemas.openxmlformats.org/officeDocument/2006/relationships/hyperlink" Target="https://vue.gov.ua/%D0%86%D0%BD%D1%82%D0%B5%D0%B3%D1%80%D0%B0%D1%86%D1%96%D1%8F" TargetMode="External"/><Relationship Id="rId1" Type="http://schemas.openxmlformats.org/officeDocument/2006/relationships/slideLayout" Target="../slideLayouts/slideLayout14.xml"/><Relationship Id="rId6" Type="http://schemas.openxmlformats.org/officeDocument/2006/relationships/hyperlink" Target="https://vue.gov.ua/%D0%9C%D0%BE%D0%B4%D0%B5%D1%80%D0%BD%D1%96%D0%B7%D0%B0%D1%86%D1%96%D1%8F" TargetMode="External"/><Relationship Id="rId11" Type="http://schemas.openxmlformats.org/officeDocument/2006/relationships/hyperlink" Target="https://vue.gov.ua/%D0%94%D0%B5%D1%80%D0%B6%D0%B0%D0%B2%D0%B0" TargetMode="External"/><Relationship Id="rId5" Type="http://schemas.openxmlformats.org/officeDocument/2006/relationships/hyperlink" Target="https://vue.gov.ua/%D0%9B%D1%96%D0%B1%D0%B5%D1%80%D0%B0%D0%BB%D1%96%D0%B7%D0%B0%D1%86%D1%96%D1%8F" TargetMode="External"/><Relationship Id="rId10" Type="http://schemas.openxmlformats.org/officeDocument/2006/relationships/hyperlink" Target="https://vue.gov.ua/%D0%97%D0%B0%D0%BA%D0%BE%D0%BD%D0%BE%D0%B4%D0%B0%D0%B2%D1%81%D1%82%D0%B2%D0%BE" TargetMode="External"/><Relationship Id="rId4" Type="http://schemas.openxmlformats.org/officeDocument/2006/relationships/hyperlink" Target="https://vue.gov.ua/%D0%86%D0%BD%D1%82%D0%B5%D1%80%D0%BD%D0%B0%D1%86%D1%96%D0%BE%D0%BD%D0%B0%D0%BB%D1%96%D0%B7%D0%B0%D1%86%D1%96%D1%8F" TargetMode="External"/><Relationship Id="rId9" Type="http://schemas.openxmlformats.org/officeDocument/2006/relationships/hyperlink" Target="https://vue.gov.ua/%D0%9A%D0%B0%D0%BF%D1%96%D1%82%D0%B0%D0%BB"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400" b="1" dirty="0" err="1" smtClean="0"/>
              <a:t>Місце</a:t>
            </a:r>
            <a:r>
              <a:rPr lang="ru-RU" sz="4400" b="1" dirty="0" smtClean="0"/>
              <a:t> </a:t>
            </a:r>
            <a:r>
              <a:rPr lang="ru-RU" sz="4400" b="1" dirty="0" err="1"/>
              <a:t>національної</a:t>
            </a:r>
            <a:r>
              <a:rPr lang="ru-RU" sz="4400" b="1" dirty="0"/>
              <a:t> </a:t>
            </a:r>
            <a:r>
              <a:rPr lang="ru-RU" sz="4400" b="1" dirty="0" err="1"/>
              <a:t>економіки</a:t>
            </a:r>
            <a:r>
              <a:rPr lang="ru-RU" sz="4400" b="1" dirty="0"/>
              <a:t> в </a:t>
            </a:r>
            <a:r>
              <a:rPr lang="ru-RU" sz="4400" b="1" dirty="0" err="1"/>
              <a:t>світовій</a:t>
            </a:r>
            <a:r>
              <a:rPr lang="ru-RU" sz="4400" b="1" dirty="0"/>
              <a:t> </a:t>
            </a:r>
            <a:r>
              <a:rPr lang="ru-RU" sz="4400" b="1" dirty="0" err="1"/>
              <a:t>системі</a:t>
            </a:r>
            <a:endParaRPr lang="ru-RU" sz="4400" b="1" dirty="0"/>
          </a:p>
        </p:txBody>
      </p:sp>
      <p:sp>
        <p:nvSpPr>
          <p:cNvPr id="3" name="Подзаголовок 2"/>
          <p:cNvSpPr>
            <a:spLocks noGrp="1"/>
          </p:cNvSpPr>
          <p:nvPr>
            <p:ph type="subTitle" idx="1"/>
          </p:nvPr>
        </p:nvSpPr>
        <p:spPr>
          <a:xfrm>
            <a:off x="1920452" y="274320"/>
            <a:ext cx="7891272" cy="1069848"/>
          </a:xfrm>
        </p:spPr>
        <p:txBody>
          <a:bodyPr>
            <a:normAutofit fontScale="92500" lnSpcReduction="10000"/>
          </a:bodyPr>
          <a:lstStyle/>
          <a:p>
            <a:pPr algn="ctr"/>
            <a:r>
              <a:rPr lang="uk-UA" sz="2400" b="1" i="1" kern="0" dirty="0">
                <a:solidFill>
                  <a:srgbClr val="A50021"/>
                </a:solidFill>
                <a:latin typeface="Arial" charset="0"/>
              </a:rPr>
              <a:t>Запорізький національний університет</a:t>
            </a:r>
          </a:p>
          <a:p>
            <a:pPr algn="ctr"/>
            <a:r>
              <a:rPr lang="uk-UA" sz="2400" b="1" i="1" kern="0" dirty="0">
                <a:solidFill>
                  <a:srgbClr val="A50021"/>
                </a:solidFill>
                <a:latin typeface="Arial" charset="0"/>
              </a:rPr>
              <a:t>Кафедра міжнародної економіки, природних ресурсів та економіки міжнародного </a:t>
            </a:r>
            <a:r>
              <a:rPr lang="uk-UA" sz="2400" b="1" i="1" kern="0" dirty="0" smtClean="0">
                <a:solidFill>
                  <a:srgbClr val="A50021"/>
                </a:solidFill>
                <a:latin typeface="Arial" charset="0"/>
              </a:rPr>
              <a:t>туризму</a:t>
            </a:r>
          </a:p>
        </p:txBody>
      </p:sp>
      <p:sp>
        <p:nvSpPr>
          <p:cNvPr id="4" name="Подзаголовок 2"/>
          <p:cNvSpPr txBox="1">
            <a:spLocks/>
          </p:cNvSpPr>
          <p:nvPr/>
        </p:nvSpPr>
        <p:spPr>
          <a:xfrm>
            <a:off x="796378" y="4556086"/>
            <a:ext cx="7891272" cy="10698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uk-UA" sz="2400" b="1" dirty="0" smtClean="0">
                <a:solidFill>
                  <a:srgbClr val="A50021"/>
                </a:solidFill>
                <a:latin typeface="Times New Roman" pitchFamily="18" charset="0"/>
                <a:cs typeface="Times New Roman" pitchFamily="18" charset="0"/>
              </a:rPr>
              <a:t>Лектор: Кусакова Юлія Олександрівна</a:t>
            </a:r>
            <a:endParaRPr lang="uk-UA" sz="2400" b="1" i="1" kern="0" dirty="0">
              <a:solidFill>
                <a:srgbClr val="A50021"/>
              </a:solidFill>
              <a:latin typeface="Arial" charset="0"/>
            </a:endParaRPr>
          </a:p>
        </p:txBody>
      </p:sp>
    </p:spTree>
    <p:extLst>
      <p:ext uri="{BB962C8B-B14F-4D97-AF65-F5344CB8AC3E}">
        <p14:creationId xmlns:p14="http://schemas.microsoft.com/office/powerpoint/2010/main" val="407686486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27321" y="576591"/>
            <a:ext cx="9569303" cy="5451316"/>
          </a:xfrm>
          <a:prstGeom prst="rect">
            <a:avLst/>
          </a:prstGeom>
        </p:spPr>
      </p:pic>
      <p:sp>
        <p:nvSpPr>
          <p:cNvPr id="3" name="Номер слайда 2"/>
          <p:cNvSpPr>
            <a:spLocks noGrp="1"/>
          </p:cNvSpPr>
          <p:nvPr>
            <p:ph type="sldNum" sz="quarter" idx="12"/>
          </p:nvPr>
        </p:nvSpPr>
        <p:spPr/>
        <p:txBody>
          <a:bodyPr/>
          <a:lstStyle/>
          <a:p>
            <a:fld id="{40D65EC6-2E3B-47C2-9B65-34FAABCE55E4}" type="slidenum">
              <a:rPr lang="uk-UA" smtClean="0"/>
              <a:t>10</a:t>
            </a:fld>
            <a:endParaRPr lang="uk-UA"/>
          </a:p>
        </p:txBody>
      </p:sp>
    </p:spTree>
    <p:extLst>
      <p:ext uri="{BB962C8B-B14F-4D97-AF65-F5344CB8AC3E}">
        <p14:creationId xmlns:p14="http://schemas.microsoft.com/office/powerpoint/2010/main" val="397432295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75915" y="499653"/>
            <a:ext cx="7840169" cy="5858693"/>
          </a:xfrm>
          <a:prstGeom prst="rect">
            <a:avLst/>
          </a:prstGeom>
        </p:spPr>
      </p:pic>
      <p:sp>
        <p:nvSpPr>
          <p:cNvPr id="3" name="Номер слайда 2"/>
          <p:cNvSpPr>
            <a:spLocks noGrp="1"/>
          </p:cNvSpPr>
          <p:nvPr>
            <p:ph type="sldNum" sz="quarter" idx="12"/>
          </p:nvPr>
        </p:nvSpPr>
        <p:spPr/>
        <p:txBody>
          <a:bodyPr/>
          <a:lstStyle/>
          <a:p>
            <a:fld id="{40D65EC6-2E3B-47C2-9B65-34FAABCE55E4}" type="slidenum">
              <a:rPr lang="uk-UA" smtClean="0"/>
              <a:t>11</a:t>
            </a:fld>
            <a:endParaRPr lang="uk-UA"/>
          </a:p>
        </p:txBody>
      </p:sp>
    </p:spTree>
    <p:extLst>
      <p:ext uri="{BB962C8B-B14F-4D97-AF65-F5344CB8AC3E}">
        <p14:creationId xmlns:p14="http://schemas.microsoft.com/office/powerpoint/2010/main" val="86528401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52099" y="809259"/>
            <a:ext cx="7887801" cy="5239481"/>
          </a:xfrm>
          <a:prstGeom prst="rect">
            <a:avLst/>
          </a:prstGeom>
        </p:spPr>
      </p:pic>
      <p:sp>
        <p:nvSpPr>
          <p:cNvPr id="3" name="Номер слайда 2"/>
          <p:cNvSpPr>
            <a:spLocks noGrp="1"/>
          </p:cNvSpPr>
          <p:nvPr>
            <p:ph type="sldNum" sz="quarter" idx="12"/>
          </p:nvPr>
        </p:nvSpPr>
        <p:spPr/>
        <p:txBody>
          <a:bodyPr/>
          <a:lstStyle/>
          <a:p>
            <a:fld id="{40D65EC6-2E3B-47C2-9B65-34FAABCE55E4}" type="slidenum">
              <a:rPr lang="uk-UA" smtClean="0"/>
              <a:t>12</a:t>
            </a:fld>
            <a:endParaRPr lang="uk-UA"/>
          </a:p>
        </p:txBody>
      </p:sp>
    </p:spTree>
    <p:extLst>
      <p:ext uri="{BB962C8B-B14F-4D97-AF65-F5344CB8AC3E}">
        <p14:creationId xmlns:p14="http://schemas.microsoft.com/office/powerpoint/2010/main" val="30301938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61679" y="1118865"/>
            <a:ext cx="7468642" cy="4620270"/>
          </a:xfrm>
          <a:prstGeom prst="rect">
            <a:avLst/>
          </a:prstGeom>
        </p:spPr>
      </p:pic>
      <p:sp>
        <p:nvSpPr>
          <p:cNvPr id="3" name="Номер слайда 2"/>
          <p:cNvSpPr>
            <a:spLocks noGrp="1"/>
          </p:cNvSpPr>
          <p:nvPr>
            <p:ph type="sldNum" sz="quarter" idx="12"/>
          </p:nvPr>
        </p:nvSpPr>
        <p:spPr/>
        <p:txBody>
          <a:bodyPr/>
          <a:lstStyle/>
          <a:p>
            <a:fld id="{40D65EC6-2E3B-47C2-9B65-34FAABCE55E4}" type="slidenum">
              <a:rPr lang="uk-UA" smtClean="0"/>
              <a:t>13</a:t>
            </a:fld>
            <a:endParaRPr lang="uk-UA"/>
          </a:p>
        </p:txBody>
      </p:sp>
    </p:spTree>
    <p:extLst>
      <p:ext uri="{BB962C8B-B14F-4D97-AF65-F5344CB8AC3E}">
        <p14:creationId xmlns:p14="http://schemas.microsoft.com/office/powerpoint/2010/main" val="228485713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Інтеграція</a:t>
            </a:r>
            <a:r>
              <a:rPr lang="ru-RU" dirty="0"/>
              <a:t> на </a:t>
            </a:r>
            <a:r>
              <a:rPr lang="ru-RU" dirty="0" err="1"/>
              <a:t>мезорівні</a:t>
            </a:r>
            <a:r>
              <a:rPr lang="ru-RU" dirty="0"/>
              <a:t> (</a:t>
            </a:r>
            <a:r>
              <a:rPr lang="ru-RU" dirty="0" err="1"/>
              <a:t>співпраця</a:t>
            </a:r>
            <a:r>
              <a:rPr lang="ru-RU" dirty="0"/>
              <a:t> </a:t>
            </a:r>
            <a:r>
              <a:rPr lang="ru-RU" dirty="0" err="1"/>
              <a:t>прикордонних</a:t>
            </a:r>
            <a:r>
              <a:rPr lang="ru-RU" dirty="0"/>
              <a:t> </a:t>
            </a:r>
            <a:r>
              <a:rPr lang="ru-RU" dirty="0" err="1"/>
              <a:t>адміністративних</a:t>
            </a:r>
            <a:r>
              <a:rPr lang="ru-RU" dirty="0"/>
              <a:t> </a:t>
            </a:r>
            <a:r>
              <a:rPr lang="ru-RU" dirty="0" err="1"/>
              <a:t>регіонів</a:t>
            </a:r>
            <a:r>
              <a:rPr lang="ru-RU" dirty="0"/>
              <a:t>)</a:t>
            </a:r>
            <a:endParaRPr lang="uk-UA" dirty="0"/>
          </a:p>
        </p:txBody>
      </p:sp>
      <p:sp>
        <p:nvSpPr>
          <p:cNvPr id="9" name="Объект 8"/>
          <p:cNvSpPr>
            <a:spLocks noGrp="1"/>
          </p:cNvSpPr>
          <p:nvPr>
            <p:ph idx="1"/>
          </p:nvPr>
        </p:nvSpPr>
        <p:spPr/>
        <p:txBody>
          <a:bodyPr/>
          <a:lstStyle/>
          <a:p>
            <a:r>
              <a:rPr lang="uk-UA" dirty="0"/>
              <a:t>успішно розвивається у Західній Європі з кінця 50-х років минулого століття, вона одержала назву «</a:t>
            </a:r>
            <a:r>
              <a:rPr lang="uk-UA" dirty="0" err="1"/>
              <a:t>єврорегіони</a:t>
            </a:r>
            <a:r>
              <a:rPr lang="uk-UA" dirty="0"/>
              <a:t>». </a:t>
            </a:r>
            <a:endParaRPr lang="uk-UA" dirty="0" smtClean="0"/>
          </a:p>
          <a:p>
            <a:r>
              <a:rPr lang="uk-UA" dirty="0" smtClean="0"/>
              <a:t>До </a:t>
            </a:r>
            <a:r>
              <a:rPr lang="uk-UA" dirty="0"/>
              <a:t>компетенції </a:t>
            </a:r>
            <a:r>
              <a:rPr lang="uk-UA" dirty="0" err="1"/>
              <a:t>еврорегіонів</a:t>
            </a:r>
            <a:r>
              <a:rPr lang="uk-UA" dirty="0"/>
              <a:t> входить розробка і реалізація комплексних програм з вирішення спільних соціально-економічних, екологічних та інших проблем. </a:t>
            </a:r>
            <a:endParaRPr lang="uk-UA" dirty="0" smtClean="0"/>
          </a:p>
          <a:p>
            <a:r>
              <a:rPr lang="uk-UA" dirty="0" err="1" smtClean="0"/>
              <a:t>Єврорегіони</a:t>
            </a:r>
            <a:r>
              <a:rPr lang="uk-UA" dirty="0" smtClean="0"/>
              <a:t> здебільшого </a:t>
            </a:r>
            <a:r>
              <a:rPr lang="uk-UA" dirty="0"/>
              <a:t>охоплюють транскордонні території сусідніх країн, стимулюючи та активізуючи їхній економічний розвиток на основі інтеграції спільних інтересів. </a:t>
            </a:r>
          </a:p>
        </p:txBody>
      </p:sp>
      <p:sp>
        <p:nvSpPr>
          <p:cNvPr id="10" name="Номер слайда 9"/>
          <p:cNvSpPr>
            <a:spLocks noGrp="1"/>
          </p:cNvSpPr>
          <p:nvPr>
            <p:ph type="sldNum" sz="quarter" idx="12"/>
          </p:nvPr>
        </p:nvSpPr>
        <p:spPr/>
        <p:txBody>
          <a:bodyPr/>
          <a:lstStyle/>
          <a:p>
            <a:fld id="{40D65EC6-2E3B-47C2-9B65-34FAABCE55E4}" type="slidenum">
              <a:rPr lang="uk-UA" smtClean="0"/>
              <a:t>14</a:t>
            </a:fld>
            <a:endParaRPr lang="uk-UA"/>
          </a:p>
        </p:txBody>
      </p:sp>
    </p:spTree>
    <p:extLst>
      <p:ext uri="{BB962C8B-B14F-4D97-AF65-F5344CB8AC3E}">
        <p14:creationId xmlns:p14="http://schemas.microsoft.com/office/powerpoint/2010/main" val="244113451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Україна</a:t>
            </a:r>
            <a:r>
              <a:rPr lang="ru-RU" dirty="0" smtClean="0"/>
              <a:t> </a:t>
            </a:r>
            <a:r>
              <a:rPr lang="ru-RU" dirty="0" err="1"/>
              <a:t>бере</a:t>
            </a:r>
            <a:r>
              <a:rPr lang="ru-RU" dirty="0"/>
              <a:t> </a:t>
            </a:r>
            <a:r>
              <a:rPr lang="ru-RU" dirty="0" err="1"/>
              <a:t>активну</a:t>
            </a:r>
            <a:r>
              <a:rPr lang="ru-RU" dirty="0"/>
              <a:t> участь у 4-х </a:t>
            </a:r>
            <a:r>
              <a:rPr lang="ru-RU" dirty="0" err="1"/>
              <a:t>єврорегіонах</a:t>
            </a:r>
            <a:r>
              <a:rPr lang="ru-RU" dirty="0"/>
              <a:t>:</a:t>
            </a:r>
            <a:endParaRPr lang="uk-UA" dirty="0"/>
          </a:p>
        </p:txBody>
      </p:sp>
      <p:sp>
        <p:nvSpPr>
          <p:cNvPr id="3" name="Объект 2"/>
          <p:cNvSpPr>
            <a:spLocks noGrp="1"/>
          </p:cNvSpPr>
          <p:nvPr>
            <p:ph idx="1"/>
          </p:nvPr>
        </p:nvSpPr>
        <p:spPr/>
        <p:txBody>
          <a:bodyPr>
            <a:normAutofit fontScale="92500" lnSpcReduction="20000"/>
          </a:bodyPr>
          <a:lstStyle/>
          <a:p>
            <a:r>
              <a:rPr lang="uk-UA" dirty="0"/>
              <a:t>«Буг» (Волинська область, прикордонні регіони Польщі</a:t>
            </a:r>
            <a:r>
              <a:rPr lang="uk-UA" dirty="0" smtClean="0"/>
              <a:t>);</a:t>
            </a:r>
          </a:p>
          <a:p>
            <a:r>
              <a:rPr lang="uk-UA" dirty="0" smtClean="0"/>
              <a:t>«</a:t>
            </a:r>
            <a:r>
              <a:rPr lang="uk-UA" dirty="0"/>
              <a:t>Карпати» (Львівська, Закарпатська, Івано-Франківська, Чернівецька області та суміжні території Польщі, Словаччини, Угорщини та Румунії); </a:t>
            </a:r>
            <a:endParaRPr lang="uk-UA" dirty="0" smtClean="0"/>
          </a:p>
          <a:p>
            <a:r>
              <a:rPr lang="uk-UA" dirty="0" smtClean="0"/>
              <a:t>«Нижній Дунай</a:t>
            </a:r>
            <a:r>
              <a:rPr lang="uk-UA" dirty="0"/>
              <a:t>» (Одеська область та суміжні території Молдови та Румунії); </a:t>
            </a:r>
            <a:endParaRPr lang="uk-UA" dirty="0" smtClean="0"/>
          </a:p>
          <a:p>
            <a:r>
              <a:rPr lang="uk-UA" dirty="0" smtClean="0"/>
              <a:t>«</a:t>
            </a:r>
            <a:r>
              <a:rPr lang="uk-UA" dirty="0"/>
              <a:t>Верхній Прут» (Чернівецька області та суміжні території Молдови та Румунії). </a:t>
            </a:r>
            <a:endParaRPr lang="uk-UA" dirty="0" smtClean="0"/>
          </a:p>
          <a:p>
            <a:endParaRPr lang="uk-UA" dirty="0"/>
          </a:p>
          <a:p>
            <a:r>
              <a:rPr lang="uk-UA" dirty="0" smtClean="0"/>
              <a:t>В </a:t>
            </a:r>
            <a:r>
              <a:rPr lang="uk-UA" dirty="0"/>
              <a:t>межах </a:t>
            </a:r>
            <a:r>
              <a:rPr lang="uk-UA" dirty="0" err="1"/>
              <a:t>єврорегіонів</a:t>
            </a:r>
            <a:r>
              <a:rPr lang="uk-UA" dirty="0"/>
              <a:t> здійснюється транскордонне співробітництво між сусідніми країнами. Основними напрямками співробітництва є торгівля, </a:t>
            </a:r>
            <a:r>
              <a:rPr lang="uk-UA" dirty="0" err="1"/>
              <a:t>спільнепідприємництво</a:t>
            </a:r>
            <a:r>
              <a:rPr lang="uk-UA" dirty="0"/>
              <a:t>, екологія і культура.</a:t>
            </a:r>
          </a:p>
        </p:txBody>
      </p:sp>
      <p:sp>
        <p:nvSpPr>
          <p:cNvPr id="4" name="Номер слайда 3"/>
          <p:cNvSpPr>
            <a:spLocks noGrp="1"/>
          </p:cNvSpPr>
          <p:nvPr>
            <p:ph type="sldNum" sz="quarter" idx="12"/>
          </p:nvPr>
        </p:nvSpPr>
        <p:spPr/>
        <p:txBody>
          <a:bodyPr/>
          <a:lstStyle/>
          <a:p>
            <a:fld id="{40D65EC6-2E3B-47C2-9B65-34FAABCE55E4}" type="slidenum">
              <a:rPr lang="uk-UA" smtClean="0"/>
              <a:t>15</a:t>
            </a:fld>
            <a:endParaRPr lang="uk-UA"/>
          </a:p>
        </p:txBody>
      </p:sp>
    </p:spTree>
    <p:extLst>
      <p:ext uri="{BB962C8B-B14F-4D97-AF65-F5344CB8AC3E}">
        <p14:creationId xmlns:p14="http://schemas.microsoft.com/office/powerpoint/2010/main" val="184526445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1627" y="373035"/>
            <a:ext cx="9988137" cy="5485506"/>
          </a:xfrm>
          <a:prstGeom prst="rect">
            <a:avLst/>
          </a:prstGeom>
        </p:spPr>
      </p:pic>
      <p:sp>
        <p:nvSpPr>
          <p:cNvPr id="3" name="Номер слайда 2"/>
          <p:cNvSpPr>
            <a:spLocks noGrp="1"/>
          </p:cNvSpPr>
          <p:nvPr>
            <p:ph type="sldNum" sz="quarter" idx="12"/>
          </p:nvPr>
        </p:nvSpPr>
        <p:spPr/>
        <p:txBody>
          <a:bodyPr/>
          <a:lstStyle/>
          <a:p>
            <a:fld id="{40D65EC6-2E3B-47C2-9B65-34FAABCE55E4}" type="slidenum">
              <a:rPr lang="uk-UA" smtClean="0"/>
              <a:t>16</a:t>
            </a:fld>
            <a:endParaRPr lang="uk-UA"/>
          </a:p>
        </p:txBody>
      </p:sp>
    </p:spTree>
    <p:extLst>
      <p:ext uri="{BB962C8B-B14F-4D97-AF65-F5344CB8AC3E}">
        <p14:creationId xmlns:p14="http://schemas.microsoft.com/office/powerpoint/2010/main" val="181733444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Індекс демократії</a:t>
            </a:r>
          </a:p>
        </p:txBody>
      </p:sp>
      <p:sp>
        <p:nvSpPr>
          <p:cNvPr id="3" name="Объект 2"/>
          <p:cNvSpPr>
            <a:spLocks noGrp="1"/>
          </p:cNvSpPr>
          <p:nvPr>
            <p:ph idx="1"/>
          </p:nvPr>
        </p:nvSpPr>
        <p:spPr/>
        <p:txBody>
          <a:bodyPr>
            <a:normAutofit fontScale="92500"/>
          </a:bodyPr>
          <a:lstStyle/>
          <a:p>
            <a:pPr fontAlgn="base"/>
            <a:r>
              <a:rPr lang="uk-UA" dirty="0" smtClean="0"/>
              <a:t>який </a:t>
            </a:r>
            <a:r>
              <a:rPr lang="uk-UA" dirty="0"/>
              <a:t>складає видання </a:t>
            </a:r>
            <a:r>
              <a:rPr lang="en-US" dirty="0"/>
              <a:t>The Economist. </a:t>
            </a:r>
            <a:r>
              <a:rPr lang="uk-UA" dirty="0"/>
              <a:t>Індекс розраховується на основі п'яти показників: </a:t>
            </a:r>
            <a:r>
              <a:rPr lang="uk-UA" dirty="0" err="1"/>
              <a:t>залученість</a:t>
            </a:r>
            <a:r>
              <a:rPr lang="uk-UA" dirty="0"/>
              <a:t> у політичному житті, політична культура, виборчий процес і плюралізм, функціонування уряду і громадянські свободи. Залежно від цих чинників країни ділять на чотири групи: повноцінна демократія, неповна демократія, країни з перехідним режимом і авторитарний режим.</a:t>
            </a:r>
          </a:p>
          <a:p>
            <a:pPr fontAlgn="base"/>
            <a:r>
              <a:rPr lang="uk-UA" dirty="0"/>
              <a:t>Україна поки була тільки в двох категоріях. Неповна демократія (вибори справедливі і вільні, але можуть виникати проблеми) – у 2006-2010 роках. З 2011 року Україна перейшла в категорію країн з перехідним режимом – це країни, де є порушення на виборах, немає незалежної судової системи, є тиск на ЗМІ і поширена корупція.</a:t>
            </a:r>
          </a:p>
          <a:p>
            <a:endParaRPr lang="uk-UA" dirty="0"/>
          </a:p>
        </p:txBody>
      </p:sp>
      <p:sp>
        <p:nvSpPr>
          <p:cNvPr id="4" name="Номер слайда 3"/>
          <p:cNvSpPr>
            <a:spLocks noGrp="1"/>
          </p:cNvSpPr>
          <p:nvPr>
            <p:ph type="sldNum" sz="quarter" idx="12"/>
          </p:nvPr>
        </p:nvSpPr>
        <p:spPr/>
        <p:txBody>
          <a:bodyPr/>
          <a:lstStyle/>
          <a:p>
            <a:fld id="{40D65EC6-2E3B-47C2-9B65-34FAABCE55E4}" type="slidenum">
              <a:rPr lang="uk-UA" smtClean="0"/>
              <a:t>17</a:t>
            </a:fld>
            <a:endParaRPr lang="uk-UA"/>
          </a:p>
        </p:txBody>
      </p:sp>
    </p:spTree>
    <p:extLst>
      <p:ext uri="{BB962C8B-B14F-4D97-AF65-F5344CB8AC3E}">
        <p14:creationId xmlns:p14="http://schemas.microsoft.com/office/powerpoint/2010/main" val="289166355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«Індекс процвітання»</a:t>
            </a:r>
          </a:p>
        </p:txBody>
      </p:sp>
      <p:sp>
        <p:nvSpPr>
          <p:cNvPr id="3" name="Объект 2"/>
          <p:cNvSpPr>
            <a:spLocks noGrp="1"/>
          </p:cNvSpPr>
          <p:nvPr>
            <p:ph idx="1"/>
          </p:nvPr>
        </p:nvSpPr>
        <p:spPr/>
        <p:txBody>
          <a:bodyPr>
            <a:normAutofit lnSpcReduction="10000"/>
          </a:bodyPr>
          <a:lstStyle/>
          <a:p>
            <a:pPr fontAlgn="base"/>
            <a:r>
              <a:rPr lang="uk-UA" dirty="0" smtClean="0"/>
              <a:t>який </a:t>
            </a:r>
            <a:r>
              <a:rPr lang="uk-UA" dirty="0"/>
              <a:t>складає британський аналітичний центр </a:t>
            </a:r>
            <a:r>
              <a:rPr lang="en-US" dirty="0"/>
              <a:t>The Legatum Institute. </a:t>
            </a:r>
            <a:r>
              <a:rPr lang="uk-UA" dirty="0"/>
              <a:t>При складанні рейтингу враховуються такі показники: охорона здоров'я, безпека, освіта, уряд, ведення бізнесу, розвиток економіки, персональні свободи, екологія, соціальний капітал. Вище всього в рейтингу Україна була у 2010 році – 63 місце, у 2016-2018 роках ми посідали 107-е, 112-е і 111-е місця відповідно.</a:t>
            </a:r>
          </a:p>
          <a:p>
            <a:pPr fontAlgn="base"/>
            <a:r>
              <a:rPr lang="uk-UA" dirty="0"/>
              <a:t>У цілому за десять років Україна втратила десять позицій, станом на минулий рік – 96-е місце. Найвищу оцінку Україні присвоїли у сфері освіти, а найнижчу – у сферах безпеки і соціального капіталу.</a:t>
            </a:r>
          </a:p>
          <a:p>
            <a:endParaRPr lang="uk-UA" dirty="0"/>
          </a:p>
        </p:txBody>
      </p:sp>
      <p:sp>
        <p:nvSpPr>
          <p:cNvPr id="4" name="Номер слайда 3"/>
          <p:cNvSpPr>
            <a:spLocks noGrp="1"/>
          </p:cNvSpPr>
          <p:nvPr>
            <p:ph type="sldNum" sz="quarter" idx="12"/>
          </p:nvPr>
        </p:nvSpPr>
        <p:spPr/>
        <p:txBody>
          <a:bodyPr/>
          <a:lstStyle/>
          <a:p>
            <a:fld id="{40D65EC6-2E3B-47C2-9B65-34FAABCE55E4}" type="slidenum">
              <a:rPr lang="uk-UA" smtClean="0"/>
              <a:t>18</a:t>
            </a:fld>
            <a:endParaRPr lang="uk-UA"/>
          </a:p>
        </p:txBody>
      </p:sp>
    </p:spTree>
    <p:extLst>
      <p:ext uri="{BB962C8B-B14F-4D97-AF65-F5344CB8AC3E}">
        <p14:creationId xmlns:p14="http://schemas.microsoft.com/office/powerpoint/2010/main" val="220564537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Індекс людського розвитку</a:t>
            </a:r>
          </a:p>
        </p:txBody>
      </p:sp>
      <p:sp>
        <p:nvSpPr>
          <p:cNvPr id="3" name="Объект 2"/>
          <p:cNvSpPr>
            <a:spLocks noGrp="1"/>
          </p:cNvSpPr>
          <p:nvPr>
            <p:ph idx="1"/>
          </p:nvPr>
        </p:nvSpPr>
        <p:spPr/>
        <p:txBody>
          <a:bodyPr/>
          <a:lstStyle/>
          <a:p>
            <a:r>
              <a:rPr lang="uk-UA" dirty="0" smtClean="0"/>
              <a:t>розраховується </a:t>
            </a:r>
            <a:r>
              <a:rPr lang="uk-UA" dirty="0"/>
              <a:t>для порівняння і вимірювання рівня життя країн, грамотності і освіченості населення, а також довголіття. У 1991-1992 роках, після здобуття незалежності, Україна посідала 47-у сходинку в рейтингу, зараз – 88-у.</a:t>
            </a:r>
            <a:endParaRPr lang="uk-UA" dirty="0"/>
          </a:p>
        </p:txBody>
      </p:sp>
      <p:sp>
        <p:nvSpPr>
          <p:cNvPr id="4" name="Номер слайда 3"/>
          <p:cNvSpPr>
            <a:spLocks noGrp="1"/>
          </p:cNvSpPr>
          <p:nvPr>
            <p:ph type="sldNum" sz="quarter" idx="12"/>
          </p:nvPr>
        </p:nvSpPr>
        <p:spPr/>
        <p:txBody>
          <a:bodyPr/>
          <a:lstStyle/>
          <a:p>
            <a:fld id="{40D65EC6-2E3B-47C2-9B65-34FAABCE55E4}" type="slidenum">
              <a:rPr lang="uk-UA" smtClean="0"/>
              <a:t>19</a:t>
            </a:fld>
            <a:endParaRPr lang="uk-UA"/>
          </a:p>
        </p:txBody>
      </p:sp>
    </p:spTree>
    <p:extLst>
      <p:ext uri="{BB962C8B-B14F-4D97-AF65-F5344CB8AC3E}">
        <p14:creationId xmlns:p14="http://schemas.microsoft.com/office/powerpoint/2010/main" val="25110867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222248" y="2111413"/>
            <a:ext cx="10058400" cy="3385620"/>
          </a:xfrm>
        </p:spPr>
        <p:txBody>
          <a:bodyPr>
            <a:normAutofit/>
          </a:bodyPr>
          <a:lstStyle/>
          <a:p>
            <a:r>
              <a:rPr lang="uk-UA" sz="2000" dirty="0" smtClean="0"/>
              <a:t>1. </a:t>
            </a:r>
            <a:r>
              <a:rPr lang="uk-UA" sz="2000" dirty="0"/>
              <a:t>Національна економіка як об’єкт світової економічної </a:t>
            </a:r>
            <a:r>
              <a:rPr lang="uk-UA" sz="2000" dirty="0" smtClean="0"/>
              <a:t>системи</a:t>
            </a:r>
            <a:br>
              <a:rPr lang="uk-UA" sz="2000" dirty="0" smtClean="0"/>
            </a:br>
            <a:r>
              <a:rPr lang="ru-RU" sz="2000" dirty="0" smtClean="0"/>
              <a:t>2</a:t>
            </a:r>
            <a:r>
              <a:rPr lang="ru-RU" sz="2000" dirty="0"/>
              <a:t>. </a:t>
            </a:r>
            <a:r>
              <a:rPr lang="ru-RU" sz="2000" dirty="0" err="1"/>
              <a:t>Особливості</a:t>
            </a:r>
            <a:r>
              <a:rPr lang="ru-RU" sz="2000" dirty="0"/>
              <a:t> </a:t>
            </a:r>
            <a:r>
              <a:rPr lang="ru-RU" sz="2000" dirty="0" err="1"/>
              <a:t>міжнародних</a:t>
            </a:r>
            <a:r>
              <a:rPr lang="ru-RU" sz="2000" dirty="0"/>
              <a:t> </a:t>
            </a:r>
            <a:r>
              <a:rPr lang="ru-RU" sz="2000" dirty="0" err="1"/>
              <a:t>економічних</a:t>
            </a:r>
            <a:r>
              <a:rPr lang="ru-RU" sz="2000" dirty="0"/>
              <a:t> </a:t>
            </a:r>
            <a:r>
              <a:rPr lang="ru-RU" sz="2000" dirty="0" err="1"/>
              <a:t>зв’язків</a:t>
            </a:r>
            <a:r>
              <a:rPr lang="ru-RU" sz="2000" dirty="0"/>
              <a:t> </a:t>
            </a:r>
            <a:r>
              <a:rPr lang="ru-RU" sz="2000" dirty="0" err="1"/>
              <a:t>України</a:t>
            </a:r>
            <a:r>
              <a:rPr lang="ru-RU" sz="2000" dirty="0" smtClean="0"/>
              <a:t/>
            </a:r>
            <a:br>
              <a:rPr lang="ru-RU" sz="2000" dirty="0" smtClean="0"/>
            </a:br>
            <a:r>
              <a:rPr lang="ru-RU" sz="2000" dirty="0" smtClean="0"/>
              <a:t>3. </a:t>
            </a:r>
            <a:r>
              <a:rPr lang="uk-UA" sz="2000" dirty="0" smtClean="0"/>
              <a:t>Україна </a:t>
            </a:r>
            <a:r>
              <a:rPr lang="uk-UA" sz="2000" dirty="0"/>
              <a:t>у міжнародних </a:t>
            </a:r>
            <a:r>
              <a:rPr lang="uk-UA" sz="2000" dirty="0" smtClean="0"/>
              <a:t>організаціях</a:t>
            </a:r>
            <a:r>
              <a:rPr lang="uk-UA" sz="2000" dirty="0"/>
              <a:t>.</a:t>
            </a:r>
            <a:r>
              <a:rPr lang="uk-UA" sz="2000" dirty="0" smtClean="0"/>
              <a:t/>
            </a:r>
            <a:br>
              <a:rPr lang="uk-UA" sz="2000" dirty="0" smtClean="0"/>
            </a:br>
            <a:r>
              <a:rPr lang="uk-UA" sz="2000" dirty="0" smtClean="0"/>
              <a:t>4</a:t>
            </a:r>
            <a:r>
              <a:rPr lang="uk-UA" sz="2000" dirty="0"/>
              <a:t>. </a:t>
            </a:r>
            <a:r>
              <a:rPr lang="ru-RU" sz="2000" dirty="0" err="1"/>
              <a:t>Зовнішньоекономічна</a:t>
            </a:r>
            <a:r>
              <a:rPr lang="ru-RU" sz="2000" dirty="0"/>
              <a:t> та </a:t>
            </a:r>
            <a:r>
              <a:rPr lang="ru-RU" sz="2000" dirty="0" err="1"/>
              <a:t>зовнішньоторговельна</a:t>
            </a:r>
            <a:r>
              <a:rPr lang="ru-RU" sz="2000" dirty="0"/>
              <a:t> </a:t>
            </a:r>
            <a:r>
              <a:rPr lang="ru-RU" sz="2000" dirty="0" err="1"/>
              <a:t>політика</a:t>
            </a:r>
            <a:r>
              <a:rPr lang="ru-RU" sz="2000" dirty="0"/>
              <a:t> </a:t>
            </a:r>
            <a:r>
              <a:rPr lang="ru-RU" sz="2000" dirty="0" err="1" smtClean="0"/>
              <a:t>держави</a:t>
            </a:r>
            <a:r>
              <a:rPr lang="ru-RU" sz="2000" dirty="0" smtClean="0"/>
              <a:t/>
            </a:r>
            <a:br>
              <a:rPr lang="ru-RU" sz="2000" dirty="0" smtClean="0"/>
            </a:br>
            <a:r>
              <a:rPr lang="uk-UA" sz="2000" dirty="0" smtClean="0"/>
              <a:t>5</a:t>
            </a:r>
            <a:r>
              <a:rPr lang="uk-UA" sz="2000" dirty="0"/>
              <a:t>. </a:t>
            </a:r>
            <a:r>
              <a:rPr lang="ru-RU" sz="2000" dirty="0" err="1"/>
              <a:t>Інструментарій</a:t>
            </a:r>
            <a:r>
              <a:rPr lang="ru-RU" sz="2000" dirty="0"/>
              <a:t> </a:t>
            </a:r>
            <a:r>
              <a:rPr lang="ru-RU" sz="2000" dirty="0" err="1"/>
              <a:t>економічних</a:t>
            </a:r>
            <a:r>
              <a:rPr lang="ru-RU" sz="2000" dirty="0"/>
              <a:t> </a:t>
            </a:r>
            <a:r>
              <a:rPr lang="ru-RU" sz="2000" dirty="0" err="1"/>
              <a:t>методів</a:t>
            </a:r>
            <a:r>
              <a:rPr lang="ru-RU" sz="2000" dirty="0"/>
              <a:t> державного </a:t>
            </a:r>
            <a:r>
              <a:rPr lang="ru-RU" sz="2000" dirty="0" err="1"/>
              <a:t>регулювання</a:t>
            </a:r>
            <a:r>
              <a:rPr lang="ru-RU" sz="2000" dirty="0"/>
              <a:t> </a:t>
            </a:r>
            <a:r>
              <a:rPr lang="ru-RU" sz="2000" dirty="0" err="1"/>
              <a:t>зовнішньої</a:t>
            </a:r>
            <a:r>
              <a:rPr lang="ru-RU" sz="2000" dirty="0"/>
              <a:t> </a:t>
            </a:r>
            <a:r>
              <a:rPr lang="ru-RU" sz="2000" dirty="0" err="1" smtClean="0"/>
              <a:t>торгівлі</a:t>
            </a:r>
            <a:r>
              <a:rPr lang="ru-RU" sz="2000" dirty="0" smtClean="0"/>
              <a:t/>
            </a:r>
            <a:br>
              <a:rPr lang="ru-RU" sz="2000" dirty="0" smtClean="0"/>
            </a:br>
            <a:r>
              <a:rPr lang="uk-UA" sz="2000" dirty="0" smtClean="0"/>
              <a:t>6</a:t>
            </a:r>
            <a:r>
              <a:rPr lang="uk-UA" sz="2000" dirty="0" smtClean="0"/>
              <a:t>. </a:t>
            </a:r>
            <a:r>
              <a:rPr lang="uk-UA" sz="2000" dirty="0"/>
              <a:t>Баланс зовнішньоекономічних </a:t>
            </a:r>
            <a:r>
              <a:rPr lang="uk-UA" sz="2000" dirty="0" err="1"/>
              <a:t>зв’язків</a:t>
            </a:r>
            <a:r>
              <a:rPr lang="uk-UA" sz="2000" dirty="0"/>
              <a:t> держави</a:t>
            </a:r>
            <a:endParaRPr lang="uk-UA" sz="2000" dirty="0"/>
          </a:p>
        </p:txBody>
      </p:sp>
      <p:sp>
        <p:nvSpPr>
          <p:cNvPr id="7" name="Заголовок 5"/>
          <p:cNvSpPr txBox="1">
            <a:spLocks/>
          </p:cNvSpPr>
          <p:nvPr/>
        </p:nvSpPr>
        <p:spPr>
          <a:xfrm>
            <a:off x="1222248" y="881581"/>
            <a:ext cx="6507622" cy="70267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uk-UA" dirty="0" smtClean="0">
                <a:solidFill>
                  <a:schemeClr val="tx2"/>
                </a:solidFill>
              </a:rPr>
              <a:t>Питання лекції:</a:t>
            </a:r>
            <a:endParaRPr lang="uk-UA" dirty="0">
              <a:solidFill>
                <a:schemeClr val="tx2"/>
              </a:solidFill>
            </a:endParaRPr>
          </a:p>
        </p:txBody>
      </p:sp>
      <p:sp>
        <p:nvSpPr>
          <p:cNvPr id="8" name="Номер слайда 7"/>
          <p:cNvSpPr>
            <a:spLocks noGrp="1"/>
          </p:cNvSpPr>
          <p:nvPr>
            <p:ph type="sldNum" sz="quarter" idx="12"/>
          </p:nvPr>
        </p:nvSpPr>
        <p:spPr/>
        <p:txBody>
          <a:bodyPr/>
          <a:lstStyle/>
          <a:p>
            <a:fld id="{C9701479-03A7-42B7-B286-625A1A8D6B7F}" type="slidenum">
              <a:rPr lang="uk-UA" smtClean="0"/>
              <a:t>2</a:t>
            </a:fld>
            <a:endParaRPr lang="uk-UA"/>
          </a:p>
        </p:txBody>
      </p:sp>
    </p:spTree>
    <p:extLst>
      <p:ext uri="{BB962C8B-B14F-4D97-AF65-F5344CB8AC3E}">
        <p14:creationId xmlns:p14="http://schemas.microsoft.com/office/powerpoint/2010/main" val="3573518908"/>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680321" y="2145528"/>
            <a:ext cx="10664619" cy="3982006"/>
          </a:xfrm>
          <a:prstGeom prst="rect">
            <a:avLst/>
          </a:prstGeom>
        </p:spPr>
      </p:pic>
      <p:sp>
        <p:nvSpPr>
          <p:cNvPr id="5" name="Номер слайда 4"/>
          <p:cNvSpPr>
            <a:spLocks noGrp="1"/>
          </p:cNvSpPr>
          <p:nvPr>
            <p:ph type="sldNum" sz="quarter" idx="12"/>
          </p:nvPr>
        </p:nvSpPr>
        <p:spPr/>
        <p:txBody>
          <a:bodyPr/>
          <a:lstStyle/>
          <a:p>
            <a:fld id="{40D65EC6-2E3B-47C2-9B65-34FAABCE55E4}" type="slidenum">
              <a:rPr lang="uk-UA" smtClean="0"/>
              <a:t>20</a:t>
            </a:fld>
            <a:endParaRPr lang="uk-UA"/>
          </a:p>
        </p:txBody>
      </p:sp>
    </p:spTree>
    <p:extLst>
      <p:ext uri="{BB962C8B-B14F-4D97-AF65-F5344CB8AC3E}">
        <p14:creationId xmlns:p14="http://schemas.microsoft.com/office/powerpoint/2010/main" val="17022141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b="1" dirty="0"/>
              <a:t>Рейтинг базується на даних опитування </a:t>
            </a:r>
            <a:r>
              <a:rPr lang="en-US" b="1" dirty="0"/>
              <a:t>Gallup's World Poll </a:t>
            </a:r>
            <a:r>
              <a:rPr lang="uk-UA" b="1" dirty="0"/>
              <a:t>про рівень </a:t>
            </a:r>
            <a:r>
              <a:rPr lang="uk-UA" b="1" dirty="0" err="1"/>
              <a:t>залученості</a:t>
            </a:r>
            <a:r>
              <a:rPr lang="uk-UA" b="1" dirty="0"/>
              <a:t> громадян до благодійності: враховується допомога незнайомцям, пожертвування грошей та </a:t>
            </a:r>
            <a:r>
              <a:rPr lang="uk-UA" b="1" dirty="0" err="1"/>
              <a:t>волонтерство</a:t>
            </a:r>
            <a:r>
              <a:rPr lang="uk-UA" b="1" dirty="0"/>
              <a:t>. На час першої публікації рейтингу Україна була серед аутсайдерів, але після початку російської агресії показувала стабільний прогрес. </a:t>
            </a:r>
            <a:endParaRPr lang="uk-UA" dirty="0"/>
          </a:p>
        </p:txBody>
      </p:sp>
      <p:sp>
        <p:nvSpPr>
          <p:cNvPr id="4" name="Номер слайда 3"/>
          <p:cNvSpPr>
            <a:spLocks noGrp="1"/>
          </p:cNvSpPr>
          <p:nvPr>
            <p:ph type="sldNum" sz="quarter" idx="12"/>
          </p:nvPr>
        </p:nvSpPr>
        <p:spPr/>
        <p:txBody>
          <a:bodyPr/>
          <a:lstStyle/>
          <a:p>
            <a:fld id="{40D65EC6-2E3B-47C2-9B65-34FAABCE55E4}" type="slidenum">
              <a:rPr lang="uk-UA" smtClean="0"/>
              <a:t>21</a:t>
            </a:fld>
            <a:endParaRPr lang="uk-UA"/>
          </a:p>
        </p:txBody>
      </p:sp>
    </p:spTree>
    <p:extLst>
      <p:ext uri="{BB962C8B-B14F-4D97-AF65-F5344CB8AC3E}">
        <p14:creationId xmlns:p14="http://schemas.microsoft.com/office/powerpoint/2010/main" val="214229788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2271982" y="2336800"/>
            <a:ext cx="7833405" cy="4382977"/>
          </a:xfrm>
          <a:prstGeom prst="rect">
            <a:avLst/>
          </a:prstGeom>
        </p:spPr>
      </p:pic>
      <p:sp>
        <p:nvSpPr>
          <p:cNvPr id="5" name="Номер слайда 4"/>
          <p:cNvSpPr>
            <a:spLocks noGrp="1"/>
          </p:cNvSpPr>
          <p:nvPr>
            <p:ph type="sldNum" sz="quarter" idx="12"/>
          </p:nvPr>
        </p:nvSpPr>
        <p:spPr/>
        <p:txBody>
          <a:bodyPr/>
          <a:lstStyle/>
          <a:p>
            <a:fld id="{40D65EC6-2E3B-47C2-9B65-34FAABCE55E4}" type="slidenum">
              <a:rPr lang="uk-UA" smtClean="0"/>
              <a:t>22</a:t>
            </a:fld>
            <a:endParaRPr lang="uk-UA"/>
          </a:p>
        </p:txBody>
      </p:sp>
    </p:spTree>
    <p:extLst>
      <p:ext uri="{BB962C8B-B14F-4D97-AF65-F5344CB8AC3E}">
        <p14:creationId xmlns:p14="http://schemas.microsoft.com/office/powerpoint/2010/main" val="393907984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1435396" y="1837986"/>
            <a:ext cx="8325292" cy="4721318"/>
          </a:xfrm>
          <a:prstGeom prst="rect">
            <a:avLst/>
          </a:prstGeom>
        </p:spPr>
      </p:pic>
      <p:sp>
        <p:nvSpPr>
          <p:cNvPr id="5" name="Номер слайда 4"/>
          <p:cNvSpPr>
            <a:spLocks noGrp="1"/>
          </p:cNvSpPr>
          <p:nvPr>
            <p:ph type="sldNum" sz="quarter" idx="12"/>
          </p:nvPr>
        </p:nvSpPr>
        <p:spPr/>
        <p:txBody>
          <a:bodyPr/>
          <a:lstStyle/>
          <a:p>
            <a:fld id="{40D65EC6-2E3B-47C2-9B65-34FAABCE55E4}" type="slidenum">
              <a:rPr lang="uk-UA" smtClean="0"/>
              <a:t>23</a:t>
            </a:fld>
            <a:endParaRPr lang="uk-UA"/>
          </a:p>
        </p:txBody>
      </p:sp>
    </p:spTree>
    <p:extLst>
      <p:ext uri="{BB962C8B-B14F-4D97-AF65-F5344CB8AC3E}">
        <p14:creationId xmlns:p14="http://schemas.microsoft.com/office/powerpoint/2010/main" val="427470031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Місце України в рейтингу щастя (</a:t>
            </a:r>
            <a:r>
              <a:rPr lang="uk-UA" sz="2400" dirty="0"/>
              <a:t>При складанні рейтингу враховується очікувана тривалість життя населення, рівень корупції в країні, ВВП, рівень соціальної підтримки, наявність негативних очікувань від </a:t>
            </a:r>
            <a:r>
              <a:rPr lang="uk-UA" sz="2400" dirty="0" smtClean="0"/>
              <a:t>майбутнього)</a:t>
            </a:r>
            <a:endParaRPr lang="uk-UA" sz="2400" dirty="0"/>
          </a:p>
        </p:txBody>
      </p:sp>
      <p:pic>
        <p:nvPicPr>
          <p:cNvPr id="1026" name="Picture 2" descr="https://media.slovoidilo.ua/media/infographics/14/139684/rejtynh-shhastya_ru_large.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872"/>
          <a:stretch/>
        </p:blipFill>
        <p:spPr bwMode="auto">
          <a:xfrm>
            <a:off x="1541720" y="1958669"/>
            <a:ext cx="5688419" cy="4899331"/>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40D65EC6-2E3B-47C2-9B65-34FAABCE55E4}" type="slidenum">
              <a:rPr lang="uk-UA" smtClean="0"/>
              <a:t>24</a:t>
            </a:fld>
            <a:endParaRPr lang="uk-UA"/>
          </a:p>
        </p:txBody>
      </p:sp>
    </p:spTree>
    <p:extLst>
      <p:ext uri="{BB962C8B-B14F-4D97-AF65-F5344CB8AC3E}">
        <p14:creationId xmlns:p14="http://schemas.microsoft.com/office/powerpoint/2010/main" val="3403884002"/>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4. </a:t>
            </a:r>
            <a:r>
              <a:rPr lang="ru-RU" dirty="0" err="1"/>
              <a:t>Зовнішньоекономічна</a:t>
            </a:r>
            <a:r>
              <a:rPr lang="ru-RU" dirty="0"/>
              <a:t> та </a:t>
            </a:r>
            <a:r>
              <a:rPr lang="ru-RU" dirty="0" err="1"/>
              <a:t>зовнішньоторговельна</a:t>
            </a:r>
            <a:r>
              <a:rPr lang="ru-RU" dirty="0"/>
              <a:t> </a:t>
            </a:r>
            <a:r>
              <a:rPr lang="ru-RU" dirty="0" err="1"/>
              <a:t>політика</a:t>
            </a:r>
            <a:r>
              <a:rPr lang="ru-RU" dirty="0"/>
              <a:t> </a:t>
            </a:r>
            <a:r>
              <a:rPr lang="ru-RU" dirty="0" err="1"/>
              <a:t>держави</a:t>
            </a:r>
            <a:endParaRPr lang="uk-UA" dirty="0"/>
          </a:p>
        </p:txBody>
      </p:sp>
      <p:sp>
        <p:nvSpPr>
          <p:cNvPr id="3" name="Объект 2"/>
          <p:cNvSpPr>
            <a:spLocks noGrp="1"/>
          </p:cNvSpPr>
          <p:nvPr>
            <p:ph idx="1"/>
          </p:nvPr>
        </p:nvSpPr>
        <p:spPr/>
        <p:txBody>
          <a:bodyPr/>
          <a:lstStyle/>
          <a:p>
            <a:r>
              <a:rPr lang="uk-UA" dirty="0"/>
              <a:t>Зовнішньоекономічна політика держави – система заходів, що здійснюється країною (діяльність держави), спрямована на регулювання економічних відносин країни з іншими державами; на досягнення економікою цієї країни певних переваг на світовому ринку та одночасно на захист внутрішнього ринку.</a:t>
            </a:r>
          </a:p>
        </p:txBody>
      </p:sp>
      <p:sp>
        <p:nvSpPr>
          <p:cNvPr id="4" name="Номер слайда 3"/>
          <p:cNvSpPr>
            <a:spLocks noGrp="1"/>
          </p:cNvSpPr>
          <p:nvPr>
            <p:ph type="sldNum" sz="quarter" idx="12"/>
          </p:nvPr>
        </p:nvSpPr>
        <p:spPr/>
        <p:txBody>
          <a:bodyPr/>
          <a:lstStyle/>
          <a:p>
            <a:fld id="{40D65EC6-2E3B-47C2-9B65-34FAABCE55E4}" type="slidenum">
              <a:rPr lang="uk-UA" smtClean="0"/>
              <a:t>25</a:t>
            </a:fld>
            <a:endParaRPr lang="uk-UA"/>
          </a:p>
        </p:txBody>
      </p:sp>
    </p:spTree>
    <p:extLst>
      <p:ext uri="{BB962C8B-B14F-4D97-AF65-F5344CB8AC3E}">
        <p14:creationId xmlns:p14="http://schemas.microsoft.com/office/powerpoint/2010/main" val="158389819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ЗЕД </a:t>
            </a:r>
            <a:r>
              <a:rPr lang="ru-RU" dirty="0" err="1" smtClean="0"/>
              <a:t>регулюється</a:t>
            </a:r>
            <a:r>
              <a:rPr lang="ru-RU" dirty="0" smtClean="0"/>
              <a:t> методами:</a:t>
            </a:r>
            <a:endParaRPr lang="uk-UA" dirty="0"/>
          </a:p>
        </p:txBody>
      </p:sp>
      <p:sp>
        <p:nvSpPr>
          <p:cNvPr id="30" name="Текст 29"/>
          <p:cNvSpPr>
            <a:spLocks noGrp="1"/>
          </p:cNvSpPr>
          <p:nvPr>
            <p:ph type="body" idx="1"/>
          </p:nvPr>
        </p:nvSpPr>
        <p:spPr>
          <a:xfrm>
            <a:off x="159488" y="2336873"/>
            <a:ext cx="3571492" cy="576262"/>
          </a:xfrm>
        </p:spPr>
        <p:style>
          <a:lnRef idx="1">
            <a:schemeClr val="accent4"/>
          </a:lnRef>
          <a:fillRef idx="3">
            <a:schemeClr val="accent4"/>
          </a:fillRef>
          <a:effectRef idx="2">
            <a:schemeClr val="accent4"/>
          </a:effectRef>
          <a:fontRef idx="minor">
            <a:schemeClr val="lt1"/>
          </a:fontRef>
        </p:style>
        <p:txBody>
          <a:bodyPr/>
          <a:lstStyle/>
          <a:p>
            <a:r>
              <a:rPr lang="uk-UA" sz="2000" dirty="0"/>
              <a:t>Правові методи</a:t>
            </a:r>
            <a:endParaRPr lang="uk-UA" sz="2000" dirty="0"/>
          </a:p>
        </p:txBody>
      </p:sp>
      <p:sp>
        <p:nvSpPr>
          <p:cNvPr id="33" name="Текст 32"/>
          <p:cNvSpPr>
            <a:spLocks noGrp="1"/>
          </p:cNvSpPr>
          <p:nvPr>
            <p:ph type="body" sz="half" idx="15"/>
          </p:nvPr>
        </p:nvSpPr>
        <p:spPr>
          <a:xfrm>
            <a:off x="0" y="3022672"/>
            <a:ext cx="3945469" cy="2913513"/>
          </a:xfrm>
        </p:spPr>
        <p:txBody>
          <a:bodyPr>
            <a:noAutofit/>
          </a:bodyPr>
          <a:lstStyle/>
          <a:p>
            <a:pPr marL="285750" indent="-285750">
              <a:buFont typeface="Wingdings" panose="05000000000000000000" pitchFamily="2" charset="2"/>
              <a:buChar char="Ø"/>
            </a:pPr>
            <a:r>
              <a:rPr lang="uk-UA" dirty="0"/>
              <a:t>ґрунтуються на використанні положень законодавчих актів України, що регулюють зовнішньоекономічну діяльність: </a:t>
            </a:r>
            <a:endParaRPr lang="uk-UA" dirty="0" smtClean="0"/>
          </a:p>
          <a:p>
            <a:pPr marL="285750" indent="-285750">
              <a:buFont typeface="Wingdings" panose="05000000000000000000" pitchFamily="2" charset="2"/>
              <a:buChar char="Ø"/>
            </a:pPr>
            <a:r>
              <a:rPr lang="uk-UA" dirty="0" smtClean="0"/>
              <a:t>Законів </a:t>
            </a:r>
            <a:r>
              <a:rPr lang="uk-UA" dirty="0"/>
              <a:t>України «Про зовнішньоекономічну діяльність», «Про державне мито», «Про квотування та ліцензування експорту товарів (робіт, послуг), «Про єдиний митний тариф»</a:t>
            </a:r>
            <a:endParaRPr lang="uk-UA" dirty="0"/>
          </a:p>
        </p:txBody>
      </p:sp>
      <p:sp>
        <p:nvSpPr>
          <p:cNvPr id="31" name="Текст 30"/>
          <p:cNvSpPr>
            <a:spLocks noGrp="1"/>
          </p:cNvSpPr>
          <p:nvPr>
            <p:ph type="body" sz="quarter" idx="3"/>
          </p:nvPr>
        </p:nvSpPr>
        <p:spPr>
          <a:xfrm>
            <a:off x="3956024" y="2336873"/>
            <a:ext cx="5028409" cy="576262"/>
          </a:xfrm>
        </p:spPr>
        <p:style>
          <a:lnRef idx="1">
            <a:schemeClr val="accent3"/>
          </a:lnRef>
          <a:fillRef idx="3">
            <a:schemeClr val="accent3"/>
          </a:fillRef>
          <a:effectRef idx="2">
            <a:schemeClr val="accent3"/>
          </a:effectRef>
          <a:fontRef idx="minor">
            <a:schemeClr val="lt1"/>
          </a:fontRef>
        </p:style>
        <p:txBody>
          <a:bodyPr anchor="ctr"/>
          <a:lstStyle/>
          <a:p>
            <a:r>
              <a:rPr lang="uk-UA" sz="2000" dirty="0"/>
              <a:t>Адміністративні методи </a:t>
            </a:r>
            <a:endParaRPr lang="uk-UA" sz="2000" dirty="0"/>
          </a:p>
        </p:txBody>
      </p:sp>
      <p:sp>
        <p:nvSpPr>
          <p:cNvPr id="34" name="Текст 33"/>
          <p:cNvSpPr>
            <a:spLocks noGrp="1"/>
          </p:cNvSpPr>
          <p:nvPr>
            <p:ph type="body" sz="half" idx="16"/>
          </p:nvPr>
        </p:nvSpPr>
        <p:spPr>
          <a:xfrm>
            <a:off x="3945469" y="3022673"/>
            <a:ext cx="5028409" cy="2913513"/>
          </a:xfrm>
        </p:spPr>
        <p:txBody>
          <a:bodyPr>
            <a:noAutofit/>
          </a:bodyPr>
          <a:lstStyle/>
          <a:p>
            <a:pPr marL="285750" indent="-285750">
              <a:buFont typeface="Wingdings" panose="05000000000000000000" pitchFamily="2" charset="2"/>
              <a:buChar char="Ø"/>
            </a:pPr>
            <a:r>
              <a:rPr lang="uk-UA" dirty="0"/>
              <a:t>найдоцільніше застосовувати за умов економічної нестабільності, зростання дефіциту та </a:t>
            </a:r>
            <a:r>
              <a:rPr lang="uk-UA" dirty="0" smtClean="0"/>
              <a:t>інфляції. </a:t>
            </a:r>
            <a:r>
              <a:rPr lang="uk-UA" dirty="0"/>
              <a:t>Ними користуються, як правило, протягом короткого терміну з метою захисту економіки країни або її відродження через мобілізацію та оптимальне використання ресурсів. </a:t>
            </a:r>
            <a:endParaRPr lang="uk-UA" dirty="0" smtClean="0"/>
          </a:p>
          <a:p>
            <a:pPr marL="285750" indent="-285750">
              <a:buFont typeface="Wingdings" panose="05000000000000000000" pitchFamily="2" charset="2"/>
              <a:buChar char="Ø"/>
            </a:pPr>
            <a:r>
              <a:rPr lang="uk-UA" dirty="0" smtClean="0"/>
              <a:t>До </a:t>
            </a:r>
            <a:r>
              <a:rPr lang="uk-UA" dirty="0"/>
              <a:t>них належать ембарго (повна заборона зовнішньоекономічної діяльності), ліцензування, квотування, </a:t>
            </a:r>
            <a:r>
              <a:rPr lang="uk-UA" dirty="0" smtClean="0"/>
              <a:t>специфічні вимоги </a:t>
            </a:r>
            <a:r>
              <a:rPr lang="uk-UA" dirty="0"/>
              <a:t>до товару</a:t>
            </a:r>
            <a:endParaRPr lang="uk-UA" dirty="0"/>
          </a:p>
        </p:txBody>
      </p:sp>
      <p:sp>
        <p:nvSpPr>
          <p:cNvPr id="32" name="Текст 31"/>
          <p:cNvSpPr>
            <a:spLocks noGrp="1"/>
          </p:cNvSpPr>
          <p:nvPr>
            <p:ph type="body" sz="quarter" idx="13"/>
          </p:nvPr>
        </p:nvSpPr>
        <p:spPr>
          <a:xfrm>
            <a:off x="9186530" y="2336873"/>
            <a:ext cx="2697076" cy="576262"/>
          </a:xfrm>
        </p:spPr>
        <p:style>
          <a:lnRef idx="1">
            <a:schemeClr val="accent5"/>
          </a:lnRef>
          <a:fillRef idx="3">
            <a:schemeClr val="accent5"/>
          </a:fillRef>
          <a:effectRef idx="2">
            <a:schemeClr val="accent5"/>
          </a:effectRef>
          <a:fontRef idx="minor">
            <a:schemeClr val="lt1"/>
          </a:fontRef>
        </p:style>
        <p:txBody>
          <a:bodyPr anchor="ctr"/>
          <a:lstStyle/>
          <a:p>
            <a:pPr algn="ctr"/>
            <a:r>
              <a:rPr lang="uk-UA" sz="2000" dirty="0"/>
              <a:t>Економічні методи</a:t>
            </a:r>
            <a:endParaRPr lang="uk-UA" sz="2000" dirty="0"/>
          </a:p>
        </p:txBody>
      </p:sp>
      <p:sp>
        <p:nvSpPr>
          <p:cNvPr id="35" name="Текст 34"/>
          <p:cNvSpPr>
            <a:spLocks noGrp="1"/>
          </p:cNvSpPr>
          <p:nvPr>
            <p:ph type="body" sz="half" idx="17"/>
          </p:nvPr>
        </p:nvSpPr>
        <p:spPr>
          <a:xfrm>
            <a:off x="9186530" y="3022673"/>
            <a:ext cx="2697076" cy="2913513"/>
          </a:xfrm>
        </p:spPr>
        <p:txBody>
          <a:bodyPr/>
          <a:lstStyle/>
          <a:p>
            <a:r>
              <a:rPr lang="uk-UA" dirty="0"/>
              <a:t>займають провідне місце в період стабілізації економіки. До них належать митні тарифи, збори, </a:t>
            </a:r>
            <a:r>
              <a:rPr lang="uk-UA" dirty="0" err="1"/>
              <a:t>імпортнідепозити</a:t>
            </a:r>
            <a:r>
              <a:rPr lang="uk-UA" dirty="0"/>
              <a:t> (в галузі імпорту), пільгові кредити експортерам, гарантії, субсидії, звільнення від сплати податків тощо (в галузі експорту).</a:t>
            </a:r>
            <a:endParaRPr lang="uk-UA" dirty="0"/>
          </a:p>
        </p:txBody>
      </p:sp>
      <p:sp>
        <p:nvSpPr>
          <p:cNvPr id="9" name="Номер слайда 8"/>
          <p:cNvSpPr>
            <a:spLocks noGrp="1"/>
          </p:cNvSpPr>
          <p:nvPr>
            <p:ph type="sldNum" sz="quarter" idx="12"/>
          </p:nvPr>
        </p:nvSpPr>
        <p:spPr/>
        <p:txBody>
          <a:bodyPr/>
          <a:lstStyle/>
          <a:p>
            <a:fld id="{C9701479-03A7-42B7-B286-625A1A8D6B7F}" type="slidenum">
              <a:rPr lang="uk-UA" smtClean="0"/>
              <a:t>26</a:t>
            </a:fld>
            <a:endParaRPr lang="uk-UA"/>
          </a:p>
        </p:txBody>
      </p:sp>
    </p:spTree>
    <p:extLst>
      <p:ext uri="{BB962C8B-B14F-4D97-AF65-F5344CB8AC3E}">
        <p14:creationId xmlns:p14="http://schemas.microsoft.com/office/powerpoint/2010/main" val="2293515491"/>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валютні обмеження</a:t>
            </a:r>
          </a:p>
        </p:txBody>
      </p:sp>
      <p:sp>
        <p:nvSpPr>
          <p:cNvPr id="3" name="Объект 2"/>
          <p:cNvSpPr>
            <a:spLocks noGrp="1"/>
          </p:cNvSpPr>
          <p:nvPr>
            <p:ph idx="1"/>
          </p:nvPr>
        </p:nvSpPr>
        <p:spPr/>
        <p:txBody>
          <a:bodyPr>
            <a:normAutofit fontScale="92500" lnSpcReduction="20000"/>
          </a:bodyPr>
          <a:lstStyle/>
          <a:p>
            <a:r>
              <a:rPr lang="uk-UA" dirty="0"/>
              <a:t>охоплюють сферу зовнішньої торгівлі, рух капіталів та кредитів, переказ прибутків, податкових та інших платежів. </a:t>
            </a:r>
            <a:endParaRPr lang="uk-UA" dirty="0" smtClean="0"/>
          </a:p>
          <a:p>
            <a:r>
              <a:rPr lang="uk-UA" dirty="0" smtClean="0"/>
              <a:t>У </a:t>
            </a:r>
            <a:r>
              <a:rPr lang="uk-UA" dirty="0"/>
              <a:t>галузі зовнішньої торгівлі валютні обмеження вважають опосередкованим фактором стримування імпорту, оскільки використання валюти на закупівлю іноземних товарів дозволяється лише після отримання на це спеціального дозволу. </a:t>
            </a:r>
            <a:endParaRPr lang="uk-UA" dirty="0" smtClean="0"/>
          </a:p>
          <a:p>
            <a:r>
              <a:rPr lang="uk-UA" dirty="0" smtClean="0"/>
              <a:t>Регулювання </a:t>
            </a:r>
            <a:r>
              <a:rPr lang="uk-UA" dirty="0"/>
              <a:t>залучення та вивозу капіталу в цілому спрямовується на підвищення ефективності іноземного інвестування в економіку країни. </a:t>
            </a:r>
            <a:r>
              <a:rPr lang="uk-UA" dirty="0" smtClean="0"/>
              <a:t>Воно має </a:t>
            </a:r>
            <a:r>
              <a:rPr lang="uk-UA" dirty="0"/>
              <a:t>подвійний характер. </a:t>
            </a:r>
            <a:endParaRPr lang="uk-UA" dirty="0" smtClean="0"/>
          </a:p>
          <a:p>
            <a:r>
              <a:rPr lang="uk-UA" dirty="0" smtClean="0"/>
              <a:t>З </a:t>
            </a:r>
            <a:r>
              <a:rPr lang="uk-UA" dirty="0"/>
              <a:t>одного боку, державне регулювання сприяє створенню сприятливого інвестиційного клімату за допомогою державних гарантій та надання пільг, а з іншого – обмежує вплив іноземного капіталу на економіку країни, яка залучає такі кошти.</a:t>
            </a:r>
          </a:p>
        </p:txBody>
      </p:sp>
      <p:sp>
        <p:nvSpPr>
          <p:cNvPr id="4" name="Номер слайда 3"/>
          <p:cNvSpPr>
            <a:spLocks noGrp="1"/>
          </p:cNvSpPr>
          <p:nvPr>
            <p:ph type="sldNum" sz="quarter" idx="12"/>
          </p:nvPr>
        </p:nvSpPr>
        <p:spPr/>
        <p:txBody>
          <a:bodyPr/>
          <a:lstStyle/>
          <a:p>
            <a:fld id="{40D65EC6-2E3B-47C2-9B65-34FAABCE55E4}" type="slidenum">
              <a:rPr lang="uk-UA" smtClean="0"/>
              <a:t>27</a:t>
            </a:fld>
            <a:endParaRPr lang="uk-UA"/>
          </a:p>
        </p:txBody>
      </p:sp>
    </p:spTree>
    <p:extLst>
      <p:ext uri="{BB962C8B-B14F-4D97-AF65-F5344CB8AC3E}">
        <p14:creationId xmlns:p14="http://schemas.microsoft.com/office/powerpoint/2010/main" val="152757757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До товарів, що продаються та купуються на зовнішньому </a:t>
            </a:r>
            <a:r>
              <a:rPr lang="uk-UA" dirty="0" smtClean="0"/>
              <a:t>ринку, належать:</a:t>
            </a:r>
            <a:endParaRPr lang="uk-UA" dirty="0"/>
          </a:p>
        </p:txBody>
      </p:sp>
      <p:sp>
        <p:nvSpPr>
          <p:cNvPr id="3" name="Объект 2"/>
          <p:cNvSpPr>
            <a:spLocks noGrp="1"/>
          </p:cNvSpPr>
          <p:nvPr>
            <p:ph idx="1"/>
          </p:nvPr>
        </p:nvSpPr>
        <p:spPr/>
        <p:txBody>
          <a:bodyPr/>
          <a:lstStyle/>
          <a:p>
            <a:r>
              <a:rPr lang="uk-UA" dirty="0" smtClean="0"/>
              <a:t>готова </a:t>
            </a:r>
            <a:r>
              <a:rPr lang="uk-UA" dirty="0"/>
              <a:t>продукція, сировина, напівфабрикати, </a:t>
            </a:r>
            <a:endParaRPr lang="uk-UA" dirty="0" smtClean="0"/>
          </a:p>
          <a:p>
            <a:r>
              <a:rPr lang="uk-UA" dirty="0" smtClean="0"/>
              <a:t>призначені </a:t>
            </a:r>
            <a:r>
              <a:rPr lang="uk-UA" dirty="0"/>
              <a:t>для продажу продукти інтелектуальної діяльності – патенти, ліцензії, фірмові знаки тощо. </a:t>
            </a:r>
            <a:endParaRPr lang="uk-UA" dirty="0" smtClean="0"/>
          </a:p>
          <a:p>
            <a:r>
              <a:rPr lang="uk-UA" dirty="0" smtClean="0"/>
              <a:t>Міжнародна </a:t>
            </a:r>
            <a:r>
              <a:rPr lang="uk-UA" dirty="0"/>
              <a:t>торгівля послугами охоплює міжнародний туризм, транспортні послуги, страхові операції, банківські, біржові та посередницькі послуги, ярмарки та </a:t>
            </a:r>
            <a:r>
              <a:rPr lang="uk-UA" dirty="0" smtClean="0"/>
              <a:t>ін.</a:t>
            </a:r>
            <a:endParaRPr lang="uk-UA" dirty="0"/>
          </a:p>
        </p:txBody>
      </p:sp>
      <p:sp>
        <p:nvSpPr>
          <p:cNvPr id="4" name="Номер слайда 3"/>
          <p:cNvSpPr>
            <a:spLocks noGrp="1"/>
          </p:cNvSpPr>
          <p:nvPr>
            <p:ph type="sldNum" sz="quarter" idx="12"/>
          </p:nvPr>
        </p:nvSpPr>
        <p:spPr/>
        <p:txBody>
          <a:bodyPr/>
          <a:lstStyle/>
          <a:p>
            <a:fld id="{40D65EC6-2E3B-47C2-9B65-34FAABCE55E4}" type="slidenum">
              <a:rPr lang="uk-UA" smtClean="0"/>
              <a:t>28</a:t>
            </a:fld>
            <a:endParaRPr lang="uk-UA"/>
          </a:p>
        </p:txBody>
      </p:sp>
    </p:spTree>
    <p:extLst>
      <p:ext uri="{BB962C8B-B14F-4D97-AF65-F5344CB8AC3E}">
        <p14:creationId xmlns:p14="http://schemas.microsoft.com/office/powerpoint/2010/main" val="1659605067"/>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два </a:t>
            </a:r>
            <a:r>
              <a:rPr lang="ru-RU" dirty="0" err="1"/>
              <a:t>типи</a:t>
            </a:r>
            <a:r>
              <a:rPr lang="ru-RU" dirty="0"/>
              <a:t> </a:t>
            </a:r>
            <a:r>
              <a:rPr lang="ru-RU" dirty="0" err="1"/>
              <a:t>зовнішньої</a:t>
            </a:r>
            <a:r>
              <a:rPr lang="ru-RU" dirty="0"/>
              <a:t> </a:t>
            </a:r>
            <a:r>
              <a:rPr lang="ru-RU" dirty="0" err="1"/>
              <a:t>торговельної</a:t>
            </a:r>
            <a:r>
              <a:rPr lang="ru-RU" dirty="0"/>
              <a:t> </a:t>
            </a:r>
            <a:r>
              <a:rPr lang="ru-RU" dirty="0" err="1"/>
              <a:t>політики</a:t>
            </a:r>
            <a:endParaRPr lang="uk-UA" dirty="0"/>
          </a:p>
        </p:txBody>
      </p:sp>
      <p:sp>
        <p:nvSpPr>
          <p:cNvPr id="11" name="Текст 10"/>
          <p:cNvSpPr>
            <a:spLocks noGrp="1"/>
          </p:cNvSpPr>
          <p:nvPr>
            <p:ph type="body" idx="1"/>
          </p:nvPr>
        </p:nvSpPr>
        <p:spPr>
          <a:xfrm>
            <a:off x="786809" y="2336873"/>
            <a:ext cx="6611255" cy="693135"/>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uk-UA" sz="3200" dirty="0"/>
              <a:t>Протекціонізм</a:t>
            </a:r>
            <a:endParaRPr lang="uk-UA" sz="3200" i="1" dirty="0">
              <a:effectLst>
                <a:outerShdw blurRad="38100" dist="38100" dir="2700000" algn="tl">
                  <a:srgbClr val="000000">
                    <a:alpha val="43137"/>
                  </a:srgbClr>
                </a:outerShdw>
              </a:effectLst>
            </a:endParaRPr>
          </a:p>
        </p:txBody>
      </p:sp>
      <p:sp>
        <p:nvSpPr>
          <p:cNvPr id="12" name="Объект 11"/>
          <p:cNvSpPr>
            <a:spLocks noGrp="1"/>
          </p:cNvSpPr>
          <p:nvPr>
            <p:ph sz="half" idx="2"/>
          </p:nvPr>
        </p:nvSpPr>
        <p:spPr>
          <a:xfrm>
            <a:off x="680322" y="3030008"/>
            <a:ext cx="6819800" cy="2906179"/>
          </a:xfrm>
        </p:spPr>
        <p:txBody>
          <a:bodyPr>
            <a:noAutofit/>
          </a:bodyPr>
          <a:lstStyle/>
          <a:p>
            <a:pPr marL="0" indent="0">
              <a:buNone/>
            </a:pPr>
            <a:r>
              <a:rPr lang="uk-UA" sz="1400" dirty="0"/>
              <a:t>політика, спрямована на захист внутрішнього ринку від іноземної конкуренції через систему певних обмежень. </a:t>
            </a:r>
            <a:endParaRPr lang="uk-UA" sz="1400" dirty="0" smtClean="0"/>
          </a:p>
          <a:p>
            <a:pPr marL="0" indent="0">
              <a:buNone/>
            </a:pPr>
            <a:r>
              <a:rPr lang="uk-UA" sz="1400" dirty="0" smtClean="0"/>
              <a:t>З </a:t>
            </a:r>
            <a:r>
              <a:rPr lang="uk-UA" sz="1400" dirty="0"/>
              <a:t>одного боку, така політика спрямована на стимулювання розвитку національної економіки шляхом надання певних переваг вітчизняним виробникам та утворення певних бар’єрів для проникнення іноземних конкурентів на внутрішній ринок; </a:t>
            </a:r>
            <a:endParaRPr lang="uk-UA" sz="1400" dirty="0" smtClean="0"/>
          </a:p>
          <a:p>
            <a:pPr marL="0" indent="0">
              <a:buNone/>
            </a:pPr>
            <a:r>
              <a:rPr lang="uk-UA" sz="1400" dirty="0" smtClean="0"/>
              <a:t>вона </a:t>
            </a:r>
            <a:r>
              <a:rPr lang="uk-UA" sz="1400" dirty="0"/>
              <a:t>допомагає дещо зменшити вплив на національну економіку негативних тенденцій, що є на світовому ринку; </a:t>
            </a:r>
            <a:endParaRPr lang="uk-UA" sz="1400" dirty="0" smtClean="0"/>
          </a:p>
          <a:p>
            <a:pPr marL="0" indent="0">
              <a:buNone/>
            </a:pPr>
            <a:r>
              <a:rPr lang="uk-UA" sz="1400" dirty="0" smtClean="0"/>
              <a:t>захистити </a:t>
            </a:r>
            <a:r>
              <a:rPr lang="uk-UA" sz="1400" dirty="0"/>
              <a:t>від іноземної конкуренції національні галузі економіки, які ще не зміцніли; </a:t>
            </a:r>
            <a:endParaRPr lang="uk-UA" sz="1400" dirty="0" smtClean="0"/>
          </a:p>
          <a:p>
            <a:pPr marL="0" indent="0">
              <a:buNone/>
            </a:pPr>
            <a:r>
              <a:rPr lang="uk-UA" sz="1400" dirty="0" smtClean="0"/>
              <a:t>сприяє </a:t>
            </a:r>
            <a:r>
              <a:rPr lang="uk-UA" sz="1400" dirty="0"/>
              <a:t>збільшенню зайнятості населення; </a:t>
            </a:r>
            <a:endParaRPr lang="uk-UA" sz="1400" dirty="0" smtClean="0"/>
          </a:p>
          <a:p>
            <a:pPr marL="0" indent="0">
              <a:buNone/>
            </a:pPr>
            <a:r>
              <a:rPr lang="uk-UA" sz="1400" dirty="0" smtClean="0"/>
              <a:t>дає </a:t>
            </a:r>
            <a:r>
              <a:rPr lang="uk-UA" sz="1400" dirty="0"/>
              <a:t>змогу реалізувати внутрішні програми економічного розвитку. </a:t>
            </a:r>
            <a:endParaRPr lang="uk-UA" sz="1400" dirty="0" smtClean="0"/>
          </a:p>
          <a:p>
            <a:pPr marL="0" indent="0">
              <a:buNone/>
            </a:pPr>
            <a:r>
              <a:rPr lang="uk-UA" sz="1400" dirty="0" smtClean="0"/>
              <a:t>З </a:t>
            </a:r>
            <a:r>
              <a:rPr lang="uk-UA" sz="1400" dirty="0"/>
              <a:t>іншого боку, політика протекціонізму, може створити різні перешкоди на шляху міжнародного товарообміну, завдати значної шкоди національній економіці, зменшити її ефективність і конкурентоспроможність.</a:t>
            </a:r>
            <a:endParaRPr lang="uk-UA" sz="1400" dirty="0"/>
          </a:p>
        </p:txBody>
      </p:sp>
      <p:sp>
        <p:nvSpPr>
          <p:cNvPr id="13" name="Текст 12"/>
          <p:cNvSpPr>
            <a:spLocks noGrp="1"/>
          </p:cNvSpPr>
          <p:nvPr>
            <p:ph type="body" sz="quarter" idx="3"/>
          </p:nvPr>
        </p:nvSpPr>
        <p:spPr>
          <a:xfrm>
            <a:off x="7613779" y="2336873"/>
            <a:ext cx="4269827" cy="692076"/>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r>
              <a:rPr lang="uk-UA" sz="3200" dirty="0"/>
              <a:t>Політика вільної торгівлі </a:t>
            </a:r>
            <a:endParaRPr lang="uk-UA" i="1" dirty="0">
              <a:effectLst>
                <a:outerShdw blurRad="38100" dist="38100" dir="2700000" algn="tl">
                  <a:srgbClr val="000000">
                    <a:alpha val="43137"/>
                  </a:srgbClr>
                </a:outerShdw>
              </a:effectLst>
            </a:endParaRPr>
          </a:p>
        </p:txBody>
      </p:sp>
      <p:sp>
        <p:nvSpPr>
          <p:cNvPr id="14" name="Объект 13"/>
          <p:cNvSpPr>
            <a:spLocks noGrp="1"/>
          </p:cNvSpPr>
          <p:nvPr>
            <p:ph sz="quarter" idx="4"/>
          </p:nvPr>
        </p:nvSpPr>
        <p:spPr>
          <a:xfrm>
            <a:off x="7613779" y="3030008"/>
            <a:ext cx="4485542" cy="2906179"/>
          </a:xfrm>
        </p:spPr>
        <p:txBody>
          <a:bodyPr>
            <a:normAutofit fontScale="85000" lnSpcReduction="10000"/>
          </a:bodyPr>
          <a:lstStyle/>
          <a:p>
            <a:pPr marL="0" indent="0">
              <a:buNone/>
            </a:pPr>
            <a:r>
              <a:rPr lang="uk-UA" dirty="0"/>
              <a:t>не передбачає втручання держави в зовнішню торгівлю. </a:t>
            </a:r>
            <a:endParaRPr lang="uk-UA" dirty="0" smtClean="0"/>
          </a:p>
          <a:p>
            <a:pPr marL="0" indent="0">
              <a:buNone/>
            </a:pPr>
            <a:r>
              <a:rPr lang="uk-UA" dirty="0" smtClean="0"/>
              <a:t>За </a:t>
            </a:r>
            <a:r>
              <a:rPr lang="uk-UA" dirty="0"/>
              <a:t>цих умов експортно-імпортні відносини регулює не держава, а ринок на підставі співвідношення попиту та пропозиції. </a:t>
            </a:r>
            <a:endParaRPr lang="uk-UA" dirty="0" smtClean="0"/>
          </a:p>
          <a:p>
            <a:pPr marL="0" indent="0">
              <a:buNone/>
            </a:pPr>
            <a:r>
              <a:rPr lang="uk-UA" dirty="0" smtClean="0"/>
              <a:t>Саме </a:t>
            </a:r>
            <a:r>
              <a:rPr lang="uk-UA" dirty="0"/>
              <a:t>вільна торгівля стимулює конкуренцію, примушує національні підприємства підвищувати якість своєї продукції та знижувати ціни</a:t>
            </a:r>
            <a:endParaRPr lang="uk-UA" dirty="0"/>
          </a:p>
        </p:txBody>
      </p:sp>
      <p:sp>
        <p:nvSpPr>
          <p:cNvPr id="4" name="Номер слайда 3"/>
          <p:cNvSpPr>
            <a:spLocks noGrp="1"/>
          </p:cNvSpPr>
          <p:nvPr>
            <p:ph type="sldNum" sz="quarter" idx="12"/>
          </p:nvPr>
        </p:nvSpPr>
        <p:spPr/>
        <p:txBody>
          <a:bodyPr/>
          <a:lstStyle/>
          <a:p>
            <a:fld id="{C9701479-03A7-42B7-B286-625A1A8D6B7F}" type="slidenum">
              <a:rPr lang="uk-UA" smtClean="0"/>
              <a:t>29</a:t>
            </a:fld>
            <a:endParaRPr lang="uk-UA"/>
          </a:p>
        </p:txBody>
      </p:sp>
    </p:spTree>
    <p:extLst>
      <p:ext uri="{BB962C8B-B14F-4D97-AF65-F5344CB8AC3E}">
        <p14:creationId xmlns:p14="http://schemas.microsoft.com/office/powerpoint/2010/main" val="230501950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3600" dirty="0"/>
              <a:t>1. Національна економіка як об’єкт світової економічної </a:t>
            </a:r>
            <a:r>
              <a:rPr lang="uk-UA" sz="3600" dirty="0" smtClean="0"/>
              <a:t>системи</a:t>
            </a:r>
            <a:endParaRPr lang="uk-UA" sz="3600" dirty="0"/>
          </a:p>
        </p:txBody>
      </p:sp>
      <p:sp>
        <p:nvSpPr>
          <p:cNvPr id="3" name="Подзаголовок 2"/>
          <p:cNvSpPr>
            <a:spLocks noGrp="1"/>
          </p:cNvSpPr>
          <p:nvPr>
            <p:ph type="subTitle" idx="1"/>
          </p:nvPr>
        </p:nvSpPr>
        <p:spPr/>
        <p:txBody>
          <a:bodyPr/>
          <a:lstStyle/>
          <a:p>
            <a:endParaRPr lang="uk-UA"/>
          </a:p>
        </p:txBody>
      </p:sp>
    </p:spTree>
    <p:extLst>
      <p:ext uri="{BB962C8B-B14F-4D97-AF65-F5344CB8AC3E}">
        <p14:creationId xmlns:p14="http://schemas.microsoft.com/office/powerpoint/2010/main" val="2421310870"/>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5. </a:t>
            </a:r>
            <a:r>
              <a:rPr lang="ru-RU" dirty="0" err="1"/>
              <a:t>Інструментарій</a:t>
            </a:r>
            <a:r>
              <a:rPr lang="ru-RU" dirty="0"/>
              <a:t> </a:t>
            </a:r>
            <a:r>
              <a:rPr lang="ru-RU" dirty="0" err="1"/>
              <a:t>економічних</a:t>
            </a:r>
            <a:r>
              <a:rPr lang="ru-RU" dirty="0"/>
              <a:t> </a:t>
            </a:r>
            <a:r>
              <a:rPr lang="ru-RU" dirty="0" err="1"/>
              <a:t>методів</a:t>
            </a:r>
            <a:r>
              <a:rPr lang="ru-RU" dirty="0"/>
              <a:t> державного </a:t>
            </a:r>
            <a:r>
              <a:rPr lang="ru-RU" dirty="0" err="1"/>
              <a:t>регулювання</a:t>
            </a:r>
            <a:r>
              <a:rPr lang="ru-RU" dirty="0"/>
              <a:t> </a:t>
            </a:r>
            <a:r>
              <a:rPr lang="ru-RU" dirty="0" err="1"/>
              <a:t>зовнішньої</a:t>
            </a:r>
            <a:r>
              <a:rPr lang="ru-RU" dirty="0"/>
              <a:t> </a:t>
            </a:r>
            <a:r>
              <a:rPr lang="ru-RU" dirty="0" err="1"/>
              <a:t>торгівлі</a:t>
            </a:r>
            <a:endParaRPr lang="uk-UA" dirty="0"/>
          </a:p>
        </p:txBody>
      </p:sp>
      <p:sp>
        <p:nvSpPr>
          <p:cNvPr id="7" name="Текст 6"/>
          <p:cNvSpPr>
            <a:spLocks noGrp="1"/>
          </p:cNvSpPr>
          <p:nvPr>
            <p:ph idx="4294967295"/>
          </p:nvPr>
        </p:nvSpPr>
        <p:spPr>
          <a:xfrm>
            <a:off x="0" y="2336800"/>
            <a:ext cx="9613900" cy="3598863"/>
          </a:xfrm>
        </p:spPr>
        <p:txBody>
          <a:bodyPr>
            <a:normAutofit fontScale="85000" lnSpcReduction="10000"/>
          </a:bodyPr>
          <a:lstStyle/>
          <a:p>
            <a:r>
              <a:rPr lang="uk-UA" dirty="0"/>
              <a:t>Митний тариф </a:t>
            </a:r>
            <a:r>
              <a:rPr lang="uk-UA" dirty="0" smtClean="0"/>
              <a:t>– </a:t>
            </a:r>
            <a:r>
              <a:rPr lang="ru-RU" dirty="0" err="1"/>
              <a:t>це</a:t>
            </a:r>
            <a:r>
              <a:rPr lang="ru-RU" dirty="0"/>
              <a:t> </a:t>
            </a:r>
            <a:r>
              <a:rPr lang="ru-RU" dirty="0" err="1"/>
              <a:t>систематизований</a:t>
            </a:r>
            <a:r>
              <a:rPr lang="ru-RU" dirty="0"/>
              <a:t> </a:t>
            </a:r>
            <a:r>
              <a:rPr lang="ru-RU" dirty="0" err="1"/>
              <a:t>перелік</a:t>
            </a:r>
            <a:r>
              <a:rPr lang="ru-RU" dirty="0"/>
              <a:t> </a:t>
            </a:r>
            <a:r>
              <a:rPr lang="ru-RU" dirty="0" err="1"/>
              <a:t>товарів</a:t>
            </a:r>
            <a:r>
              <a:rPr lang="ru-RU" dirty="0"/>
              <a:t> </a:t>
            </a:r>
            <a:r>
              <a:rPr lang="ru-RU" dirty="0" err="1"/>
              <a:t>із</a:t>
            </a:r>
            <a:r>
              <a:rPr lang="ru-RU" dirty="0"/>
              <a:t> </a:t>
            </a:r>
            <a:r>
              <a:rPr lang="ru-RU" dirty="0" err="1"/>
              <a:t>зазначенням</a:t>
            </a:r>
            <a:r>
              <a:rPr lang="ru-RU" dirty="0"/>
              <a:t> </a:t>
            </a:r>
            <a:r>
              <a:rPr lang="ru-RU" dirty="0" err="1"/>
              <a:t>мита</a:t>
            </a:r>
            <a:r>
              <a:rPr lang="ru-RU" dirty="0"/>
              <a:t>, </a:t>
            </a:r>
            <a:r>
              <a:rPr lang="ru-RU" dirty="0" err="1"/>
              <a:t>яким</a:t>
            </a:r>
            <a:r>
              <a:rPr lang="ru-RU" dirty="0"/>
              <a:t> вони </a:t>
            </a:r>
            <a:r>
              <a:rPr lang="ru-RU" dirty="0" err="1"/>
              <a:t>обкладаються</a:t>
            </a:r>
            <a:r>
              <a:rPr lang="ru-RU" dirty="0"/>
              <a:t> </a:t>
            </a:r>
            <a:r>
              <a:rPr lang="ru-RU" dirty="0" err="1"/>
              <a:t>під</a:t>
            </a:r>
            <a:r>
              <a:rPr lang="ru-RU" dirty="0"/>
              <a:t> час </a:t>
            </a:r>
            <a:r>
              <a:rPr lang="ru-RU" dirty="0" err="1"/>
              <a:t>перетину</a:t>
            </a:r>
            <a:r>
              <a:rPr lang="ru-RU" dirty="0"/>
              <a:t> </a:t>
            </a:r>
            <a:r>
              <a:rPr lang="ru-RU" dirty="0" err="1"/>
              <a:t>митного</a:t>
            </a:r>
            <a:r>
              <a:rPr lang="ru-RU" dirty="0"/>
              <a:t> кордону </a:t>
            </a:r>
            <a:r>
              <a:rPr lang="ru-RU" dirty="0" err="1"/>
              <a:t>країни</a:t>
            </a:r>
            <a:r>
              <a:rPr lang="ru-RU" dirty="0"/>
              <a:t>. </a:t>
            </a:r>
            <a:r>
              <a:rPr lang="ru-RU" dirty="0" err="1"/>
              <a:t>Митні</a:t>
            </a:r>
            <a:r>
              <a:rPr lang="ru-RU" dirty="0"/>
              <a:t> </a:t>
            </a:r>
            <a:r>
              <a:rPr lang="ru-RU" dirty="0" err="1"/>
              <a:t>тарифи</a:t>
            </a:r>
            <a:r>
              <a:rPr lang="ru-RU" dirty="0"/>
              <a:t> </a:t>
            </a:r>
            <a:r>
              <a:rPr lang="ru-RU" dirty="0" err="1"/>
              <a:t>розробляються</a:t>
            </a:r>
            <a:r>
              <a:rPr lang="ru-RU" dirty="0"/>
              <a:t> за </a:t>
            </a:r>
            <a:r>
              <a:rPr lang="ru-RU" dirty="0" err="1"/>
              <a:t>товарним</a:t>
            </a:r>
            <a:r>
              <a:rPr lang="ru-RU" dirty="0"/>
              <a:t> </a:t>
            </a:r>
            <a:r>
              <a:rPr lang="ru-RU" dirty="0" err="1"/>
              <a:t>класифікатором</a:t>
            </a:r>
            <a:r>
              <a:rPr lang="ru-RU" dirty="0"/>
              <a:t>.</a:t>
            </a:r>
          </a:p>
          <a:p>
            <a:r>
              <a:rPr lang="uk-UA" dirty="0"/>
              <a:t>Мито – це податок, який стягується митними органами з товарів, що вивозяться або ввозяться на територію країни. </a:t>
            </a:r>
            <a:endParaRPr lang="uk-UA" dirty="0" smtClean="0"/>
          </a:p>
          <a:p>
            <a:r>
              <a:rPr lang="uk-UA" dirty="0" smtClean="0"/>
              <a:t>Запровадження </a:t>
            </a:r>
            <a:r>
              <a:rPr lang="uk-UA" dirty="0"/>
              <a:t>мита сприяє захисту національних виробників від </a:t>
            </a:r>
            <a:r>
              <a:rPr lang="uk-UA" dirty="0" smtClean="0"/>
              <a:t>іноземної конкуренції</a:t>
            </a:r>
            <a:r>
              <a:rPr lang="uk-UA" dirty="0"/>
              <a:t>, забезпечує надходження коштів до державного бюджету, поліпшує умови доступу національних товарів на зарубіжні ринки. </a:t>
            </a:r>
            <a:endParaRPr lang="uk-UA" dirty="0" smtClean="0"/>
          </a:p>
          <a:p>
            <a:r>
              <a:rPr lang="uk-UA" dirty="0" smtClean="0"/>
              <a:t>У </a:t>
            </a:r>
            <a:r>
              <a:rPr lang="uk-UA" dirty="0"/>
              <a:t>міжнародній практиці застосовується експортне, імпортне, транзитне, антидемпінгове, компенсаційне та інші види мита. Найбільш широко в процесі державного регулювання зовнішньоторговельних операцій використовується імпортне (ввізне) мито; експортне (вивізне).</a:t>
            </a:r>
          </a:p>
          <a:p>
            <a:endParaRPr lang="uk-UA" dirty="0"/>
          </a:p>
        </p:txBody>
      </p:sp>
      <p:sp>
        <p:nvSpPr>
          <p:cNvPr id="13" name="Номер слайда 12"/>
          <p:cNvSpPr>
            <a:spLocks noGrp="1"/>
          </p:cNvSpPr>
          <p:nvPr>
            <p:ph type="sldNum" sz="quarter" idx="12"/>
          </p:nvPr>
        </p:nvSpPr>
        <p:spPr/>
        <p:txBody>
          <a:bodyPr/>
          <a:lstStyle/>
          <a:p>
            <a:fld id="{40D65EC6-2E3B-47C2-9B65-34FAABCE55E4}" type="slidenum">
              <a:rPr lang="uk-UA" smtClean="0"/>
              <a:t>30</a:t>
            </a:fld>
            <a:endParaRPr lang="uk-UA"/>
          </a:p>
        </p:txBody>
      </p:sp>
    </p:spTree>
    <p:extLst>
      <p:ext uri="{BB962C8B-B14F-4D97-AF65-F5344CB8AC3E}">
        <p14:creationId xmlns:p14="http://schemas.microsoft.com/office/powerpoint/2010/main" val="2331727434"/>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Прямоугольник 2"/>
          <p:cNvSpPr/>
          <p:nvPr/>
        </p:nvSpPr>
        <p:spPr>
          <a:xfrm>
            <a:off x="616524" y="2039541"/>
            <a:ext cx="9814015" cy="4247317"/>
          </a:xfrm>
          <a:prstGeom prst="rect">
            <a:avLst/>
          </a:prstGeom>
        </p:spPr>
        <p:txBody>
          <a:bodyPr wrap="square">
            <a:spAutoFit/>
          </a:bodyPr>
          <a:lstStyle/>
          <a:p>
            <a:r>
              <a:rPr lang="ru-RU" dirty="0" smtClean="0"/>
              <a:t>Величина </a:t>
            </a:r>
            <a:r>
              <a:rPr lang="ru-RU" dirty="0" err="1" smtClean="0"/>
              <a:t>мита</a:t>
            </a:r>
            <a:r>
              <a:rPr lang="ru-RU" dirty="0" smtClean="0"/>
              <a:t> </a:t>
            </a:r>
            <a:r>
              <a:rPr lang="ru-RU" dirty="0" err="1" smtClean="0"/>
              <a:t>визначається</a:t>
            </a:r>
            <a:r>
              <a:rPr lang="ru-RU" dirty="0" smtClean="0"/>
              <a:t> за </a:t>
            </a:r>
            <a:r>
              <a:rPr lang="ru-RU" dirty="0" err="1" smtClean="0"/>
              <a:t>допомогою</a:t>
            </a:r>
            <a:r>
              <a:rPr lang="ru-RU" dirty="0" smtClean="0"/>
              <a:t> ставок, </a:t>
            </a:r>
            <a:r>
              <a:rPr lang="ru-RU" dirty="0" err="1" smtClean="0"/>
              <a:t>які</a:t>
            </a:r>
            <a:r>
              <a:rPr lang="ru-RU" dirty="0" smtClean="0"/>
              <a:t> </a:t>
            </a:r>
            <a:r>
              <a:rPr lang="ru-RU" dirty="0" err="1" smtClean="0"/>
              <a:t>поділяються</a:t>
            </a:r>
            <a:r>
              <a:rPr lang="ru-RU" dirty="0" smtClean="0"/>
              <a:t> на </a:t>
            </a:r>
            <a:r>
              <a:rPr lang="ru-RU" dirty="0" err="1" smtClean="0"/>
              <a:t>адвалерні</a:t>
            </a:r>
            <a:r>
              <a:rPr lang="ru-RU" dirty="0" smtClean="0"/>
              <a:t> (</a:t>
            </a:r>
            <a:r>
              <a:rPr lang="ru-RU" dirty="0" err="1" smtClean="0"/>
              <a:t>процентні</a:t>
            </a:r>
            <a:r>
              <a:rPr lang="ru-RU" dirty="0" smtClean="0"/>
              <a:t>), </a:t>
            </a:r>
            <a:r>
              <a:rPr lang="ru-RU" dirty="0" err="1" smtClean="0"/>
              <a:t>специфічні</a:t>
            </a:r>
            <a:r>
              <a:rPr lang="ru-RU" dirty="0" smtClean="0"/>
              <a:t> та </a:t>
            </a:r>
            <a:r>
              <a:rPr lang="ru-RU" dirty="0" err="1" smtClean="0"/>
              <a:t>комбіновані</a:t>
            </a:r>
            <a:r>
              <a:rPr lang="ru-RU" dirty="0" smtClean="0"/>
              <a:t>. </a:t>
            </a:r>
            <a:r>
              <a:rPr lang="ru-RU" dirty="0" err="1" smtClean="0"/>
              <a:t>Адвалерна</a:t>
            </a:r>
            <a:r>
              <a:rPr lang="ru-RU" dirty="0" smtClean="0"/>
              <a:t> ставка </a:t>
            </a:r>
            <a:r>
              <a:rPr lang="ru-RU" dirty="0" err="1" smtClean="0"/>
              <a:t>встановлюється</a:t>
            </a:r>
            <a:r>
              <a:rPr lang="ru-RU" dirty="0" smtClean="0"/>
              <a:t> у </a:t>
            </a:r>
            <a:r>
              <a:rPr lang="ru-RU" dirty="0" err="1" smtClean="0"/>
              <a:t>вигляді</a:t>
            </a:r>
            <a:r>
              <a:rPr lang="ru-RU" dirty="0" smtClean="0"/>
              <a:t> </a:t>
            </a:r>
            <a:r>
              <a:rPr lang="ru-RU" dirty="0" err="1" smtClean="0"/>
              <a:t>відсотка</a:t>
            </a:r>
            <a:r>
              <a:rPr lang="ru-RU" dirty="0" smtClean="0"/>
              <a:t> до </a:t>
            </a:r>
            <a:r>
              <a:rPr lang="ru-RU" dirty="0" err="1" smtClean="0"/>
              <a:t>ціни</a:t>
            </a:r>
            <a:r>
              <a:rPr lang="ru-RU" dirty="0" smtClean="0"/>
              <a:t> товару, а </a:t>
            </a:r>
            <a:r>
              <a:rPr lang="ru-RU" dirty="0" err="1" smtClean="0"/>
              <a:t>специфічна</a:t>
            </a:r>
            <a:r>
              <a:rPr lang="ru-RU" dirty="0" smtClean="0"/>
              <a:t> — у </a:t>
            </a:r>
            <a:r>
              <a:rPr lang="ru-RU" dirty="0" err="1" smtClean="0"/>
              <a:t>грошовій</a:t>
            </a:r>
            <a:r>
              <a:rPr lang="ru-RU" dirty="0" smtClean="0"/>
              <a:t> </a:t>
            </a:r>
            <a:r>
              <a:rPr lang="ru-RU" dirty="0" err="1" smtClean="0"/>
              <a:t>формі</a:t>
            </a:r>
            <a:r>
              <a:rPr lang="ru-RU" dirty="0" smtClean="0"/>
              <a:t> на </a:t>
            </a:r>
            <a:r>
              <a:rPr lang="ru-RU" dirty="0" err="1" smtClean="0"/>
              <a:t>одиницю</a:t>
            </a:r>
            <a:r>
              <a:rPr lang="ru-RU" dirty="0" smtClean="0"/>
              <a:t> </a:t>
            </a:r>
            <a:r>
              <a:rPr lang="ru-RU" dirty="0" err="1" smtClean="0"/>
              <a:t>маси</a:t>
            </a:r>
            <a:r>
              <a:rPr lang="ru-RU" dirty="0" smtClean="0"/>
              <a:t>, </a:t>
            </a:r>
            <a:r>
              <a:rPr lang="ru-RU" dirty="0" err="1" smtClean="0"/>
              <a:t>обсягу</a:t>
            </a:r>
            <a:r>
              <a:rPr lang="ru-RU" dirty="0" smtClean="0"/>
              <a:t> </a:t>
            </a:r>
            <a:r>
              <a:rPr lang="ru-RU" dirty="0" err="1" smtClean="0"/>
              <a:t>або</a:t>
            </a:r>
            <a:r>
              <a:rPr lang="ru-RU" dirty="0" smtClean="0"/>
              <a:t> </a:t>
            </a:r>
            <a:r>
              <a:rPr lang="ru-RU" dirty="0" err="1" smtClean="0"/>
              <a:t>кількості</a:t>
            </a:r>
            <a:r>
              <a:rPr lang="ru-RU" dirty="0" smtClean="0"/>
              <a:t> товару. </a:t>
            </a:r>
            <a:r>
              <a:rPr lang="ru-RU" dirty="0" err="1" smtClean="0"/>
              <a:t>Адвалерне</a:t>
            </a:r>
            <a:r>
              <a:rPr lang="ru-RU" dirty="0" smtClean="0"/>
              <a:t> та </a:t>
            </a:r>
            <a:r>
              <a:rPr lang="ru-RU" dirty="0" err="1" smtClean="0"/>
              <a:t>специфічне</a:t>
            </a:r>
            <a:r>
              <a:rPr lang="ru-RU" dirty="0" smtClean="0"/>
              <a:t> </a:t>
            </a:r>
            <a:r>
              <a:rPr lang="ru-RU" dirty="0" err="1" smtClean="0"/>
              <a:t>мито</a:t>
            </a:r>
            <a:r>
              <a:rPr lang="ru-RU" dirty="0" smtClean="0"/>
              <a:t> </a:t>
            </a:r>
            <a:r>
              <a:rPr lang="ru-RU" dirty="0" err="1" smtClean="0"/>
              <a:t>по-різному</a:t>
            </a:r>
            <a:r>
              <a:rPr lang="ru-RU" dirty="0" smtClean="0"/>
              <a:t> </a:t>
            </a:r>
            <a:r>
              <a:rPr lang="ru-RU" dirty="0" err="1" smtClean="0"/>
              <a:t>здійснюють</a:t>
            </a:r>
            <a:r>
              <a:rPr lang="ru-RU" dirty="0" smtClean="0"/>
              <a:t> свою </a:t>
            </a:r>
            <a:r>
              <a:rPr lang="ru-RU" dirty="0" err="1" smtClean="0"/>
              <a:t>регулюючу</a:t>
            </a:r>
            <a:r>
              <a:rPr lang="ru-RU" dirty="0" smtClean="0"/>
              <a:t> </a:t>
            </a:r>
            <a:r>
              <a:rPr lang="ru-RU" dirty="0" err="1" smtClean="0"/>
              <a:t>функцію</a:t>
            </a:r>
            <a:r>
              <a:rPr lang="ru-RU" dirty="0" smtClean="0"/>
              <a:t>. За </a:t>
            </a:r>
            <a:r>
              <a:rPr lang="ru-RU" dirty="0" err="1" smtClean="0"/>
              <a:t>підвищення</a:t>
            </a:r>
            <a:r>
              <a:rPr lang="ru-RU" dirty="0" smtClean="0"/>
              <a:t> </a:t>
            </a:r>
            <a:r>
              <a:rPr lang="ru-RU" dirty="0" err="1" smtClean="0"/>
              <a:t>цін</a:t>
            </a:r>
            <a:r>
              <a:rPr lang="ru-RU" dirty="0" smtClean="0"/>
              <a:t> </a:t>
            </a:r>
            <a:r>
              <a:rPr lang="ru-RU" dirty="0" err="1" smtClean="0"/>
              <a:t>ефективнішим</a:t>
            </a:r>
            <a:r>
              <a:rPr lang="ru-RU" dirty="0" smtClean="0"/>
              <a:t> є </a:t>
            </a:r>
            <a:r>
              <a:rPr lang="ru-RU" dirty="0" err="1" smtClean="0"/>
              <a:t>адвалерне</a:t>
            </a:r>
            <a:r>
              <a:rPr lang="ru-RU" dirty="0" smtClean="0"/>
              <a:t> </a:t>
            </a:r>
            <a:r>
              <a:rPr lang="ru-RU" dirty="0" err="1" smtClean="0"/>
              <a:t>мито</a:t>
            </a:r>
            <a:r>
              <a:rPr lang="ru-RU" dirty="0" smtClean="0"/>
              <a:t>, а за </a:t>
            </a:r>
            <a:r>
              <a:rPr lang="ru-RU" dirty="0" err="1" smtClean="0"/>
              <a:t>зниження</a:t>
            </a:r>
            <a:r>
              <a:rPr lang="ru-RU" dirty="0" smtClean="0"/>
              <a:t> – </a:t>
            </a:r>
            <a:r>
              <a:rPr lang="ru-RU" dirty="0" err="1" smtClean="0"/>
              <a:t>специфічне</a:t>
            </a:r>
            <a:r>
              <a:rPr lang="ru-RU" dirty="0" smtClean="0"/>
              <a:t>. В </a:t>
            </a:r>
            <a:r>
              <a:rPr lang="ru-RU" dirty="0" err="1" smtClean="0"/>
              <a:t>окремих</a:t>
            </a:r>
            <a:r>
              <a:rPr lang="ru-RU" dirty="0" smtClean="0"/>
              <a:t> </a:t>
            </a:r>
            <a:r>
              <a:rPr lang="ru-RU" dirty="0" err="1" smtClean="0"/>
              <a:t>випадках</a:t>
            </a:r>
            <a:r>
              <a:rPr lang="ru-RU" dirty="0" smtClean="0"/>
              <a:t> </a:t>
            </a:r>
            <a:r>
              <a:rPr lang="ru-RU" dirty="0" err="1" smtClean="0"/>
              <a:t>використовуються</a:t>
            </a:r>
            <a:r>
              <a:rPr lang="ru-RU" dirty="0" smtClean="0"/>
              <a:t> ставки </a:t>
            </a:r>
            <a:r>
              <a:rPr lang="ru-RU" dirty="0" err="1" smtClean="0"/>
              <a:t>змішаного</a:t>
            </a:r>
            <a:r>
              <a:rPr lang="ru-RU" dirty="0" smtClean="0"/>
              <a:t> типу (</a:t>
            </a:r>
            <a:r>
              <a:rPr lang="ru-RU" dirty="0" err="1" smtClean="0"/>
              <a:t>комбіновані</a:t>
            </a:r>
            <a:r>
              <a:rPr lang="ru-RU" dirty="0" smtClean="0"/>
              <a:t>), коли товар </a:t>
            </a:r>
            <a:r>
              <a:rPr lang="ru-RU" dirty="0" err="1" smtClean="0"/>
              <a:t>одночасно</a:t>
            </a:r>
            <a:r>
              <a:rPr lang="ru-RU" dirty="0" smtClean="0"/>
              <a:t> </a:t>
            </a:r>
            <a:r>
              <a:rPr lang="ru-RU" dirty="0" err="1" smtClean="0"/>
              <a:t>обкладається</a:t>
            </a:r>
            <a:r>
              <a:rPr lang="ru-RU" dirty="0" smtClean="0"/>
              <a:t> </a:t>
            </a:r>
            <a:r>
              <a:rPr lang="ru-RU" dirty="0" err="1" smtClean="0"/>
              <a:t>адвалерними</a:t>
            </a:r>
            <a:r>
              <a:rPr lang="ru-RU" dirty="0" smtClean="0"/>
              <a:t> і </a:t>
            </a:r>
            <a:r>
              <a:rPr lang="ru-RU" dirty="0" err="1" smtClean="0"/>
              <a:t>специфічними</a:t>
            </a:r>
            <a:r>
              <a:rPr lang="ru-RU" dirty="0" smtClean="0"/>
              <a:t> видами </a:t>
            </a:r>
            <a:r>
              <a:rPr lang="ru-RU" dirty="0" err="1" smtClean="0"/>
              <a:t>мита</a:t>
            </a:r>
            <a:r>
              <a:rPr lang="ru-RU" dirty="0" smtClean="0"/>
              <a:t> (</a:t>
            </a:r>
            <a:r>
              <a:rPr lang="ru-RU" dirty="0" err="1" smtClean="0"/>
              <a:t>наприклад</a:t>
            </a:r>
            <a:r>
              <a:rPr lang="ru-RU" dirty="0" smtClean="0"/>
              <a:t>, 40% </a:t>
            </a:r>
            <a:r>
              <a:rPr lang="ru-RU" dirty="0" err="1" smtClean="0"/>
              <a:t>вартості</a:t>
            </a:r>
            <a:r>
              <a:rPr lang="ru-RU" dirty="0" smtClean="0"/>
              <a:t>, але не </a:t>
            </a:r>
            <a:r>
              <a:rPr lang="ru-RU" dirty="0" err="1" smtClean="0"/>
              <a:t>менш</a:t>
            </a:r>
            <a:r>
              <a:rPr lang="ru-RU" dirty="0" smtClean="0"/>
              <a:t> як 3,00 ЄВРО за штуку).</a:t>
            </a:r>
          </a:p>
          <a:p>
            <a:r>
              <a:rPr lang="uk-UA" dirty="0" smtClean="0"/>
              <a:t>Важливим митним інструментом є антидемпінгове мито. Воно застосовується тоді, коли в країну ввозяться товари за цінами, які значно нижчі за ціни або навіть собівартість у країні-експортері, через що зазнають шкоди національні виробники аналогічних товарів. Антидемпінговим митом може обкладатися й експортна продукція, якщо її ціна суттєво менша за ціну інших експортерів подібних товарів. Ставка антидемпінгового мита не повинна перевищувати різниці між демпінговою ціною конкурентного товару та середньою ціною товару, що експортується або імпортується в країну</a:t>
            </a:r>
            <a:endParaRPr lang="uk-UA" dirty="0"/>
          </a:p>
        </p:txBody>
      </p:sp>
      <p:sp>
        <p:nvSpPr>
          <p:cNvPr id="4" name="Номер слайда 3"/>
          <p:cNvSpPr>
            <a:spLocks noGrp="1"/>
          </p:cNvSpPr>
          <p:nvPr>
            <p:ph type="sldNum" sz="quarter" idx="12"/>
          </p:nvPr>
        </p:nvSpPr>
        <p:spPr/>
        <p:txBody>
          <a:bodyPr/>
          <a:lstStyle/>
          <a:p>
            <a:fld id="{40D65EC6-2E3B-47C2-9B65-34FAABCE55E4}" type="slidenum">
              <a:rPr lang="uk-UA" smtClean="0"/>
              <a:t>31</a:t>
            </a:fld>
            <a:endParaRPr lang="uk-UA"/>
          </a:p>
        </p:txBody>
      </p:sp>
    </p:spTree>
    <p:extLst>
      <p:ext uri="{BB962C8B-B14F-4D97-AF65-F5344CB8AC3E}">
        <p14:creationId xmlns:p14="http://schemas.microsoft.com/office/powerpoint/2010/main" val="3037906879"/>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До </a:t>
            </a:r>
            <a:r>
              <a:rPr lang="ru-RU" dirty="0" err="1"/>
              <a:t>нетарифних</a:t>
            </a:r>
            <a:r>
              <a:rPr lang="ru-RU" dirty="0"/>
              <a:t> </a:t>
            </a:r>
            <a:r>
              <a:rPr lang="ru-RU" dirty="0" err="1"/>
              <a:t>методів</a:t>
            </a:r>
            <a:r>
              <a:rPr lang="ru-RU" dirty="0"/>
              <a:t> державного </a:t>
            </a:r>
            <a:r>
              <a:rPr lang="ru-RU" dirty="0" err="1"/>
              <a:t>регулювання</a:t>
            </a:r>
            <a:r>
              <a:rPr lang="ru-RU" dirty="0"/>
              <a:t> </a:t>
            </a:r>
            <a:r>
              <a:rPr lang="ru-RU" dirty="0" err="1"/>
              <a:t>зовнішньоторговельної</a:t>
            </a:r>
            <a:r>
              <a:rPr lang="ru-RU" dirty="0"/>
              <a:t> </a:t>
            </a:r>
            <a:r>
              <a:rPr lang="ru-RU" dirty="0" err="1"/>
              <a:t>діяльності</a:t>
            </a:r>
            <a:r>
              <a:rPr lang="ru-RU" dirty="0"/>
              <a:t> </a:t>
            </a:r>
            <a:r>
              <a:rPr lang="ru-RU" dirty="0" err="1"/>
              <a:t>відносять</a:t>
            </a:r>
            <a:r>
              <a:rPr lang="ru-RU" dirty="0"/>
              <a:t>: </a:t>
            </a:r>
            <a:endParaRPr lang="uk-UA" dirty="0"/>
          </a:p>
        </p:txBody>
      </p:sp>
      <p:graphicFrame>
        <p:nvGraphicFramePr>
          <p:cNvPr id="3" name="Объект 10"/>
          <p:cNvGraphicFramePr>
            <a:graphicFrameLocks/>
          </p:cNvGraphicFramePr>
          <p:nvPr>
            <p:extLst>
              <p:ext uri="{D42A27DB-BD31-4B8C-83A1-F6EECF244321}">
                <p14:modId xmlns:p14="http://schemas.microsoft.com/office/powerpoint/2010/main" val="1731087737"/>
              </p:ext>
            </p:extLst>
          </p:nvPr>
        </p:nvGraphicFramePr>
        <p:xfrm>
          <a:off x="681038" y="2336800"/>
          <a:ext cx="10323660" cy="427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40D65EC6-2E3B-47C2-9B65-34FAABCE55E4}" type="slidenum">
              <a:rPr lang="uk-UA" smtClean="0"/>
              <a:t>32</a:t>
            </a:fld>
            <a:endParaRPr lang="uk-UA"/>
          </a:p>
        </p:txBody>
      </p:sp>
    </p:spTree>
    <p:extLst>
      <p:ext uri="{BB962C8B-B14F-4D97-AF65-F5344CB8AC3E}">
        <p14:creationId xmlns:p14="http://schemas.microsoft.com/office/powerpoint/2010/main" val="302600395"/>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Субсидії</a:t>
            </a:r>
          </a:p>
        </p:txBody>
      </p:sp>
      <p:sp>
        <p:nvSpPr>
          <p:cNvPr id="3" name="Прямоугольник 2"/>
          <p:cNvSpPr/>
          <p:nvPr/>
        </p:nvSpPr>
        <p:spPr>
          <a:xfrm>
            <a:off x="570614" y="2358241"/>
            <a:ext cx="9296400" cy="2585323"/>
          </a:xfrm>
          <a:prstGeom prst="rect">
            <a:avLst/>
          </a:prstGeom>
        </p:spPr>
        <p:txBody>
          <a:bodyPr wrap="square">
            <a:spAutoFit/>
          </a:bodyPr>
          <a:lstStyle/>
          <a:p>
            <a:r>
              <a:rPr lang="uk-UA" dirty="0" smtClean="0"/>
              <a:t>спрямовано на підтримку національних виробників і за характером виплат їх поділяють на прямі й непрямі. Прямі субсидії надаються експортеру у формі безпосередніх виплат на відшкодування різниці між його витратами та отриманим доходом, а непрямі — є формою надання пільг в оподаткуванні, позик за більш низькими ставками, пільгових умов страхування тощо. Експортне кредитування передбачає фінансове стимулювання розвитку експорту національних товарів. Воно, як правило, здійснюється у формі надання державних кредитів національним експортерам під пільгові процентні ставки або </a:t>
            </a:r>
            <a:r>
              <a:rPr lang="uk-UA" dirty="0" err="1" smtClean="0"/>
              <a:t>іноземнимімпортерам</a:t>
            </a:r>
            <a:r>
              <a:rPr lang="uk-UA" dirty="0" smtClean="0"/>
              <a:t> за умови придбання товарів лише вітчизняного виробництва. </a:t>
            </a:r>
            <a:endParaRPr lang="uk-UA" dirty="0"/>
          </a:p>
        </p:txBody>
      </p:sp>
      <p:sp>
        <p:nvSpPr>
          <p:cNvPr id="4" name="Номер слайда 3"/>
          <p:cNvSpPr>
            <a:spLocks noGrp="1"/>
          </p:cNvSpPr>
          <p:nvPr>
            <p:ph type="sldNum" sz="quarter" idx="12"/>
          </p:nvPr>
        </p:nvSpPr>
        <p:spPr/>
        <p:txBody>
          <a:bodyPr/>
          <a:lstStyle/>
          <a:p>
            <a:fld id="{40D65EC6-2E3B-47C2-9B65-34FAABCE55E4}" type="slidenum">
              <a:rPr lang="uk-UA" smtClean="0"/>
              <a:t>33</a:t>
            </a:fld>
            <a:endParaRPr lang="uk-UA"/>
          </a:p>
        </p:txBody>
      </p:sp>
    </p:spTree>
    <p:extLst>
      <p:ext uri="{BB962C8B-B14F-4D97-AF65-F5344CB8AC3E}">
        <p14:creationId xmlns:p14="http://schemas.microsoft.com/office/powerpoint/2010/main" val="3654348690"/>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індикативні ціни</a:t>
            </a:r>
          </a:p>
        </p:txBody>
      </p:sp>
      <p:sp>
        <p:nvSpPr>
          <p:cNvPr id="3" name="Прямоугольник 2"/>
          <p:cNvSpPr/>
          <p:nvPr/>
        </p:nvSpPr>
        <p:spPr>
          <a:xfrm>
            <a:off x="591879" y="2444130"/>
            <a:ext cx="10051312" cy="4278094"/>
          </a:xfrm>
          <a:prstGeom prst="rect">
            <a:avLst/>
          </a:prstGeom>
        </p:spPr>
        <p:txBody>
          <a:bodyPr wrap="square">
            <a:spAutoFit/>
          </a:bodyPr>
          <a:lstStyle/>
          <a:p>
            <a:r>
              <a:rPr lang="uk-UA" sz="1600" dirty="0" smtClean="0"/>
              <a:t>застосування яких спрямовано на збільшення валютних надходжень від експорту продукції і зменшення валютних витрат на закупівлю імпортних товарів. </a:t>
            </a:r>
          </a:p>
          <a:p>
            <a:endParaRPr lang="uk-UA" sz="1600" dirty="0" smtClean="0"/>
          </a:p>
          <a:p>
            <a:r>
              <a:rPr lang="uk-UA" sz="1600" dirty="0" smtClean="0"/>
              <a:t>Індикативними називаються ціни на товари, які відповідають цінам, що склалися на аналогічну продукцію на момент здійснення експортно-імпортних операцій. </a:t>
            </a:r>
          </a:p>
          <a:p>
            <a:endParaRPr lang="uk-UA" sz="1600" dirty="0"/>
          </a:p>
          <a:p>
            <a:r>
              <a:rPr lang="uk-UA" sz="1600" dirty="0" smtClean="0"/>
              <a:t>Такі ціни можуть запроваджуватись на товари, щодо експорту яких установлено особливі режими, спеціальні імпортні процедури або антидемпінгові заходи. </a:t>
            </a:r>
          </a:p>
          <a:p>
            <a:endParaRPr lang="uk-UA" sz="1600" dirty="0"/>
          </a:p>
          <a:p>
            <a:r>
              <a:rPr lang="uk-UA" sz="1600" dirty="0" smtClean="0"/>
              <a:t>Індикативні ціни розробляє Міністерство економіки на базі результатів аналізу інформації, яку воно одержує від митних, фінансових, статистичних, банківських та інших установ і організацій. </a:t>
            </a:r>
          </a:p>
          <a:p>
            <a:endParaRPr lang="uk-UA" sz="1600" dirty="0"/>
          </a:p>
          <a:p>
            <a:r>
              <a:rPr lang="uk-UA" sz="1600" dirty="0" smtClean="0"/>
              <a:t>На рівень індикативних цін повинні орієнтуватися підприємці всіх форм власності, укладаючи зовнішньоторговельні угоди. Контрактна ціна може відхилятися від індикативної у разі суттєвого відхилення умов експортно-імпортних операцій від тих, які були враховані під час визначення індикативних цін. Однак таке відхилення дозволяється лише за наявності підтвердження контрактної ціни Міністерством економіки.</a:t>
            </a:r>
            <a:endParaRPr lang="uk-UA" sz="1600" dirty="0"/>
          </a:p>
        </p:txBody>
      </p:sp>
      <p:sp>
        <p:nvSpPr>
          <p:cNvPr id="4" name="Номер слайда 3"/>
          <p:cNvSpPr>
            <a:spLocks noGrp="1"/>
          </p:cNvSpPr>
          <p:nvPr>
            <p:ph type="sldNum" sz="quarter" idx="12"/>
          </p:nvPr>
        </p:nvSpPr>
        <p:spPr/>
        <p:txBody>
          <a:bodyPr/>
          <a:lstStyle/>
          <a:p>
            <a:fld id="{40D65EC6-2E3B-47C2-9B65-34FAABCE55E4}" type="slidenum">
              <a:rPr lang="uk-UA" smtClean="0"/>
              <a:t>34</a:t>
            </a:fld>
            <a:endParaRPr lang="uk-UA"/>
          </a:p>
        </p:txBody>
      </p:sp>
    </p:spTree>
    <p:extLst>
      <p:ext uri="{BB962C8B-B14F-4D97-AF65-F5344CB8AC3E}">
        <p14:creationId xmlns:p14="http://schemas.microsoft.com/office/powerpoint/2010/main" val="1237020918"/>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 </a:t>
            </a:r>
            <a:r>
              <a:rPr lang="ru-RU" dirty="0" err="1"/>
              <a:t>найпоширеніших</a:t>
            </a:r>
            <a:r>
              <a:rPr lang="ru-RU" dirty="0"/>
              <a:t> </a:t>
            </a:r>
            <a:r>
              <a:rPr lang="ru-RU" dirty="0" err="1"/>
              <a:t>адміністративних</a:t>
            </a:r>
            <a:r>
              <a:rPr lang="ru-RU" dirty="0"/>
              <a:t> </a:t>
            </a:r>
            <a:r>
              <a:rPr lang="ru-RU" dirty="0" err="1"/>
              <a:t>інструментів</a:t>
            </a:r>
            <a:r>
              <a:rPr lang="ru-RU" dirty="0"/>
              <a:t> державного </a:t>
            </a:r>
            <a:r>
              <a:rPr lang="ru-RU" dirty="0" err="1" smtClean="0"/>
              <a:t>регулювання</a:t>
            </a:r>
            <a:r>
              <a:rPr lang="ru-RU" dirty="0" smtClean="0"/>
              <a:t>:</a:t>
            </a:r>
            <a:endParaRPr lang="uk-UA" dirty="0"/>
          </a:p>
        </p:txBody>
      </p:sp>
      <p:sp>
        <p:nvSpPr>
          <p:cNvPr id="3" name="Текст 2"/>
          <p:cNvSpPr>
            <a:spLocks noGrp="1"/>
          </p:cNvSpPr>
          <p:nvPr>
            <p:ph type="body" idx="1"/>
          </p:nvPr>
        </p:nvSpPr>
        <p:spPr/>
        <p:txBody>
          <a:bodyPr/>
          <a:lstStyle/>
          <a:p>
            <a:r>
              <a:rPr lang="uk-UA" dirty="0"/>
              <a:t>Квотування</a:t>
            </a:r>
          </a:p>
        </p:txBody>
      </p:sp>
      <p:sp>
        <p:nvSpPr>
          <p:cNvPr id="4" name="Объект 3"/>
          <p:cNvSpPr>
            <a:spLocks noGrp="1"/>
          </p:cNvSpPr>
          <p:nvPr>
            <p:ph sz="half" idx="2"/>
          </p:nvPr>
        </p:nvSpPr>
        <p:spPr/>
        <p:txBody>
          <a:bodyPr/>
          <a:lstStyle/>
          <a:p>
            <a:r>
              <a:rPr lang="uk-UA" dirty="0"/>
              <a:t>це кількісне обмеження імпорту або експорту певної категорії товарів</a:t>
            </a:r>
          </a:p>
        </p:txBody>
      </p:sp>
      <p:sp>
        <p:nvSpPr>
          <p:cNvPr id="5" name="Текст 4"/>
          <p:cNvSpPr>
            <a:spLocks noGrp="1"/>
          </p:cNvSpPr>
          <p:nvPr>
            <p:ph type="body" sz="quarter" idx="3"/>
          </p:nvPr>
        </p:nvSpPr>
        <p:spPr/>
        <p:txBody>
          <a:bodyPr/>
          <a:lstStyle/>
          <a:p>
            <a:r>
              <a:rPr lang="uk-UA" dirty="0"/>
              <a:t>ліцензування</a:t>
            </a:r>
          </a:p>
        </p:txBody>
      </p:sp>
      <p:sp>
        <p:nvSpPr>
          <p:cNvPr id="6" name="Объект 5"/>
          <p:cNvSpPr>
            <a:spLocks noGrp="1"/>
          </p:cNvSpPr>
          <p:nvPr>
            <p:ph sz="quarter" idx="4"/>
          </p:nvPr>
        </p:nvSpPr>
        <p:spPr/>
        <p:txBody>
          <a:bodyPr/>
          <a:lstStyle/>
          <a:p>
            <a:r>
              <a:rPr lang="ru-RU" dirty="0" err="1"/>
              <a:t>це</a:t>
            </a:r>
            <a:r>
              <a:rPr lang="ru-RU" dirty="0"/>
              <a:t> </a:t>
            </a:r>
            <a:r>
              <a:rPr lang="ru-RU" dirty="0" err="1"/>
              <a:t>умови</a:t>
            </a:r>
            <a:r>
              <a:rPr lang="ru-RU" dirty="0"/>
              <a:t> і порядок </a:t>
            </a:r>
            <a:r>
              <a:rPr lang="ru-RU" dirty="0" err="1"/>
              <a:t>надання</a:t>
            </a:r>
            <a:r>
              <a:rPr lang="ru-RU" dirty="0"/>
              <a:t> </a:t>
            </a:r>
            <a:r>
              <a:rPr lang="ru-RU" dirty="0" err="1"/>
              <a:t>державними</a:t>
            </a:r>
            <a:r>
              <a:rPr lang="ru-RU" dirty="0"/>
              <a:t> органами </a:t>
            </a:r>
            <a:r>
              <a:rPr lang="ru-RU" dirty="0" err="1"/>
              <a:t>спеціального</a:t>
            </a:r>
            <a:r>
              <a:rPr lang="ru-RU" dirty="0"/>
              <a:t> </a:t>
            </a:r>
            <a:r>
              <a:rPr lang="ru-RU" dirty="0" err="1"/>
              <a:t>дозволу</a:t>
            </a:r>
            <a:r>
              <a:rPr lang="ru-RU" dirty="0"/>
              <a:t> на </a:t>
            </a:r>
            <a:r>
              <a:rPr lang="ru-RU" dirty="0" err="1"/>
              <a:t>ввезення</a:t>
            </a:r>
            <a:r>
              <a:rPr lang="ru-RU" dirty="0"/>
              <a:t> </a:t>
            </a:r>
            <a:r>
              <a:rPr lang="ru-RU" dirty="0" err="1"/>
              <a:t>або</a:t>
            </a:r>
            <a:r>
              <a:rPr lang="ru-RU" dirty="0"/>
              <a:t> </a:t>
            </a:r>
            <a:r>
              <a:rPr lang="ru-RU" dirty="0" err="1"/>
              <a:t>вивезення</a:t>
            </a:r>
            <a:r>
              <a:rPr lang="ru-RU" dirty="0"/>
              <a:t> таких </a:t>
            </a:r>
            <a:r>
              <a:rPr lang="ru-RU" dirty="0" err="1"/>
              <a:t>товарів</a:t>
            </a:r>
            <a:r>
              <a:rPr lang="ru-RU" dirty="0"/>
              <a:t>.</a:t>
            </a:r>
            <a:endParaRPr lang="uk-UA" dirty="0"/>
          </a:p>
        </p:txBody>
      </p:sp>
      <p:sp>
        <p:nvSpPr>
          <p:cNvPr id="7" name="Прямоугольник 6"/>
          <p:cNvSpPr/>
          <p:nvPr/>
        </p:nvSpPr>
        <p:spPr>
          <a:xfrm>
            <a:off x="2439250" y="5289856"/>
            <a:ext cx="6096000" cy="646331"/>
          </a:xfrm>
          <a:prstGeom prst="rect">
            <a:avLst/>
          </a:prstGeom>
        </p:spPr>
        <p:txBody>
          <a:bodyPr>
            <a:spAutoFit/>
          </a:bodyPr>
          <a:lstStyle/>
          <a:p>
            <a:r>
              <a:rPr lang="ru-RU" dirty="0" err="1" smtClean="0"/>
              <a:t>Надання</a:t>
            </a:r>
            <a:r>
              <a:rPr lang="ru-RU" dirty="0" smtClean="0"/>
              <a:t> квот та </a:t>
            </a:r>
            <a:r>
              <a:rPr lang="ru-RU" dirty="0" err="1" smtClean="0"/>
              <a:t>ліцензій</a:t>
            </a:r>
            <a:r>
              <a:rPr lang="ru-RU" dirty="0" smtClean="0"/>
              <a:t> на </a:t>
            </a:r>
            <a:r>
              <a:rPr lang="ru-RU" dirty="0" err="1" smtClean="0"/>
              <a:t>експорт</a:t>
            </a:r>
            <a:r>
              <a:rPr lang="ru-RU" dirty="0" smtClean="0"/>
              <a:t> та </a:t>
            </a:r>
            <a:r>
              <a:rPr lang="ru-RU" dirty="0" err="1" smtClean="0"/>
              <a:t>імпорт</a:t>
            </a:r>
            <a:r>
              <a:rPr lang="ru-RU" dirty="0" smtClean="0"/>
              <a:t> </a:t>
            </a:r>
            <a:r>
              <a:rPr lang="ru-RU" dirty="0" err="1" smtClean="0"/>
              <a:t>товарів</a:t>
            </a:r>
            <a:r>
              <a:rPr lang="ru-RU" dirty="0" smtClean="0"/>
              <a:t> і </a:t>
            </a:r>
            <a:r>
              <a:rPr lang="ru-RU" dirty="0" err="1" smtClean="0"/>
              <a:t>послуг</a:t>
            </a:r>
            <a:r>
              <a:rPr lang="ru-RU" dirty="0" smtClean="0"/>
              <a:t> </a:t>
            </a:r>
            <a:r>
              <a:rPr lang="ru-RU" dirty="0" err="1" smtClean="0"/>
              <a:t>здійснюється</a:t>
            </a:r>
            <a:r>
              <a:rPr lang="ru-RU" dirty="0" smtClean="0"/>
              <a:t> </a:t>
            </a:r>
            <a:r>
              <a:rPr lang="ru-RU" dirty="0" err="1" smtClean="0"/>
              <a:t>Міністерством</a:t>
            </a:r>
            <a:r>
              <a:rPr lang="ru-RU" dirty="0" smtClean="0"/>
              <a:t> </a:t>
            </a:r>
            <a:r>
              <a:rPr lang="ru-RU" dirty="0" err="1" smtClean="0"/>
              <a:t>економіки</a:t>
            </a:r>
            <a:r>
              <a:rPr lang="ru-RU" dirty="0" smtClean="0"/>
              <a:t>.</a:t>
            </a:r>
            <a:endParaRPr lang="uk-UA" dirty="0"/>
          </a:p>
        </p:txBody>
      </p:sp>
      <p:sp>
        <p:nvSpPr>
          <p:cNvPr id="8" name="Номер слайда 7"/>
          <p:cNvSpPr>
            <a:spLocks noGrp="1"/>
          </p:cNvSpPr>
          <p:nvPr>
            <p:ph type="sldNum" sz="quarter" idx="12"/>
          </p:nvPr>
        </p:nvSpPr>
        <p:spPr/>
        <p:txBody>
          <a:bodyPr/>
          <a:lstStyle/>
          <a:p>
            <a:fld id="{40D65EC6-2E3B-47C2-9B65-34FAABCE55E4}" type="slidenum">
              <a:rPr lang="uk-UA" smtClean="0"/>
              <a:t>35</a:t>
            </a:fld>
            <a:endParaRPr lang="uk-UA"/>
          </a:p>
        </p:txBody>
      </p:sp>
    </p:spTree>
    <p:extLst>
      <p:ext uri="{BB962C8B-B14F-4D97-AF65-F5344CB8AC3E}">
        <p14:creationId xmlns:p14="http://schemas.microsoft.com/office/powerpoint/2010/main" val="3671111280"/>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6. Баланс зовнішньоекономічних </a:t>
            </a:r>
            <a:r>
              <a:rPr lang="uk-UA" dirty="0" err="1"/>
              <a:t>зв’язків</a:t>
            </a:r>
            <a:r>
              <a:rPr lang="uk-UA" dirty="0"/>
              <a:t> держави</a:t>
            </a:r>
          </a:p>
        </p:txBody>
      </p:sp>
      <p:sp>
        <p:nvSpPr>
          <p:cNvPr id="4" name="Объект 3"/>
          <p:cNvSpPr>
            <a:spLocks noGrp="1"/>
          </p:cNvSpPr>
          <p:nvPr>
            <p:ph sz="half" idx="2"/>
          </p:nvPr>
        </p:nvSpPr>
        <p:spPr>
          <a:xfrm>
            <a:off x="286917" y="2094343"/>
            <a:ext cx="4698355" cy="2906179"/>
          </a:xfrm>
        </p:spPr>
        <p:txBody>
          <a:bodyPr>
            <a:normAutofit fontScale="92500" lnSpcReduction="10000"/>
          </a:bodyPr>
          <a:lstStyle/>
          <a:p>
            <a:r>
              <a:rPr lang="uk-UA" dirty="0"/>
              <a:t>Платіжний баланс – це статистичний звіт про результати зовнішньоекономічної діяльності країни за певний період часу, як правило, за рік. Він показує різницю між валютними надходженнями у країну і сумарними </a:t>
            </a:r>
            <a:r>
              <a:rPr lang="uk-UA" dirty="0" err="1"/>
              <a:t>платежами</a:t>
            </a:r>
            <a:r>
              <a:rPr lang="uk-UA" dirty="0"/>
              <a:t> за кордон.</a:t>
            </a:r>
          </a:p>
        </p:txBody>
      </p:sp>
      <p:sp>
        <p:nvSpPr>
          <p:cNvPr id="6" name="Объект 5"/>
          <p:cNvSpPr>
            <a:spLocks noGrp="1"/>
          </p:cNvSpPr>
          <p:nvPr>
            <p:ph sz="quarter" idx="4"/>
          </p:nvPr>
        </p:nvSpPr>
        <p:spPr>
          <a:xfrm>
            <a:off x="4647825" y="2094343"/>
            <a:ext cx="4700059" cy="2906179"/>
          </a:xfrm>
        </p:spPr>
        <p:txBody>
          <a:bodyPr>
            <a:normAutofit fontScale="85000" lnSpcReduction="20000"/>
          </a:bodyPr>
          <a:lstStyle/>
          <a:p>
            <a:r>
              <a:rPr lang="ru-RU" dirty="0"/>
              <a:t>До </a:t>
            </a:r>
            <a:r>
              <a:rPr lang="ru-RU" dirty="0" err="1"/>
              <a:t>кредитних</a:t>
            </a:r>
            <a:r>
              <a:rPr lang="ru-RU" dirty="0"/>
              <a:t> </a:t>
            </a:r>
            <a:r>
              <a:rPr lang="ru-RU" dirty="0" err="1"/>
              <a:t>операцій</a:t>
            </a:r>
            <a:r>
              <a:rPr lang="ru-RU" dirty="0"/>
              <a:t>, </a:t>
            </a:r>
            <a:r>
              <a:rPr lang="ru-RU" dirty="0" err="1"/>
              <a:t>які</a:t>
            </a:r>
            <a:r>
              <a:rPr lang="ru-RU" dirty="0"/>
              <a:t> </a:t>
            </a:r>
            <a:r>
              <a:rPr lang="ru-RU" dirty="0" err="1"/>
              <a:t>записуються</a:t>
            </a:r>
            <a:r>
              <a:rPr lang="ru-RU" dirty="0"/>
              <a:t> </a:t>
            </a:r>
            <a:r>
              <a:rPr lang="ru-RU" dirty="0" err="1"/>
              <a:t>зі</a:t>
            </a:r>
            <a:r>
              <a:rPr lang="ru-RU" dirty="0"/>
              <a:t> знаком «+», </a:t>
            </a:r>
            <a:r>
              <a:rPr lang="ru-RU" dirty="0" err="1"/>
              <a:t>відносяться</a:t>
            </a:r>
            <a:r>
              <a:rPr lang="ru-RU" dirty="0"/>
              <a:t> </a:t>
            </a:r>
            <a:r>
              <a:rPr lang="ru-RU" dirty="0" err="1"/>
              <a:t>експорт</a:t>
            </a:r>
            <a:r>
              <a:rPr lang="ru-RU" dirty="0"/>
              <a:t> </a:t>
            </a:r>
            <a:r>
              <a:rPr lang="ru-RU" dirty="0" err="1"/>
              <a:t>товарів</a:t>
            </a:r>
            <a:r>
              <a:rPr lang="ru-RU" dirty="0"/>
              <a:t> та </a:t>
            </a:r>
            <a:r>
              <a:rPr lang="ru-RU" dirty="0" err="1"/>
              <a:t>послуг</a:t>
            </a:r>
            <a:r>
              <a:rPr lang="ru-RU" dirty="0"/>
              <a:t>, </a:t>
            </a:r>
            <a:r>
              <a:rPr lang="ru-RU" dirty="0" err="1"/>
              <a:t>отримання</a:t>
            </a:r>
            <a:r>
              <a:rPr lang="ru-RU" dirty="0"/>
              <a:t> </a:t>
            </a:r>
            <a:r>
              <a:rPr lang="ru-RU" dirty="0" err="1"/>
              <a:t>доходів</a:t>
            </a:r>
            <a:r>
              <a:rPr lang="ru-RU" dirty="0"/>
              <a:t>, </a:t>
            </a:r>
            <a:r>
              <a:rPr lang="ru-RU" dirty="0" err="1"/>
              <a:t>поточних</a:t>
            </a:r>
            <a:r>
              <a:rPr lang="ru-RU" dirty="0"/>
              <a:t> та </a:t>
            </a:r>
            <a:r>
              <a:rPr lang="ru-RU" dirty="0" err="1"/>
              <a:t>капітальних</a:t>
            </a:r>
            <a:r>
              <a:rPr lang="ru-RU" dirty="0"/>
              <a:t> </a:t>
            </a:r>
            <a:r>
              <a:rPr lang="ru-RU" dirty="0" err="1"/>
              <a:t>трансфертів</a:t>
            </a:r>
            <a:r>
              <a:rPr lang="ru-RU" dirty="0"/>
              <a:t> </a:t>
            </a:r>
            <a:r>
              <a:rPr lang="ru-RU" dirty="0" err="1"/>
              <a:t>від</a:t>
            </a:r>
            <a:r>
              <a:rPr lang="ru-RU" dirty="0"/>
              <a:t> </a:t>
            </a:r>
            <a:r>
              <a:rPr lang="ru-RU" dirty="0" err="1"/>
              <a:t>нерезидентів</a:t>
            </a:r>
            <a:r>
              <a:rPr lang="ru-RU" dirty="0"/>
              <a:t>. (Трансферт – </a:t>
            </a:r>
            <a:r>
              <a:rPr lang="ru-RU" dirty="0" err="1"/>
              <a:t>односторонній</a:t>
            </a:r>
            <a:r>
              <a:rPr lang="ru-RU" dirty="0"/>
              <a:t> </a:t>
            </a:r>
            <a:r>
              <a:rPr lang="ru-RU" dirty="0" err="1"/>
              <a:t>переказ</a:t>
            </a:r>
            <a:r>
              <a:rPr lang="ru-RU" dirty="0"/>
              <a:t> (</a:t>
            </a:r>
            <a:r>
              <a:rPr lang="ru-RU" dirty="0" err="1"/>
              <a:t>надходження</a:t>
            </a:r>
            <a:r>
              <a:rPr lang="ru-RU" dirty="0"/>
              <a:t>), </a:t>
            </a:r>
            <a:r>
              <a:rPr lang="ru-RU" dirty="0" err="1"/>
              <a:t>наприклад</a:t>
            </a:r>
            <a:r>
              <a:rPr lang="ru-RU" dirty="0"/>
              <a:t>, </a:t>
            </a:r>
            <a:r>
              <a:rPr lang="ru-RU" dirty="0" err="1"/>
              <a:t>гуманітарна</a:t>
            </a:r>
            <a:r>
              <a:rPr lang="ru-RU" dirty="0"/>
              <a:t> </a:t>
            </a:r>
            <a:r>
              <a:rPr lang="ru-RU" dirty="0" err="1"/>
              <a:t>допомога</a:t>
            </a:r>
            <a:r>
              <a:rPr lang="ru-RU" dirty="0"/>
              <a:t>). У </a:t>
            </a:r>
            <a:r>
              <a:rPr lang="ru-RU" dirty="0" err="1"/>
              <a:t>результаті</a:t>
            </a:r>
            <a:r>
              <a:rPr lang="ru-RU" dirty="0"/>
              <a:t> таких </a:t>
            </a:r>
            <a:r>
              <a:rPr lang="ru-RU" dirty="0" err="1"/>
              <a:t>угод</a:t>
            </a:r>
            <a:r>
              <a:rPr lang="ru-RU" dirty="0"/>
              <a:t> </a:t>
            </a:r>
            <a:r>
              <a:rPr lang="ru-RU" dirty="0" err="1"/>
              <a:t>відбувається</a:t>
            </a:r>
            <a:r>
              <a:rPr lang="ru-RU" dirty="0"/>
              <a:t> </a:t>
            </a:r>
            <a:r>
              <a:rPr lang="ru-RU" dirty="0" err="1"/>
              <a:t>відплив</a:t>
            </a:r>
            <a:r>
              <a:rPr lang="ru-RU" dirty="0"/>
              <a:t> </a:t>
            </a:r>
            <a:r>
              <a:rPr lang="ru-RU" dirty="0" err="1"/>
              <a:t>цінностей</a:t>
            </a:r>
            <a:r>
              <a:rPr lang="ru-RU" dirty="0"/>
              <a:t> та </a:t>
            </a:r>
            <a:r>
              <a:rPr lang="ru-RU" dirty="0" err="1"/>
              <a:t>приплив</a:t>
            </a:r>
            <a:r>
              <a:rPr lang="ru-RU" dirty="0"/>
              <a:t> </a:t>
            </a:r>
            <a:r>
              <a:rPr lang="ru-RU" dirty="0" err="1"/>
              <a:t>валюти</a:t>
            </a:r>
            <a:r>
              <a:rPr lang="ru-RU" dirty="0"/>
              <a:t> у </a:t>
            </a:r>
            <a:r>
              <a:rPr lang="ru-RU" dirty="0" err="1"/>
              <a:t>країну</a:t>
            </a:r>
            <a:endParaRPr lang="uk-UA" dirty="0"/>
          </a:p>
        </p:txBody>
      </p:sp>
      <p:sp>
        <p:nvSpPr>
          <p:cNvPr id="8" name="Прямоугольник 7"/>
          <p:cNvSpPr/>
          <p:nvPr/>
        </p:nvSpPr>
        <p:spPr>
          <a:xfrm>
            <a:off x="4198182" y="5000522"/>
            <a:ext cx="6096000" cy="1477328"/>
          </a:xfrm>
          <a:prstGeom prst="rect">
            <a:avLst/>
          </a:prstGeom>
        </p:spPr>
        <p:txBody>
          <a:bodyPr>
            <a:spAutoFit/>
          </a:bodyPr>
          <a:lstStyle/>
          <a:p>
            <a:pPr marL="285750" indent="-285750">
              <a:buFont typeface="Arial" panose="020B0604020202020204" pitchFamily="34" charset="0"/>
              <a:buChar char="•"/>
            </a:pPr>
            <a:r>
              <a:rPr lang="ru-RU" dirty="0" smtClean="0"/>
              <a:t>До дебету </a:t>
            </a:r>
            <a:r>
              <a:rPr lang="ru-RU" dirty="0" err="1" smtClean="0"/>
              <a:t>відносяться</a:t>
            </a:r>
            <a:r>
              <a:rPr lang="ru-RU" dirty="0" smtClean="0"/>
              <a:t> </a:t>
            </a:r>
            <a:r>
              <a:rPr lang="ru-RU" dirty="0" err="1" smtClean="0"/>
              <a:t>операції</a:t>
            </a:r>
            <a:r>
              <a:rPr lang="ru-RU" dirty="0" smtClean="0"/>
              <a:t>, </a:t>
            </a:r>
            <a:r>
              <a:rPr lang="ru-RU" dirty="0" err="1" smtClean="0"/>
              <a:t>які</a:t>
            </a:r>
            <a:r>
              <a:rPr lang="ru-RU" dirty="0" smtClean="0"/>
              <a:t> </a:t>
            </a:r>
            <a:r>
              <a:rPr lang="ru-RU" dirty="0" err="1" smtClean="0"/>
              <a:t>характеризують</a:t>
            </a:r>
            <a:r>
              <a:rPr lang="ru-RU" dirty="0" smtClean="0"/>
              <a:t> </a:t>
            </a:r>
            <a:r>
              <a:rPr lang="ru-RU" dirty="0" err="1" smtClean="0"/>
              <a:t>придбання</a:t>
            </a:r>
            <a:r>
              <a:rPr lang="ru-RU" dirty="0" smtClean="0"/>
              <a:t> </a:t>
            </a:r>
            <a:r>
              <a:rPr lang="ru-RU" dirty="0" err="1" smtClean="0"/>
              <a:t>цінностей</a:t>
            </a:r>
            <a:r>
              <a:rPr lang="ru-RU" dirty="0" smtClean="0"/>
              <a:t> в </a:t>
            </a:r>
            <a:r>
              <a:rPr lang="ru-RU" dirty="0" err="1" smtClean="0"/>
              <a:t>обмін</a:t>
            </a:r>
            <a:r>
              <a:rPr lang="ru-RU" dirty="0" smtClean="0"/>
              <a:t> на валюту і </a:t>
            </a:r>
            <a:r>
              <a:rPr lang="ru-RU" dirty="0" err="1" smtClean="0"/>
              <a:t>записуються</a:t>
            </a:r>
            <a:r>
              <a:rPr lang="ru-RU" dirty="0" smtClean="0"/>
              <a:t> </a:t>
            </a:r>
            <a:r>
              <a:rPr lang="ru-RU" dirty="0" err="1" smtClean="0"/>
              <a:t>зі</a:t>
            </a:r>
            <a:r>
              <a:rPr lang="ru-RU" dirty="0" smtClean="0"/>
              <a:t> знаком «-», </a:t>
            </a:r>
            <a:r>
              <a:rPr lang="ru-RU" dirty="0" err="1" smtClean="0"/>
              <a:t>наприклад</a:t>
            </a:r>
            <a:r>
              <a:rPr lang="ru-RU" dirty="0" smtClean="0"/>
              <a:t>, </a:t>
            </a:r>
            <a:r>
              <a:rPr lang="ru-RU" dirty="0" err="1" smtClean="0"/>
              <a:t>імпорт</a:t>
            </a:r>
            <a:r>
              <a:rPr lang="ru-RU" dirty="0" smtClean="0"/>
              <a:t> </a:t>
            </a:r>
            <a:r>
              <a:rPr lang="ru-RU" dirty="0" err="1" smtClean="0"/>
              <a:t>товарів</a:t>
            </a:r>
            <a:r>
              <a:rPr lang="ru-RU" dirty="0" smtClean="0"/>
              <a:t> та </a:t>
            </a:r>
            <a:r>
              <a:rPr lang="ru-RU" dirty="0" err="1" smtClean="0"/>
              <a:t>послуг</a:t>
            </a:r>
            <a:r>
              <a:rPr lang="ru-RU" dirty="0" smtClean="0"/>
              <a:t>, </a:t>
            </a:r>
            <a:r>
              <a:rPr lang="ru-RU" dirty="0" err="1" smtClean="0"/>
              <a:t>надання</a:t>
            </a:r>
            <a:r>
              <a:rPr lang="ru-RU" dirty="0" smtClean="0"/>
              <a:t> </a:t>
            </a:r>
            <a:r>
              <a:rPr lang="ru-RU" dirty="0" err="1" smtClean="0"/>
              <a:t>трансфертів</a:t>
            </a:r>
            <a:r>
              <a:rPr lang="ru-RU" dirty="0" smtClean="0"/>
              <a:t> нерезидентам, </a:t>
            </a:r>
            <a:r>
              <a:rPr lang="ru-RU" dirty="0" err="1" smtClean="0"/>
              <a:t>збільшення</a:t>
            </a:r>
            <a:r>
              <a:rPr lang="ru-RU" dirty="0" smtClean="0"/>
              <a:t> </a:t>
            </a:r>
            <a:r>
              <a:rPr lang="ru-RU" dirty="0" err="1" smtClean="0"/>
              <a:t>фінансових</a:t>
            </a:r>
            <a:r>
              <a:rPr lang="ru-RU" dirty="0" smtClean="0"/>
              <a:t> </a:t>
            </a:r>
            <a:r>
              <a:rPr lang="ru-RU" dirty="0" err="1" smtClean="0"/>
              <a:t>активів</a:t>
            </a:r>
            <a:r>
              <a:rPr lang="ru-RU" dirty="0" smtClean="0"/>
              <a:t>.</a:t>
            </a:r>
            <a:endParaRPr lang="uk-UA" dirty="0"/>
          </a:p>
        </p:txBody>
      </p:sp>
      <p:sp>
        <p:nvSpPr>
          <p:cNvPr id="9" name="Номер слайда 8"/>
          <p:cNvSpPr>
            <a:spLocks noGrp="1"/>
          </p:cNvSpPr>
          <p:nvPr>
            <p:ph type="sldNum" sz="quarter" idx="12"/>
          </p:nvPr>
        </p:nvSpPr>
        <p:spPr/>
        <p:txBody>
          <a:bodyPr/>
          <a:lstStyle/>
          <a:p>
            <a:fld id="{40D65EC6-2E3B-47C2-9B65-34FAABCE55E4}" type="slidenum">
              <a:rPr lang="uk-UA" smtClean="0"/>
              <a:t>36</a:t>
            </a:fld>
            <a:endParaRPr lang="uk-UA"/>
          </a:p>
        </p:txBody>
      </p:sp>
    </p:spTree>
    <p:extLst>
      <p:ext uri="{BB962C8B-B14F-4D97-AF65-F5344CB8AC3E}">
        <p14:creationId xmlns:p14="http://schemas.microsoft.com/office/powerpoint/2010/main" val="102671133"/>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uk-UA"/>
          </a:p>
        </p:txBody>
      </p:sp>
      <p:pic>
        <p:nvPicPr>
          <p:cNvPr id="9" name="Объект 8"/>
          <p:cNvPicPr>
            <a:picLocks noGrp="1" noChangeAspect="1"/>
          </p:cNvPicPr>
          <p:nvPr>
            <p:ph idx="1"/>
          </p:nvPr>
        </p:nvPicPr>
        <p:blipFill>
          <a:blip r:embed="rId2"/>
          <a:stretch>
            <a:fillRect/>
          </a:stretch>
        </p:blipFill>
        <p:spPr>
          <a:xfrm>
            <a:off x="2440260" y="2336800"/>
            <a:ext cx="6095456" cy="3598863"/>
          </a:xfrm>
          <a:prstGeom prst="rect">
            <a:avLst/>
          </a:prstGeom>
        </p:spPr>
      </p:pic>
      <p:sp>
        <p:nvSpPr>
          <p:cNvPr id="10" name="Номер слайда 9"/>
          <p:cNvSpPr>
            <a:spLocks noGrp="1"/>
          </p:cNvSpPr>
          <p:nvPr>
            <p:ph type="sldNum" sz="quarter" idx="12"/>
          </p:nvPr>
        </p:nvSpPr>
        <p:spPr/>
        <p:txBody>
          <a:bodyPr/>
          <a:lstStyle/>
          <a:p>
            <a:fld id="{40D65EC6-2E3B-47C2-9B65-34FAABCE55E4}" type="slidenum">
              <a:rPr lang="uk-UA" smtClean="0"/>
              <a:t>37</a:t>
            </a:fld>
            <a:endParaRPr lang="uk-UA"/>
          </a:p>
        </p:txBody>
      </p:sp>
    </p:spTree>
    <p:extLst>
      <p:ext uri="{BB962C8B-B14F-4D97-AF65-F5344CB8AC3E}">
        <p14:creationId xmlns:p14="http://schemas.microsoft.com/office/powerpoint/2010/main" val="148194564"/>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1359639" y="2430207"/>
            <a:ext cx="7869421" cy="3887304"/>
          </a:xfrm>
          <a:prstGeom prst="rect">
            <a:avLst/>
          </a:prstGeom>
        </p:spPr>
      </p:pic>
      <p:sp>
        <p:nvSpPr>
          <p:cNvPr id="5" name="Номер слайда 4"/>
          <p:cNvSpPr>
            <a:spLocks noGrp="1"/>
          </p:cNvSpPr>
          <p:nvPr>
            <p:ph type="sldNum" sz="quarter" idx="12"/>
          </p:nvPr>
        </p:nvSpPr>
        <p:spPr/>
        <p:txBody>
          <a:bodyPr/>
          <a:lstStyle/>
          <a:p>
            <a:fld id="{40D65EC6-2E3B-47C2-9B65-34FAABCE55E4}" type="slidenum">
              <a:rPr lang="uk-UA" smtClean="0"/>
              <a:t>38</a:t>
            </a:fld>
            <a:endParaRPr lang="uk-UA"/>
          </a:p>
        </p:txBody>
      </p:sp>
    </p:spTree>
    <p:extLst>
      <p:ext uri="{BB962C8B-B14F-4D97-AF65-F5344CB8AC3E}">
        <p14:creationId xmlns:p14="http://schemas.microsoft.com/office/powerpoint/2010/main" val="4102497207"/>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2591984" y="3054993"/>
            <a:ext cx="5792008" cy="2162477"/>
          </a:xfrm>
          <a:prstGeom prst="rect">
            <a:avLst/>
          </a:prstGeom>
        </p:spPr>
      </p:pic>
      <p:sp>
        <p:nvSpPr>
          <p:cNvPr id="5" name="Номер слайда 4"/>
          <p:cNvSpPr>
            <a:spLocks noGrp="1"/>
          </p:cNvSpPr>
          <p:nvPr>
            <p:ph type="sldNum" sz="quarter" idx="12"/>
          </p:nvPr>
        </p:nvSpPr>
        <p:spPr/>
        <p:txBody>
          <a:bodyPr/>
          <a:lstStyle/>
          <a:p>
            <a:fld id="{40D65EC6-2E3B-47C2-9B65-34FAABCE55E4}" type="slidenum">
              <a:rPr lang="uk-UA" smtClean="0"/>
              <a:t>39</a:t>
            </a:fld>
            <a:endParaRPr lang="uk-UA"/>
          </a:p>
        </p:txBody>
      </p:sp>
    </p:spTree>
    <p:extLst>
      <p:ext uri="{BB962C8B-B14F-4D97-AF65-F5344CB8AC3E}">
        <p14:creationId xmlns:p14="http://schemas.microsoft.com/office/powerpoint/2010/main" val="321004257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Основні характеристики сучасного розвитку світового господарства</a:t>
            </a:r>
            <a:endParaRPr lang="uk-UA" dirty="0"/>
          </a:p>
        </p:txBody>
      </p:sp>
      <p:sp>
        <p:nvSpPr>
          <p:cNvPr id="4" name="Текст 3"/>
          <p:cNvSpPr>
            <a:spLocks noGrp="1"/>
          </p:cNvSpPr>
          <p:nvPr>
            <p:ph type="body" idx="1"/>
          </p:nvPr>
        </p:nvSpPr>
        <p:spPr>
          <a:xfrm>
            <a:off x="660945" y="2232837"/>
            <a:ext cx="4127819" cy="680298"/>
          </a:xfrm>
        </p:spPr>
        <p:style>
          <a:lnRef idx="1">
            <a:schemeClr val="accent3"/>
          </a:lnRef>
          <a:fillRef idx="3">
            <a:schemeClr val="accent3"/>
          </a:fillRef>
          <a:effectRef idx="2">
            <a:schemeClr val="accent3"/>
          </a:effectRef>
          <a:fontRef idx="minor">
            <a:schemeClr val="lt1"/>
          </a:fontRef>
        </p:style>
        <p:txBody>
          <a:bodyPr/>
          <a:lstStyle/>
          <a:p>
            <a:r>
              <a:rPr lang="uk-UA" dirty="0"/>
              <a:t>Глобалізація</a:t>
            </a:r>
          </a:p>
        </p:txBody>
      </p:sp>
      <p:sp>
        <p:nvSpPr>
          <p:cNvPr id="7" name="Текст 6"/>
          <p:cNvSpPr>
            <a:spLocks noGrp="1"/>
          </p:cNvSpPr>
          <p:nvPr>
            <p:ph type="body" sz="half" idx="15"/>
          </p:nvPr>
        </p:nvSpPr>
        <p:spPr>
          <a:xfrm>
            <a:off x="680322" y="3022673"/>
            <a:ext cx="4100482" cy="2913513"/>
          </a:xfrm>
        </p:spPr>
        <p:txBody>
          <a:bodyPr>
            <a:normAutofit fontScale="85000" lnSpcReduction="10000"/>
          </a:bodyPr>
          <a:lstStyle/>
          <a:p>
            <a:r>
              <a:rPr lang="uk-UA" dirty="0"/>
              <a:t>процес всесвітньої економічної, політичної та культурної </a:t>
            </a:r>
            <a:r>
              <a:rPr lang="uk-UA" dirty="0">
                <a:hlinkClick r:id="rId2" tooltip="Інтеграція"/>
              </a:rPr>
              <a:t>інтеграції</a:t>
            </a:r>
            <a:r>
              <a:rPr lang="uk-UA" dirty="0"/>
              <a:t> (</a:t>
            </a:r>
            <a:r>
              <a:rPr lang="uk-UA" dirty="0" smtClean="0"/>
              <a:t>згуртування, </a:t>
            </a:r>
            <a:r>
              <a:rPr lang="uk-UA" dirty="0"/>
              <a:t>об’єднання політичних, економічних, державних і громадських структур у межах регіону, країн, світу) й </a:t>
            </a:r>
            <a:r>
              <a:rPr lang="uk-UA" dirty="0">
                <a:hlinkClick r:id="rId3" tooltip="Уніфікація"/>
              </a:rPr>
              <a:t>уніфікації</a:t>
            </a:r>
            <a:r>
              <a:rPr lang="uk-UA" dirty="0"/>
              <a:t> (приведення до однаковості, єдиної форми чи системи</a:t>
            </a:r>
            <a:r>
              <a:rPr lang="uk-UA" dirty="0" smtClean="0"/>
              <a:t>).</a:t>
            </a:r>
          </a:p>
          <a:p>
            <a:r>
              <a:rPr lang="uk-UA" dirty="0"/>
              <a:t>Серед рис глобалізації: </a:t>
            </a:r>
            <a:r>
              <a:rPr lang="uk-UA" dirty="0">
                <a:hlinkClick r:id="rId4" tooltip="Інтернаціоналізація"/>
              </a:rPr>
              <a:t>інтернаціоналізація</a:t>
            </a:r>
            <a:r>
              <a:rPr lang="uk-UA" dirty="0"/>
              <a:t>, </a:t>
            </a:r>
            <a:r>
              <a:rPr lang="uk-UA" dirty="0">
                <a:hlinkClick r:id="rId5" tooltip="Лібералізація"/>
              </a:rPr>
              <a:t>лібералізація</a:t>
            </a:r>
            <a:r>
              <a:rPr lang="uk-UA" dirty="0"/>
              <a:t>, універсалізація, </a:t>
            </a:r>
            <a:r>
              <a:rPr lang="uk-UA" dirty="0">
                <a:hlinkClick r:id="rId6" tooltip="Модернізація"/>
              </a:rPr>
              <a:t>модернізація</a:t>
            </a:r>
            <a:r>
              <a:rPr lang="uk-UA" dirty="0"/>
              <a:t>, </a:t>
            </a:r>
            <a:r>
              <a:rPr lang="uk-UA" dirty="0" err="1"/>
              <a:t>детериторізація</a:t>
            </a:r>
            <a:r>
              <a:rPr lang="uk-UA" dirty="0"/>
              <a:t>, віртуалізація.</a:t>
            </a:r>
          </a:p>
          <a:p>
            <a:r>
              <a:rPr lang="uk-UA" dirty="0"/>
              <a:t>Основним наслідком глобалізації є </a:t>
            </a:r>
            <a:r>
              <a:rPr lang="uk-UA" dirty="0">
                <a:hlinkClick r:id="rId7" tooltip="Поділ праці географічний"/>
              </a:rPr>
              <a:t>поділ праці географічний</a:t>
            </a:r>
            <a:r>
              <a:rPr lang="uk-UA" dirty="0"/>
              <a:t>, </a:t>
            </a:r>
            <a:r>
              <a:rPr lang="uk-UA" dirty="0">
                <a:hlinkClick r:id="rId8" tooltip="Міграція"/>
              </a:rPr>
              <a:t>міграція</a:t>
            </a:r>
            <a:r>
              <a:rPr lang="uk-UA" dirty="0"/>
              <a:t> і концентрація у масштабах планети </a:t>
            </a:r>
            <a:r>
              <a:rPr lang="uk-UA" dirty="0">
                <a:hlinkClick r:id="rId9" tooltip="Капітал"/>
              </a:rPr>
              <a:t>капіталу</a:t>
            </a:r>
            <a:r>
              <a:rPr lang="uk-UA" dirty="0"/>
              <a:t>, робочої сили, виробничих ресурсів, стандартизація </a:t>
            </a:r>
            <a:r>
              <a:rPr lang="uk-UA" dirty="0">
                <a:hlinkClick r:id="rId10" tooltip="Законодавство"/>
              </a:rPr>
              <a:t>законодавства</a:t>
            </a:r>
            <a:r>
              <a:rPr lang="uk-UA" dirty="0"/>
              <a:t>, економічних і технологічних процесів, зближення й злиття культур різних </a:t>
            </a:r>
            <a:r>
              <a:rPr lang="uk-UA" dirty="0">
                <a:hlinkClick r:id="rId11" tooltip="Держава"/>
              </a:rPr>
              <a:t>держав</a:t>
            </a:r>
            <a:r>
              <a:rPr lang="uk-UA" dirty="0"/>
              <a:t>. У результаті глобалізації світ стає </a:t>
            </a:r>
            <a:r>
              <a:rPr lang="uk-UA" dirty="0" err="1"/>
              <a:t>зв’язанішим</a:t>
            </a:r>
            <a:r>
              <a:rPr lang="uk-UA" dirty="0"/>
              <a:t> і залежним від усіх його суб’єктів.</a:t>
            </a:r>
          </a:p>
          <a:p>
            <a:endParaRPr lang="uk-UA" dirty="0"/>
          </a:p>
        </p:txBody>
      </p:sp>
      <p:sp>
        <p:nvSpPr>
          <p:cNvPr id="5" name="Текст 4"/>
          <p:cNvSpPr>
            <a:spLocks noGrp="1"/>
          </p:cNvSpPr>
          <p:nvPr>
            <p:ph type="body" sz="quarter" idx="3"/>
          </p:nvPr>
        </p:nvSpPr>
        <p:spPr>
          <a:xfrm>
            <a:off x="4881063" y="2232837"/>
            <a:ext cx="2263944" cy="680298"/>
          </a:xfrm>
        </p:spPr>
        <p:style>
          <a:lnRef idx="1">
            <a:schemeClr val="accent4"/>
          </a:lnRef>
          <a:fillRef idx="3">
            <a:schemeClr val="accent4"/>
          </a:fillRef>
          <a:effectRef idx="2">
            <a:schemeClr val="accent4"/>
          </a:effectRef>
          <a:fontRef idx="minor">
            <a:schemeClr val="lt1"/>
          </a:fontRef>
        </p:style>
        <p:txBody>
          <a:bodyPr/>
          <a:lstStyle/>
          <a:p>
            <a:r>
              <a:rPr lang="uk-UA" dirty="0"/>
              <a:t>світове господарство</a:t>
            </a:r>
          </a:p>
        </p:txBody>
      </p:sp>
      <p:sp>
        <p:nvSpPr>
          <p:cNvPr id="8" name="Текст 7"/>
          <p:cNvSpPr>
            <a:spLocks noGrp="1"/>
          </p:cNvSpPr>
          <p:nvPr>
            <p:ph type="body" sz="half" idx="16"/>
          </p:nvPr>
        </p:nvSpPr>
        <p:spPr>
          <a:xfrm>
            <a:off x="4870508" y="3022673"/>
            <a:ext cx="2263944" cy="2913513"/>
          </a:xfrm>
        </p:spPr>
        <p:txBody>
          <a:bodyPr/>
          <a:lstStyle/>
          <a:p>
            <a:r>
              <a:rPr lang="ru-RU" dirty="0" err="1"/>
              <a:t>сукупність</a:t>
            </a:r>
            <a:r>
              <a:rPr lang="ru-RU" dirty="0"/>
              <a:t> </a:t>
            </a:r>
            <a:r>
              <a:rPr lang="ru-RU" dirty="0" err="1"/>
              <a:t>національних</a:t>
            </a:r>
            <a:r>
              <a:rPr lang="ru-RU" dirty="0"/>
              <a:t> </a:t>
            </a:r>
            <a:r>
              <a:rPr lang="ru-RU" dirty="0" err="1"/>
              <a:t>економік</a:t>
            </a:r>
            <a:r>
              <a:rPr lang="ru-RU" dirty="0"/>
              <a:t>, </a:t>
            </a:r>
            <a:r>
              <a:rPr lang="ru-RU" dirty="0" err="1"/>
              <a:t>взаємопов'язаних</a:t>
            </a:r>
            <a:r>
              <a:rPr lang="ru-RU" dirty="0"/>
              <a:t> </a:t>
            </a:r>
            <a:r>
              <a:rPr lang="ru-RU" dirty="0" err="1"/>
              <a:t>міжнародним</a:t>
            </a:r>
            <a:r>
              <a:rPr lang="ru-RU" dirty="0"/>
              <a:t> </a:t>
            </a:r>
            <a:r>
              <a:rPr lang="ru-RU" dirty="0" err="1"/>
              <a:t>поділом</a:t>
            </a:r>
            <a:r>
              <a:rPr lang="ru-RU" dirty="0"/>
              <a:t> </a:t>
            </a:r>
            <a:r>
              <a:rPr lang="ru-RU" dirty="0" err="1"/>
              <a:t>праці</a:t>
            </a:r>
            <a:r>
              <a:rPr lang="ru-RU" dirty="0"/>
              <a:t>, </a:t>
            </a:r>
            <a:r>
              <a:rPr lang="ru-RU" dirty="0" err="1"/>
              <a:t>науково-технічною</a:t>
            </a:r>
            <a:r>
              <a:rPr lang="ru-RU" dirty="0"/>
              <a:t> </a:t>
            </a:r>
            <a:r>
              <a:rPr lang="ru-RU" dirty="0" smtClean="0"/>
              <a:t>та </a:t>
            </a:r>
            <a:r>
              <a:rPr lang="uk-UA" dirty="0"/>
              <a:t>виробничою кооперацією, міжнародною торгівлею, валютним, кредитним та іншими економічними відносинами.</a:t>
            </a:r>
          </a:p>
        </p:txBody>
      </p:sp>
      <p:sp>
        <p:nvSpPr>
          <p:cNvPr id="6" name="Текст 5"/>
          <p:cNvSpPr>
            <a:spLocks noGrp="1"/>
          </p:cNvSpPr>
          <p:nvPr>
            <p:ph type="body" sz="quarter" idx="13"/>
          </p:nvPr>
        </p:nvSpPr>
        <p:spPr>
          <a:xfrm>
            <a:off x="7224156" y="2232837"/>
            <a:ext cx="4365332" cy="680298"/>
          </a:xfrm>
        </p:spPr>
        <p:style>
          <a:lnRef idx="1">
            <a:schemeClr val="accent2"/>
          </a:lnRef>
          <a:fillRef idx="3">
            <a:schemeClr val="accent2"/>
          </a:fillRef>
          <a:effectRef idx="2">
            <a:schemeClr val="accent2"/>
          </a:effectRef>
          <a:fontRef idx="minor">
            <a:schemeClr val="lt1"/>
          </a:fontRef>
        </p:style>
        <p:txBody>
          <a:bodyPr/>
          <a:lstStyle/>
          <a:p>
            <a:r>
              <a:rPr lang="ru-RU" dirty="0" err="1"/>
              <a:t>поглиблення</a:t>
            </a:r>
            <a:r>
              <a:rPr lang="ru-RU" dirty="0"/>
              <a:t> </a:t>
            </a:r>
            <a:r>
              <a:rPr lang="ru-RU" dirty="0" err="1"/>
              <a:t>міжнародного</a:t>
            </a:r>
            <a:r>
              <a:rPr lang="ru-RU" dirty="0"/>
              <a:t> </a:t>
            </a:r>
            <a:r>
              <a:rPr lang="ru-RU" dirty="0" err="1"/>
              <a:t>територіального</a:t>
            </a:r>
            <a:r>
              <a:rPr lang="ru-RU" dirty="0"/>
              <a:t> </a:t>
            </a:r>
            <a:r>
              <a:rPr lang="ru-RU" dirty="0" err="1"/>
              <a:t>поділу</a:t>
            </a:r>
            <a:r>
              <a:rPr lang="ru-RU" dirty="0"/>
              <a:t> </a:t>
            </a:r>
            <a:r>
              <a:rPr lang="ru-RU" dirty="0" err="1" smtClean="0"/>
              <a:t>праці</a:t>
            </a:r>
            <a:endParaRPr lang="uk-UA" dirty="0"/>
          </a:p>
        </p:txBody>
      </p:sp>
      <p:sp>
        <p:nvSpPr>
          <p:cNvPr id="9" name="Текст 8"/>
          <p:cNvSpPr>
            <a:spLocks noGrp="1"/>
          </p:cNvSpPr>
          <p:nvPr>
            <p:ph type="body" sz="half" idx="17"/>
          </p:nvPr>
        </p:nvSpPr>
        <p:spPr>
          <a:xfrm>
            <a:off x="7224156" y="3022673"/>
            <a:ext cx="4365332" cy="2734540"/>
          </a:xfrm>
        </p:spPr>
        <p:txBody>
          <a:bodyPr>
            <a:normAutofit lnSpcReduction="10000"/>
          </a:bodyPr>
          <a:lstStyle/>
          <a:p>
            <a:r>
              <a:rPr lang="uk-UA" dirty="0"/>
              <a:t>більш </a:t>
            </a:r>
            <a:r>
              <a:rPr lang="uk-UA" dirty="0" smtClean="0"/>
              <a:t>виразна спеціалізація </a:t>
            </a:r>
            <a:r>
              <a:rPr lang="uk-UA" dirty="0"/>
              <a:t>національних економік на виробництві певних товарів та послуг і, як наслідок, </a:t>
            </a:r>
            <a:r>
              <a:rPr lang="uk-UA" dirty="0" smtClean="0"/>
              <a:t>зростання </a:t>
            </a:r>
            <a:r>
              <a:rPr lang="uk-UA" dirty="0"/>
              <a:t>обсягів обміну ними</a:t>
            </a:r>
            <a:r>
              <a:rPr lang="uk-UA" dirty="0" smtClean="0"/>
              <a:t>.</a:t>
            </a:r>
          </a:p>
          <a:p>
            <a:r>
              <a:rPr lang="ru-RU" dirty="0" err="1"/>
              <a:t>Тривалий</a:t>
            </a:r>
            <a:r>
              <a:rPr lang="ru-RU" dirty="0"/>
              <a:t> час </a:t>
            </a:r>
            <a:r>
              <a:rPr lang="ru-RU" dirty="0" smtClean="0"/>
              <a:t>МПП </a:t>
            </a:r>
            <a:r>
              <a:rPr lang="ru-RU" dirty="0" err="1" smtClean="0"/>
              <a:t>виражався</a:t>
            </a:r>
            <a:r>
              <a:rPr lang="ru-RU" dirty="0" smtClean="0"/>
              <a:t> </a:t>
            </a:r>
            <a:r>
              <a:rPr lang="ru-RU" dirty="0"/>
              <a:t>у </a:t>
            </a:r>
            <a:r>
              <a:rPr lang="ru-RU" dirty="0" err="1"/>
              <a:t>поширенні</a:t>
            </a:r>
            <a:r>
              <a:rPr lang="ru-RU" dirty="0"/>
              <a:t> </a:t>
            </a:r>
            <a:r>
              <a:rPr lang="ru-RU" dirty="0" err="1"/>
              <a:t>міжнародної</a:t>
            </a:r>
            <a:r>
              <a:rPr lang="ru-RU" dirty="0"/>
              <a:t> </a:t>
            </a:r>
            <a:r>
              <a:rPr lang="ru-RU" dirty="0" err="1" smtClean="0"/>
              <a:t>торгівлі</a:t>
            </a:r>
            <a:r>
              <a:rPr lang="ru-RU" dirty="0" smtClean="0"/>
              <a:t>.</a:t>
            </a:r>
          </a:p>
          <a:p>
            <a:r>
              <a:rPr lang="ru-RU" dirty="0" err="1" smtClean="0"/>
              <a:t>Пізніше</a:t>
            </a:r>
            <a:r>
              <a:rPr lang="ru-RU" dirty="0"/>
              <a:t> </a:t>
            </a:r>
            <a:r>
              <a:rPr lang="ru-RU" dirty="0" err="1"/>
              <a:t>його</a:t>
            </a:r>
            <a:r>
              <a:rPr lang="ru-RU" dirty="0"/>
              <a:t> </a:t>
            </a:r>
            <a:r>
              <a:rPr lang="ru-RU" dirty="0" err="1"/>
              <a:t>проявом</a:t>
            </a:r>
            <a:r>
              <a:rPr lang="ru-RU" dirty="0"/>
              <a:t> </a:t>
            </a:r>
            <a:r>
              <a:rPr lang="ru-RU" dirty="0" err="1"/>
              <a:t>стають</a:t>
            </a:r>
            <a:r>
              <a:rPr lang="ru-RU" dirty="0"/>
              <a:t> </a:t>
            </a:r>
            <a:r>
              <a:rPr lang="ru-RU" dirty="0" err="1"/>
              <a:t>міжнародні</a:t>
            </a:r>
            <a:r>
              <a:rPr lang="ru-RU" dirty="0"/>
              <a:t> потоки </a:t>
            </a:r>
            <a:r>
              <a:rPr lang="ru-RU" dirty="0" err="1"/>
              <a:t>капіталу</a:t>
            </a:r>
            <a:r>
              <a:rPr lang="ru-RU" dirty="0"/>
              <a:t> та </a:t>
            </a:r>
            <a:r>
              <a:rPr lang="ru-RU" dirty="0" err="1"/>
              <a:t>робочої</a:t>
            </a:r>
            <a:r>
              <a:rPr lang="ru-RU" dirty="0"/>
              <a:t> </a:t>
            </a:r>
            <a:r>
              <a:rPr lang="ru-RU" dirty="0" err="1"/>
              <a:t>сили</a:t>
            </a:r>
            <a:r>
              <a:rPr lang="ru-RU" dirty="0"/>
              <a:t>, а </a:t>
            </a:r>
            <a:r>
              <a:rPr lang="ru-RU" dirty="0" err="1"/>
              <a:t>також</a:t>
            </a:r>
            <a:r>
              <a:rPr lang="ru-RU" dirty="0"/>
              <a:t> </a:t>
            </a:r>
            <a:r>
              <a:rPr lang="ru-RU" dirty="0" err="1"/>
              <a:t>виробнича</a:t>
            </a:r>
            <a:r>
              <a:rPr lang="ru-RU" dirty="0"/>
              <a:t> </a:t>
            </a:r>
            <a:r>
              <a:rPr lang="ru-RU" dirty="0" err="1"/>
              <a:t>кооперація</a:t>
            </a:r>
            <a:r>
              <a:rPr lang="ru-RU" dirty="0"/>
              <a:t> </a:t>
            </a:r>
            <a:r>
              <a:rPr lang="ru-RU" dirty="0" err="1"/>
              <a:t>між</a:t>
            </a:r>
            <a:r>
              <a:rPr lang="ru-RU" dirty="0"/>
              <a:t> </a:t>
            </a:r>
            <a:r>
              <a:rPr lang="ru-RU" dirty="0" err="1"/>
              <a:t>підприємствами</a:t>
            </a:r>
            <a:r>
              <a:rPr lang="ru-RU" dirty="0"/>
              <a:t> </a:t>
            </a:r>
            <a:r>
              <a:rPr lang="ru-RU" dirty="0" err="1"/>
              <a:t>різних</a:t>
            </a:r>
            <a:r>
              <a:rPr lang="ru-RU" dirty="0"/>
              <a:t> </a:t>
            </a:r>
            <a:r>
              <a:rPr lang="ru-RU" dirty="0" err="1" smtClean="0"/>
              <a:t>країн</a:t>
            </a:r>
            <a:r>
              <a:rPr lang="ru-RU" dirty="0" smtClean="0"/>
              <a:t>.</a:t>
            </a:r>
          </a:p>
          <a:p>
            <a:r>
              <a:rPr lang="ru-RU" dirty="0" err="1"/>
              <a:t>Виробнича</a:t>
            </a:r>
            <a:r>
              <a:rPr lang="ru-RU" dirty="0"/>
              <a:t> </a:t>
            </a:r>
            <a:r>
              <a:rPr lang="ru-RU" dirty="0" err="1"/>
              <a:t>кооперація</a:t>
            </a:r>
            <a:r>
              <a:rPr lang="ru-RU" dirty="0"/>
              <a:t> </a:t>
            </a:r>
            <a:r>
              <a:rPr lang="ru-RU" dirty="0" err="1"/>
              <a:t>здійснюється</a:t>
            </a:r>
            <a:r>
              <a:rPr lang="ru-RU" dirty="0"/>
              <a:t> не </a:t>
            </a:r>
            <a:r>
              <a:rPr lang="ru-RU" dirty="0" err="1"/>
              <a:t>лише</a:t>
            </a:r>
            <a:r>
              <a:rPr lang="ru-RU" dirty="0"/>
              <a:t> у </a:t>
            </a:r>
            <a:r>
              <a:rPr lang="ru-RU" dirty="0" err="1"/>
              <a:t>формі</a:t>
            </a:r>
            <a:r>
              <a:rPr lang="ru-RU" dirty="0"/>
              <a:t> </a:t>
            </a:r>
            <a:r>
              <a:rPr lang="ru-RU" dirty="0" err="1"/>
              <a:t>обміну</a:t>
            </a:r>
            <a:r>
              <a:rPr lang="ru-RU" dirty="0"/>
              <a:t> деталями, </a:t>
            </a:r>
            <a:r>
              <a:rPr lang="ru-RU" dirty="0" err="1"/>
              <a:t>технологіями</a:t>
            </a:r>
            <a:r>
              <a:rPr lang="ru-RU" dirty="0"/>
              <a:t> </a:t>
            </a:r>
            <a:r>
              <a:rPr lang="ru-RU" dirty="0" err="1"/>
              <a:t>між</a:t>
            </a:r>
            <a:r>
              <a:rPr lang="ru-RU" dirty="0"/>
              <a:t> </a:t>
            </a:r>
            <a:r>
              <a:rPr lang="ru-RU" dirty="0" err="1"/>
              <a:t>фірмами</a:t>
            </a:r>
            <a:r>
              <a:rPr lang="ru-RU" dirty="0"/>
              <a:t>, але й у </a:t>
            </a:r>
            <a:r>
              <a:rPr lang="ru-RU" dirty="0" err="1" smtClean="0"/>
              <a:t>створенні</a:t>
            </a:r>
            <a:r>
              <a:rPr lang="ru-RU" dirty="0" smtClean="0"/>
              <a:t> </a:t>
            </a:r>
            <a:r>
              <a:rPr lang="ru-RU" dirty="0" err="1" smtClean="0"/>
              <a:t>міжнародних</a:t>
            </a:r>
            <a:r>
              <a:rPr lang="ru-RU" dirty="0" smtClean="0"/>
              <a:t> </a:t>
            </a:r>
            <a:r>
              <a:rPr lang="ru-RU" dirty="0" err="1"/>
              <a:t>підприємств</a:t>
            </a:r>
            <a:r>
              <a:rPr lang="ru-RU" dirty="0"/>
              <a:t>.</a:t>
            </a:r>
            <a:endParaRPr lang="uk-UA" dirty="0"/>
          </a:p>
        </p:txBody>
      </p:sp>
      <p:sp>
        <p:nvSpPr>
          <p:cNvPr id="10" name="Номер слайда 9"/>
          <p:cNvSpPr>
            <a:spLocks noGrp="1"/>
          </p:cNvSpPr>
          <p:nvPr>
            <p:ph type="sldNum" sz="quarter" idx="12"/>
          </p:nvPr>
        </p:nvSpPr>
        <p:spPr/>
        <p:txBody>
          <a:bodyPr/>
          <a:lstStyle/>
          <a:p>
            <a:fld id="{40D65EC6-2E3B-47C2-9B65-34FAABCE55E4}" type="slidenum">
              <a:rPr lang="uk-UA" smtClean="0"/>
              <a:t>4</a:t>
            </a:fld>
            <a:endParaRPr lang="uk-UA"/>
          </a:p>
        </p:txBody>
      </p:sp>
    </p:spTree>
    <p:extLst>
      <p:ext uri="{BB962C8B-B14F-4D97-AF65-F5344CB8AC3E}">
        <p14:creationId xmlns:p14="http://schemas.microsoft.com/office/powerpoint/2010/main" val="1335338034"/>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Принципи:</a:t>
            </a:r>
            <a:endParaRPr lang="uk-UA" dirty="0"/>
          </a:p>
        </p:txBody>
      </p:sp>
      <p:sp>
        <p:nvSpPr>
          <p:cNvPr id="3" name="Объект 2"/>
          <p:cNvSpPr>
            <a:spLocks noGrp="1"/>
          </p:cNvSpPr>
          <p:nvPr>
            <p:ph idx="1"/>
          </p:nvPr>
        </p:nvSpPr>
        <p:spPr/>
        <p:txBody>
          <a:bodyPr/>
          <a:lstStyle/>
          <a:p>
            <a:r>
              <a:rPr lang="uk-UA" dirty="0"/>
              <a:t>він має бути завжди збалансований. </a:t>
            </a:r>
          </a:p>
          <a:p>
            <a:r>
              <a:rPr lang="uk-UA" dirty="0" smtClean="0"/>
              <a:t>Активне </a:t>
            </a:r>
            <a:r>
              <a:rPr lang="uk-UA" dirty="0"/>
              <a:t>сальдо платіжного балансу — коли надходження у країну перевищують зарубіжні платежі країни. </a:t>
            </a:r>
            <a:endParaRPr lang="uk-UA" dirty="0" smtClean="0"/>
          </a:p>
          <a:p>
            <a:r>
              <a:rPr lang="uk-UA" dirty="0" smtClean="0"/>
              <a:t>Пасивне </a:t>
            </a:r>
            <a:r>
              <a:rPr lang="uk-UA" dirty="0"/>
              <a:t>сальдо платіжного балансу — коли зарубіжні платежі країни </a:t>
            </a:r>
            <a:r>
              <a:rPr lang="uk-UA" dirty="0" err="1"/>
              <a:t>перевищуютьнадходження</a:t>
            </a:r>
            <a:r>
              <a:rPr lang="uk-UA" dirty="0"/>
              <a:t> у країну. </a:t>
            </a:r>
            <a:endParaRPr lang="uk-UA" dirty="0" smtClean="0"/>
          </a:p>
          <a:p>
            <a:r>
              <a:rPr lang="uk-UA" dirty="0" smtClean="0"/>
              <a:t>Держава </a:t>
            </a:r>
            <a:r>
              <a:rPr lang="uk-UA" dirty="0"/>
              <a:t>врегульовує виникаючу нерівновагу шляхом використання переважно власних золотовалютних резервів, а також зовнішніх позик – кредитів МВФ, та інших міжнародних організацій, короткострокового кредитування.</a:t>
            </a:r>
          </a:p>
        </p:txBody>
      </p:sp>
      <p:sp>
        <p:nvSpPr>
          <p:cNvPr id="4" name="Номер слайда 3"/>
          <p:cNvSpPr>
            <a:spLocks noGrp="1"/>
          </p:cNvSpPr>
          <p:nvPr>
            <p:ph type="sldNum" sz="quarter" idx="12"/>
          </p:nvPr>
        </p:nvSpPr>
        <p:spPr/>
        <p:txBody>
          <a:bodyPr/>
          <a:lstStyle/>
          <a:p>
            <a:fld id="{40D65EC6-2E3B-47C2-9B65-34FAABCE55E4}" type="slidenum">
              <a:rPr lang="uk-UA" smtClean="0"/>
              <a:t>40</a:t>
            </a:fld>
            <a:endParaRPr lang="uk-UA"/>
          </a:p>
        </p:txBody>
      </p:sp>
    </p:spTree>
    <p:extLst>
      <p:ext uri="{BB962C8B-B14F-4D97-AF65-F5344CB8AC3E}">
        <p14:creationId xmlns:p14="http://schemas.microsoft.com/office/powerpoint/2010/main" val="380938659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 </a:t>
            </a:r>
            <a:r>
              <a:rPr lang="ru-RU" dirty="0" err="1"/>
              <a:t>Особливості</a:t>
            </a:r>
            <a:r>
              <a:rPr lang="ru-RU" dirty="0"/>
              <a:t> </a:t>
            </a:r>
            <a:r>
              <a:rPr lang="ru-RU" dirty="0" err="1"/>
              <a:t>міжнародних</a:t>
            </a:r>
            <a:r>
              <a:rPr lang="ru-RU" dirty="0"/>
              <a:t> </a:t>
            </a:r>
            <a:r>
              <a:rPr lang="ru-RU" dirty="0" err="1"/>
              <a:t>економічних</a:t>
            </a:r>
            <a:r>
              <a:rPr lang="ru-RU" dirty="0"/>
              <a:t> </a:t>
            </a:r>
            <a:r>
              <a:rPr lang="ru-RU" dirty="0" err="1"/>
              <a:t>зв’язків</a:t>
            </a:r>
            <a:r>
              <a:rPr lang="ru-RU" dirty="0"/>
              <a:t> </a:t>
            </a:r>
            <a:r>
              <a:rPr lang="ru-RU" dirty="0" err="1"/>
              <a:t>України</a:t>
            </a:r>
            <a:endParaRPr lang="uk-UA" dirty="0"/>
          </a:p>
        </p:txBody>
      </p:sp>
      <p:sp>
        <p:nvSpPr>
          <p:cNvPr id="11" name="Текст 10"/>
          <p:cNvSpPr>
            <a:spLocks noGrp="1"/>
          </p:cNvSpPr>
          <p:nvPr>
            <p:ph type="body" idx="1"/>
          </p:nvPr>
        </p:nvSpPr>
        <p:spPr>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r>
              <a:rPr lang="uk-UA" sz="3200" dirty="0"/>
              <a:t>Зовнішньоекономічні зв’язки</a:t>
            </a:r>
            <a:endParaRPr lang="uk-UA" sz="3200" i="1" dirty="0">
              <a:effectLst>
                <a:outerShdw blurRad="38100" dist="38100" dir="2700000" algn="tl">
                  <a:srgbClr val="000000">
                    <a:alpha val="43137"/>
                  </a:srgbClr>
                </a:outerShdw>
              </a:effectLst>
            </a:endParaRPr>
          </a:p>
        </p:txBody>
      </p:sp>
      <p:sp>
        <p:nvSpPr>
          <p:cNvPr id="12" name="Объект 11"/>
          <p:cNvSpPr>
            <a:spLocks noGrp="1"/>
          </p:cNvSpPr>
          <p:nvPr>
            <p:ph sz="half" idx="2"/>
          </p:nvPr>
        </p:nvSpPr>
        <p:spPr/>
        <p:txBody>
          <a:bodyPr>
            <a:normAutofit/>
          </a:bodyPr>
          <a:lstStyle/>
          <a:p>
            <a:pPr marL="0" indent="0">
              <a:buNone/>
            </a:pPr>
            <a:r>
              <a:rPr lang="uk-UA" dirty="0"/>
              <a:t>це сфера економіки, яка включає комплекс напрямів, форм і методів, спрямованих на переміщення матеріальних, інтелектуальних ресурсів між країнами з метою їх залучення до світової науки, техніки, промисловості, культури. </a:t>
            </a:r>
            <a:endParaRPr lang="uk-UA" dirty="0"/>
          </a:p>
        </p:txBody>
      </p:sp>
      <p:sp>
        <p:nvSpPr>
          <p:cNvPr id="13" name="Текст 12"/>
          <p:cNvSpPr>
            <a:spLocks noGrp="1"/>
          </p:cNvSpPr>
          <p:nvPr>
            <p:ph type="body" sz="quarter" idx="3"/>
          </p:nvPr>
        </p:nvSpPr>
        <p:spPr>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r>
              <a:rPr lang="uk-UA" sz="3200" dirty="0"/>
              <a:t>Зовнішньоекономічна діяльність</a:t>
            </a:r>
            <a:endParaRPr lang="uk-UA" i="1" dirty="0">
              <a:effectLst>
                <a:outerShdw blurRad="38100" dist="38100" dir="2700000" algn="tl">
                  <a:srgbClr val="000000">
                    <a:alpha val="43137"/>
                  </a:srgbClr>
                </a:outerShdw>
              </a:effectLst>
            </a:endParaRPr>
          </a:p>
        </p:txBody>
      </p:sp>
      <p:sp>
        <p:nvSpPr>
          <p:cNvPr id="14" name="Объект 13"/>
          <p:cNvSpPr>
            <a:spLocks noGrp="1"/>
          </p:cNvSpPr>
          <p:nvPr>
            <p:ph sz="quarter" idx="4"/>
          </p:nvPr>
        </p:nvSpPr>
        <p:spPr/>
        <p:txBody>
          <a:bodyPr/>
          <a:lstStyle/>
          <a:p>
            <a:pPr marL="0" indent="0">
              <a:buNone/>
            </a:pPr>
            <a:r>
              <a:rPr lang="uk-UA" dirty="0"/>
              <a:t>це заснована на взаємовигідних економічних відносинах діяльність у галузі міжнародної торгівлі, руху капіталів, міграції робочої сили, передачі технологій.</a:t>
            </a:r>
            <a:endParaRPr lang="uk-UA" dirty="0"/>
          </a:p>
        </p:txBody>
      </p:sp>
      <p:sp>
        <p:nvSpPr>
          <p:cNvPr id="4" name="Номер слайда 3"/>
          <p:cNvSpPr>
            <a:spLocks noGrp="1"/>
          </p:cNvSpPr>
          <p:nvPr>
            <p:ph type="sldNum" sz="quarter" idx="12"/>
          </p:nvPr>
        </p:nvSpPr>
        <p:spPr/>
        <p:txBody>
          <a:bodyPr/>
          <a:lstStyle/>
          <a:p>
            <a:fld id="{C9701479-03A7-42B7-B286-625A1A8D6B7F}" type="slidenum">
              <a:rPr lang="uk-UA" smtClean="0"/>
              <a:t>5</a:t>
            </a:fld>
            <a:endParaRPr lang="uk-UA"/>
          </a:p>
        </p:txBody>
      </p:sp>
    </p:spTree>
    <p:extLst>
      <p:ext uri="{BB962C8B-B14F-4D97-AF65-F5344CB8AC3E}">
        <p14:creationId xmlns:p14="http://schemas.microsoft.com/office/powerpoint/2010/main" val="339952437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600" dirty="0" smtClean="0"/>
              <a:t>Види ЗЕД (</a:t>
            </a:r>
            <a:r>
              <a:rPr lang="uk-UA" sz="2600" dirty="0"/>
              <a:t>регулюються, з одного боку, державою в особі її органів, а з іншого – недержавними органами управління економікою </a:t>
            </a:r>
            <a:r>
              <a:rPr lang="uk-UA" sz="2600" dirty="0" smtClean="0"/>
              <a:t>та </a:t>
            </a:r>
            <a:r>
              <a:rPr lang="uk-UA" sz="2600" dirty="0"/>
              <a:t>самими суб'єктами </a:t>
            </a:r>
            <a:r>
              <a:rPr lang="uk-UA" sz="2600" dirty="0" smtClean="0"/>
              <a:t>ЗЕД </a:t>
            </a:r>
            <a:r>
              <a:rPr lang="uk-UA" sz="2600" dirty="0"/>
              <a:t>на підставі укладених між ними координаційних </a:t>
            </a:r>
            <a:r>
              <a:rPr lang="uk-UA" sz="2600" dirty="0" smtClean="0"/>
              <a:t>угод</a:t>
            </a:r>
            <a:r>
              <a:rPr lang="uk-UA" sz="2600" dirty="0" smtClean="0"/>
              <a:t>):</a:t>
            </a:r>
            <a:endParaRPr lang="uk-UA" sz="2600" dirty="0"/>
          </a:p>
        </p:txBody>
      </p:sp>
      <p:graphicFrame>
        <p:nvGraphicFramePr>
          <p:cNvPr id="11" name="Объект 10"/>
          <p:cNvGraphicFramePr>
            <a:graphicFrameLocks noGrp="1"/>
          </p:cNvGraphicFramePr>
          <p:nvPr>
            <p:ph idx="1"/>
            <p:extLst>
              <p:ext uri="{D42A27DB-BD31-4B8C-83A1-F6EECF244321}">
                <p14:modId xmlns:p14="http://schemas.microsoft.com/office/powerpoint/2010/main" val="1694650394"/>
              </p:ext>
            </p:extLst>
          </p:nvPr>
        </p:nvGraphicFramePr>
        <p:xfrm>
          <a:off x="681038" y="2336800"/>
          <a:ext cx="10323660" cy="427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Номер слайда 8"/>
          <p:cNvSpPr>
            <a:spLocks noGrp="1"/>
          </p:cNvSpPr>
          <p:nvPr>
            <p:ph type="sldNum" sz="quarter" idx="12"/>
          </p:nvPr>
        </p:nvSpPr>
        <p:spPr/>
        <p:txBody>
          <a:bodyPr/>
          <a:lstStyle/>
          <a:p>
            <a:fld id="{C9701479-03A7-42B7-B286-625A1A8D6B7F}" type="slidenum">
              <a:rPr lang="uk-UA" smtClean="0"/>
              <a:t>6</a:t>
            </a:fld>
            <a:endParaRPr lang="uk-UA"/>
          </a:p>
        </p:txBody>
      </p:sp>
    </p:spTree>
    <p:extLst>
      <p:ext uri="{BB962C8B-B14F-4D97-AF65-F5344CB8AC3E}">
        <p14:creationId xmlns:p14="http://schemas.microsoft.com/office/powerpoint/2010/main" val="2161622825"/>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Суб'єкти ЗЕД (це її учасники, здатні відносно незалежно і активно діяти з метою реалізації своїх економічних </a:t>
            </a:r>
            <a:r>
              <a:rPr lang="uk-UA" dirty="0" smtClean="0"/>
              <a:t>інтересів)</a:t>
            </a:r>
            <a:endParaRPr lang="uk-UA" dirty="0"/>
          </a:p>
        </p:txBody>
      </p:sp>
      <p:sp>
        <p:nvSpPr>
          <p:cNvPr id="30" name="Текст 29"/>
          <p:cNvSpPr>
            <a:spLocks noGrp="1"/>
          </p:cNvSpPr>
          <p:nvPr>
            <p:ph type="body" idx="1"/>
          </p:nvPr>
        </p:nvSpPr>
        <p:spPr>
          <a:xfrm>
            <a:off x="159488" y="2336873"/>
            <a:ext cx="3571492" cy="576262"/>
          </a:xfrm>
        </p:spPr>
        <p:style>
          <a:lnRef idx="1">
            <a:schemeClr val="accent4"/>
          </a:lnRef>
          <a:fillRef idx="3">
            <a:schemeClr val="accent4"/>
          </a:fillRef>
          <a:effectRef idx="2">
            <a:schemeClr val="accent4"/>
          </a:effectRef>
          <a:fontRef idx="minor">
            <a:schemeClr val="lt1"/>
          </a:fontRef>
        </p:style>
        <p:txBody>
          <a:bodyPr/>
          <a:lstStyle/>
          <a:p>
            <a:r>
              <a:rPr lang="uk-UA" sz="2000" dirty="0"/>
              <a:t>безпосередньо суб’єкти </a:t>
            </a:r>
            <a:r>
              <a:rPr lang="uk-UA" sz="2000" dirty="0" smtClean="0"/>
              <a:t>ЗЕД</a:t>
            </a:r>
            <a:endParaRPr lang="uk-UA" sz="2000" dirty="0"/>
          </a:p>
        </p:txBody>
      </p:sp>
      <p:sp>
        <p:nvSpPr>
          <p:cNvPr id="33" name="Текст 32"/>
          <p:cNvSpPr>
            <a:spLocks noGrp="1"/>
          </p:cNvSpPr>
          <p:nvPr>
            <p:ph type="body" sz="half" idx="15"/>
          </p:nvPr>
        </p:nvSpPr>
        <p:spPr>
          <a:xfrm>
            <a:off x="0" y="3022672"/>
            <a:ext cx="3945469" cy="2913513"/>
          </a:xfrm>
        </p:spPr>
        <p:txBody>
          <a:bodyPr>
            <a:noAutofit/>
          </a:bodyPr>
          <a:lstStyle/>
          <a:p>
            <a:pPr marL="285750" indent="-285750">
              <a:buFont typeface="Wingdings" panose="05000000000000000000" pitchFamily="2" charset="2"/>
              <a:buChar char="Ø"/>
            </a:pPr>
            <a:r>
              <a:rPr lang="uk-UA" dirty="0" smtClean="0"/>
              <a:t>– </a:t>
            </a:r>
            <a:r>
              <a:rPr lang="uk-UA" dirty="0"/>
              <a:t>фізичні особи та юридичні особи – підприємства, фірми, організації. </a:t>
            </a:r>
            <a:endParaRPr lang="uk-UA" dirty="0" smtClean="0"/>
          </a:p>
          <a:p>
            <a:pPr marL="285750" indent="-285750">
              <a:buFont typeface="Wingdings" panose="05000000000000000000" pitchFamily="2" charset="2"/>
              <a:buChar char="Ø"/>
            </a:pPr>
            <a:r>
              <a:rPr lang="uk-UA" dirty="0" smtClean="0"/>
              <a:t>Специфічними </a:t>
            </a:r>
            <a:r>
              <a:rPr lang="uk-UA" dirty="0"/>
              <a:t>суб'єктами виступають міжнародні підприємства – багатонаціональні корпорації (міжнародні за капіталом та управлінням і за сферою діяльності), транснаціональні корпорації (національні за капіталом та управлінням і міжнародні –за сферою діяльності)</a:t>
            </a:r>
            <a:endParaRPr lang="uk-UA" dirty="0"/>
          </a:p>
        </p:txBody>
      </p:sp>
      <p:sp>
        <p:nvSpPr>
          <p:cNvPr id="31" name="Текст 30"/>
          <p:cNvSpPr>
            <a:spLocks noGrp="1"/>
          </p:cNvSpPr>
          <p:nvPr>
            <p:ph type="body" sz="quarter" idx="3"/>
          </p:nvPr>
        </p:nvSpPr>
        <p:spPr>
          <a:xfrm>
            <a:off x="3956024" y="2336873"/>
            <a:ext cx="5028409" cy="576262"/>
          </a:xfrm>
        </p:spPr>
        <p:style>
          <a:lnRef idx="1">
            <a:schemeClr val="accent3"/>
          </a:lnRef>
          <a:fillRef idx="3">
            <a:schemeClr val="accent3"/>
          </a:fillRef>
          <a:effectRef idx="2">
            <a:schemeClr val="accent3"/>
          </a:effectRef>
          <a:fontRef idx="minor">
            <a:schemeClr val="lt1"/>
          </a:fontRef>
        </p:style>
        <p:txBody>
          <a:bodyPr anchor="ctr"/>
          <a:lstStyle/>
          <a:p>
            <a:r>
              <a:rPr lang="uk-UA" sz="2000" dirty="0"/>
              <a:t>міжнародні організації</a:t>
            </a:r>
            <a:endParaRPr lang="uk-UA" sz="2000" dirty="0"/>
          </a:p>
        </p:txBody>
      </p:sp>
      <p:sp>
        <p:nvSpPr>
          <p:cNvPr id="34" name="Текст 33"/>
          <p:cNvSpPr>
            <a:spLocks noGrp="1"/>
          </p:cNvSpPr>
          <p:nvPr>
            <p:ph type="body" sz="half" idx="16"/>
          </p:nvPr>
        </p:nvSpPr>
        <p:spPr>
          <a:xfrm>
            <a:off x="3945469" y="3022673"/>
            <a:ext cx="5028409" cy="2913513"/>
          </a:xfrm>
        </p:spPr>
        <p:txBody>
          <a:bodyPr>
            <a:noAutofit/>
          </a:bodyPr>
          <a:lstStyle/>
          <a:p>
            <a:pPr marL="285750" indent="-285750">
              <a:buFont typeface="Wingdings" panose="05000000000000000000" pitchFamily="2" charset="2"/>
              <a:buChar char="Ø"/>
            </a:pPr>
            <a:r>
              <a:rPr lang="ru-RU" dirty="0" err="1"/>
              <a:t>що</a:t>
            </a:r>
            <a:r>
              <a:rPr lang="ru-RU" dirty="0"/>
              <a:t> </a:t>
            </a:r>
            <a:r>
              <a:rPr lang="ru-RU" dirty="0" err="1"/>
              <a:t>беруть</a:t>
            </a:r>
            <a:r>
              <a:rPr lang="ru-RU" dirty="0"/>
              <a:t> участь у </a:t>
            </a:r>
            <a:r>
              <a:rPr lang="ru-RU" dirty="0" err="1"/>
              <a:t>зовнішньоекономічних</a:t>
            </a:r>
            <a:r>
              <a:rPr lang="ru-RU" dirty="0"/>
              <a:t> </a:t>
            </a:r>
            <a:r>
              <a:rPr lang="ru-RU" dirty="0" err="1"/>
              <a:t>відносинах</a:t>
            </a:r>
            <a:r>
              <a:rPr lang="ru-RU" dirty="0"/>
              <a:t> </a:t>
            </a:r>
            <a:r>
              <a:rPr lang="ru-RU" dirty="0" err="1"/>
              <a:t>залежно</a:t>
            </a:r>
            <a:r>
              <a:rPr lang="ru-RU" dirty="0"/>
              <a:t> </a:t>
            </a:r>
            <a:r>
              <a:rPr lang="ru-RU" dirty="0" err="1"/>
              <a:t>від</a:t>
            </a:r>
            <a:r>
              <a:rPr lang="ru-RU" dirty="0"/>
              <a:t> мети </a:t>
            </a:r>
            <a:r>
              <a:rPr lang="ru-RU" dirty="0" err="1"/>
              <a:t>створення</a:t>
            </a:r>
            <a:r>
              <a:rPr lang="ru-RU" dirty="0"/>
              <a:t>, </a:t>
            </a:r>
            <a:r>
              <a:rPr lang="ru-RU" dirty="0" err="1"/>
              <a:t>завдань</a:t>
            </a:r>
            <a:r>
              <a:rPr lang="ru-RU" dirty="0"/>
              <a:t> і </a:t>
            </a:r>
            <a:r>
              <a:rPr lang="ru-RU" dirty="0" err="1"/>
              <a:t>напрямків</a:t>
            </a:r>
            <a:r>
              <a:rPr lang="ru-RU" dirty="0"/>
              <a:t> </a:t>
            </a:r>
            <a:r>
              <a:rPr lang="ru-RU" dirty="0" err="1"/>
              <a:t>діяльності</a:t>
            </a:r>
            <a:r>
              <a:rPr lang="ru-RU" dirty="0"/>
              <a:t>.</a:t>
            </a:r>
            <a:endParaRPr lang="uk-UA" dirty="0"/>
          </a:p>
        </p:txBody>
      </p:sp>
      <p:sp>
        <p:nvSpPr>
          <p:cNvPr id="32" name="Текст 31"/>
          <p:cNvSpPr>
            <a:spLocks noGrp="1"/>
          </p:cNvSpPr>
          <p:nvPr>
            <p:ph type="body" sz="quarter" idx="13"/>
          </p:nvPr>
        </p:nvSpPr>
        <p:spPr>
          <a:xfrm>
            <a:off x="9186530" y="2336873"/>
            <a:ext cx="2697076" cy="576262"/>
          </a:xfrm>
        </p:spPr>
        <p:style>
          <a:lnRef idx="1">
            <a:schemeClr val="accent5"/>
          </a:lnRef>
          <a:fillRef idx="3">
            <a:schemeClr val="accent5"/>
          </a:fillRef>
          <a:effectRef idx="2">
            <a:schemeClr val="accent5"/>
          </a:effectRef>
          <a:fontRef idx="minor">
            <a:schemeClr val="lt1"/>
          </a:fontRef>
        </p:style>
        <p:txBody>
          <a:bodyPr anchor="ctr"/>
          <a:lstStyle/>
          <a:p>
            <a:pPr algn="ctr"/>
            <a:r>
              <a:rPr lang="uk-UA" dirty="0"/>
              <a:t>держави</a:t>
            </a:r>
            <a:endParaRPr lang="uk-UA" dirty="0"/>
          </a:p>
        </p:txBody>
      </p:sp>
      <p:sp>
        <p:nvSpPr>
          <p:cNvPr id="35" name="Текст 34"/>
          <p:cNvSpPr>
            <a:spLocks noGrp="1"/>
          </p:cNvSpPr>
          <p:nvPr>
            <p:ph type="body" sz="half" idx="17"/>
          </p:nvPr>
        </p:nvSpPr>
        <p:spPr>
          <a:xfrm>
            <a:off x="9186530" y="3022673"/>
            <a:ext cx="2697076" cy="2913513"/>
          </a:xfrm>
        </p:spPr>
        <p:txBody>
          <a:bodyPr/>
          <a:lstStyle/>
          <a:p>
            <a:r>
              <a:rPr lang="uk-UA" dirty="0"/>
              <a:t>які беруть участь у міжнародних відносинах як безпосередньо, так і через регулювання діяльності інших суб'єктів</a:t>
            </a:r>
            <a:endParaRPr lang="uk-UA" dirty="0"/>
          </a:p>
        </p:txBody>
      </p:sp>
      <p:sp>
        <p:nvSpPr>
          <p:cNvPr id="9" name="Номер слайда 8"/>
          <p:cNvSpPr>
            <a:spLocks noGrp="1"/>
          </p:cNvSpPr>
          <p:nvPr>
            <p:ph type="sldNum" sz="quarter" idx="12"/>
          </p:nvPr>
        </p:nvSpPr>
        <p:spPr/>
        <p:txBody>
          <a:bodyPr/>
          <a:lstStyle/>
          <a:p>
            <a:fld id="{C9701479-03A7-42B7-B286-625A1A8D6B7F}" type="slidenum">
              <a:rPr lang="uk-UA" smtClean="0"/>
              <a:t>7</a:t>
            </a:fld>
            <a:endParaRPr lang="uk-UA"/>
          </a:p>
        </p:txBody>
      </p:sp>
    </p:spTree>
    <p:extLst>
      <p:ext uri="{BB962C8B-B14F-4D97-AF65-F5344CB8AC3E}">
        <p14:creationId xmlns:p14="http://schemas.microsoft.com/office/powerpoint/2010/main" val="158766214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Зовнішньоекономічні</a:t>
            </a:r>
            <a:r>
              <a:rPr lang="ru-RU" dirty="0"/>
              <a:t> </a:t>
            </a:r>
            <a:r>
              <a:rPr lang="ru-RU" dirty="0" err="1"/>
              <a:t>відносини</a:t>
            </a:r>
            <a:r>
              <a:rPr lang="ru-RU" dirty="0"/>
              <a:t> </a:t>
            </a:r>
            <a:r>
              <a:rPr lang="ru-RU" dirty="0" err="1"/>
              <a:t>здійснюються</a:t>
            </a:r>
            <a:r>
              <a:rPr lang="ru-RU" dirty="0"/>
              <a:t> і </a:t>
            </a:r>
            <a:r>
              <a:rPr lang="ru-RU" dirty="0" err="1"/>
              <a:t>розвиваються</a:t>
            </a:r>
            <a:r>
              <a:rPr lang="ru-RU" dirty="0"/>
              <a:t> на таких </a:t>
            </a:r>
            <a:r>
              <a:rPr lang="ru-RU" dirty="0" err="1"/>
              <a:t>рівнях</a:t>
            </a:r>
            <a:r>
              <a:rPr lang="ru-RU" dirty="0"/>
              <a:t>:</a:t>
            </a:r>
            <a:endParaRPr lang="uk-UA"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981514669"/>
              </p:ext>
            </p:extLst>
          </p:nvPr>
        </p:nvGraphicFramePr>
        <p:xfrm>
          <a:off x="681038" y="2336800"/>
          <a:ext cx="9613900" cy="4244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C9701479-03A7-42B7-B286-625A1A8D6B7F}" type="slidenum">
              <a:rPr lang="uk-UA" smtClean="0"/>
              <a:t>8</a:t>
            </a:fld>
            <a:endParaRPr lang="uk-UA"/>
          </a:p>
        </p:txBody>
      </p:sp>
    </p:spTree>
    <p:extLst>
      <p:ext uri="{BB962C8B-B14F-4D97-AF65-F5344CB8AC3E}">
        <p14:creationId xmlns:p14="http://schemas.microsoft.com/office/powerpoint/2010/main" val="35147687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3. </a:t>
            </a:r>
            <a:r>
              <a:rPr lang="uk-UA" dirty="0"/>
              <a:t>Україна у міжнародних організаціях</a:t>
            </a:r>
            <a:r>
              <a:rPr lang="uk-UA" dirty="0" smtClean="0"/>
              <a:t>.</a:t>
            </a:r>
            <a:endParaRPr lang="uk-UA" dirty="0"/>
          </a:p>
        </p:txBody>
      </p:sp>
      <p:pic>
        <p:nvPicPr>
          <p:cNvPr id="4" name="Объект 3"/>
          <p:cNvPicPr>
            <a:picLocks noGrp="1" noChangeAspect="1"/>
          </p:cNvPicPr>
          <p:nvPr>
            <p:ph idx="1"/>
          </p:nvPr>
        </p:nvPicPr>
        <p:blipFill>
          <a:blip r:embed="rId2"/>
          <a:stretch>
            <a:fillRect/>
          </a:stretch>
        </p:blipFill>
        <p:spPr>
          <a:xfrm>
            <a:off x="871870" y="2336800"/>
            <a:ext cx="9718157" cy="4111241"/>
          </a:xfrm>
          <a:prstGeom prst="rect">
            <a:avLst/>
          </a:prstGeom>
        </p:spPr>
      </p:pic>
      <p:sp>
        <p:nvSpPr>
          <p:cNvPr id="5" name="Номер слайда 4"/>
          <p:cNvSpPr>
            <a:spLocks noGrp="1"/>
          </p:cNvSpPr>
          <p:nvPr>
            <p:ph type="sldNum" sz="quarter" idx="12"/>
          </p:nvPr>
        </p:nvSpPr>
        <p:spPr/>
        <p:txBody>
          <a:bodyPr/>
          <a:lstStyle/>
          <a:p>
            <a:fld id="{40D65EC6-2E3B-47C2-9B65-34FAABCE55E4}" type="slidenum">
              <a:rPr lang="uk-UA" smtClean="0"/>
              <a:t>9</a:t>
            </a:fld>
            <a:endParaRPr lang="uk-UA"/>
          </a:p>
        </p:txBody>
      </p:sp>
    </p:spTree>
    <p:extLst>
      <p:ext uri="{BB962C8B-B14F-4D97-AF65-F5344CB8AC3E}">
        <p14:creationId xmlns:p14="http://schemas.microsoft.com/office/powerpoint/2010/main" val="2318576503"/>
      </p:ext>
    </p:extLst>
  </p:cSld>
  <p:clrMapOvr>
    <a:masterClrMapping/>
  </p:clrMapOvr>
  <p:transition spd="med">
    <p:pull/>
  </p:transition>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Берлин</Template>
  <TotalTime>223</TotalTime>
  <Words>2359</Words>
  <Application>Microsoft Office PowerPoint</Application>
  <PresentationFormat>Широкоэкранный</PresentationFormat>
  <Paragraphs>177</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Calibri</vt:lpstr>
      <vt:lpstr>Times New Roman</vt:lpstr>
      <vt:lpstr>Trebuchet MS</vt:lpstr>
      <vt:lpstr>Wingdings</vt:lpstr>
      <vt:lpstr>Берлин</vt:lpstr>
      <vt:lpstr>Місце національної економіки в світовій системі</vt:lpstr>
      <vt:lpstr>1. Національна економіка як об’єкт світової економічної системи 2. Особливості міжнародних економічних зв’язків України 3. Україна у міжнародних організаціях. 4. Зовнішньоекономічна та зовнішньоторговельна політика держави 5. Інструментарій економічних методів державного регулювання зовнішньої торгівлі 6. Баланс зовнішньоекономічних зв’язків держави</vt:lpstr>
      <vt:lpstr>1. Національна економіка як об’єкт світової економічної системи</vt:lpstr>
      <vt:lpstr>Основні характеристики сучасного розвитку світового господарства</vt:lpstr>
      <vt:lpstr>2. Особливості міжнародних економічних зв’язків України</vt:lpstr>
      <vt:lpstr>Види ЗЕД (регулюються, з одного боку, державою в особі її органів, а з іншого – недержавними органами управління економікою та самими суб'єктами ЗЕД на підставі укладених між ними координаційних угод):</vt:lpstr>
      <vt:lpstr>Суб'єкти ЗЕД (це її учасники, здатні відносно незалежно і активно діяти з метою реалізації своїх економічних інтересів)</vt:lpstr>
      <vt:lpstr>Зовнішньоекономічні відносини здійснюються і розвиваються на таких рівнях:</vt:lpstr>
      <vt:lpstr>3. Україна у міжнародних організаціях.</vt:lpstr>
      <vt:lpstr>Презентация PowerPoint</vt:lpstr>
      <vt:lpstr>Презентация PowerPoint</vt:lpstr>
      <vt:lpstr>Презентация PowerPoint</vt:lpstr>
      <vt:lpstr>Презентация PowerPoint</vt:lpstr>
      <vt:lpstr>Інтеграція на мезорівні (співпраця прикордонних адміністративних регіонів)</vt:lpstr>
      <vt:lpstr>Україна бере активну участь у 4-х єврорегіонах:</vt:lpstr>
      <vt:lpstr>Презентация PowerPoint</vt:lpstr>
      <vt:lpstr>Індекс демократії</vt:lpstr>
      <vt:lpstr>«Індекс процвітання»</vt:lpstr>
      <vt:lpstr>Індекс людського розвитку</vt:lpstr>
      <vt:lpstr>Презентация PowerPoint</vt:lpstr>
      <vt:lpstr>Презентация PowerPoint</vt:lpstr>
      <vt:lpstr>Презентация PowerPoint</vt:lpstr>
      <vt:lpstr>Презентация PowerPoint</vt:lpstr>
      <vt:lpstr>Місце України в рейтингу щастя (При складанні рейтингу враховується очікувана тривалість життя населення, рівень корупції в країні, ВВП, рівень соціальної підтримки, наявність негативних очікувань від майбутнього)</vt:lpstr>
      <vt:lpstr>4. Зовнішньоекономічна та зовнішньоторговельна політика держави</vt:lpstr>
      <vt:lpstr>ЗЕД регулюється методами:</vt:lpstr>
      <vt:lpstr>валютні обмеження</vt:lpstr>
      <vt:lpstr>До товарів, що продаються та купуються на зовнішньому ринку, належать:</vt:lpstr>
      <vt:lpstr>два типи зовнішньої торговельної політики</vt:lpstr>
      <vt:lpstr>5. Інструментарій економічних методів державного регулювання зовнішньої торгівлі</vt:lpstr>
      <vt:lpstr>Презентация PowerPoint</vt:lpstr>
      <vt:lpstr>До нетарифних методів державного регулювання зовнішньоторговельної діяльності відносять: </vt:lpstr>
      <vt:lpstr>Субсидії</vt:lpstr>
      <vt:lpstr>індикативні ціни</vt:lpstr>
      <vt:lpstr>До найпоширеніших адміністративних інструментів державного регулювання:</vt:lpstr>
      <vt:lpstr>6. Баланс зовнішньоекономічних зв’язків держави</vt:lpstr>
      <vt:lpstr>Презентация PowerPoint</vt:lpstr>
      <vt:lpstr>Презентация PowerPoint</vt:lpstr>
      <vt:lpstr>Презентация PowerPoint</vt:lpstr>
      <vt:lpstr>Принципи: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Потенціал національної економіки</dc:title>
  <dc:creator>Юлия Кусакова</dc:creator>
  <cp:lastModifiedBy>Юлия Кусакова</cp:lastModifiedBy>
  <cp:revision>17</cp:revision>
  <dcterms:created xsi:type="dcterms:W3CDTF">2024-02-07T10:06:23Z</dcterms:created>
  <dcterms:modified xsi:type="dcterms:W3CDTF">2024-02-07T13:50:15Z</dcterms:modified>
</cp:coreProperties>
</file>