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sldIdLst>
    <p:sldId id="256" r:id="rId3"/>
    <p:sldId id="257" r:id="rId4"/>
    <p:sldId id="275" r:id="rId5"/>
    <p:sldId id="289" r:id="rId6"/>
    <p:sldId id="311" r:id="rId7"/>
    <p:sldId id="288" r:id="rId8"/>
    <p:sldId id="277" r:id="rId9"/>
    <p:sldId id="287" r:id="rId10"/>
    <p:sldId id="258" r:id="rId11"/>
    <p:sldId id="290" r:id="rId12"/>
    <p:sldId id="307" r:id="rId13"/>
    <p:sldId id="314" r:id="rId14"/>
    <p:sldId id="309" r:id="rId15"/>
    <p:sldId id="312" r:id="rId16"/>
    <p:sldId id="315" r:id="rId17"/>
    <p:sldId id="316" r:id="rId18"/>
    <p:sldId id="317" r:id="rId19"/>
    <p:sldId id="318" r:id="rId20"/>
    <p:sldId id="319" r:id="rId21"/>
    <p:sldId id="338" r:id="rId22"/>
    <p:sldId id="337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5" r:id="rId35"/>
    <p:sldId id="336" r:id="rId36"/>
    <p:sldId id="262" r:id="rId37"/>
    <p:sldId id="304" r:id="rId38"/>
    <p:sldId id="313" r:id="rId39"/>
    <p:sldId id="305" r:id="rId40"/>
    <p:sldId id="310" r:id="rId41"/>
    <p:sldId id="293" r:id="rId42"/>
    <p:sldId id="294" r:id="rId43"/>
    <p:sldId id="303" r:id="rId44"/>
    <p:sldId id="295" r:id="rId45"/>
    <p:sldId id="296" r:id="rId46"/>
    <p:sldId id="267" r:id="rId47"/>
    <p:sldId id="270" r:id="rId48"/>
    <p:sldId id="297" r:id="rId49"/>
    <p:sldId id="298" r:id="rId50"/>
    <p:sldId id="306" r:id="rId51"/>
    <p:sldId id="300" r:id="rId52"/>
    <p:sldId id="274" r:id="rId53"/>
    <p:sldId id="284" r:id="rId54"/>
    <p:sldId id="286" r:id="rId55"/>
    <p:sldId id="285" r:id="rId56"/>
    <p:sldId id="30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 varScale="1">
        <p:scale>
          <a:sx n="106" d="100"/>
          <a:sy n="106" d="100"/>
        </p:scale>
        <p:origin x="13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CD2B-E77F-42D8-A4EB-4FD9157D788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389F5A-C820-43ED-8F11-4B0C9A5F760F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5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81F40-26B9-48C1-8055-A1B7D38D0CF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6232E-EC23-42CC-9349-F73E95A747A1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8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F289C-2699-48AB-9438-0236E69C72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58AB6-59D3-4E7C-907D-A519D2C0C8E8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3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5EB99-10A6-43EF-AE6B-1988BFF132D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DD8C8-E1C2-4765-B5F5-1F1D38E2B8ED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47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A85F6-2C15-4165-9C6D-A6DC8299F50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E29CD-ACB8-4E2F-9656-397D303F4155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31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C311B-196D-4B78-9A9E-4E4C5611CF7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E5FBC-8F49-49E2-97AE-4037BE9E3F00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37B63-F294-4B4B-ADF9-730B1127AEE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385D32-5802-4A71-AE61-9233B2C1599E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2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06737-F845-42EE-BA28-C8798ED0C8A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A1DEA-4F3A-4924-B2C3-8DA3F0DE02AA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D7B87-B78C-486A-AE27-B811F3C17F5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403780-8AAD-4734-B226-22FE7D494F46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37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7A04F-5299-419A-B184-571FD5E4C12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558C8-D217-4513-91A2-E2AE43E7564D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4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3E306-2834-4C58-88C2-D9B9CCA7D0C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6D8A57-A3CB-4827-AAC0-70D73892A1D0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0726EA-1033-43AD-B9C8-975B9C51E37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33C1A-3F37-4728-BFA5-5AFE432CAD6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87CEE-317F-4F80-BF76-83D911095621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54%D0%BA/96-%D0%B2%D1%80#n4603" TargetMode="External"/><Relationship Id="rId2" Type="http://schemas.openxmlformats.org/officeDocument/2006/relationships/hyperlink" Target="https://zakon.rada.gov.ua/laws/show/254%D0%BA/96-%D0%B2%D1%80#n5052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060848"/>
            <a:ext cx="6400800" cy="2286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Поняття, </a:t>
            </a:r>
            <a:r>
              <a:rPr lang="en-US" sz="3200" dirty="0" smtClean="0"/>
              <a:t> </a:t>
            </a:r>
            <a:r>
              <a:rPr lang="uk-UA" sz="3200" dirty="0" smtClean="0"/>
              <a:t>предмет </a:t>
            </a:r>
            <a:r>
              <a:rPr lang="en-US" sz="3200" dirty="0" smtClean="0"/>
              <a:t> </a:t>
            </a:r>
            <a:r>
              <a:rPr lang="uk-UA" sz="3200" dirty="0" smtClean="0"/>
              <a:t>та система</a:t>
            </a:r>
            <a:r>
              <a:rPr lang="en-US" sz="3200" dirty="0" smtClean="0"/>
              <a:t> </a:t>
            </a:r>
            <a:r>
              <a:rPr lang="uk-UA" sz="3200" dirty="0" smtClean="0"/>
              <a:t> АГРАРНОГО права </a:t>
            </a:r>
            <a:r>
              <a:rPr lang="en-US" sz="3200" dirty="0" smtClean="0"/>
              <a:t> </a:t>
            </a:r>
            <a:r>
              <a:rPr lang="uk-UA" sz="3200" dirty="0" smtClean="0"/>
              <a:t>України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78392" y="476672"/>
            <a:ext cx="6400800" cy="15097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Тема 1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6235" y="5867980"/>
            <a:ext cx="314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©  </a:t>
            </a:r>
            <a:r>
              <a:rPr lang="uk-UA" dirty="0" smtClean="0"/>
              <a:t>Олександр </a:t>
            </a:r>
            <a:r>
              <a:rPr lang="uk-UA" dirty="0"/>
              <a:t>Бондар</a:t>
            </a:r>
            <a:r>
              <a:rPr lang="uk-UA" dirty="0" smtClean="0"/>
              <a:t>, 2024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2580"/>
            <a:ext cx="1697236" cy="16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Передумови формування аграрного права</a:t>
            </a:r>
            <a:r>
              <a:rPr lang="en-US" sz="2800" b="1" dirty="0" smtClean="0"/>
              <a:t> </a:t>
            </a:r>
            <a:r>
              <a:rPr lang="uk-UA" sz="2800" b="1" dirty="0" smtClean="0"/>
              <a:t>як галузі права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112568"/>
          </a:xfrm>
        </p:spPr>
        <p:txBody>
          <a:bodyPr>
            <a:normAutofit fontScale="70000" lnSpcReduction="20000"/>
          </a:bodyPr>
          <a:lstStyle/>
          <a:p>
            <a:pPr marL="596646" lvl="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uk-UA" b="1" dirty="0" smtClean="0">
                <a:solidFill>
                  <a:srgbClr val="FF0000"/>
                </a:solidFill>
              </a:rPr>
              <a:t>якісне вдосконалення та ускладнення праці </a:t>
            </a:r>
            <a:r>
              <a:rPr lang="uk-UA" b="1" dirty="0" smtClean="0"/>
              <a:t>в аграрному секторі економіки;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uk-UA" b="1" dirty="0" smtClean="0">
                <a:solidFill>
                  <a:srgbClr val="FF0000"/>
                </a:solidFill>
              </a:rPr>
              <a:t>розвиток агропромислової кооперації </a:t>
            </a:r>
            <a:r>
              <a:rPr lang="uk-UA" b="1" dirty="0" smtClean="0"/>
              <a:t>(аграрним правом повинні охоплюватися відносини, що виникають не лише безпосередньо в сфері с/г виробництва, а в сфері сільськогосподарської інфраструктури);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uk-UA" b="1" dirty="0" smtClean="0">
                <a:solidFill>
                  <a:srgbClr val="FF0000"/>
                </a:solidFill>
              </a:rPr>
              <a:t>політична зацікавленість Української держави </a:t>
            </a:r>
            <a:r>
              <a:rPr lang="uk-UA" b="1" dirty="0" smtClean="0"/>
              <a:t>у вдосконаленні правового регулювання відносин в аграрному секторі економіки, у відродженні села;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uk-UA" b="1" dirty="0" smtClean="0">
                <a:solidFill>
                  <a:srgbClr val="FF0000"/>
                </a:solidFill>
              </a:rPr>
              <a:t>наявність розвинутого і значного за обсягом аграрного законодавства </a:t>
            </a:r>
            <a:r>
              <a:rPr lang="uk-UA" b="1" dirty="0" smtClean="0"/>
              <a:t>(факт виділення комплексної сфери законодавства означає початок формування галузі права);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uk-UA" b="1" dirty="0" smtClean="0">
                <a:solidFill>
                  <a:srgbClr val="FF0000"/>
                </a:solidFill>
              </a:rPr>
              <a:t>значні досягнення в науці аграрного права</a:t>
            </a:r>
            <a:r>
              <a:rPr lang="uk-UA" b="1" dirty="0" smtClean="0"/>
              <a:t>, формування наукових шкіл.</a:t>
            </a:r>
          </a:p>
          <a:p>
            <a:pPr marL="596646" lvl="0" indent="-514350">
              <a:spcBef>
                <a:spcPts val="0"/>
              </a:spcBef>
              <a:buFont typeface="+mj-lt"/>
              <a:buAutoNum type="arabicPeriod" startAt="4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02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dirty="0"/>
              <a:t>Розвиток аграрного права нерозривно пов’язаний з </a:t>
            </a:r>
            <a:r>
              <a:rPr lang="uk-UA" sz="3100" b="1" dirty="0">
                <a:solidFill>
                  <a:srgbClr val="FF0000"/>
                </a:solidFill>
              </a:rPr>
              <a:t>аграрною політикою </a:t>
            </a:r>
            <a:r>
              <a:rPr lang="uk-UA" sz="3100" b="1" dirty="0"/>
              <a:t>держави.</a:t>
            </a:r>
            <a:r>
              <a:rPr lang="uk-UA" sz="2800" b="1" dirty="0"/>
              <a:t/>
            </a:r>
            <a:br>
              <a:rPr lang="uk-UA" sz="2800" b="1" dirty="0"/>
            </a:br>
            <a:endParaRPr lang="en-US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1556792"/>
            <a:ext cx="749808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Аграрна </a:t>
            </a:r>
            <a:r>
              <a:rPr lang="uk-UA" sz="2600" b="1" dirty="0">
                <a:solidFill>
                  <a:srgbClr val="FF0000"/>
                </a:solidFill>
              </a:rPr>
              <a:t>політика України </a:t>
            </a:r>
            <a:r>
              <a:rPr lang="uk-UA" sz="2600" dirty="0"/>
              <a:t>– це сукупність науково </a:t>
            </a:r>
            <a:r>
              <a:rPr lang="uk-UA" sz="2600" dirty="0" smtClean="0"/>
              <a:t>обґрунтованих </a:t>
            </a:r>
            <a:r>
              <a:rPr lang="uk-UA" sz="2600" dirty="0"/>
              <a:t>ідей </a:t>
            </a:r>
            <a:r>
              <a:rPr lang="uk-UA" sz="2600" dirty="0" smtClean="0"/>
              <a:t>та </a:t>
            </a:r>
            <a:r>
              <a:rPr lang="uk-UA" sz="2600" dirty="0"/>
              <a:t>концепцій щодо  розробки </a:t>
            </a:r>
            <a:r>
              <a:rPr lang="uk-UA" sz="2600" dirty="0" smtClean="0"/>
              <a:t>й </a:t>
            </a:r>
            <a:r>
              <a:rPr lang="uk-UA" sz="2600" dirty="0"/>
              <a:t>практичного здійснення </a:t>
            </a:r>
            <a:r>
              <a:rPr lang="uk-UA" sz="2600" dirty="0">
                <a:solidFill>
                  <a:srgbClr val="0070C0"/>
                </a:solidFill>
              </a:rPr>
              <a:t>системи правових, організаційних, економічних, соціальних, наукових, кадрових, екологічних та інших заходів</a:t>
            </a:r>
            <a:r>
              <a:rPr lang="uk-UA" sz="2600" dirty="0"/>
              <a:t>, спрямованих на забезпечення оптимального розвитку </a:t>
            </a:r>
            <a:r>
              <a:rPr lang="uk-UA" sz="2600" dirty="0" smtClean="0"/>
              <a:t>сільського господарства з </a:t>
            </a:r>
            <a:r>
              <a:rPr lang="uk-UA" sz="2600" dirty="0"/>
              <a:t>метою задоволення </a:t>
            </a:r>
            <a:r>
              <a:rPr lang="uk-UA" sz="2600" dirty="0" smtClean="0"/>
              <a:t>продовольчих, сировинних і енергетичних потреб </a:t>
            </a:r>
            <a:r>
              <a:rPr lang="uk-UA" sz="2600" dirty="0"/>
              <a:t>Української держави та </a:t>
            </a:r>
            <a:r>
              <a:rPr lang="uk-UA" sz="2600" dirty="0" smtClean="0"/>
              <a:t>сталого розвитку села</a:t>
            </a:r>
            <a:r>
              <a:rPr lang="uk-UA" sz="2600" dirty="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650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Аграрне право – нормативна платформа реалізації </a:t>
            </a:r>
            <a:r>
              <a:rPr lang="uk-UA" sz="2800" b="1" dirty="0" smtClean="0">
                <a:solidFill>
                  <a:srgbClr val="C00000"/>
                </a:solidFill>
              </a:rPr>
              <a:t>аграрної реформи</a:t>
            </a:r>
            <a:r>
              <a:rPr lang="uk-UA" sz="2800" b="1" dirty="0" smtClean="0"/>
              <a:t> у державі</a:t>
            </a:r>
            <a:endParaRPr lang="en-US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556792"/>
            <a:ext cx="7570088" cy="480060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uk-UA" sz="2600" b="1" dirty="0" smtClean="0">
                <a:solidFill>
                  <a:srgbClr val="C00000"/>
                </a:solidFill>
              </a:rPr>
              <a:t>Аграрна реформа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земельна реформа у сфері сільськогосподарського виробництва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кардинальна трансформація майнових відносин власності в аграрній сфері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формування принципово нової системи (мережі) суб'єктів господарювання в аграрній сфері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формування ринкових відносин і ринкової аграрної інфраструктури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розбудова організаційно-правового механізму державної підтримки сільського господарства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екологізація аграрного виробництва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сталий розвиток сільських територій </a:t>
            </a:r>
            <a:endParaRPr lang="uk-UA" sz="2200" dirty="0"/>
          </a:p>
        </p:txBody>
      </p:sp>
      <p:sp>
        <p:nvSpPr>
          <p:cNvPr id="4" name="Стрілка вправо 3"/>
          <p:cNvSpPr/>
          <p:nvPr/>
        </p:nvSpPr>
        <p:spPr>
          <a:xfrm>
            <a:off x="4716016" y="1772816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3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826" cy="1143000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/>
              <a:t>Завдання аграрного права на сучасному етапі аграрної реформи (слайд_1)</a:t>
            </a:r>
            <a:endParaRPr lang="en-US" sz="2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3646" y="1401688"/>
            <a:ext cx="7890842" cy="5267672"/>
          </a:xfrm>
        </p:spPr>
        <p:txBody>
          <a:bodyPr/>
          <a:lstStyle/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правове </a:t>
            </a:r>
            <a:r>
              <a:rPr lang="uk-UA" sz="2000" dirty="0"/>
              <a:t>забезпечення реалізації аграрної політики </a:t>
            </a:r>
            <a:r>
              <a:rPr lang="uk-UA" sz="2000" dirty="0" smtClean="0"/>
              <a:t>держави;</a:t>
            </a:r>
            <a:endParaRPr lang="uk-UA" sz="2000" dirty="0"/>
          </a:p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комплексне </a:t>
            </a:r>
            <a:r>
              <a:rPr lang="uk-UA" sz="2000" dirty="0"/>
              <a:t>правове регулювання аграрних </a:t>
            </a:r>
            <a:r>
              <a:rPr lang="uk-UA" sz="2000" dirty="0" smtClean="0"/>
              <a:t>відносин у межах технологічно пов'язаних між собою галузей національної економіки;</a:t>
            </a:r>
            <a:endParaRPr lang="uk-UA" sz="2000" dirty="0"/>
          </a:p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правове забезпечення продовольчої, сировинної та енергетичної безпеки Української держави;</a:t>
            </a:r>
          </a:p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закріплення </a:t>
            </a:r>
            <a:r>
              <a:rPr lang="uk-UA" sz="2000" dirty="0"/>
              <a:t>оптимального правового стану всіх суб’єктів аграрного підприємництва, забезпечення їх фактичної рівноправності незалежно від форм власності та організаційно-правових форм;</a:t>
            </a:r>
            <a:endParaRPr lang="en-US" sz="2000" dirty="0"/>
          </a:p>
          <a:p>
            <a:pPr marL="271463" lvl="0" indent="-188913">
              <a:buFont typeface="+mj-lt"/>
              <a:buAutoNum type="arabicPeriod"/>
            </a:pPr>
            <a:r>
              <a:rPr lang="uk-UA" sz="2000" dirty="0"/>
              <a:t>забезпечення втілення принципів вільного підприємництва в аграрному </a:t>
            </a:r>
            <a:r>
              <a:rPr lang="uk-UA" sz="2000" dirty="0" smtClean="0"/>
              <a:t>секторі;</a:t>
            </a:r>
            <a:endParaRPr lang="uk-UA" sz="2000" dirty="0"/>
          </a:p>
          <a:p>
            <a:pPr marL="82550" indent="0">
              <a:buNone/>
            </a:pPr>
            <a:r>
              <a:rPr lang="uk-UA" dirty="0"/>
              <a:t> </a:t>
            </a:r>
            <a:endParaRPr lang="en-US" dirty="0"/>
          </a:p>
          <a:p>
            <a:pPr marL="82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5760"/>
            <a:ext cx="7746826" cy="1143000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/>
              <a:t>Завдання аграрного права на сучасному етапі аграрної реформи (слайд_2)</a:t>
            </a:r>
            <a:endParaRPr lang="en-US" sz="2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689720"/>
            <a:ext cx="7890842" cy="5267672"/>
          </a:xfrm>
        </p:spPr>
        <p:txBody>
          <a:bodyPr/>
          <a:lstStyle/>
          <a:p>
            <a:pPr marL="539750" lvl="0" indent="-457200">
              <a:buFont typeface="+mj-lt"/>
              <a:buAutoNum type="arabicPeriod" startAt="6"/>
            </a:pPr>
            <a:r>
              <a:rPr lang="uk-UA" sz="2000" dirty="0" smtClean="0"/>
              <a:t>забезпечення формування ринкових відносин в АПК (становлення та розвиток ринку землі, праці, капіталів, продовольства та сировини, засобів сільськогосподарського виробництва тощо);</a:t>
            </a:r>
          </a:p>
          <a:p>
            <a:pPr marL="539750" lvl="0" indent="-457200">
              <a:buFont typeface="+mj-lt"/>
              <a:buAutoNum type="arabicPeriod" startAt="6"/>
            </a:pPr>
            <a:r>
              <a:rPr lang="uk-UA" sz="2000" dirty="0" smtClean="0"/>
              <a:t>правове забезпечення формування та реалізації механізмів державного аграрного протекціонізму;</a:t>
            </a:r>
          </a:p>
          <a:p>
            <a:pPr marL="539750" lvl="0" indent="-457200">
              <a:buFont typeface="+mj-lt"/>
              <a:buAutoNum type="arabicPeriod" startAt="6"/>
            </a:pPr>
            <a:r>
              <a:rPr lang="uk-UA" sz="2000" dirty="0" smtClean="0"/>
              <a:t>забезпечення раціонального використання, відтворення та охорони землі та інших природних ресурсів;</a:t>
            </a:r>
            <a:endParaRPr lang="uk-UA" sz="2000" dirty="0"/>
          </a:p>
          <a:p>
            <a:pPr marL="539750" lvl="0" indent="-457200">
              <a:buFont typeface="+mj-lt"/>
              <a:buAutoNum type="arabicPeriod" startAt="6"/>
            </a:pPr>
            <a:r>
              <a:rPr lang="uk-UA" sz="2000" dirty="0" smtClean="0"/>
              <a:t>забезпечення </a:t>
            </a:r>
            <a:r>
              <a:rPr lang="uk-UA" sz="2000" dirty="0"/>
              <a:t>правового та соціального захисту осіб, зайнятих в сільському, рибному та лісовому </a:t>
            </a:r>
            <a:r>
              <a:rPr lang="uk-UA" sz="2000" dirty="0" smtClean="0"/>
              <a:t>господарстві;</a:t>
            </a:r>
          </a:p>
          <a:p>
            <a:pPr marL="539750" lvl="0" indent="-457200">
              <a:buFont typeface="+mj-lt"/>
              <a:buAutoNum type="arabicPeriod" startAt="6"/>
            </a:pPr>
            <a:r>
              <a:rPr lang="uk-UA" sz="2000" dirty="0" smtClean="0"/>
              <a:t>забезпечення сталого розвитку сільських територій. </a:t>
            </a:r>
            <a:endParaRPr lang="en-US" sz="2000" dirty="0"/>
          </a:p>
          <a:p>
            <a:pPr marL="82550" indent="0">
              <a:buNone/>
            </a:pPr>
            <a:r>
              <a:rPr lang="uk-UA" dirty="0"/>
              <a:t> </a:t>
            </a:r>
            <a:endParaRPr lang="en-US" dirty="0"/>
          </a:p>
          <a:p>
            <a:pPr marL="82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15616" y="188640"/>
            <a:ext cx="777686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ЗАКОН </a:t>
            </a:r>
            <a:r>
              <a:rPr lang="ru-RU" sz="2200" b="1" dirty="0">
                <a:solidFill>
                  <a:srgbClr val="C00000"/>
                </a:solidFill>
              </a:rPr>
              <a:t>УКРАЇНИ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Про </a:t>
            </a:r>
            <a:r>
              <a:rPr lang="ru-RU" sz="2200" b="1" dirty="0" err="1">
                <a:solidFill>
                  <a:srgbClr val="C00000"/>
                </a:solidFill>
              </a:rPr>
              <a:t>внесення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змін</a:t>
            </a:r>
            <a:r>
              <a:rPr lang="ru-RU" sz="2200" b="1" dirty="0">
                <a:solidFill>
                  <a:srgbClr val="C00000"/>
                </a:solidFill>
              </a:rPr>
              <a:t> до </a:t>
            </a:r>
            <a:r>
              <a:rPr lang="ru-RU" sz="2200" b="1" dirty="0" err="1">
                <a:solidFill>
                  <a:srgbClr val="C00000"/>
                </a:solidFill>
              </a:rPr>
              <a:t>Конституції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України</a:t>
            </a:r>
            <a:r>
              <a:rPr lang="ru-RU" sz="2200" b="1" dirty="0">
                <a:solidFill>
                  <a:srgbClr val="C00000"/>
                </a:solidFill>
              </a:rPr>
              <a:t> (</a:t>
            </a:r>
            <a:r>
              <a:rPr lang="ru-RU" sz="2200" b="1" dirty="0" err="1">
                <a:solidFill>
                  <a:srgbClr val="C00000"/>
                </a:solidFill>
              </a:rPr>
              <a:t>щодо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стратегічного</a:t>
            </a:r>
            <a:r>
              <a:rPr lang="ru-RU" sz="2200" b="1" dirty="0">
                <a:solidFill>
                  <a:srgbClr val="C00000"/>
                </a:solidFill>
              </a:rPr>
              <a:t> курсу </a:t>
            </a:r>
            <a:r>
              <a:rPr lang="ru-RU" sz="2200" b="1" dirty="0" err="1">
                <a:solidFill>
                  <a:srgbClr val="C00000"/>
                </a:solidFill>
              </a:rPr>
              <a:t>держави</a:t>
            </a:r>
            <a:r>
              <a:rPr lang="ru-RU" sz="2200" b="1" dirty="0">
                <a:solidFill>
                  <a:srgbClr val="C00000"/>
                </a:solidFill>
              </a:rPr>
              <a:t> на </a:t>
            </a:r>
            <a:r>
              <a:rPr lang="ru-RU" sz="2200" b="1" dirty="0" err="1">
                <a:solidFill>
                  <a:srgbClr val="C00000"/>
                </a:solidFill>
              </a:rPr>
              <a:t>набуття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повноправного</a:t>
            </a:r>
            <a:r>
              <a:rPr lang="ru-RU" sz="2200" b="1" dirty="0">
                <a:solidFill>
                  <a:srgbClr val="C00000"/>
                </a:solidFill>
              </a:rPr>
              <a:t> членства </a:t>
            </a:r>
            <a:r>
              <a:rPr lang="ru-RU" sz="2200" b="1" dirty="0" err="1">
                <a:solidFill>
                  <a:srgbClr val="C00000"/>
                </a:solidFill>
              </a:rPr>
              <a:t>України</a:t>
            </a:r>
            <a:r>
              <a:rPr lang="ru-RU" sz="2200" b="1" dirty="0">
                <a:solidFill>
                  <a:srgbClr val="C00000"/>
                </a:solidFill>
              </a:rPr>
              <a:t> в </a:t>
            </a:r>
            <a:r>
              <a:rPr lang="ru-RU" sz="2200" b="1" dirty="0" err="1">
                <a:solidFill>
                  <a:srgbClr val="C00000"/>
                </a:solidFill>
              </a:rPr>
              <a:t>Європейському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Союзі</a:t>
            </a:r>
            <a:r>
              <a:rPr lang="ru-RU" sz="2200" b="1" dirty="0">
                <a:solidFill>
                  <a:srgbClr val="C00000"/>
                </a:solidFill>
              </a:rPr>
              <a:t> та в </a:t>
            </a:r>
            <a:r>
              <a:rPr lang="ru-RU" sz="2200" b="1" dirty="0" err="1">
                <a:solidFill>
                  <a:srgbClr val="C00000"/>
                </a:solidFill>
              </a:rPr>
              <a:t>Організації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Північноатлантичного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договору</a:t>
            </a:r>
            <a:r>
              <a:rPr lang="ru-RU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від 0</a:t>
            </a:r>
            <a:r>
              <a:rPr lang="ru-RU" sz="2200" b="1" dirty="0" smtClean="0">
                <a:solidFill>
                  <a:srgbClr val="002060"/>
                </a:solidFill>
              </a:rPr>
              <a:t>7 </a:t>
            </a:r>
            <a:r>
              <a:rPr lang="ru-RU" sz="2200" b="1" dirty="0">
                <a:solidFill>
                  <a:srgbClr val="002060"/>
                </a:solidFill>
              </a:rPr>
              <a:t>лютого 2019 </a:t>
            </a:r>
            <a:r>
              <a:rPr lang="ru-RU" sz="2200" b="1" dirty="0" smtClean="0">
                <a:solidFill>
                  <a:srgbClr val="002060"/>
                </a:solidFill>
              </a:rPr>
              <a:t>р. № 2680-VIII</a:t>
            </a:r>
          </a:p>
          <a:p>
            <a:pPr algn="ctr"/>
            <a:endParaRPr lang="ru-RU" sz="2200" b="1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 </a:t>
            </a:r>
            <a:r>
              <a:rPr lang="ru-RU" sz="2000" u="sng" dirty="0">
                <a:hlinkClick r:id="rId2"/>
              </a:rPr>
              <a:t>Пункт 5</a:t>
            </a:r>
            <a:r>
              <a:rPr lang="ru-RU" sz="2000" dirty="0"/>
              <a:t> 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першої</a:t>
            </a:r>
            <a:r>
              <a:rPr lang="ru-RU" sz="2000" dirty="0"/>
              <a:t> </a:t>
            </a:r>
            <a:r>
              <a:rPr lang="ru-RU" sz="2000" dirty="0" err="1"/>
              <a:t>статті</a:t>
            </a:r>
            <a:r>
              <a:rPr lang="ru-RU" sz="2000" dirty="0"/>
              <a:t> 85 </a:t>
            </a:r>
            <a:r>
              <a:rPr lang="ru-RU" sz="2000" dirty="0" err="1"/>
              <a:t>викласти</a:t>
            </a:r>
            <a:r>
              <a:rPr lang="ru-RU" sz="2000" dirty="0"/>
              <a:t> в </a:t>
            </a:r>
            <a:r>
              <a:rPr lang="ru-RU" sz="2000" dirty="0" err="1"/>
              <a:t>такій</a:t>
            </a:r>
            <a:r>
              <a:rPr lang="ru-RU" sz="2000" dirty="0"/>
              <a:t> </a:t>
            </a:r>
            <a:r>
              <a:rPr lang="ru-RU" sz="2000" dirty="0" err="1"/>
              <a:t>редакції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"5) </a:t>
            </a:r>
            <a:r>
              <a:rPr lang="ru-RU" sz="2000" dirty="0" err="1"/>
              <a:t>визначення</a:t>
            </a:r>
            <a:r>
              <a:rPr lang="ru-RU" sz="2000" dirty="0"/>
              <a:t> засад </a:t>
            </a:r>
            <a:r>
              <a:rPr lang="ru-RU" sz="2000" dirty="0" err="1"/>
              <a:t>внутрішньої</a:t>
            </a:r>
            <a:r>
              <a:rPr lang="ru-RU" sz="2000" dirty="0"/>
              <a:t> і </a:t>
            </a:r>
            <a:r>
              <a:rPr lang="ru-RU" sz="2000" dirty="0" err="1"/>
              <a:t>зовнішньої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,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стратегічного</a:t>
            </a:r>
            <a:r>
              <a:rPr lang="ru-RU" sz="2000" dirty="0"/>
              <a:t> курсу </a:t>
            </a:r>
            <a:r>
              <a:rPr lang="ru-RU" sz="2000" dirty="0" err="1"/>
              <a:t>держави</a:t>
            </a:r>
            <a:r>
              <a:rPr lang="ru-RU" sz="2000" dirty="0"/>
              <a:t> на </a:t>
            </a:r>
            <a:r>
              <a:rPr lang="ru-RU" sz="2000" dirty="0" err="1"/>
              <a:t>набуття</a:t>
            </a:r>
            <a:r>
              <a:rPr lang="ru-RU" sz="2000" dirty="0"/>
              <a:t> </a:t>
            </a:r>
            <a:r>
              <a:rPr lang="ru-RU" sz="2000" dirty="0" err="1"/>
              <a:t>повноправного</a:t>
            </a:r>
            <a:r>
              <a:rPr lang="ru-RU" sz="2000" dirty="0"/>
              <a:t> членства </a:t>
            </a:r>
            <a:r>
              <a:rPr lang="ru-RU" sz="2000" dirty="0" err="1"/>
              <a:t>України</a:t>
            </a:r>
            <a:r>
              <a:rPr lang="ru-RU" sz="2000" dirty="0"/>
              <a:t> в </a:t>
            </a:r>
            <a:r>
              <a:rPr lang="ru-RU" sz="2000" dirty="0" err="1"/>
              <a:t>Європейському</a:t>
            </a:r>
            <a:r>
              <a:rPr lang="ru-RU" sz="2000" dirty="0"/>
              <a:t> </a:t>
            </a:r>
            <a:r>
              <a:rPr lang="ru-RU" sz="2000" dirty="0" err="1"/>
              <a:t>Союзі</a:t>
            </a:r>
            <a:r>
              <a:rPr lang="ru-RU" sz="2000" dirty="0"/>
              <a:t> та в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Північноатлантичного</a:t>
            </a:r>
            <a:r>
              <a:rPr lang="ru-RU" sz="2000" dirty="0"/>
              <a:t> договору</a:t>
            </a:r>
            <a:r>
              <a:rPr lang="ru-RU" sz="2000" dirty="0" smtClean="0"/>
              <a:t>".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3. </a:t>
            </a:r>
            <a:r>
              <a:rPr lang="ru-RU" sz="2000" u="sng" dirty="0" err="1">
                <a:hlinkClick r:id="rId3"/>
              </a:rPr>
              <a:t>Статтю</a:t>
            </a:r>
            <a:r>
              <a:rPr lang="ru-RU" sz="2000" u="sng" dirty="0">
                <a:hlinkClick r:id="rId3"/>
              </a:rPr>
              <a:t> 102</a:t>
            </a:r>
            <a:r>
              <a:rPr lang="ru-RU" sz="2000" dirty="0"/>
              <a:t> </a:t>
            </a:r>
            <a:r>
              <a:rPr lang="ru-RU" sz="2000" dirty="0" err="1"/>
              <a:t>доповнити</a:t>
            </a:r>
            <a:r>
              <a:rPr lang="ru-RU" sz="2000" dirty="0"/>
              <a:t>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третьою</a:t>
            </a:r>
            <a:r>
              <a:rPr lang="ru-RU" sz="2000" dirty="0"/>
              <a:t> такого </a:t>
            </a:r>
            <a:r>
              <a:rPr lang="ru-RU" sz="2000" dirty="0" err="1"/>
              <a:t>змісту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"Президент </a:t>
            </a:r>
            <a:r>
              <a:rPr lang="ru-RU" sz="2000" dirty="0" err="1"/>
              <a:t>України</a:t>
            </a:r>
            <a:r>
              <a:rPr lang="ru-RU" sz="2000" dirty="0"/>
              <a:t> є гарантом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стратегічного</a:t>
            </a:r>
            <a:r>
              <a:rPr lang="ru-RU" sz="2000" dirty="0"/>
              <a:t> курсу </a:t>
            </a:r>
            <a:r>
              <a:rPr lang="ru-RU" sz="2000" dirty="0" err="1"/>
              <a:t>держави</a:t>
            </a:r>
            <a:r>
              <a:rPr lang="ru-RU" sz="2000" dirty="0"/>
              <a:t> на </a:t>
            </a:r>
            <a:r>
              <a:rPr lang="ru-RU" sz="2000" dirty="0" err="1"/>
              <a:t>набуття</a:t>
            </a:r>
            <a:r>
              <a:rPr lang="ru-RU" sz="2000" dirty="0"/>
              <a:t> </a:t>
            </a:r>
            <a:r>
              <a:rPr lang="ru-RU" sz="2000" dirty="0" err="1"/>
              <a:t>повноправного</a:t>
            </a:r>
            <a:r>
              <a:rPr lang="ru-RU" sz="2000" dirty="0"/>
              <a:t> членства </a:t>
            </a:r>
            <a:r>
              <a:rPr lang="ru-RU" sz="2000" dirty="0" err="1"/>
              <a:t>України</a:t>
            </a:r>
            <a:r>
              <a:rPr lang="ru-RU" sz="2000" dirty="0"/>
              <a:t> в </a:t>
            </a:r>
            <a:r>
              <a:rPr lang="ru-RU" sz="2000" dirty="0" err="1"/>
              <a:t>Європейському</a:t>
            </a:r>
            <a:r>
              <a:rPr lang="ru-RU" sz="2000" dirty="0"/>
              <a:t> </a:t>
            </a:r>
            <a:r>
              <a:rPr lang="ru-RU" sz="2000" dirty="0" err="1"/>
              <a:t>Союзі</a:t>
            </a:r>
            <a:r>
              <a:rPr lang="ru-RU" sz="2000" dirty="0"/>
              <a:t> та в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Північноатлантичного</a:t>
            </a:r>
            <a:r>
              <a:rPr lang="ru-RU" sz="2000" dirty="0"/>
              <a:t> договору".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03648" y="188640"/>
            <a:ext cx="74888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УГОДА ПРО ПАРТНЕРСТВО І СПІВРОБІТНИЦТВО </a:t>
            </a:r>
            <a:endParaRPr lang="uk-UA" sz="2200" b="1" dirty="0">
              <a:solidFill>
                <a:srgbClr val="C00000"/>
              </a:solidFill>
            </a:endParaRPr>
          </a:p>
          <a:p>
            <a:pPr algn="ctr"/>
            <a:r>
              <a:rPr lang="uk-UA" sz="2200" b="1" dirty="0">
                <a:solidFill>
                  <a:srgbClr val="C00000"/>
                </a:solidFill>
              </a:rPr>
              <a:t>          між Україною і Європейськими </a:t>
            </a:r>
            <a:r>
              <a:rPr lang="uk-UA" sz="2200" b="1" dirty="0" smtClean="0">
                <a:solidFill>
                  <a:srgbClr val="C00000"/>
                </a:solidFill>
              </a:rPr>
              <a:t>Співтовариствами                     </a:t>
            </a:r>
            <a:r>
              <a:rPr lang="uk-UA" sz="2200" b="1" dirty="0">
                <a:solidFill>
                  <a:srgbClr val="C00000"/>
                </a:solidFill>
              </a:rPr>
              <a:t>та їх державами-членами </a:t>
            </a:r>
          </a:p>
          <a:p>
            <a:endParaRPr lang="uk-UA" dirty="0" smtClean="0"/>
          </a:p>
          <a:p>
            <a:r>
              <a:rPr lang="uk-UA" sz="2000" dirty="0" smtClean="0"/>
              <a:t>(Угоду </a:t>
            </a:r>
            <a:r>
              <a:rPr lang="uk-UA" sz="2000" dirty="0"/>
              <a:t>ратифіковано Законом </a:t>
            </a:r>
            <a:r>
              <a:rPr lang="uk-UA" sz="2000" dirty="0" smtClean="0"/>
              <a:t>України № 237/94-ВР </a:t>
            </a:r>
            <a:r>
              <a:rPr lang="uk-UA" sz="2000" dirty="0"/>
              <a:t>від </a:t>
            </a:r>
            <a:r>
              <a:rPr lang="uk-UA" sz="2000" dirty="0" smtClean="0"/>
              <a:t>10.11.94) </a:t>
            </a:r>
            <a:endParaRPr lang="uk-UA" sz="2000" dirty="0"/>
          </a:p>
          <a:p>
            <a:endParaRPr lang="uk-UA" dirty="0"/>
          </a:p>
          <a:p>
            <a:r>
              <a:rPr lang="uk-UA" sz="2200" dirty="0"/>
              <a:t>          </a:t>
            </a:r>
            <a:r>
              <a:rPr lang="uk-UA" sz="2200" dirty="0" smtClean="0"/>
              <a:t> </a:t>
            </a:r>
            <a:endParaRPr lang="uk-UA" sz="2200" dirty="0"/>
          </a:p>
          <a:p>
            <a:r>
              <a:rPr lang="uk-UA" sz="2200" dirty="0" smtClean="0"/>
              <a:t>Дата </a:t>
            </a:r>
            <a:r>
              <a:rPr lang="uk-UA" sz="2200" dirty="0"/>
              <a:t>підписання:       </a:t>
            </a:r>
            <a:r>
              <a:rPr lang="uk-UA" sz="2200" dirty="0" smtClean="0"/>
              <a:t>		14.06.1994</a:t>
            </a:r>
            <a:endParaRPr lang="uk-UA" sz="2200" dirty="0"/>
          </a:p>
          <a:p>
            <a:endParaRPr lang="uk-UA" sz="2200" dirty="0"/>
          </a:p>
          <a:p>
            <a:r>
              <a:rPr lang="uk-UA" sz="2200" dirty="0" smtClean="0"/>
              <a:t>Дата </a:t>
            </a:r>
            <a:r>
              <a:rPr lang="uk-UA" sz="2200" dirty="0"/>
              <a:t>ратифікації:      </a:t>
            </a:r>
            <a:r>
              <a:rPr lang="uk-UA" sz="2200" dirty="0" smtClean="0"/>
              <a:t>		10.11.1994</a:t>
            </a:r>
            <a:endParaRPr lang="uk-UA" sz="2200" dirty="0"/>
          </a:p>
          <a:p>
            <a:endParaRPr lang="uk-UA" sz="2200" dirty="0" smtClean="0"/>
          </a:p>
          <a:p>
            <a:r>
              <a:rPr lang="uk-UA" sz="2200" dirty="0" smtClean="0"/>
              <a:t>Дата </a:t>
            </a:r>
            <a:r>
              <a:rPr lang="uk-UA" sz="2200" dirty="0"/>
              <a:t>набуття чинності: </a:t>
            </a:r>
            <a:r>
              <a:rPr lang="uk-UA" sz="2200" dirty="0" smtClean="0"/>
              <a:t>	01.03.1998 </a:t>
            </a:r>
          </a:p>
          <a:p>
            <a:endParaRPr lang="uk-UA" sz="2200" dirty="0"/>
          </a:p>
          <a:p>
            <a:r>
              <a:rPr lang="uk-UA" sz="2200" dirty="0" smtClean="0"/>
              <a:t>Дата втрати чинності:  	01.09.2017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4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43608" y="188640"/>
            <a:ext cx="79208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УГОДА </a:t>
            </a:r>
            <a:r>
              <a:rPr lang="uk-UA" sz="2200" b="1" dirty="0">
                <a:solidFill>
                  <a:srgbClr val="C00000"/>
                </a:solidFill>
              </a:rPr>
              <a:t>ПРО АСОЦІАЦІЮ</a:t>
            </a:r>
          </a:p>
          <a:p>
            <a:pPr algn="ctr"/>
            <a:r>
              <a:rPr lang="uk-UA" sz="2200" b="1" dirty="0">
                <a:solidFill>
                  <a:srgbClr val="C00000"/>
                </a:solidFill>
              </a:rPr>
              <a:t>між Україною, з однієї сторони, та Європейським Союзом, Європейським співтовариством з атомної енергії і їхніми державами-членами, з іншої сторони</a:t>
            </a:r>
          </a:p>
          <a:p>
            <a:pPr algn="just"/>
            <a:endParaRPr lang="uk-UA" sz="2200" b="1" dirty="0">
              <a:solidFill>
                <a:srgbClr val="C00000"/>
              </a:solidFill>
            </a:endParaRPr>
          </a:p>
          <a:p>
            <a:pPr algn="just"/>
            <a:r>
              <a:rPr lang="uk-UA" sz="2000" dirty="0" smtClean="0"/>
              <a:t>(</a:t>
            </a:r>
            <a:r>
              <a:rPr lang="ru-RU" sz="2200" dirty="0" smtClean="0"/>
              <a:t>Угоду </a:t>
            </a:r>
            <a:r>
              <a:rPr lang="ru-RU" sz="2200" dirty="0" err="1"/>
              <a:t>ратифіковано</a:t>
            </a:r>
            <a:r>
              <a:rPr lang="ru-RU" sz="2200" dirty="0"/>
              <a:t> </a:t>
            </a:r>
            <a:r>
              <a:rPr lang="ru-RU" sz="2200" dirty="0" smtClean="0"/>
              <a:t>Законом </a:t>
            </a:r>
            <a:r>
              <a:rPr lang="ru-RU" sz="2200" dirty="0" err="1" smtClean="0"/>
              <a:t>України</a:t>
            </a:r>
            <a:r>
              <a:rPr lang="ru-RU" sz="2200" dirty="0" smtClean="0"/>
              <a:t> № </a:t>
            </a:r>
            <a:r>
              <a:rPr lang="ru-RU" sz="2200" dirty="0"/>
              <a:t>1678-VII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smtClean="0"/>
              <a:t>16.09.2014)</a:t>
            </a:r>
            <a:endParaRPr lang="en-US" sz="2200" dirty="0" smtClean="0"/>
          </a:p>
          <a:p>
            <a:pPr algn="just"/>
            <a:endParaRPr lang="en-US" sz="2200" dirty="0"/>
          </a:p>
          <a:p>
            <a:pPr algn="just"/>
            <a:r>
              <a:rPr lang="uk-UA" sz="2200" b="1" dirty="0">
                <a:solidFill>
                  <a:srgbClr val="002060"/>
                </a:solidFill>
              </a:rPr>
              <a:t>ЗАКОН УКРАЇНИ</a:t>
            </a:r>
          </a:p>
          <a:p>
            <a:pPr algn="just"/>
            <a:r>
              <a:rPr lang="uk-UA" sz="2200" dirty="0" smtClean="0">
                <a:solidFill>
                  <a:srgbClr val="002060"/>
                </a:solidFill>
              </a:rPr>
              <a:t>Про </a:t>
            </a:r>
            <a:r>
              <a:rPr lang="uk-UA" sz="2200" dirty="0">
                <a:solidFill>
                  <a:srgbClr val="002060"/>
                </a:solidFill>
              </a:rPr>
              <a:t>ратифікацію Угоди про асоціацію між Україною, з однієї сторони, та Європейським Союзом, Європейським співтовариством з атомної енергії і їхніми державами-членами, з іншої сторони</a:t>
            </a:r>
          </a:p>
          <a:p>
            <a:pPr algn="just"/>
            <a:endParaRPr lang="en-US" sz="2200" dirty="0" smtClean="0"/>
          </a:p>
          <a:p>
            <a:pPr algn="just"/>
            <a:r>
              <a:rPr lang="uk-UA" sz="2200" dirty="0" smtClean="0"/>
              <a:t>(</a:t>
            </a:r>
            <a:r>
              <a:rPr lang="uk-UA" sz="2200" dirty="0"/>
              <a:t>Відомості Верховної </a:t>
            </a:r>
            <a:r>
              <a:rPr lang="uk-UA" sz="2200" dirty="0" smtClean="0"/>
              <a:t>Ради</a:t>
            </a:r>
            <a:r>
              <a:rPr lang="en-US" sz="2200" dirty="0" smtClean="0"/>
              <a:t> </a:t>
            </a:r>
            <a:r>
              <a:rPr lang="uk-UA" sz="2200" dirty="0" smtClean="0"/>
              <a:t>України, </a:t>
            </a:r>
            <a:r>
              <a:rPr lang="uk-UA" sz="2200" dirty="0"/>
              <a:t>2014, № 40, ст.2021)</a:t>
            </a:r>
            <a:endParaRPr lang="en-US" sz="2200" dirty="0" smtClean="0"/>
          </a:p>
          <a:p>
            <a:pPr algn="just"/>
            <a:endParaRPr lang="en-US" sz="2200" dirty="0"/>
          </a:p>
          <a:p>
            <a:pPr algn="just"/>
            <a:endParaRPr lang="en-US" sz="2200" dirty="0" smtClean="0"/>
          </a:p>
          <a:p>
            <a:pPr algn="just"/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3881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43608" y="188640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УГОДА </a:t>
            </a:r>
            <a:r>
              <a:rPr lang="uk-UA" sz="2200" b="1" dirty="0">
                <a:solidFill>
                  <a:srgbClr val="C00000"/>
                </a:solidFill>
              </a:rPr>
              <a:t>ПРО </a:t>
            </a:r>
            <a:r>
              <a:rPr lang="uk-UA" sz="2200" b="1" dirty="0" smtClean="0">
                <a:solidFill>
                  <a:srgbClr val="C00000"/>
                </a:solidFill>
              </a:rPr>
              <a:t>АСОЦІАЦІЮ</a:t>
            </a:r>
          </a:p>
          <a:p>
            <a:endParaRPr lang="uk-UA" sz="2200" b="1" dirty="0" smtClean="0">
              <a:solidFill>
                <a:srgbClr val="C00000"/>
              </a:solidFill>
            </a:endParaRPr>
          </a:p>
          <a:p>
            <a:r>
              <a:rPr lang="uk-UA" sz="2200" b="1" dirty="0" smtClean="0">
                <a:solidFill>
                  <a:srgbClr val="002060"/>
                </a:solidFill>
              </a:rPr>
              <a:t>Розділ </a:t>
            </a:r>
            <a:r>
              <a:rPr lang="en-US" sz="2200" b="1" dirty="0" smtClean="0">
                <a:solidFill>
                  <a:srgbClr val="002060"/>
                </a:solidFill>
              </a:rPr>
              <a:t>V</a:t>
            </a:r>
            <a:r>
              <a:rPr lang="uk-UA" sz="2200" b="1" dirty="0" smtClean="0">
                <a:solidFill>
                  <a:srgbClr val="002060"/>
                </a:solidFill>
              </a:rPr>
              <a:t> Економічне та галузеве співробітництво</a:t>
            </a:r>
          </a:p>
          <a:p>
            <a:r>
              <a:rPr lang="uk-UA" sz="2200" b="1" dirty="0" smtClean="0">
                <a:solidFill>
                  <a:srgbClr val="002060"/>
                </a:solidFill>
              </a:rPr>
              <a:t>Глава 6 Навколишнє середовище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</a:p>
          <a:p>
            <a:endParaRPr lang="uk-UA" sz="2200" dirty="0" smtClean="0"/>
          </a:p>
          <a:p>
            <a:r>
              <a:rPr lang="uk-UA" sz="2200" b="1" dirty="0" smtClean="0">
                <a:solidFill>
                  <a:srgbClr val="00B050"/>
                </a:solidFill>
              </a:rPr>
              <a:t>Стаття 360.</a:t>
            </a:r>
            <a:endParaRPr lang="uk-UA" sz="2200" b="1" dirty="0">
              <a:solidFill>
                <a:srgbClr val="00B050"/>
              </a:solidFill>
            </a:endParaRPr>
          </a:p>
          <a:p>
            <a:pPr algn="just"/>
            <a:r>
              <a:rPr lang="uk-UA" sz="2200" dirty="0" smtClean="0"/>
              <a:t>Сторони </a:t>
            </a:r>
            <a:r>
              <a:rPr lang="uk-UA" sz="2200" dirty="0"/>
              <a:t>розвивають і зміцнюють співробітництво з питань охорони навколишнього середовища й таким чином сприяють реалізації довгострокових </a:t>
            </a:r>
            <a:r>
              <a:rPr lang="uk-UA" sz="2200" b="1" dirty="0"/>
              <a:t>цілей сталого розвитку </a:t>
            </a:r>
            <a:r>
              <a:rPr lang="uk-UA" sz="2200" dirty="0"/>
              <a:t>і </a:t>
            </a:r>
            <a:r>
              <a:rPr lang="uk-UA" sz="2200" b="1" dirty="0"/>
              <a:t>зеленої економіки</a:t>
            </a:r>
            <a:r>
              <a:rPr lang="uk-UA" sz="2200" dirty="0"/>
              <a:t>. Передбачається, що посилення природоохоронної діяльності матиме позитивні наслідки для громадян і підприємств в Україні та ЄС, зокрема, через покращення системи охорони здоров’я, </a:t>
            </a:r>
            <a:r>
              <a:rPr lang="uk-UA" sz="2200" b="1" dirty="0"/>
              <a:t>збереження природних ресурсів</a:t>
            </a:r>
            <a:r>
              <a:rPr lang="uk-UA" sz="2200" dirty="0"/>
              <a:t>, підвищення економічної та природоохоронної ефективності, </a:t>
            </a:r>
            <a:r>
              <a:rPr lang="uk-UA" sz="2200" b="1" dirty="0"/>
              <a:t>інтеграції екологічної політики в інші сфери політики держави</a:t>
            </a:r>
            <a:r>
              <a:rPr lang="uk-UA" sz="2200" dirty="0"/>
              <a:t>, а також підвищення рівня виробництва завдяки сучасним технологіям. </a:t>
            </a:r>
          </a:p>
        </p:txBody>
      </p:sp>
    </p:spTree>
    <p:extLst>
      <p:ext uri="{BB962C8B-B14F-4D97-AF65-F5344CB8AC3E}">
        <p14:creationId xmlns:p14="http://schemas.microsoft.com/office/powerpoint/2010/main" val="23920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43608" y="188640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УГОДА </a:t>
            </a:r>
            <a:r>
              <a:rPr lang="uk-UA" sz="2200" b="1" dirty="0">
                <a:solidFill>
                  <a:srgbClr val="C00000"/>
                </a:solidFill>
              </a:rPr>
              <a:t>ПРО </a:t>
            </a:r>
            <a:r>
              <a:rPr lang="uk-UA" sz="2200" b="1" dirty="0" smtClean="0">
                <a:solidFill>
                  <a:srgbClr val="C00000"/>
                </a:solidFill>
              </a:rPr>
              <a:t>АСОЦІАЦІЮ</a:t>
            </a:r>
          </a:p>
          <a:p>
            <a:r>
              <a:rPr lang="uk-UA" sz="2200" b="1" dirty="0" smtClean="0">
                <a:solidFill>
                  <a:srgbClr val="002060"/>
                </a:solidFill>
              </a:rPr>
              <a:t>Розділ </a:t>
            </a:r>
            <a:r>
              <a:rPr lang="en-US" sz="2200" b="1" dirty="0" smtClean="0">
                <a:solidFill>
                  <a:srgbClr val="002060"/>
                </a:solidFill>
              </a:rPr>
              <a:t>V</a:t>
            </a:r>
            <a:r>
              <a:rPr lang="uk-UA" sz="2200" b="1" dirty="0" smtClean="0">
                <a:solidFill>
                  <a:srgbClr val="002060"/>
                </a:solidFill>
              </a:rPr>
              <a:t> Економічне та галузеве співробітництво</a:t>
            </a:r>
          </a:p>
          <a:p>
            <a:endParaRPr lang="uk-UA" sz="2200" b="1" dirty="0" smtClean="0">
              <a:solidFill>
                <a:srgbClr val="002060"/>
              </a:solidFill>
            </a:endParaRPr>
          </a:p>
          <a:p>
            <a:r>
              <a:rPr lang="uk-UA" sz="2200" b="1" dirty="0" smtClean="0">
                <a:solidFill>
                  <a:srgbClr val="002060"/>
                </a:solidFill>
              </a:rPr>
              <a:t>Глава 17. Сільське господарство та розвиток сільських територій</a:t>
            </a:r>
            <a:endParaRPr lang="uk-UA" sz="2200" dirty="0" smtClean="0"/>
          </a:p>
          <a:p>
            <a:endParaRPr lang="uk-UA" sz="2200" b="1" dirty="0" smtClean="0">
              <a:solidFill>
                <a:srgbClr val="00B050"/>
              </a:solidFill>
            </a:endParaRPr>
          </a:p>
          <a:p>
            <a:r>
              <a:rPr lang="uk-UA" sz="2200" b="1" dirty="0" smtClean="0"/>
              <a:t>Стаття </a:t>
            </a:r>
            <a:r>
              <a:rPr lang="uk-UA" sz="2200" b="1" dirty="0"/>
              <a:t>403</a:t>
            </a:r>
          </a:p>
          <a:p>
            <a:endParaRPr lang="uk-UA" sz="2200" dirty="0"/>
          </a:p>
          <a:p>
            <a:r>
              <a:rPr lang="uk-UA" sz="2200" dirty="0"/>
              <a:t>Сторони співробітничають з метою сприяння розвитку сільського господарства та сільських територій, зокрема шляхом поступового зближення політик та законодавства</a:t>
            </a:r>
            <a:r>
              <a:rPr lang="uk-UA" sz="2200" dirty="0" smtClean="0"/>
              <a:t>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373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Основні питання теми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Передумови формування аграрного права України як галузі права. Завдання аграрного права на сучасному етапі аграрної реформи. </a:t>
            </a:r>
            <a:endParaRPr lang="uk-UA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Поняття і предмет аграрного права. 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Методи правового регулювання в аграрному праві.</a:t>
            </a:r>
            <a:endParaRPr lang="uk-UA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Принципи аграрного права.</a:t>
            </a:r>
            <a:endParaRPr lang="uk-UA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Система аграрного права.</a:t>
            </a:r>
            <a:endParaRPr lang="uk-UA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Співвідношення аграрного права із суміжними галузями права.</a:t>
            </a:r>
            <a:endParaRPr lang="uk-UA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Аграрне право як юридична наука та навчальна дисципліна.</a:t>
            </a:r>
            <a:endParaRPr lang="uk-UA" sz="4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43608" y="188640"/>
            <a:ext cx="792088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УГОДА </a:t>
            </a:r>
            <a:r>
              <a:rPr lang="uk-UA" sz="2200" b="1" dirty="0">
                <a:solidFill>
                  <a:srgbClr val="C00000"/>
                </a:solidFill>
              </a:rPr>
              <a:t>ПРО </a:t>
            </a:r>
            <a:r>
              <a:rPr lang="uk-UA" sz="2200" b="1" dirty="0" smtClean="0">
                <a:solidFill>
                  <a:srgbClr val="C00000"/>
                </a:solidFill>
              </a:rPr>
              <a:t>АСОЦІАЦІЮ</a:t>
            </a:r>
          </a:p>
          <a:p>
            <a:r>
              <a:rPr lang="uk-UA" sz="2000" dirty="0" smtClean="0"/>
              <a:t>Стаття </a:t>
            </a:r>
            <a:r>
              <a:rPr lang="uk-UA" sz="2000" dirty="0"/>
              <a:t>404</a:t>
            </a:r>
          </a:p>
          <a:p>
            <a:endParaRPr lang="uk-UA" sz="2000" dirty="0"/>
          </a:p>
          <a:p>
            <a:r>
              <a:rPr lang="uk-UA" sz="2000" dirty="0"/>
              <a:t>Співробітництво між Сторонами у сфері сільського господарства та розвитку сільських територій охоплює, </a:t>
            </a:r>
            <a:r>
              <a:rPr lang="en-US" sz="2000" dirty="0"/>
              <a:t>inter alia, </a:t>
            </a:r>
            <a:r>
              <a:rPr lang="uk-UA" sz="2000" dirty="0"/>
              <a:t>такі сфери:</a:t>
            </a:r>
          </a:p>
          <a:p>
            <a:endParaRPr lang="uk-UA" sz="2000" dirty="0"/>
          </a:p>
          <a:p>
            <a:pPr indent="271463"/>
            <a:r>
              <a:rPr lang="en-US" sz="2000" dirty="0"/>
              <a:t>a) </a:t>
            </a:r>
            <a:r>
              <a:rPr lang="uk-UA" sz="2000" dirty="0"/>
              <a:t>сприяння взаємному розумінню політик у сфері сільського господарства та розвитку сільських територій;</a:t>
            </a:r>
          </a:p>
          <a:p>
            <a:pPr indent="271463"/>
            <a:r>
              <a:rPr lang="en-US" sz="2000" dirty="0" smtClean="0"/>
              <a:t>b</a:t>
            </a:r>
            <a:r>
              <a:rPr lang="en-US" sz="2000" dirty="0"/>
              <a:t>) </a:t>
            </a:r>
            <a:r>
              <a:rPr lang="uk-UA" sz="2000" dirty="0"/>
              <a:t>посилення адміністративних </a:t>
            </a:r>
            <a:r>
              <a:rPr lang="uk-UA" sz="2000" dirty="0" err="1"/>
              <a:t>спроможностей</a:t>
            </a:r>
            <a:r>
              <a:rPr lang="uk-UA" sz="2000" dirty="0"/>
              <a:t> на центральному та місцевому рівнях щодо планування, оцінки та реалізації політики;</a:t>
            </a:r>
          </a:p>
          <a:p>
            <a:pPr indent="271463"/>
            <a:r>
              <a:rPr lang="en-US" sz="2000" dirty="0" smtClean="0"/>
              <a:t>c</a:t>
            </a:r>
            <a:r>
              <a:rPr lang="en-US" sz="2000" dirty="0"/>
              <a:t>) </a:t>
            </a:r>
            <a:r>
              <a:rPr lang="uk-UA" sz="2000" dirty="0"/>
              <a:t>заохочення сучасного та сталого сільськогосподарського виробництва, з урахуванням необхідності захисту навколишнього середовища і тварин, зокрема поширення застосування методів органічного виробництва й використання біотехнологій, </a:t>
            </a:r>
            <a:r>
              <a:rPr lang="en-US" sz="2000" dirty="0"/>
              <a:t>inter alia </a:t>
            </a:r>
            <a:r>
              <a:rPr lang="uk-UA" sz="2000" dirty="0"/>
              <a:t>шляхом впровадження найкращих практик у цих сферах;</a:t>
            </a:r>
          </a:p>
          <a:p>
            <a:pPr indent="271463"/>
            <a:r>
              <a:rPr lang="en-US" sz="2000" dirty="0" smtClean="0"/>
              <a:t>d</a:t>
            </a:r>
            <a:r>
              <a:rPr lang="en-US" sz="2000" dirty="0"/>
              <a:t>) </a:t>
            </a:r>
            <a:r>
              <a:rPr lang="uk-UA" sz="2000" dirty="0"/>
              <a:t>обмін знаннями та найкращими практиками щодо політики розвитку сільських територій з метою сприяння економічному добробуту сільських громад</a:t>
            </a:r>
            <a:r>
              <a:rPr lang="uk-UA" sz="2000" dirty="0" smtClean="0"/>
              <a:t>; та </a:t>
            </a:r>
            <a:r>
              <a:rPr lang="uk-UA" sz="2000" dirty="0"/>
              <a:t>схем якості.</a:t>
            </a:r>
          </a:p>
        </p:txBody>
      </p:sp>
    </p:spTree>
    <p:extLst>
      <p:ext uri="{BB962C8B-B14F-4D97-AF65-F5344CB8AC3E}">
        <p14:creationId xmlns:p14="http://schemas.microsoft.com/office/powerpoint/2010/main" val="15855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43608" y="188640"/>
            <a:ext cx="792088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</a:rPr>
              <a:t>УГОДА </a:t>
            </a:r>
            <a:r>
              <a:rPr lang="uk-UA" sz="2200" b="1" dirty="0">
                <a:solidFill>
                  <a:srgbClr val="C00000"/>
                </a:solidFill>
              </a:rPr>
              <a:t>ПРО </a:t>
            </a:r>
            <a:r>
              <a:rPr lang="uk-UA" sz="2200" b="1" dirty="0" smtClean="0">
                <a:solidFill>
                  <a:srgbClr val="C00000"/>
                </a:solidFill>
              </a:rPr>
              <a:t>АСОЦІАЦІЮ</a:t>
            </a:r>
          </a:p>
          <a:p>
            <a:r>
              <a:rPr lang="uk-UA" sz="2000" dirty="0" smtClean="0"/>
              <a:t>Стаття </a:t>
            </a:r>
            <a:r>
              <a:rPr lang="uk-UA" sz="2000" dirty="0"/>
              <a:t>404</a:t>
            </a:r>
          </a:p>
          <a:p>
            <a:endParaRPr lang="uk-UA" sz="2000" dirty="0"/>
          </a:p>
          <a:p>
            <a:r>
              <a:rPr lang="uk-UA" sz="2000" dirty="0"/>
              <a:t>Співробітництво між Сторонами у сфері сільського господарства та розвитку сільських територій охоплює, </a:t>
            </a:r>
            <a:r>
              <a:rPr lang="en-US" sz="2000" dirty="0"/>
              <a:t>inter alia, </a:t>
            </a:r>
            <a:r>
              <a:rPr lang="uk-UA" sz="2000" dirty="0"/>
              <a:t>такі сфери:</a:t>
            </a:r>
          </a:p>
          <a:p>
            <a:endParaRPr lang="uk-UA" sz="2000" dirty="0"/>
          </a:p>
          <a:p>
            <a:pPr indent="271463"/>
            <a:r>
              <a:rPr lang="en-US" sz="2000" dirty="0" smtClean="0"/>
              <a:t>e</a:t>
            </a:r>
            <a:r>
              <a:rPr lang="en-US" sz="2000" dirty="0"/>
              <a:t>) </a:t>
            </a:r>
            <a:r>
              <a:rPr lang="uk-UA" sz="2000" dirty="0"/>
              <a:t>покращення конкурентоспроможності сільськогосподарської галузі та ефективності і прозорості ринків, а також умов для інвестування;</a:t>
            </a:r>
          </a:p>
          <a:p>
            <a:pPr indent="271463"/>
            <a:r>
              <a:rPr lang="en-US" sz="2000" dirty="0" smtClean="0"/>
              <a:t>f</a:t>
            </a:r>
            <a:r>
              <a:rPr lang="en-US" sz="2000" dirty="0"/>
              <a:t>) </a:t>
            </a:r>
            <a:r>
              <a:rPr lang="uk-UA" sz="2000" dirty="0"/>
              <a:t>поширення знань шляхом проведення навчальних та інформаційних заходів;</a:t>
            </a:r>
          </a:p>
          <a:p>
            <a:pPr indent="271463"/>
            <a:r>
              <a:rPr lang="en-US" sz="2000" dirty="0" smtClean="0"/>
              <a:t>g</a:t>
            </a:r>
            <a:r>
              <a:rPr lang="en-US" sz="2000" dirty="0"/>
              <a:t>) </a:t>
            </a:r>
            <a:r>
              <a:rPr lang="uk-UA" sz="2000" dirty="0"/>
              <a:t>сприяння інноваціям шляхом проведення досліджень та просування системи </a:t>
            </a:r>
            <a:r>
              <a:rPr lang="uk-UA" sz="2000" dirty="0" err="1"/>
              <a:t>дорадництва</a:t>
            </a:r>
            <a:r>
              <a:rPr lang="uk-UA" sz="2000" dirty="0"/>
              <a:t> до сільськогосподарських виробників;</a:t>
            </a:r>
          </a:p>
          <a:p>
            <a:pPr indent="271463"/>
            <a:r>
              <a:rPr lang="en-US" sz="2000" dirty="0" smtClean="0"/>
              <a:t>h</a:t>
            </a:r>
            <a:r>
              <a:rPr lang="en-US" sz="2000" dirty="0"/>
              <a:t>) </a:t>
            </a:r>
            <a:r>
              <a:rPr lang="uk-UA" sz="2000" dirty="0"/>
              <a:t>посилення гармонізації з питань, які обговорюються в рамках міжнародних організацій;</a:t>
            </a:r>
          </a:p>
          <a:p>
            <a:pPr indent="271463"/>
            <a:r>
              <a:rPr lang="en-US" sz="2000" dirty="0" err="1" smtClean="0"/>
              <a:t>i</a:t>
            </a:r>
            <a:r>
              <a:rPr lang="en-US" sz="2000" dirty="0"/>
              <a:t>) </a:t>
            </a:r>
            <a:r>
              <a:rPr lang="uk-UA" sz="2000" dirty="0"/>
              <a:t>обмін найкращими практиками щодо механізмів підтримки політики у сфері сільського господарства та розвитку сільських територій;</a:t>
            </a:r>
          </a:p>
          <a:p>
            <a:pPr indent="271463"/>
            <a:r>
              <a:rPr lang="en-US" sz="2000" dirty="0" smtClean="0"/>
              <a:t>j</a:t>
            </a:r>
            <a:r>
              <a:rPr lang="en-US" sz="2000" dirty="0"/>
              <a:t>) </a:t>
            </a:r>
            <a:r>
              <a:rPr lang="uk-UA" sz="2000" dirty="0"/>
              <a:t>заохочення політики якості сільськогосподарської продукції у сферах стандартів продукції, вимог щодо виробництва та схем якості.</a:t>
            </a:r>
          </a:p>
        </p:txBody>
      </p:sp>
    </p:spTree>
    <p:extLst>
      <p:ext uri="{BB962C8B-B14F-4D97-AF65-F5344CB8AC3E}">
        <p14:creationId xmlns:p14="http://schemas.microsoft.com/office/powerpoint/2010/main" val="29351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15616" y="188640"/>
            <a:ext cx="7776864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СПІЛЬНА </a:t>
            </a:r>
            <a:r>
              <a:rPr lang="uk-UA" sz="2400" b="1" dirty="0">
                <a:solidFill>
                  <a:srgbClr val="C00000"/>
                </a:solidFill>
              </a:rPr>
              <a:t>АГРАРНА ПОЛІТИКА </a:t>
            </a:r>
            <a:r>
              <a:rPr lang="uk-UA" sz="2400" b="1" dirty="0" smtClean="0">
                <a:solidFill>
                  <a:srgbClr val="C00000"/>
                </a:solidFill>
              </a:rPr>
              <a:t>ЄС</a:t>
            </a:r>
          </a:p>
          <a:p>
            <a:pPr algn="ctr"/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Common Agricultural Policy of European </a:t>
            </a:r>
            <a:r>
              <a:rPr lang="en-US" sz="2400" b="1" dirty="0" smtClean="0">
                <a:solidFill>
                  <a:srgbClr val="00B050"/>
                </a:solidFill>
              </a:rPr>
              <a:t>Union</a:t>
            </a:r>
            <a:endParaRPr lang="uk-UA" sz="2400" b="1" dirty="0" smtClean="0">
              <a:solidFill>
                <a:srgbClr val="00B050"/>
              </a:solidFill>
            </a:endParaRPr>
          </a:p>
          <a:p>
            <a:pPr algn="just"/>
            <a:endParaRPr lang="ru-RU" sz="2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600" b="1" dirty="0" err="1" smtClean="0">
                <a:solidFill>
                  <a:srgbClr val="002060"/>
                </a:solidFill>
              </a:rPr>
              <a:t>Головні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цілі</a:t>
            </a:r>
            <a:r>
              <a:rPr lang="ru-RU" sz="2600" b="1" dirty="0" smtClean="0">
                <a:solidFill>
                  <a:srgbClr val="002060"/>
                </a:solidFill>
              </a:rPr>
              <a:t> САП – </a:t>
            </a:r>
            <a:r>
              <a:rPr lang="ru-RU" sz="2600" b="1" dirty="0" err="1" smtClean="0">
                <a:solidFill>
                  <a:srgbClr val="002060"/>
                </a:solidFill>
              </a:rPr>
              <a:t>це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забезпечення</a:t>
            </a:r>
            <a:r>
              <a:rPr lang="ru-RU" sz="2600" b="1" dirty="0" smtClean="0">
                <a:solidFill>
                  <a:srgbClr val="002060"/>
                </a:solidFill>
              </a:rPr>
              <a:t>: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 err="1" smtClean="0"/>
              <a:t>сировинної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продовольчої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безпеки</a:t>
            </a:r>
            <a:r>
              <a:rPr lang="ru-RU" sz="2200" b="1" dirty="0" smtClean="0"/>
              <a:t>;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 err="1" smtClean="0"/>
              <a:t>гідного</a:t>
            </a:r>
            <a:r>
              <a:rPr lang="ru-RU" sz="2200" b="1" dirty="0" smtClean="0"/>
              <a:t> </a:t>
            </a:r>
            <a:r>
              <a:rPr lang="ru-RU" sz="2200" b="1" dirty="0" err="1"/>
              <a:t>рівня</a:t>
            </a:r>
            <a:r>
              <a:rPr lang="ru-RU" sz="2200" b="1" dirty="0"/>
              <a:t> </a:t>
            </a:r>
            <a:r>
              <a:rPr lang="ru-RU" sz="2200" b="1" dirty="0" err="1"/>
              <a:t>життя</a:t>
            </a:r>
            <a:r>
              <a:rPr lang="ru-RU" sz="2200" b="1" dirty="0"/>
              <a:t> </a:t>
            </a:r>
            <a:r>
              <a:rPr lang="ru-RU" sz="2200" b="1" dirty="0" err="1"/>
              <a:t>осіб</a:t>
            </a:r>
            <a:r>
              <a:rPr lang="ru-RU" sz="2200" b="1" dirty="0"/>
              <a:t>, </a:t>
            </a:r>
            <a:r>
              <a:rPr lang="ru-RU" sz="2200" b="1" dirty="0" err="1"/>
              <a:t>зайнятих</a:t>
            </a:r>
            <a:r>
              <a:rPr lang="ru-RU" sz="2200" b="1" dirty="0"/>
              <a:t> у </a:t>
            </a:r>
            <a:r>
              <a:rPr lang="ru-RU" sz="2200" b="1" dirty="0" err="1"/>
              <a:t>сфері</a:t>
            </a:r>
            <a:r>
              <a:rPr lang="ru-RU" sz="2200" b="1" dirty="0"/>
              <a:t> </a:t>
            </a:r>
            <a:r>
              <a:rPr lang="ru-RU" sz="2200" b="1" dirty="0" err="1"/>
              <a:t>сільськогосподарського</a:t>
            </a:r>
            <a:r>
              <a:rPr lang="ru-RU" sz="2200" b="1" dirty="0"/>
              <a:t> </a:t>
            </a:r>
            <a:r>
              <a:rPr lang="ru-RU" sz="2200" b="1" dirty="0" err="1" smtClean="0"/>
              <a:t>виробництва</a:t>
            </a:r>
            <a:r>
              <a:rPr lang="ru-RU" sz="2200" b="1" dirty="0" smtClean="0"/>
              <a:t>;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 err="1" smtClean="0"/>
              <a:t>раціонального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використання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ефективної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охорони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відновлення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природних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ресурсів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зокрема</a:t>
            </a:r>
            <a:r>
              <a:rPr lang="ru-RU" sz="2200" b="1" dirty="0" smtClean="0"/>
              <a:t> й </a:t>
            </a:r>
            <a:r>
              <a:rPr lang="ru-RU" sz="2200" b="1" dirty="0" err="1" smtClean="0"/>
              <a:t>земельних</a:t>
            </a:r>
            <a:r>
              <a:rPr lang="ru-RU" sz="2200" b="1" dirty="0" smtClean="0"/>
              <a:t>,  </a:t>
            </a:r>
            <a:r>
              <a:rPr lang="ru-RU" sz="2200" b="1" dirty="0" err="1" smtClean="0"/>
              <a:t>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використовуються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процесі</a:t>
            </a:r>
            <a:r>
              <a:rPr lang="ru-RU" sz="2200" b="1" dirty="0" smtClean="0"/>
              <a:t> аграрного </a:t>
            </a:r>
            <a:r>
              <a:rPr lang="ru-RU" sz="2200" b="1" dirty="0" err="1" smtClean="0"/>
              <a:t>виробництва</a:t>
            </a:r>
            <a:r>
              <a:rPr lang="ru-RU" sz="2200" b="1" dirty="0" smtClean="0"/>
              <a:t>.</a:t>
            </a:r>
            <a:endParaRPr lang="en-US" sz="2200" b="1" dirty="0" smtClean="0"/>
          </a:p>
          <a:p>
            <a:pPr algn="ctr"/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B050"/>
                </a:solidFill>
              </a:rPr>
              <a:t>The </a:t>
            </a:r>
            <a:r>
              <a:rPr lang="en-US" sz="2200" b="1" dirty="0">
                <a:solidFill>
                  <a:srgbClr val="00B050"/>
                </a:solidFill>
              </a:rPr>
              <a:t>common agricultural policy (CAP) is about 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B050"/>
                </a:solidFill>
              </a:rPr>
              <a:t>food</a:t>
            </a:r>
            <a:r>
              <a:rPr lang="en-US" sz="2200" b="1" dirty="0">
                <a:solidFill>
                  <a:srgbClr val="00B050"/>
                </a:solidFill>
              </a:rPr>
              <a:t>, the environment and the countryside.</a:t>
            </a:r>
            <a:endParaRPr lang="ru-RU" sz="22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uk-UA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1573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576064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err="1" smtClean="0"/>
              <a:t>Генеза</a:t>
            </a:r>
            <a:r>
              <a:rPr lang="uk-UA" sz="2600" b="1" dirty="0" smtClean="0"/>
              <a:t> Спільної аграрної політики ЄС</a:t>
            </a:r>
            <a:endParaRPr lang="uk-UA" sz="2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692696"/>
            <a:ext cx="7746064" cy="55557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002060"/>
                </a:solidFill>
              </a:rPr>
              <a:t>Витоки</a:t>
            </a:r>
            <a:r>
              <a:rPr lang="ru-RU" sz="2800" b="1" dirty="0" smtClean="0">
                <a:solidFill>
                  <a:srgbClr val="002060"/>
                </a:solidFill>
              </a:rPr>
              <a:t> САП –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50-ті роки ХХ ст.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При </a:t>
            </a:r>
            <a:r>
              <a:rPr lang="ru-RU" sz="2800" b="1" dirty="0" err="1" smtClean="0">
                <a:solidFill>
                  <a:srgbClr val="002060"/>
                </a:solidFill>
              </a:rPr>
              <a:t>підготовці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Римського</a:t>
            </a:r>
            <a:r>
              <a:rPr lang="ru-RU" sz="2800" b="1" dirty="0" smtClean="0">
                <a:solidFill>
                  <a:srgbClr val="002060"/>
                </a:solidFill>
              </a:rPr>
              <a:t> Договору 1956 р. </a:t>
            </a:r>
            <a:r>
              <a:rPr lang="ru-RU" sz="2800" b="1" dirty="0" err="1" smtClean="0">
                <a:solidFill>
                  <a:srgbClr val="002060"/>
                </a:solidFill>
              </a:rPr>
              <a:t>країни-засновники</a:t>
            </a:r>
            <a:r>
              <a:rPr lang="ru-RU" sz="2800" b="1" dirty="0" smtClean="0">
                <a:solidFill>
                  <a:srgbClr val="002060"/>
                </a:solidFill>
              </a:rPr>
              <a:t> ЄС </a:t>
            </a:r>
            <a:r>
              <a:rPr lang="ru-RU" sz="2800" b="1" dirty="0" err="1" smtClean="0">
                <a:solidFill>
                  <a:srgbClr val="002060"/>
                </a:solidFill>
              </a:rPr>
              <a:t>спрямували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свої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зусилля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розробку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цілей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принципів</a:t>
            </a:r>
            <a:r>
              <a:rPr lang="ru-RU" sz="2800" b="1" dirty="0" smtClean="0">
                <a:solidFill>
                  <a:srgbClr val="002060"/>
                </a:solidFill>
              </a:rPr>
              <a:t> САП, а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саме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pPr marL="806450" indent="-2730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підвищити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сільськогосподарської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стимулювання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прогресу</a:t>
            </a:r>
            <a:r>
              <a:rPr lang="ru-RU" sz="2400" dirty="0" smtClean="0"/>
              <a:t>,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раціонального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аграрного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;</a:t>
            </a:r>
          </a:p>
          <a:p>
            <a:pPr marL="806450" indent="-2730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забезпечити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справедливі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стандарти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;</a:t>
            </a:r>
          </a:p>
          <a:p>
            <a:pPr marL="806450" indent="-2730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стабілізувати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аграрні</a:t>
            </a:r>
            <a:r>
              <a:rPr lang="ru-RU" sz="2400" dirty="0" smtClean="0"/>
              <a:t> ринки;</a:t>
            </a:r>
          </a:p>
          <a:p>
            <a:pPr marL="806450" indent="-2730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забезпечити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достатні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обсяги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сільськогосподарської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;</a:t>
            </a:r>
          </a:p>
          <a:p>
            <a:pPr marL="806450" indent="-2730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забезпечити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потрапляння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споживачів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прийнятними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цінами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484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576064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/>
              <a:t>Етапи формування та розвитку САП ЄС</a:t>
            </a:r>
            <a:endParaRPr lang="uk-UA" sz="2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692696"/>
            <a:ext cx="7746064" cy="5555704"/>
          </a:xfrm>
        </p:spPr>
        <p:txBody>
          <a:bodyPr>
            <a:normAutofit fontScale="92500"/>
          </a:bodyPr>
          <a:lstStyle/>
          <a:p>
            <a:pPr marL="539496" indent="-457200">
              <a:buFont typeface="+mj-lt"/>
              <a:buAutoNum type="arabicPeriod"/>
            </a:pPr>
            <a:r>
              <a:rPr lang="ru-RU" sz="2400" dirty="0" err="1" smtClean="0"/>
              <a:t>Римський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Договір</a:t>
            </a:r>
            <a:r>
              <a:rPr lang="ru-RU" sz="2400" dirty="0" smtClean="0"/>
              <a:t> </a:t>
            </a:r>
            <a:r>
              <a:rPr lang="ru-RU" sz="2400" dirty="0"/>
              <a:t>1956 </a:t>
            </a:r>
            <a:r>
              <a:rPr lang="ru-RU" sz="2400" dirty="0" smtClean="0"/>
              <a:t>р.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про САП, </a:t>
            </a:r>
            <a:r>
              <a:rPr lang="ru-RU" sz="2400" dirty="0" err="1" smtClean="0"/>
              <a:t>розробка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принципів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цілей</a:t>
            </a:r>
            <a:r>
              <a:rPr lang="ru-RU" sz="2400" dirty="0" smtClean="0"/>
              <a:t>.</a:t>
            </a:r>
            <a:endParaRPr lang="ru-RU" sz="2400" dirty="0"/>
          </a:p>
          <a:p>
            <a:pPr marL="539496" indent="-457200">
              <a:buFont typeface="+mj-lt"/>
              <a:buAutoNum type="arabicPeriod"/>
            </a:pP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аграрного ринку ЄС (</a:t>
            </a:r>
            <a:r>
              <a:rPr lang="ru-RU" sz="2400" dirty="0" err="1" smtClean="0"/>
              <a:t>кінець</a:t>
            </a:r>
            <a:r>
              <a:rPr lang="ru-RU" sz="2400" dirty="0" smtClean="0"/>
              <a:t> 1960-х </a:t>
            </a:r>
            <a:r>
              <a:rPr lang="ru-RU" sz="2400" dirty="0" err="1" smtClean="0"/>
              <a:t>рр</a:t>
            </a:r>
            <a:r>
              <a:rPr lang="ru-RU" sz="2400" dirty="0" smtClean="0"/>
              <a:t>. – середина 1980-х </a:t>
            </a:r>
            <a:r>
              <a:rPr lang="ru-RU" sz="2400" dirty="0" err="1" smtClean="0"/>
              <a:t>рр</a:t>
            </a:r>
            <a:r>
              <a:rPr lang="ru-RU" sz="2400" dirty="0" smtClean="0"/>
              <a:t>.). </a:t>
            </a:r>
            <a:r>
              <a:rPr lang="ru-RU" sz="2400" dirty="0" err="1" smtClean="0"/>
              <a:t>Єдина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митна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політика</a:t>
            </a:r>
            <a:r>
              <a:rPr lang="ru-RU" sz="2400" dirty="0" smtClean="0"/>
              <a:t>. </a:t>
            </a:r>
            <a:r>
              <a:rPr lang="ru-RU" sz="2400" dirty="0" err="1" smtClean="0"/>
              <a:t>Спільні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ціни</a:t>
            </a:r>
            <a:r>
              <a:rPr lang="ru-RU" sz="2400" dirty="0" smtClean="0"/>
              <a:t>. "</a:t>
            </a:r>
            <a:r>
              <a:rPr lang="ru-RU" sz="2400" dirty="0" err="1" smtClean="0"/>
              <a:t>Зелений</a:t>
            </a:r>
            <a:r>
              <a:rPr lang="ru-RU" sz="2400" dirty="0" smtClean="0"/>
              <a:t> </a:t>
            </a:r>
            <a:r>
              <a:rPr lang="ru-RU" sz="2400" dirty="0"/>
              <a:t>курс</a:t>
            </a:r>
            <a:r>
              <a:rPr lang="ru-RU" sz="2400" dirty="0" smtClean="0"/>
              <a:t>". </a:t>
            </a:r>
            <a:r>
              <a:rPr lang="ru-RU" sz="2400" dirty="0" err="1" smtClean="0"/>
              <a:t>Цільове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субсидування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аграрній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земельній</a:t>
            </a:r>
            <a:r>
              <a:rPr lang="ru-RU" sz="2400" dirty="0" smtClean="0"/>
              <a:t> сферах.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/>
              <a:t>Квота на молоко 1984 </a:t>
            </a:r>
            <a:r>
              <a:rPr lang="ru-RU" sz="2400" dirty="0" smtClean="0"/>
              <a:t>р.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податкових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важелів</a:t>
            </a:r>
            <a:r>
              <a:rPr lang="ru-RU" sz="2400" dirty="0" smtClean="0"/>
              <a:t> та квот.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цін</a:t>
            </a:r>
            <a:r>
              <a:rPr lang="ru-RU" sz="2400" dirty="0" smtClean="0"/>
              <a:t>. 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/>
              <a:t>Реформа </a:t>
            </a:r>
            <a:r>
              <a:rPr lang="ru-RU" sz="2400" dirty="0" err="1" smtClean="0"/>
              <a:t>Макшеррі</a:t>
            </a:r>
            <a:r>
              <a:rPr lang="ru-RU" sz="2400" dirty="0" smtClean="0"/>
              <a:t> </a:t>
            </a:r>
            <a:r>
              <a:rPr lang="ru-RU" sz="2400" dirty="0"/>
              <a:t>(1992 </a:t>
            </a:r>
            <a:r>
              <a:rPr lang="ru-RU" sz="2400" dirty="0" smtClean="0"/>
              <a:t>р.). </a:t>
            </a:r>
            <a:r>
              <a:rPr lang="ru-RU" sz="2400" dirty="0" err="1" smtClean="0"/>
              <a:t>Зниження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цін</a:t>
            </a:r>
            <a:r>
              <a:rPr lang="ru-RU" sz="2400" dirty="0" smtClean="0"/>
              <a:t> та </a:t>
            </a:r>
            <a:r>
              <a:rPr lang="ru-RU" sz="2400" dirty="0" err="1" smtClean="0"/>
              <a:t>цінової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підтрмки</a:t>
            </a:r>
            <a:r>
              <a:rPr lang="ru-RU" sz="2400" dirty="0" smtClean="0"/>
              <a:t>. </a:t>
            </a:r>
            <a:r>
              <a:rPr lang="ru-RU" sz="2400" dirty="0" err="1" smtClean="0"/>
              <a:t>Введення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компенсаційних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платежів</a:t>
            </a:r>
            <a:r>
              <a:rPr lang="ru-RU" sz="2400" dirty="0" smtClean="0"/>
              <a:t>. </a:t>
            </a:r>
            <a:r>
              <a:rPr lang="ru-RU" sz="2400" dirty="0" err="1" smtClean="0"/>
              <a:t>Жорсткий</a:t>
            </a:r>
            <a:r>
              <a:rPr lang="ru-RU" sz="2400" dirty="0" smtClean="0"/>
              <a:t> контроль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. Дотации, </a:t>
            </a:r>
            <a:r>
              <a:rPr lang="ru-RU" sz="2400" dirty="0" err="1" smtClean="0"/>
              <a:t>привязані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та до </a:t>
            </a:r>
            <a:r>
              <a:rPr lang="ru-RU" sz="2400" dirty="0" err="1" smtClean="0"/>
              <a:t>площ</a:t>
            </a:r>
            <a:r>
              <a:rPr lang="ru-RU" sz="2400" dirty="0" smtClean="0"/>
              <a:t> земель,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знаходяться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обробітку</a:t>
            </a:r>
            <a:r>
              <a:rPr lang="ru-RU" sz="2400" dirty="0" smtClean="0"/>
              <a:t>. </a:t>
            </a:r>
            <a:r>
              <a:rPr lang="ru-RU" sz="2400" dirty="0" err="1" smtClean="0"/>
              <a:t>Ухил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екологічні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35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576064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/>
              <a:t>Етапи формування та розвитку САП ЄС</a:t>
            </a:r>
            <a:endParaRPr lang="uk-UA" sz="2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692696"/>
            <a:ext cx="7746064" cy="5555704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 startAt="5"/>
            </a:pPr>
            <a:r>
              <a:rPr lang="ru-RU" sz="2400" dirty="0" smtClean="0"/>
              <a:t>План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</a:t>
            </a:r>
            <a:r>
              <a:rPr lang="ru-RU" sz="2400" dirty="0"/>
              <a:t>2000 (</a:t>
            </a:r>
            <a:r>
              <a:rPr lang="ru-RU" sz="2400" dirty="0" err="1"/>
              <a:t>Agenda</a:t>
            </a:r>
            <a:r>
              <a:rPr lang="ru-RU" sz="2400" dirty="0"/>
              <a:t> 2000) (1999 </a:t>
            </a:r>
            <a:r>
              <a:rPr lang="ru-RU" sz="2400" dirty="0" smtClean="0"/>
              <a:t>р.). Подальше </a:t>
            </a:r>
            <a:r>
              <a:rPr lang="ru-RU" sz="2400" dirty="0" err="1" smtClean="0"/>
              <a:t>скорочення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збільшення</a:t>
            </a:r>
            <a:r>
              <a:rPr lang="ru-RU" sz="2400" dirty="0" smtClean="0"/>
              <a:t> бюджету на </a:t>
            </a:r>
            <a:r>
              <a:rPr lang="ru-RU" sz="2400" dirty="0" err="1" smtClean="0"/>
              <a:t>компенсаційні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виплати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екологію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територій</a:t>
            </a:r>
            <a:r>
              <a:rPr lang="ru-RU" sz="2400" dirty="0" smtClean="0"/>
              <a:t>.</a:t>
            </a:r>
          </a:p>
          <a:p>
            <a:pPr marL="539496" indent="-457200">
              <a:buFont typeface="+mj-lt"/>
              <a:buAutoNum type="arabicPeriod" startAt="5"/>
            </a:pPr>
            <a:r>
              <a:rPr lang="ru-RU" sz="2400" dirty="0" smtClean="0"/>
              <a:t>Реформа </a:t>
            </a:r>
            <a:r>
              <a:rPr lang="ru-RU" sz="2400" dirty="0" err="1" smtClean="0"/>
              <a:t>Фішлера</a:t>
            </a:r>
            <a:r>
              <a:rPr lang="ru-RU" sz="2400" dirty="0" smtClean="0"/>
              <a:t> </a:t>
            </a:r>
            <a:r>
              <a:rPr lang="ru-RU" sz="2400" dirty="0"/>
              <a:t>(2003 </a:t>
            </a:r>
            <a:r>
              <a:rPr lang="ru-RU" sz="2400" dirty="0" smtClean="0"/>
              <a:t>р.). На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поставлено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субсидії</a:t>
            </a:r>
            <a:r>
              <a:rPr lang="ru-RU" sz="2400" dirty="0" smtClean="0"/>
              <a:t> такими,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 </a:t>
            </a:r>
            <a:r>
              <a:rPr lang="ru-RU" sz="2400" dirty="0" err="1" smtClean="0"/>
              <a:t>залежать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, а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еколгічної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чистоти</a:t>
            </a:r>
            <a:r>
              <a:rPr lang="ru-RU" sz="240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23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Aims of the </a:t>
            </a:r>
            <a:r>
              <a:rPr lang="en-US" sz="3600" dirty="0" smtClean="0"/>
              <a:t>Common </a:t>
            </a:r>
            <a:r>
              <a:rPr lang="en-US" sz="3600" dirty="0"/>
              <a:t>agricultural policy</a:t>
            </a: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200" dirty="0" smtClean="0"/>
              <a:t>Launched </a:t>
            </a:r>
            <a:r>
              <a:rPr lang="en-US" sz="2200" dirty="0"/>
              <a:t>in 1962, the EU’s common agricultural policy (CAP) is a partnership between agriculture and society, and between Europe and its farmers. </a:t>
            </a:r>
            <a:endParaRPr lang="en-US" sz="2200" dirty="0" smtClean="0"/>
          </a:p>
          <a:p>
            <a:pPr marL="82296" indent="0">
              <a:buNone/>
            </a:pPr>
            <a:endParaRPr lang="en-US" sz="2200" dirty="0" smtClean="0"/>
          </a:p>
          <a:p>
            <a:pPr marL="82296" indent="0">
              <a:buNone/>
            </a:pPr>
            <a:r>
              <a:rPr lang="en-US" sz="2200" b="1" dirty="0" smtClean="0">
                <a:solidFill>
                  <a:srgbClr val="00B050"/>
                </a:solidFill>
              </a:rPr>
              <a:t>It </a:t>
            </a:r>
            <a:r>
              <a:rPr lang="en-US" sz="2200" b="1" dirty="0">
                <a:solidFill>
                  <a:srgbClr val="00B050"/>
                </a:solidFill>
              </a:rPr>
              <a:t>aims to:</a:t>
            </a:r>
          </a:p>
          <a:p>
            <a:r>
              <a:rPr lang="en-US" sz="2200" dirty="0" smtClean="0"/>
              <a:t>support </a:t>
            </a:r>
            <a:r>
              <a:rPr lang="en-US" sz="2200" dirty="0"/>
              <a:t>farmers and improve agricultural productivity, ensuring a stable supply of affordable food;</a:t>
            </a:r>
          </a:p>
          <a:p>
            <a:r>
              <a:rPr lang="en-US" sz="2200" dirty="0"/>
              <a:t>safeguard European Union farmers to make a reasonable living;</a:t>
            </a:r>
          </a:p>
          <a:p>
            <a:r>
              <a:rPr lang="en-US" sz="2200" dirty="0"/>
              <a:t>help tackle climate change and the sustainable management of natural resources;</a:t>
            </a:r>
          </a:p>
          <a:p>
            <a:r>
              <a:rPr lang="en-US" sz="2200" dirty="0"/>
              <a:t>maintain rural areas and landscapes across the EU;</a:t>
            </a:r>
          </a:p>
          <a:p>
            <a:r>
              <a:rPr lang="en-US" sz="2200" dirty="0"/>
              <a:t>keep the rural economy alive by promoting jobs in farming, </a:t>
            </a:r>
            <a:r>
              <a:rPr lang="en-US" sz="2200" dirty="0" err="1"/>
              <a:t>agri</a:t>
            </a:r>
            <a:r>
              <a:rPr lang="en-US" sz="2200" dirty="0"/>
              <a:t>-food industries and associated sectors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66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224136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err="1" smtClean="0">
                <a:solidFill>
                  <a:srgbClr val="C00000"/>
                </a:solidFill>
              </a:rPr>
              <a:t>Ґрунтова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стратегія</a:t>
            </a:r>
            <a:r>
              <a:rPr lang="ru-RU" sz="2600" b="1" dirty="0" smtClean="0">
                <a:solidFill>
                  <a:srgbClr val="C00000"/>
                </a:solidFill>
              </a:rPr>
              <a:t> ЄС до 2030 року,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err="1" smtClean="0">
                <a:solidFill>
                  <a:srgbClr val="002060"/>
                </a:solidFill>
              </a:rPr>
              <a:t>ухвалена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Європейською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Комісією</a:t>
            </a:r>
            <a:r>
              <a:rPr lang="ru-RU" sz="2600" b="1" dirty="0" smtClean="0">
                <a:solidFill>
                  <a:srgbClr val="002060"/>
                </a:solidFill>
              </a:rPr>
              <a:t> 17 листопада 2021 р.  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6792"/>
            <a:ext cx="7602048" cy="496855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b="1" dirty="0" smtClean="0">
                <a:solidFill>
                  <a:srgbClr val="00B050"/>
                </a:solidFill>
              </a:rPr>
              <a:t>Ґрунтова стратегія </a:t>
            </a:r>
            <a:r>
              <a:rPr lang="uk-UA" sz="2400" b="1" dirty="0">
                <a:solidFill>
                  <a:srgbClr val="00B050"/>
                </a:solidFill>
              </a:rPr>
              <a:t>ЄС до 2030 </a:t>
            </a:r>
            <a:r>
              <a:rPr lang="uk-UA" sz="2400" b="1" dirty="0" smtClean="0">
                <a:solidFill>
                  <a:srgbClr val="00B050"/>
                </a:solidFill>
              </a:rPr>
              <a:t>року: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створює </a:t>
            </a:r>
            <a:r>
              <a:rPr lang="uk-UA" sz="2400" dirty="0"/>
              <a:t>фундамент та каркас дій для захисту, відновлення та стійкого використання ґрунтів у синергії з </a:t>
            </a:r>
            <a:r>
              <a:rPr lang="uk-UA" sz="2400" dirty="0">
                <a:solidFill>
                  <a:srgbClr val="FF0000"/>
                </a:solidFill>
              </a:rPr>
              <a:t>Європейським зеленим </a:t>
            </a:r>
            <a:r>
              <a:rPr lang="uk-UA" sz="2400" dirty="0" smtClean="0">
                <a:solidFill>
                  <a:srgbClr val="FF0000"/>
                </a:solidFill>
              </a:rPr>
              <a:t>курсом</a:t>
            </a:r>
            <a:r>
              <a:rPr lang="uk-UA" sz="24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встановлює </a:t>
            </a:r>
            <a:r>
              <a:rPr lang="uk-UA" sz="2400" dirty="0"/>
              <a:t>рамки та конкретні заходи для захисту, відновлення ґрунтів та забезпечення їх раціонального </a:t>
            </a:r>
            <a:r>
              <a:rPr lang="uk-UA" sz="2400" dirty="0" smtClean="0"/>
              <a:t>використання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визначає </a:t>
            </a:r>
            <a:r>
              <a:rPr lang="uk-UA" sz="2400" dirty="0"/>
              <a:t>бачення та цілі досягнення гарного стану здоров’я ґрунтів до 2050 року з конкретними діями до 2030 року та оголошує прийняття нового закону про здоров’я ґрунтів до 2023 року.</a:t>
            </a:r>
          </a:p>
        </p:txBody>
      </p:sp>
    </p:spTree>
    <p:extLst>
      <p:ext uri="{BB962C8B-B14F-4D97-AF65-F5344CB8AC3E}">
        <p14:creationId xmlns:p14="http://schemas.microsoft.com/office/powerpoint/2010/main" val="40703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224136"/>
          </a:xfrm>
        </p:spPr>
        <p:txBody>
          <a:bodyPr>
            <a:noAutofit/>
          </a:bodyPr>
          <a:lstStyle/>
          <a:p>
            <a:r>
              <a:rPr lang="ru-RU" sz="2600" b="1" dirty="0" err="1">
                <a:solidFill>
                  <a:srgbClr val="FF0000"/>
                </a:solidFill>
              </a:rPr>
              <a:t>Ґрунтова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Стратегія</a:t>
            </a:r>
            <a:r>
              <a:rPr lang="ru-RU" sz="2600" b="1" dirty="0">
                <a:solidFill>
                  <a:srgbClr val="FF0000"/>
                </a:solidFill>
              </a:rPr>
              <a:t> ЄС </a:t>
            </a:r>
            <a:r>
              <a:rPr lang="ru-RU" sz="2600" b="1" dirty="0" smtClean="0">
                <a:solidFill>
                  <a:srgbClr val="FF0000"/>
                </a:solidFill>
              </a:rPr>
              <a:t/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2600" b="1" dirty="0" err="1" smtClean="0">
                <a:solidFill>
                  <a:srgbClr val="002060"/>
                </a:solidFill>
              </a:rPr>
              <a:t>має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на </a:t>
            </a:r>
            <a:r>
              <a:rPr lang="ru-RU" sz="2600" b="1" dirty="0" err="1">
                <a:solidFill>
                  <a:srgbClr val="002060"/>
                </a:solidFill>
              </a:rPr>
              <a:t>меті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забезпечити</a:t>
            </a:r>
            <a:r>
              <a:rPr lang="ru-RU" sz="2600" b="1" dirty="0">
                <a:solidFill>
                  <a:srgbClr val="002060"/>
                </a:solidFill>
              </a:rPr>
              <a:t> до 2050 року: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7602048" cy="489654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/>
              <a:t>здоров’я та більшу стійкість усіх ґрунтових екосистем ЄС, які зможуть продовжити надання важливих послуг</a:t>
            </a:r>
            <a:r>
              <a:rPr lang="uk-UA" sz="2400" dirty="0" smtClean="0"/>
              <a:t>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/>
              <a:t>нейтральний </a:t>
            </a:r>
            <a:r>
              <a:rPr lang="uk-UA" sz="2400" dirty="0"/>
              <a:t>рівень вилучення землі; </a:t>
            </a:r>
            <a:endParaRPr lang="uk-UA" sz="2400" dirty="0" smtClean="0"/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/>
              <a:t>зменшити </a:t>
            </a:r>
            <a:r>
              <a:rPr lang="uk-UA" sz="2400" dirty="0"/>
              <a:t>забруднення ґрунту до рівнів, які не завдають шкоди здоров’ю людей або </a:t>
            </a:r>
            <a:r>
              <a:rPr lang="uk-UA" sz="2400" dirty="0" smtClean="0"/>
              <a:t>екосистемам;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/>
              <a:t>захист </a:t>
            </a:r>
            <a:r>
              <a:rPr lang="uk-UA" sz="2400" dirty="0"/>
              <a:t>ґрунтів, раціональне управління ними та відновлення деградованих ґрунтів є загальними стандартами.</a:t>
            </a:r>
          </a:p>
        </p:txBody>
      </p:sp>
    </p:spTree>
    <p:extLst>
      <p:ext uri="{BB962C8B-B14F-4D97-AF65-F5344CB8AC3E}">
        <p14:creationId xmlns:p14="http://schemas.microsoft.com/office/powerpoint/2010/main" val="32407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746064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Ключові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завдання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Ґрунтової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Стратегії</a:t>
            </a:r>
            <a:r>
              <a:rPr lang="ru-RU" sz="2400" b="1" dirty="0" smtClean="0">
                <a:solidFill>
                  <a:srgbClr val="FF0000"/>
                </a:solidFill>
              </a:rPr>
              <a:t> ЄС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5688632"/>
          </a:xfrm>
        </p:spPr>
        <p:txBody>
          <a:bodyPr>
            <a:noAutofit/>
          </a:bodyPr>
          <a:lstStyle/>
          <a:p>
            <a:pPr marL="539496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Внесення </a:t>
            </a:r>
            <a:r>
              <a:rPr lang="uk-UA" sz="2200" dirty="0"/>
              <a:t>спеціальної законодавчої пропозиції щодо здоров’я ґрунтів до 2023 року, щоб забезпечити досягнення цілей Ґрунтової стратегії ЄС та досягнення хорошого стану здоров’я ґрунтів до 2050 </a:t>
            </a:r>
            <a:r>
              <a:rPr lang="uk-UA" sz="2200" dirty="0" smtClean="0"/>
              <a:t>року.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Забезпечення сталого </a:t>
            </a:r>
            <a:r>
              <a:rPr lang="uk-UA" sz="2200" dirty="0"/>
              <a:t>управління </a:t>
            </a:r>
            <a:r>
              <a:rPr lang="uk-UA" sz="2200" dirty="0" smtClean="0"/>
              <a:t>ґрунтами.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Запровадження схему </a:t>
            </a:r>
            <a:r>
              <a:rPr lang="uk-UA" sz="2200" dirty="0"/>
              <a:t>безкоштовного тестування </a:t>
            </a:r>
            <a:r>
              <a:rPr lang="uk-UA" sz="2200" dirty="0" smtClean="0"/>
              <a:t>ґрунтів їх власниками, </a:t>
            </a:r>
            <a:r>
              <a:rPr lang="uk-UA" sz="2200" dirty="0"/>
              <a:t>яка заохочує стале управління ґрунтами та обмін його найкращими </a:t>
            </a:r>
            <a:r>
              <a:rPr lang="uk-UA" sz="2200" dirty="0" smtClean="0"/>
              <a:t>практиками.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Прийняття </a:t>
            </a:r>
            <a:r>
              <a:rPr lang="uk-UA" sz="2200" dirty="0"/>
              <a:t>юридично обов'язкових цілей з обмеження осушення водно-болотних угідь та органічних ґрунтів, а також відновлення осушених торфовищ для пом'якшення та адаптації до зміни </a:t>
            </a:r>
            <a:r>
              <a:rPr lang="uk-UA" sz="2200" dirty="0" smtClean="0"/>
              <a:t>клімату.</a:t>
            </a:r>
          </a:p>
        </p:txBody>
      </p:sp>
    </p:spTree>
    <p:extLst>
      <p:ext uri="{BB962C8B-B14F-4D97-AF65-F5344CB8AC3E}">
        <p14:creationId xmlns:p14="http://schemas.microsoft.com/office/powerpoint/2010/main" val="18731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38416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Основна навчальна література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340768"/>
            <a:ext cx="7704856" cy="4968552"/>
          </a:xfrm>
        </p:spPr>
        <p:txBody>
          <a:bodyPr>
            <a:normAutofit/>
          </a:bodyPr>
          <a:lstStyle/>
          <a:p>
            <a:pPr marL="596646" lvl="0" indent="-514350">
              <a:spcBef>
                <a:spcPts val="2400"/>
              </a:spcBef>
              <a:buFont typeface="+mj-lt"/>
              <a:buAutoNum type="arabicPeriod"/>
            </a:pPr>
            <a:r>
              <a:rPr lang="ru-RU" sz="2000" b="1" dirty="0" err="1" smtClean="0">
                <a:cs typeface="Times New Roman" panose="02020603050405020304" pitchFamily="18" charset="0"/>
              </a:rPr>
              <a:t>Аграрне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право : </a:t>
            </a:r>
            <a:r>
              <a:rPr lang="ru-RU" sz="2000" b="1" dirty="0" err="1">
                <a:cs typeface="Times New Roman" panose="02020603050405020304" pitchFamily="18" charset="0"/>
              </a:rPr>
              <a:t>підручник</a:t>
            </a:r>
            <a:r>
              <a:rPr lang="ru-RU" sz="2000" b="1" dirty="0">
                <a:cs typeface="Times New Roman" panose="02020603050405020304" pitchFamily="18" charset="0"/>
              </a:rPr>
              <a:t> / В. М. </a:t>
            </a:r>
            <a:r>
              <a:rPr lang="ru-RU" sz="2000" b="1" dirty="0" err="1">
                <a:cs typeface="Times New Roman" panose="02020603050405020304" pitchFamily="18" charset="0"/>
              </a:rPr>
              <a:t>Корнієнко</a:t>
            </a:r>
            <a:r>
              <a:rPr lang="ru-RU" sz="2000" b="1" dirty="0">
                <a:cs typeface="Times New Roman" panose="02020603050405020304" pitchFamily="18" charset="0"/>
              </a:rPr>
              <a:t>, Г. С. </a:t>
            </a:r>
            <a:r>
              <a:rPr lang="ru-RU" sz="2000" b="1" dirty="0" err="1">
                <a:cs typeface="Times New Roman" panose="02020603050405020304" pitchFamily="18" charset="0"/>
              </a:rPr>
              <a:t>Корнієнко</a:t>
            </a:r>
            <a:r>
              <a:rPr lang="ru-RU" sz="2000" b="1" dirty="0">
                <a:cs typeface="Times New Roman" panose="02020603050405020304" pitchFamily="18" charset="0"/>
              </a:rPr>
              <a:t>, І. М. </a:t>
            </a:r>
            <a:r>
              <a:rPr lang="ru-RU" sz="2000" b="1" dirty="0" err="1">
                <a:cs typeface="Times New Roman" panose="02020603050405020304" pitchFamily="18" charset="0"/>
              </a:rPr>
              <a:t>Кульчій</a:t>
            </a:r>
            <a:r>
              <a:rPr lang="ru-RU" sz="2000" b="1" dirty="0"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cs typeface="Times New Roman" panose="02020603050405020304" pitchFamily="18" charset="0"/>
              </a:rPr>
              <a:t>ін</a:t>
            </a:r>
            <a:r>
              <a:rPr lang="ru-RU" sz="2000" b="1" dirty="0">
                <a:cs typeface="Times New Roman" panose="02020603050405020304" pitchFamily="18" charset="0"/>
              </a:rPr>
              <a:t>. ; за ред. А. М. </a:t>
            </a:r>
            <a:r>
              <a:rPr lang="ru-RU" sz="2000" b="1" dirty="0" err="1">
                <a:cs typeface="Times New Roman" panose="02020603050405020304" pitchFamily="18" charset="0"/>
              </a:rPr>
              <a:t>Статівки</a:t>
            </a:r>
            <a:r>
              <a:rPr lang="ru-RU" sz="2000" b="1" dirty="0">
                <a:cs typeface="Times New Roman" panose="02020603050405020304" pitchFamily="18" charset="0"/>
              </a:rPr>
              <a:t>. Вид. 2-ге, </a:t>
            </a:r>
            <a:r>
              <a:rPr lang="ru-RU" sz="2000" b="1" dirty="0" err="1">
                <a:cs typeface="Times New Roman" panose="02020603050405020304" pitchFamily="18" charset="0"/>
              </a:rPr>
              <a:t>змін</a:t>
            </a:r>
            <a:r>
              <a:rPr lang="ru-RU" sz="2000" b="1" dirty="0"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cs typeface="Times New Roman" panose="02020603050405020304" pitchFamily="18" charset="0"/>
              </a:rPr>
              <a:t>Харків</a:t>
            </a:r>
            <a:r>
              <a:rPr lang="ru-RU" sz="2000" b="1" dirty="0">
                <a:cs typeface="Times New Roman" panose="02020603050405020304" pitchFamily="18" charset="0"/>
              </a:rPr>
              <a:t> : Право, 2021. 416 с.</a:t>
            </a:r>
          </a:p>
          <a:p>
            <a:pPr marL="596646" lvl="0" indent="-514350">
              <a:spcBef>
                <a:spcPts val="2400"/>
              </a:spcBef>
              <a:buFont typeface="+mj-lt"/>
              <a:buAutoNum type="arabicPeriod"/>
            </a:pPr>
            <a:r>
              <a:rPr lang="uk-UA" sz="2000" b="1" dirty="0" smtClean="0">
                <a:cs typeface="Times New Roman" panose="02020603050405020304" pitchFamily="18" charset="0"/>
              </a:rPr>
              <a:t>Аграрне право України : навчальний посібник / за ред.          Т.Є. Харитонової, І.І. </a:t>
            </a:r>
            <a:r>
              <a:rPr lang="uk-UA" sz="2000" b="1" dirty="0" err="1" smtClean="0">
                <a:cs typeface="Times New Roman" panose="02020603050405020304" pitchFamily="18" charset="0"/>
              </a:rPr>
              <a:t>Каракаша</a:t>
            </a:r>
            <a:r>
              <a:rPr lang="uk-UA" sz="2000" b="1" dirty="0" smtClean="0">
                <a:cs typeface="Times New Roman" panose="02020603050405020304" pitchFamily="18" charset="0"/>
              </a:rPr>
              <a:t>. Одеса: Юридична література, 2017. 436 с</a:t>
            </a:r>
            <a:r>
              <a:rPr lang="uk-UA" sz="2000" b="1" dirty="0">
                <a:cs typeface="Times New Roman" panose="02020603050405020304" pitchFamily="18" charset="0"/>
              </a:rPr>
              <a:t>. 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596646" lvl="0" indent="-514350">
              <a:spcBef>
                <a:spcPts val="2400"/>
              </a:spcBef>
              <a:buFont typeface="+mj-lt"/>
              <a:buAutoNum type="arabicPeriod"/>
            </a:pPr>
            <a:r>
              <a:rPr lang="uk-UA" sz="2000" b="1" dirty="0" smtClean="0">
                <a:cs typeface="Times New Roman" panose="02020603050405020304" pitchFamily="18" charset="0"/>
              </a:rPr>
              <a:t>Аграрне право України : підручник </a:t>
            </a:r>
            <a:r>
              <a:rPr lang="uk-UA" sz="2000" b="1" dirty="0">
                <a:cs typeface="Times New Roman" panose="02020603050405020304" pitchFamily="18" charset="0"/>
              </a:rPr>
              <a:t>/ </a:t>
            </a:r>
            <a:r>
              <a:rPr lang="uk-UA" sz="2000" b="1" dirty="0" smtClean="0">
                <a:cs typeface="Times New Roman" panose="02020603050405020304" pitchFamily="18" charset="0"/>
              </a:rPr>
              <a:t>за </a:t>
            </a:r>
            <a:r>
              <a:rPr lang="uk-UA" sz="2000" b="1" dirty="0" err="1" smtClean="0">
                <a:cs typeface="Times New Roman" panose="02020603050405020304" pitchFamily="18" charset="0"/>
              </a:rPr>
              <a:t>заг</a:t>
            </a:r>
            <a:r>
              <a:rPr lang="uk-UA" sz="2000" b="1" dirty="0" smtClean="0">
                <a:cs typeface="Times New Roman" panose="02020603050405020304" pitchFamily="18" charset="0"/>
              </a:rPr>
              <a:t>. ред. </a:t>
            </a:r>
            <a:r>
              <a:rPr lang="uk-UA" sz="2000" b="1" dirty="0" err="1" smtClean="0">
                <a:cs typeface="Times New Roman" panose="02020603050405020304" pitchFamily="18" charset="0"/>
              </a:rPr>
              <a:t>В.М.Єрмоленка</a:t>
            </a:r>
            <a:r>
              <a:rPr lang="uk-UA" sz="2000" b="1" dirty="0" smtClean="0">
                <a:cs typeface="Times New Roman" panose="02020603050405020304" pitchFamily="18" charset="0"/>
              </a:rPr>
              <a:t>. Київ: Юрінком Інтер, 2010. 608 с</a:t>
            </a:r>
            <a:r>
              <a:rPr lang="uk-UA" sz="2000" b="1" dirty="0">
                <a:cs typeface="Times New Roman" panose="02020603050405020304" pitchFamily="18" charset="0"/>
              </a:rPr>
              <a:t>. </a:t>
            </a:r>
            <a:endParaRPr lang="uk-UA" sz="2000" b="1" dirty="0" smtClean="0">
              <a:cs typeface="Times New Roman" panose="02020603050405020304" pitchFamily="18" charset="0"/>
            </a:endParaRPr>
          </a:p>
          <a:p>
            <a:pPr marL="596646" lvl="0" indent="-514350">
              <a:spcBef>
                <a:spcPts val="2400"/>
              </a:spcBef>
              <a:buFont typeface="+mj-lt"/>
              <a:buAutoNum type="arabicPeriod"/>
            </a:pPr>
            <a:r>
              <a:rPr lang="ru-RU" sz="2000" b="1" dirty="0" err="1">
                <a:cs typeface="Times New Roman" panose="02020603050405020304" pitchFamily="18" charset="0"/>
              </a:rPr>
              <a:t>Аграрне</a:t>
            </a:r>
            <a:r>
              <a:rPr lang="ru-RU" sz="2000" b="1" dirty="0">
                <a:cs typeface="Times New Roman" panose="02020603050405020304" pitchFamily="18" charset="0"/>
              </a:rPr>
              <a:t> право </a:t>
            </a:r>
            <a:r>
              <a:rPr lang="ru-RU" sz="2000" b="1" dirty="0" err="1" smtClean="0">
                <a:cs typeface="Times New Roman" panose="02020603050405020304" pitchFamily="18" charset="0"/>
              </a:rPr>
              <a:t>України</a:t>
            </a:r>
            <a:r>
              <a:rPr lang="ru-RU" sz="2000" b="1" dirty="0" smtClean="0">
                <a:cs typeface="Times New Roman" panose="02020603050405020304" pitchFamily="18" charset="0"/>
              </a:rPr>
              <a:t> :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підручник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/ </a:t>
            </a:r>
            <a:r>
              <a:rPr lang="ru-RU" sz="2000" b="1" dirty="0" smtClean="0">
                <a:cs typeface="Times New Roman" panose="02020603050405020304" pitchFamily="18" charset="0"/>
              </a:rPr>
              <a:t>за ред. В.З</a:t>
            </a:r>
            <a:r>
              <a:rPr lang="ru-RU" sz="2000" b="1" dirty="0"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cs typeface="Times New Roman" panose="02020603050405020304" pitchFamily="18" charset="0"/>
              </a:rPr>
              <a:t>Янчука</a:t>
            </a:r>
            <a:r>
              <a:rPr lang="ru-RU" sz="2000" b="1" dirty="0"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Київ</a:t>
            </a:r>
            <a:r>
              <a:rPr lang="ru-RU" sz="2000" b="1" dirty="0" smtClean="0"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cs typeface="Times New Roman" panose="02020603050405020304" pitchFamily="18" charset="0"/>
              </a:rPr>
              <a:t>Юрінком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cs typeface="Times New Roman" panose="02020603050405020304" pitchFamily="18" charset="0"/>
              </a:rPr>
              <a:t>Інтер</a:t>
            </a:r>
            <a:r>
              <a:rPr lang="ru-RU" sz="2000" b="1" dirty="0">
                <a:cs typeface="Times New Roman" panose="02020603050405020304" pitchFamily="18" charset="0"/>
              </a:rPr>
              <a:t>, 2000. </a:t>
            </a:r>
            <a:r>
              <a:rPr lang="ru-RU" sz="2000" b="1" dirty="0" smtClean="0">
                <a:cs typeface="Times New Roman" panose="02020603050405020304" pitchFamily="18" charset="0"/>
              </a:rPr>
              <a:t>720 </a:t>
            </a:r>
            <a:r>
              <a:rPr lang="ru-RU" sz="2000" b="1" dirty="0">
                <a:cs typeface="Times New Roman" panose="02020603050405020304" pitchFamily="18" charset="0"/>
              </a:rPr>
              <a:t>с. </a:t>
            </a:r>
            <a:endParaRPr lang="uk-UA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746064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Ключові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завдання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Ґрунтової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Стратегії</a:t>
            </a:r>
            <a:r>
              <a:rPr lang="ru-RU" sz="2400" b="1" dirty="0" smtClean="0">
                <a:solidFill>
                  <a:srgbClr val="FF0000"/>
                </a:solidFill>
              </a:rPr>
              <a:t> ЄС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5688632"/>
          </a:xfrm>
        </p:spPr>
        <p:txBody>
          <a:bodyPr>
            <a:noAutofit/>
          </a:bodyPr>
          <a:lstStyle/>
          <a:p>
            <a:pPr marL="539496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uk-UA" sz="2200" dirty="0" smtClean="0"/>
              <a:t>Введення юридично </a:t>
            </a:r>
            <a:r>
              <a:rPr lang="uk-UA" sz="2200" dirty="0"/>
              <a:t>обов’язкового «паспорту ґрунту» для розвитку циркулярної економіки та покращення повторного використання чистого </a:t>
            </a:r>
            <a:r>
              <a:rPr lang="uk-UA" sz="2200" dirty="0" smtClean="0"/>
              <a:t>ґрунту.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uk-UA" sz="2200" dirty="0" smtClean="0"/>
              <a:t>Відновлення </a:t>
            </a:r>
            <a:r>
              <a:rPr lang="uk-UA" sz="2200" dirty="0"/>
              <a:t>деградованих ґрунтів та рекультивація забруднених </a:t>
            </a:r>
            <a:r>
              <a:rPr lang="uk-UA" sz="2200" dirty="0" smtClean="0"/>
              <a:t>ділянок.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uk-UA" sz="2200" dirty="0" smtClean="0"/>
              <a:t>Запобігання </a:t>
            </a:r>
            <a:r>
              <a:rPr lang="uk-UA" sz="2200" dirty="0" err="1"/>
              <a:t>опустелюванню</a:t>
            </a:r>
            <a:r>
              <a:rPr lang="uk-UA" sz="2200" dirty="0"/>
              <a:t> шляхом розробки загальної методології оцінювання </a:t>
            </a:r>
            <a:r>
              <a:rPr lang="uk-UA" sz="2200" dirty="0" err="1"/>
              <a:t>опустелювання</a:t>
            </a:r>
            <a:r>
              <a:rPr lang="uk-UA" sz="2200" dirty="0"/>
              <a:t> та деградації </a:t>
            </a:r>
            <a:r>
              <a:rPr lang="uk-UA" sz="2200" dirty="0" smtClean="0"/>
              <a:t>земель.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uk-UA" sz="2200" dirty="0" smtClean="0"/>
              <a:t>Збільшення </a:t>
            </a:r>
            <a:r>
              <a:rPr lang="uk-UA" sz="2200" dirty="0"/>
              <a:t>досліджень щодо збирання ґрунтових даних та моніторингу </a:t>
            </a:r>
            <a:r>
              <a:rPr lang="uk-UA" sz="2200" dirty="0" smtClean="0"/>
              <a:t>ґрунтів.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uk-UA" sz="2200" dirty="0" smtClean="0"/>
              <a:t>Мобілізація </a:t>
            </a:r>
            <a:r>
              <a:rPr lang="uk-UA" sz="2200" dirty="0"/>
              <a:t>участі суспільства та фінансових ресурсів для вирішення проблем сталого використання ґрунтів.</a:t>
            </a:r>
          </a:p>
        </p:txBody>
      </p:sp>
    </p:spTree>
    <p:extLst>
      <p:ext uri="{BB962C8B-B14F-4D97-AF65-F5344CB8AC3E}">
        <p14:creationId xmlns:p14="http://schemas.microsoft.com/office/powerpoint/2010/main" val="35261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8125"/>
            <a:ext cx="864096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6632"/>
            <a:ext cx="7920880" cy="66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7473652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5310336"/>
            <a:ext cx="25431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9540"/>
            <a:ext cx="7992888" cy="5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en-US" sz="2400" b="1" dirty="0" smtClean="0">
                <a:effectLst/>
              </a:rPr>
              <a:t>Аграрне право України становить систему, що може розглядатись  у </a:t>
            </a:r>
            <a:r>
              <a:rPr lang="uk-UA" altLang="en-US" sz="2400" b="1" dirty="0" smtClean="0">
                <a:solidFill>
                  <a:srgbClr val="FF0000"/>
                </a:solidFill>
                <a:effectLst/>
              </a:rPr>
              <a:t>чотирьох</a:t>
            </a:r>
            <a:r>
              <a:rPr lang="uk-UA" altLang="en-US" sz="2400" b="1" dirty="0" smtClean="0">
                <a:effectLst/>
              </a:rPr>
              <a:t> аспектах:</a:t>
            </a:r>
            <a:endParaRPr lang="uk-UA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84784"/>
            <a:ext cx="7602048" cy="4800600"/>
          </a:xfrm>
        </p:spPr>
        <p:txBody>
          <a:bodyPr>
            <a:normAutofit/>
          </a:bodyPr>
          <a:lstStyle/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як </a:t>
            </a:r>
            <a:r>
              <a:rPr lang="uk-UA" sz="2200" b="1" dirty="0" smtClean="0"/>
              <a:t>галузь законодавства</a:t>
            </a:r>
            <a:r>
              <a:rPr lang="uk-UA" sz="2200" dirty="0" smtClean="0"/>
              <a:t>, тобто систему нормативно-правових актів, що містять норми, які регулюють аграрні відносини; 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як </a:t>
            </a:r>
            <a:r>
              <a:rPr lang="uk-UA" sz="2200" b="1" dirty="0" smtClean="0"/>
              <a:t>галузь права</a:t>
            </a:r>
            <a:r>
              <a:rPr lang="uk-UA" sz="2200" dirty="0" smtClean="0"/>
              <a:t>, тобто систему норм права, що регулюють аграрні відносини; 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як </a:t>
            </a:r>
            <a:r>
              <a:rPr lang="uk-UA" sz="2200" b="1" dirty="0" smtClean="0"/>
              <a:t>галузь правової науки</a:t>
            </a:r>
            <a:r>
              <a:rPr lang="uk-UA" sz="2200" dirty="0" smtClean="0"/>
              <a:t>, тобто систему концепцій, теорій та інших наукових знань про аграрне право як галузь права, про аграрне законодавство, про аграрно-правові норми, аграрні правовідносини та ін.; 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як </a:t>
            </a:r>
            <a:r>
              <a:rPr lang="uk-UA" sz="2200" b="1" dirty="0" smtClean="0"/>
              <a:t>навчальну дисципліну</a:t>
            </a:r>
            <a:r>
              <a:rPr lang="uk-UA" sz="2200" dirty="0" smtClean="0"/>
              <a:t>, тобто сукупність тем, що пропонуються для вивчення у ЗВО. </a:t>
            </a:r>
          </a:p>
          <a:p>
            <a:pPr marL="82296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en-US" sz="3000" b="1" dirty="0" smtClean="0">
                <a:effectLst/>
              </a:rPr>
              <a:t>Поняття аграрного права як галузі права</a:t>
            </a:r>
            <a:endParaRPr lang="uk-UA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3624" y="1556792"/>
            <a:ext cx="7602048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200" b="1" dirty="0" smtClean="0">
                <a:solidFill>
                  <a:srgbClr val="C00000"/>
                </a:solidFill>
              </a:rPr>
              <a:t>Аграрне право </a:t>
            </a:r>
            <a:r>
              <a:rPr lang="uk-UA" sz="2200" dirty="0" smtClean="0"/>
              <a:t>– це самостійна галузь права, що </a:t>
            </a:r>
            <a:r>
              <a:rPr lang="uk-UA" sz="2200" dirty="0"/>
              <a:t>є системою правових норм, які регулюють аграрні </a:t>
            </a:r>
            <a:r>
              <a:rPr lang="uk-UA" sz="2200" dirty="0" smtClean="0"/>
              <a:t>відносини</a:t>
            </a:r>
            <a:r>
              <a:rPr lang="uk-UA" sz="2200" dirty="0"/>
              <a:t>, що складаються в процесі діяльності суб’єктів аграрного </a:t>
            </a:r>
            <a:r>
              <a:rPr lang="uk-UA" sz="2200" dirty="0" smtClean="0"/>
              <a:t>підприємництва</a:t>
            </a:r>
            <a:r>
              <a:rPr lang="uk-UA" sz="2200" dirty="0"/>
              <a:t>, заснованих на різних формах власності та господарювання, й спрямовані на </a:t>
            </a:r>
            <a:r>
              <a:rPr lang="uk-UA" sz="2200" dirty="0" smtClean="0"/>
              <a:t>виробництво</a:t>
            </a:r>
            <a:r>
              <a:rPr lang="uk-UA" sz="2200" dirty="0"/>
              <a:t>, переробку, зберігання, транспортування та реалізацію продовольства й сировини </a:t>
            </a:r>
            <a:r>
              <a:rPr lang="uk-UA" sz="2200" dirty="0" smtClean="0"/>
              <a:t>рослинного </a:t>
            </a:r>
            <a:r>
              <a:rPr lang="uk-UA" sz="2200" dirty="0"/>
              <a:t>і тваринного походження, а також відносини у галузі державного </a:t>
            </a:r>
            <a:r>
              <a:rPr lang="uk-UA" sz="2200" dirty="0" smtClean="0"/>
              <a:t>регулювання та публічного управління сільським господарством та </a:t>
            </a:r>
            <a:r>
              <a:rPr lang="uk-UA" sz="2200" dirty="0"/>
              <a:t>забезпечення </a:t>
            </a:r>
            <a:r>
              <a:rPr lang="uk-UA" sz="2200" dirty="0" smtClean="0"/>
              <a:t>сталого розвитку сільських територій.</a:t>
            </a:r>
          </a:p>
          <a:p>
            <a:pPr marL="82296" indent="0" algn="just">
              <a:buNone/>
            </a:pPr>
            <a:endParaRPr lang="uk-UA" sz="2600" dirty="0"/>
          </a:p>
          <a:p>
            <a:pPr marL="82296" indent="0" algn="just">
              <a:buNone/>
            </a:pPr>
            <a:endParaRPr lang="uk-UA" sz="2600" dirty="0" smtClean="0"/>
          </a:p>
        </p:txBody>
      </p:sp>
    </p:spTree>
    <p:extLst>
      <p:ext uri="{BB962C8B-B14F-4D97-AF65-F5344CB8AC3E}">
        <p14:creationId xmlns:p14="http://schemas.microsoft.com/office/powerpoint/2010/main" val="25311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en-US" sz="3000" b="1" dirty="0" smtClean="0">
                <a:effectLst/>
              </a:rPr>
              <a:t>Поняття аграрного права як галузі права</a:t>
            </a:r>
            <a:endParaRPr lang="uk-UA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3624" y="1556792"/>
            <a:ext cx="7602048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200" b="1" dirty="0" smtClean="0">
                <a:solidFill>
                  <a:srgbClr val="C00000"/>
                </a:solidFill>
              </a:rPr>
              <a:t>Аграрне право </a:t>
            </a:r>
            <a:r>
              <a:rPr lang="uk-UA" sz="2200" dirty="0" smtClean="0"/>
              <a:t>– це 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200" dirty="0" smtClean="0"/>
              <a:t>самостійна галузь права, що </a:t>
            </a:r>
            <a:r>
              <a:rPr lang="uk-UA" sz="2200" dirty="0"/>
              <a:t>є системою правових норм</a:t>
            </a:r>
            <a:r>
              <a:rPr lang="uk-UA" sz="2200" dirty="0" smtClean="0"/>
              <a:t>,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200" dirty="0" smtClean="0"/>
              <a:t>які </a:t>
            </a:r>
            <a:r>
              <a:rPr lang="uk-UA" sz="2200" dirty="0"/>
              <a:t>регулюють аграрні </a:t>
            </a:r>
            <a:r>
              <a:rPr lang="uk-UA" sz="2200" dirty="0" smtClean="0"/>
              <a:t>відносини</a:t>
            </a:r>
            <a:r>
              <a:rPr lang="uk-UA" sz="2200" dirty="0"/>
              <a:t>, </a:t>
            </a:r>
            <a:endParaRPr lang="uk-UA" sz="2200" dirty="0" smtClean="0"/>
          </a:p>
          <a:p>
            <a:pPr marL="539496" indent="-457200" algn="just">
              <a:buFont typeface="+mj-lt"/>
              <a:buAutoNum type="arabicPeriod"/>
            </a:pPr>
            <a:r>
              <a:rPr lang="uk-UA" sz="2200" dirty="0" smtClean="0"/>
              <a:t>що </a:t>
            </a:r>
            <a:r>
              <a:rPr lang="uk-UA" sz="2200" dirty="0"/>
              <a:t>складаються в процесі діяльності суб’єктів аграрного </a:t>
            </a:r>
            <a:r>
              <a:rPr lang="uk-UA" sz="2200" dirty="0" smtClean="0"/>
              <a:t>підприємництва</a:t>
            </a:r>
            <a:r>
              <a:rPr lang="uk-UA" sz="2200" dirty="0"/>
              <a:t>, заснованих на різних формах власності та господарювання, </a:t>
            </a:r>
            <a:endParaRPr lang="uk-UA" sz="2200" dirty="0" smtClean="0"/>
          </a:p>
          <a:p>
            <a:pPr marL="539496" indent="-457200" algn="just">
              <a:buFont typeface="+mj-lt"/>
              <a:buAutoNum type="arabicPeriod"/>
            </a:pPr>
            <a:r>
              <a:rPr lang="uk-UA" sz="2200" dirty="0" smtClean="0"/>
              <a:t>й </a:t>
            </a:r>
            <a:r>
              <a:rPr lang="uk-UA" sz="2200" dirty="0"/>
              <a:t>спрямовані на </a:t>
            </a:r>
            <a:r>
              <a:rPr lang="uk-UA" sz="2200" dirty="0" smtClean="0"/>
              <a:t>виробництво</a:t>
            </a:r>
            <a:r>
              <a:rPr lang="uk-UA" sz="2200" dirty="0"/>
              <a:t>, переробку, зберігання, транспортування та реалізацію продовольства й сировини </a:t>
            </a:r>
            <a:r>
              <a:rPr lang="uk-UA" sz="2200" dirty="0" smtClean="0"/>
              <a:t>рослинного </a:t>
            </a:r>
            <a:r>
              <a:rPr lang="uk-UA" sz="2200" dirty="0"/>
              <a:t>і тваринного походження, </a:t>
            </a:r>
            <a:endParaRPr lang="uk-UA" sz="2200" dirty="0" smtClean="0"/>
          </a:p>
          <a:p>
            <a:pPr marL="539496" indent="-457200" algn="just">
              <a:buFont typeface="+mj-lt"/>
              <a:buAutoNum type="arabicPeriod"/>
            </a:pPr>
            <a:r>
              <a:rPr lang="uk-UA" sz="2200" dirty="0" smtClean="0"/>
              <a:t>а </a:t>
            </a:r>
            <a:r>
              <a:rPr lang="uk-UA" sz="2200" dirty="0"/>
              <a:t>також відносини у галузі державного </a:t>
            </a:r>
            <a:r>
              <a:rPr lang="uk-UA" sz="2200" dirty="0" smtClean="0"/>
              <a:t>регулювання та публічного управління сільським господарством 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200" dirty="0" smtClean="0"/>
              <a:t>та </a:t>
            </a:r>
            <a:r>
              <a:rPr lang="uk-UA" sz="2200" dirty="0"/>
              <a:t>забезпечення </a:t>
            </a:r>
            <a:r>
              <a:rPr lang="uk-UA" sz="2200" dirty="0" smtClean="0"/>
              <a:t>сталого розвитку сільських територій.</a:t>
            </a:r>
          </a:p>
          <a:p>
            <a:pPr marL="82296" indent="0" algn="just">
              <a:buNone/>
            </a:pPr>
            <a:endParaRPr lang="uk-UA" sz="2600" dirty="0"/>
          </a:p>
          <a:p>
            <a:pPr marL="82296" indent="0" algn="just">
              <a:buNone/>
            </a:pPr>
            <a:endParaRPr lang="uk-UA" sz="2600" dirty="0" smtClean="0"/>
          </a:p>
        </p:txBody>
      </p:sp>
    </p:spTree>
    <p:extLst>
      <p:ext uri="{BB962C8B-B14F-4D97-AF65-F5344CB8AC3E}">
        <p14:creationId xmlns:p14="http://schemas.microsoft.com/office/powerpoint/2010/main" val="1376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en-US" sz="3000" b="1" dirty="0" smtClean="0">
                <a:effectLst/>
              </a:rPr>
              <a:t>Підходи до розуміння сутності аграрного права у вітчизняній правовій науці</a:t>
            </a:r>
            <a:endParaRPr lang="uk-UA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52736"/>
            <a:ext cx="7602048" cy="4800600"/>
          </a:xfrm>
        </p:spPr>
        <p:txBody>
          <a:bodyPr>
            <a:normAutofit/>
          </a:bodyPr>
          <a:lstStyle/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Аграрне право – це лише галузь законодавства, але як галузь права не існує.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Аграрне право – це підгалузь агропромислового права.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Аграрне право – це підгалузь господарського права.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Аграрне право – це </a:t>
            </a:r>
            <a:r>
              <a:rPr lang="uk-UA" sz="2600" b="1" dirty="0" err="1" smtClean="0"/>
              <a:t>комлексна</a:t>
            </a:r>
            <a:r>
              <a:rPr lang="uk-UA" sz="2600" b="1" dirty="0" smtClean="0"/>
              <a:t> галузь права.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Аграрне право – це самостійна галузь права.</a:t>
            </a:r>
            <a:endParaRPr lang="uk-UA" sz="2600" b="1" dirty="0"/>
          </a:p>
        </p:txBody>
      </p:sp>
    </p:spTree>
    <p:extLst>
      <p:ext uri="{BB962C8B-B14F-4D97-AF65-F5344CB8AC3E}">
        <p14:creationId xmlns:p14="http://schemas.microsoft.com/office/powerpoint/2010/main" val="34192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altLang="en-US" sz="3900" b="1" dirty="0" smtClean="0">
                <a:effectLst/>
              </a:rPr>
              <a:t>Предмет правового регулювання аграрного права</a:t>
            </a:r>
            <a:endParaRPr lang="ru-RU" altLang="en-US" sz="3900" b="1" dirty="0" smtClean="0">
              <a:effectLst/>
            </a:endParaRPr>
          </a:p>
        </p:txBody>
      </p:sp>
      <p:sp>
        <p:nvSpPr>
          <p:cNvPr id="40973" name="Rectangle 1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80975" indent="-98425" algn="just">
              <a:buFont typeface="Wingdings 2" panose="05020102010507070707" pitchFamily="18" charset="2"/>
              <a:buNone/>
            </a:pPr>
            <a:r>
              <a:rPr lang="uk-UA" altLang="en-US" dirty="0" smtClean="0"/>
              <a:t> </a:t>
            </a:r>
            <a:r>
              <a:rPr lang="uk-UA" altLang="en-US" sz="2600" b="1" dirty="0" smtClean="0"/>
              <a:t>Предмет правового регулювання аграрного права </a:t>
            </a:r>
            <a:r>
              <a:rPr lang="uk-UA" altLang="en-US" sz="2600" dirty="0" smtClean="0"/>
              <a:t>- </a:t>
            </a:r>
            <a:r>
              <a:rPr lang="uk-UA" altLang="en-US" sz="2600" b="1" dirty="0" smtClean="0">
                <a:solidFill>
                  <a:srgbClr val="C00000"/>
                </a:solidFill>
              </a:rPr>
              <a:t>аграрні правовідносини</a:t>
            </a:r>
            <a:r>
              <a:rPr lang="uk-UA" altLang="en-US" sz="2600" dirty="0" smtClean="0"/>
              <a:t>, що є системою взаємопов’язаних інтегрованих правовідносин майнового (цивільно-правового), управлінського (адміністративно-правового), земельного, екологічного, членського, засновницького, фінансового, трудового характеру та виникають в сфері виробництва, переробки, зберігання та реалізації продовольства й сировини рослинного і тваринного походження суб’єктами аграрної підприємницької діяльності, а також у сфері державного регулювання та публічного управління сільським господарством.</a:t>
            </a:r>
            <a:endParaRPr lang="uk-UA" altLang="en-US" sz="26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3130" y="-99392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altLang="en-US" sz="3200" dirty="0" smtClean="0">
                <a:effectLst/>
                <a:latin typeface="Times New Roman" panose="02020603050405020304" pitchFamily="18" charset="0"/>
              </a:rPr>
              <a:t>Рекомендований підручник</a:t>
            </a:r>
            <a:endParaRPr lang="ru-RU" altLang="en-US" sz="3200" dirty="0" smtClean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836712"/>
            <a:ext cx="410445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400075"/>
            <a:ext cx="7890842" cy="122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en-US" sz="2800" b="1" dirty="0" smtClean="0">
                <a:effectLst/>
              </a:rPr>
              <a:t>Предмет аграрного права становлять відносини </a:t>
            </a:r>
            <a:r>
              <a:rPr lang="uk-UA" altLang="en-US" sz="2800" b="1" u="sng" dirty="0" smtClean="0">
                <a:solidFill>
                  <a:srgbClr val="C00000"/>
                </a:solidFill>
                <a:effectLst/>
              </a:rPr>
              <a:t>внутрішні </a:t>
            </a:r>
            <a:r>
              <a:rPr lang="uk-UA" altLang="en-US" sz="2800" b="1" dirty="0" smtClean="0">
                <a:effectLst/>
              </a:rPr>
              <a:t>(внутрішньогосподарські) та </a:t>
            </a:r>
            <a:br>
              <a:rPr lang="uk-UA" altLang="en-US" sz="2800" b="1" dirty="0" smtClean="0">
                <a:effectLst/>
              </a:rPr>
            </a:br>
            <a:r>
              <a:rPr lang="uk-UA" altLang="en-US" sz="2800" b="1" u="sng" dirty="0" smtClean="0">
                <a:solidFill>
                  <a:srgbClr val="C00000"/>
                </a:solidFill>
                <a:effectLst/>
              </a:rPr>
              <a:t>зовнішні</a:t>
            </a:r>
            <a:r>
              <a:rPr lang="uk-UA" altLang="en-US" sz="2800" b="1" u="sng" dirty="0" smtClean="0">
                <a:effectLst/>
              </a:rPr>
              <a:t> </a:t>
            </a:r>
            <a:r>
              <a:rPr lang="uk-UA" altLang="en-US" sz="2800" b="1" dirty="0" smtClean="0">
                <a:effectLst/>
              </a:rPr>
              <a:t>(</a:t>
            </a:r>
            <a:r>
              <a:rPr lang="uk-UA" altLang="en-US" sz="2800" b="1" dirty="0" err="1" smtClean="0">
                <a:effectLst/>
              </a:rPr>
              <a:t>зовнішньогосподарські</a:t>
            </a:r>
            <a:r>
              <a:rPr lang="uk-UA" altLang="en-US" sz="2800" b="1" dirty="0" smtClean="0">
                <a:effectLst/>
              </a:rPr>
              <a:t>).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1259632" y="2012776"/>
            <a:ext cx="7498080" cy="48006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uk-UA" altLang="en-US" sz="2400" b="1" i="1" dirty="0" smtClean="0"/>
              <a:t>Внутрішні </a:t>
            </a:r>
            <a:r>
              <a:rPr lang="uk-UA" altLang="en-US" sz="2400" dirty="0" smtClean="0"/>
              <a:t>– відносини, що виникають в результаті організації виробництва усередині підприємства і відносини між сільськогосподарським підприємством та його працівниками, між структурними підрозділами підприємства. 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uk-UA" altLang="en-US" sz="2400" b="1" i="1" dirty="0" smtClean="0"/>
              <a:t>Зовнішні</a:t>
            </a:r>
            <a:r>
              <a:rPr lang="uk-UA" altLang="en-US" sz="2400" dirty="0" smtClean="0"/>
              <a:t> – відносини з приводу матеріально-технічного забезпечення, виробничо-технічного обслуговування сільськогосподарських товаро-виробників, реалізації продукції, відносини з державою та іншими суб’єктами господарювання.</a:t>
            </a:r>
          </a:p>
        </p:txBody>
      </p:sp>
    </p:spTree>
    <p:extLst>
      <p:ext uri="{BB962C8B-B14F-4D97-AF65-F5344CB8AC3E}">
        <p14:creationId xmlns:p14="http://schemas.microsoft.com/office/powerpoint/2010/main" val="16715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altLang="en-US" sz="2800" b="1" dirty="0" smtClean="0">
                <a:effectLst/>
              </a:rPr>
              <a:t>Методи правового регулювання </a:t>
            </a:r>
            <a:r>
              <a:rPr lang="en-US" altLang="en-US" sz="2800" b="1" dirty="0" smtClean="0">
                <a:effectLst/>
              </a:rPr>
              <a:t/>
            </a:r>
            <a:br>
              <a:rPr lang="en-US" altLang="en-US" sz="2800" b="1" dirty="0" smtClean="0">
                <a:effectLst/>
              </a:rPr>
            </a:br>
            <a:r>
              <a:rPr lang="uk-UA" altLang="en-US" sz="2800" b="1" dirty="0" smtClean="0">
                <a:effectLst/>
              </a:rPr>
              <a:t>в аграрному праві</a:t>
            </a:r>
            <a:r>
              <a:rPr lang="uk-UA" altLang="en-US" sz="2800" dirty="0" smtClean="0">
                <a:effectLst/>
              </a:rPr>
              <a:t> </a:t>
            </a:r>
            <a:endParaRPr lang="ru-RU" altLang="en-US" sz="2800" dirty="0" smtClean="0">
              <a:effectLst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1435608" y="1724744"/>
            <a:ext cx="7498842" cy="4800600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uk-UA" altLang="en-US" sz="2200" b="1" i="1" dirty="0" smtClean="0">
                <a:latin typeface="+mj-lt"/>
              </a:rPr>
              <a:t>метод диспозитивний</a:t>
            </a:r>
            <a:r>
              <a:rPr lang="uk-UA" altLang="en-US" sz="2200" dirty="0" smtClean="0">
                <a:latin typeface="+mj-lt"/>
              </a:rPr>
              <a:t> (дозволу) – учасникам аграрних</a:t>
            </a:r>
            <a:r>
              <a:rPr lang="en-US" altLang="en-US" sz="2200" dirty="0" smtClean="0">
                <a:latin typeface="+mj-lt"/>
              </a:rPr>
              <a:t> </a:t>
            </a:r>
            <a:r>
              <a:rPr lang="uk-UA" altLang="en-US" sz="2200" dirty="0" smtClean="0">
                <a:latin typeface="+mj-lt"/>
              </a:rPr>
              <a:t>правовідносин дозволяється здійснювати певні дії, види</a:t>
            </a:r>
            <a:r>
              <a:rPr lang="en-US" altLang="en-US" sz="2200" dirty="0" smtClean="0">
                <a:latin typeface="+mj-lt"/>
              </a:rPr>
              <a:t> </a:t>
            </a:r>
            <a:r>
              <a:rPr lang="uk-UA" altLang="en-US" sz="2200" dirty="0" smtClean="0">
                <a:latin typeface="+mj-lt"/>
              </a:rPr>
              <a:t>діяльності; </a:t>
            </a:r>
            <a:endParaRPr lang="en-US" altLang="en-US" sz="2200" dirty="0" smtClean="0">
              <a:latin typeface="+mj-lt"/>
            </a:endParaRPr>
          </a:p>
          <a:p>
            <a:pPr marL="539496" indent="-457200">
              <a:buFont typeface="+mj-lt"/>
              <a:buAutoNum type="arabicPeriod"/>
            </a:pPr>
            <a:endParaRPr lang="uk-UA" altLang="en-US" sz="2200" dirty="0" smtClean="0">
              <a:latin typeface="+mj-lt"/>
            </a:endParaRPr>
          </a:p>
          <a:p>
            <a:pPr marL="539496" indent="-457200">
              <a:buFont typeface="+mj-lt"/>
              <a:buAutoNum type="arabicPeriod"/>
            </a:pPr>
            <a:r>
              <a:rPr lang="uk-UA" altLang="en-US" sz="2200" b="1" i="1" dirty="0" smtClean="0">
                <a:latin typeface="+mj-lt"/>
              </a:rPr>
              <a:t>метод імперативний</a:t>
            </a:r>
            <a:r>
              <a:rPr lang="uk-UA" altLang="en-US" sz="2200" dirty="0" smtClean="0">
                <a:latin typeface="+mj-lt"/>
              </a:rPr>
              <a:t> – використовуються імперативні приписи, коли учасникам правовідносин встановлюються певні межі поведінки або заборони;</a:t>
            </a:r>
            <a:endParaRPr lang="en-US" altLang="en-US" sz="2200" dirty="0" smtClean="0">
              <a:latin typeface="+mj-lt"/>
            </a:endParaRPr>
          </a:p>
          <a:p>
            <a:pPr marL="539496" indent="-457200">
              <a:buFont typeface="+mj-lt"/>
              <a:buAutoNum type="arabicPeriod"/>
            </a:pPr>
            <a:endParaRPr lang="uk-UA" altLang="en-US" sz="2200" dirty="0" smtClean="0">
              <a:latin typeface="+mj-lt"/>
            </a:endParaRPr>
          </a:p>
          <a:p>
            <a:pPr marL="539496" indent="-457200">
              <a:buFont typeface="+mj-lt"/>
              <a:buAutoNum type="arabicPeriod"/>
            </a:pPr>
            <a:r>
              <a:rPr lang="uk-UA" altLang="en-US" sz="2200" b="1" i="1" dirty="0" smtClean="0">
                <a:latin typeface="+mj-lt"/>
              </a:rPr>
              <a:t>метод локальної </a:t>
            </a:r>
            <a:r>
              <a:rPr lang="uk-UA" altLang="en-US" sz="2200" b="1" i="1" dirty="0" err="1" smtClean="0">
                <a:latin typeface="+mj-lt"/>
              </a:rPr>
              <a:t>нормотворчості</a:t>
            </a:r>
            <a:r>
              <a:rPr lang="uk-UA" altLang="en-US" sz="2200" dirty="0" smtClean="0">
                <a:latin typeface="+mj-lt"/>
              </a:rPr>
              <a:t>.</a:t>
            </a:r>
            <a:r>
              <a:rPr lang="ru-RU" altLang="en-US" sz="22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8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800" b="1" dirty="0" smtClean="0"/>
              <a:t>Принципи аграрного права</a:t>
            </a:r>
            <a:endParaRPr lang="ru-RU" sz="3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uk-UA" b="1" dirty="0" smtClean="0"/>
              <a:t>вихідні засади, ідеї, положення</a:t>
            </a:r>
            <a:r>
              <a:rPr lang="uk-UA" dirty="0" smtClean="0"/>
              <a:t>, що:</a:t>
            </a:r>
          </a:p>
          <a:p>
            <a:pPr marL="442913" indent="-361950" algn="just">
              <a:spcBef>
                <a:spcPts val="2400"/>
              </a:spcBef>
              <a:buFont typeface="+mj-lt"/>
              <a:buAutoNum type="arabicPeriod"/>
            </a:pPr>
            <a:r>
              <a:rPr lang="uk-UA" sz="2600" dirty="0" smtClean="0"/>
              <a:t> характеризуються універсальністю, загальною значущістю та вищою імперативністю;</a:t>
            </a:r>
          </a:p>
          <a:p>
            <a:pPr marL="442913" indent="-361950" algn="just">
              <a:spcBef>
                <a:spcPts val="2400"/>
              </a:spcBef>
              <a:buFont typeface="+mj-lt"/>
              <a:buAutoNum type="arabicPeriod"/>
            </a:pPr>
            <a:r>
              <a:rPr lang="uk-UA" sz="2600" dirty="0" smtClean="0"/>
              <a:t>визначають загальну спрямованість і найбільш суттєві риси правового регулювання аграрних відносин та тенденції його розвитку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214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608" y="-18256"/>
            <a:ext cx="749808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altLang="en-US" sz="3600" b="1" dirty="0" smtClean="0">
                <a:effectLst/>
              </a:rPr>
              <a:t>Принципи аграрного права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1259632" y="1340768"/>
            <a:ext cx="7674056" cy="4800600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en-US" sz="2800" b="1" dirty="0" err="1" smtClean="0">
                <a:solidFill>
                  <a:srgbClr val="002060"/>
                </a:solidFill>
              </a:rPr>
              <a:t>основні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,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керівні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ідеї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,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що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визначають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 напрямки та характер правового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регулювання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аграрних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відносин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. </a:t>
            </a:r>
            <a:endParaRPr lang="en-US" altLang="en-US" sz="2800" b="1" dirty="0" smtClean="0">
              <a:solidFill>
                <a:srgbClr val="002060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ru-RU" altLang="en-US" sz="2800" dirty="0" smtClean="0">
              <a:latin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en-US" sz="2800" b="1" dirty="0" smtClean="0">
                <a:solidFill>
                  <a:srgbClr val="FF0000"/>
                </a:solidFill>
              </a:rPr>
              <a:t>Система </a:t>
            </a:r>
            <a:r>
              <a:rPr lang="ru-RU" altLang="en-US" sz="2800" b="1" dirty="0" err="1" smtClean="0">
                <a:solidFill>
                  <a:srgbClr val="FF0000"/>
                </a:solidFill>
              </a:rPr>
              <a:t>принципів</a:t>
            </a:r>
            <a:r>
              <a:rPr lang="ru-RU" altLang="en-US" sz="2800" b="1" dirty="0" smtClean="0">
                <a:solidFill>
                  <a:srgbClr val="FF0000"/>
                </a:solidFill>
              </a:rPr>
              <a:t> аграрного права: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uk-UA" altLang="en-US" sz="2800" dirty="0" err="1" smtClean="0"/>
              <a:t>загальноправові</a:t>
            </a:r>
            <a:r>
              <a:rPr lang="uk-UA" altLang="en-US" sz="2800" dirty="0" smtClean="0"/>
              <a:t>;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uk-UA" altLang="en-US" sz="2800" dirty="0" smtClean="0"/>
              <a:t>міжгалузеві;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uk-UA" altLang="en-US" sz="2800" dirty="0" smtClean="0"/>
              <a:t>галузеві;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uk-UA" altLang="en-US" sz="2800" dirty="0" smtClean="0"/>
              <a:t>принципи окремих інститутів.</a:t>
            </a:r>
          </a:p>
        </p:txBody>
      </p:sp>
    </p:spTree>
    <p:extLst>
      <p:ext uri="{BB962C8B-B14F-4D97-AF65-F5344CB8AC3E}">
        <p14:creationId xmlns:p14="http://schemas.microsoft.com/office/powerpoint/2010/main" val="42686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-27384"/>
            <a:ext cx="7818437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altLang="en-US" sz="2000" b="1" dirty="0" smtClean="0">
                <a:effectLst/>
              </a:rPr>
              <a:t> </a:t>
            </a:r>
            <a:r>
              <a:rPr lang="uk-UA" altLang="en-US" sz="2800" b="1" dirty="0" smtClean="0">
                <a:effectLst/>
              </a:rPr>
              <a:t>Основні галузеві принципи аграрного права</a:t>
            </a:r>
            <a:r>
              <a:rPr lang="uk-UA" altLang="en-US" sz="2800" dirty="0" smtClean="0">
                <a:effectLst/>
              </a:rPr>
              <a:t>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1116013" y="769541"/>
            <a:ext cx="7786687" cy="5443934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пріоритетності розвитку сільського господарства;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свободи аграрного підприємництва, добровільності вибору форм й напрямків господарської діяльності в аграрному секторі;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юридичної рівності форм аграрного підприємництва;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невтручання державних органів у виробничо-господарську діяльність аграрних товаровиробників 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аграрний протекціонізм;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пріоритетності соціального розвитку села;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сталого розвитку сільських територій;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екологізації аграрного виробництва;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забезпечення продовольчої та </a:t>
            </a:r>
            <a:r>
              <a:rPr lang="uk-UA" altLang="en-US" sz="2200" smtClean="0"/>
              <a:t>сировинної безпеки.</a:t>
            </a:r>
            <a:endParaRPr lang="uk-UA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127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Функції аграрного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основні напрями правового впливу норм цієї галузі  на аграрні правовідносини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60372"/>
              </p:ext>
            </p:extLst>
          </p:nvPr>
        </p:nvGraphicFramePr>
        <p:xfrm>
          <a:off x="1714480" y="2643182"/>
          <a:ext cx="7000924" cy="34755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60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Спеціально-юридичні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Загальносоціальні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Регулятивна</a:t>
                      </a:r>
                      <a:r>
                        <a:rPr lang="uk-UA" baseline="0" dirty="0" smtClean="0"/>
                        <a:t> статична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Економічна</a:t>
                      </a:r>
                    </a:p>
                    <a:p>
                      <a:pPr algn="just"/>
                      <a:r>
                        <a:rPr lang="uk-UA" dirty="0" smtClean="0"/>
                        <a:t>Політична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Регулятивна динамічна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Екологічна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Організаційна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Охоронна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Інформаційна</a:t>
                      </a:r>
                      <a:endParaRPr lang="ru-RU" dirty="0" smtClean="0"/>
                    </a:p>
                    <a:p>
                      <a:pPr algn="just"/>
                      <a:r>
                        <a:rPr lang="uk-UA" dirty="0" smtClean="0"/>
                        <a:t>Орієнтаційна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Превентивно-виховна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Оціночна</a:t>
                      </a:r>
                    </a:p>
                    <a:p>
                      <a:pPr algn="just"/>
                      <a:r>
                        <a:rPr lang="uk-UA" dirty="0" smtClean="0"/>
                        <a:t>Гуманістична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Превентивно-стимулююча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Пізнавальна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Система аграрного права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14488"/>
            <a:ext cx="7576398" cy="4533912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</a:t>
            </a:r>
            <a:r>
              <a:rPr lang="uk-UA" sz="3600" dirty="0" smtClean="0"/>
              <a:t>Науково обґрунтоване послідовне розміщення  земельно-правових інститутів, що складаються з пев-них множин земельно-правових норм, які  регулюють однорідні, відносно відособлені цілісні групи земельних відносин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1435100" y="476250"/>
            <a:ext cx="7499350" cy="577215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en-US" b="1" i="1" dirty="0" smtClean="0">
                <a:latin typeface="Times New Roman" panose="02020603050405020304" pitchFamily="18" charset="0"/>
              </a:rPr>
              <a:t>Система аграрного права</a:t>
            </a:r>
            <a:r>
              <a:rPr lang="ru-RU" altLang="en-US" dirty="0" smtClean="0">
                <a:latin typeface="Times New Roman" panose="02020603050405020304" pitchFamily="18" charset="0"/>
              </a:rPr>
              <a:t> –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науково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обґрунтоване</a:t>
            </a:r>
            <a:r>
              <a:rPr lang="ru-RU" altLang="en-US" dirty="0" smtClean="0">
                <a:latin typeface="Times New Roman" panose="02020603050405020304" pitchFamily="18" charset="0"/>
              </a:rPr>
              <a:t>,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логічно-послідовне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розміщення</a:t>
            </a:r>
            <a:r>
              <a:rPr lang="ru-RU" altLang="en-US" dirty="0" smtClean="0">
                <a:latin typeface="Times New Roman" panose="02020603050405020304" pitchFamily="18" charset="0"/>
              </a:rPr>
              <a:t> аграрно-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правових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інститутів</a:t>
            </a:r>
            <a:r>
              <a:rPr lang="ru-RU" altLang="en-US" dirty="0" smtClean="0">
                <a:latin typeface="Times New Roman" panose="02020603050405020304" pitchFamily="18" charset="0"/>
              </a:rPr>
              <a:t>, нормами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яких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регулюються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аграрні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відносини</a:t>
            </a:r>
            <a:r>
              <a:rPr lang="ru-RU" altLang="en-US" dirty="0" smtClean="0">
                <a:latin typeface="Times New Roman" panose="02020603050405020304" pitchFamily="18" charset="0"/>
              </a:rPr>
              <a:t>.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en-US" b="1" i="1" dirty="0" smtClean="0"/>
              <a:t>Система аграрного права </a:t>
            </a:r>
            <a:r>
              <a:rPr lang="ru-RU" altLang="en-US" b="1" i="1" dirty="0" err="1" smtClean="0"/>
              <a:t>складається</a:t>
            </a:r>
            <a:r>
              <a:rPr lang="ru-RU" altLang="en-US" b="1" i="1" dirty="0" smtClean="0"/>
              <a:t> </a:t>
            </a:r>
            <a:r>
              <a:rPr lang="ru-RU" altLang="en-US" b="1" i="1" dirty="0" err="1" smtClean="0"/>
              <a:t>із</a:t>
            </a:r>
            <a:r>
              <a:rPr lang="ru-RU" altLang="en-US" b="1" i="1" dirty="0" smtClean="0"/>
              <a:t> </a:t>
            </a:r>
            <a:r>
              <a:rPr lang="ru-RU" altLang="en-US" b="1" i="1" dirty="0" err="1" smtClean="0"/>
              <a:t>Загальної</a:t>
            </a:r>
            <a:r>
              <a:rPr lang="ru-RU" altLang="en-US" b="1" i="1" dirty="0" smtClean="0"/>
              <a:t>, </a:t>
            </a:r>
            <a:r>
              <a:rPr lang="ru-RU" altLang="en-US" b="1" i="1" dirty="0" err="1" smtClean="0"/>
              <a:t>Особливої</a:t>
            </a:r>
            <a:r>
              <a:rPr lang="ru-RU" altLang="en-US" b="1" i="1" dirty="0" smtClean="0"/>
              <a:t> та </a:t>
            </a:r>
            <a:r>
              <a:rPr lang="ru-RU" altLang="en-US" b="1" i="1" dirty="0" err="1" smtClean="0"/>
              <a:t>Спеціальної</a:t>
            </a:r>
            <a:r>
              <a:rPr lang="ru-RU" altLang="en-US" b="1" i="1" dirty="0" smtClean="0"/>
              <a:t> </a:t>
            </a:r>
            <a:r>
              <a:rPr lang="ru-RU" altLang="en-US" b="1" i="1" dirty="0" err="1" smtClean="0"/>
              <a:t>частин</a:t>
            </a:r>
            <a:r>
              <a:rPr lang="ru-RU" altLang="en-US" b="1" i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32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608" y="-243408"/>
            <a:ext cx="749808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altLang="en-US" sz="3000" b="1" dirty="0" smtClean="0">
                <a:effectLst/>
              </a:rPr>
              <a:t>Загальна частина аграрного права:</a:t>
            </a:r>
            <a:r>
              <a:rPr lang="ru-RU" altLang="en-US" sz="3000" dirty="0" smtClean="0">
                <a:effectLst/>
              </a:rPr>
              <a:t>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1435608" y="764704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загальних засад правового регулювання аграрних відносин.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Інститути правового становища окремих суб'єктів аграрного виробництва.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державного регулювання сільського господарства.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правових засад аграрного протекціонізму.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правових засад публічного управління у сільському господарстві.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правового регулювання сталого розвитку сільських територій (соціальної сфери села).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юридичної відповідальності у сфері аграрних відносин.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7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608" y="-171400"/>
            <a:ext cx="749808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altLang="en-US" sz="3000" b="1" dirty="0" smtClean="0">
                <a:effectLst/>
              </a:rPr>
              <a:t>Особлива частина аграрного права:</a:t>
            </a:r>
            <a:r>
              <a:rPr lang="ru-RU" altLang="en-US" sz="3000" dirty="0" smtClean="0">
                <a:effectLst/>
              </a:rPr>
              <a:t>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1115616" y="908720"/>
            <a:ext cx="7818072" cy="5832648"/>
          </a:xfrm>
        </p:spPr>
        <p:txBody>
          <a:bodyPr>
            <a:noAutofit/>
          </a:bodyPr>
          <a:lstStyle/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режиму майна в сільському господарстві.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режиму природних ресурсів у сфері аграрного виробництва.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правових засад внутрішньо-господарського управління у сільському господарстві.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регулювання виробничо-господарської діяльності аграрних товаровиробників.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регулювання договірних відносин суб'єктів аграрного виробництва.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регулювання фінансової діяльності аграрних товаровиробників.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регулювання зовнішньоекономічної діяльності аграрних товаровиробників.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регулювання трудових та соціально-пенсійних відносин у сфері аграрного виробництва.</a:t>
            </a:r>
          </a:p>
          <a:p>
            <a:pPr marL="596646" indent="-514350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endParaRPr lang="ru-RU" altLang="en-US" sz="2200" dirty="0"/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endParaRPr lang="ru-RU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54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3130" y="-99392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altLang="en-US" sz="3200" dirty="0" smtClean="0">
                <a:effectLst/>
                <a:latin typeface="Times New Roman" panose="02020603050405020304" pitchFamily="18" charset="0"/>
              </a:rPr>
              <a:t>Рекомендований посібник</a:t>
            </a:r>
            <a:endParaRPr lang="ru-RU" altLang="en-US" sz="3200" dirty="0" smtClean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9" t="12766" r="33214" b="4729"/>
          <a:stretch>
            <a:fillRect/>
          </a:stretch>
        </p:blipFill>
        <p:spPr>
          <a:xfrm>
            <a:off x="2627784" y="1196752"/>
            <a:ext cx="4608512" cy="4824412"/>
          </a:xfrm>
        </p:spPr>
      </p:pic>
    </p:spTree>
    <p:extLst>
      <p:ext uri="{BB962C8B-B14F-4D97-AF65-F5344CB8AC3E}">
        <p14:creationId xmlns:p14="http://schemas.microsoft.com/office/powerpoint/2010/main" val="23866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1187624" y="549275"/>
            <a:ext cx="7746826" cy="5699125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uk-UA" altLang="en-US" b="1" dirty="0" smtClean="0">
                <a:solidFill>
                  <a:srgbClr val="C00000"/>
                </a:solidFill>
              </a:rPr>
              <a:t>Спеціальна частина </a:t>
            </a:r>
            <a:r>
              <a:rPr lang="uk-UA" altLang="en-US" dirty="0" smtClean="0"/>
              <a:t>аграрного права присвячена основним рисам аграрного права </a:t>
            </a:r>
            <a:r>
              <a:rPr lang="uk-UA" altLang="en-US" b="1" dirty="0" smtClean="0">
                <a:solidFill>
                  <a:srgbClr val="C00000"/>
                </a:solidFill>
              </a:rPr>
              <a:t>зарубіжних країн</a:t>
            </a:r>
            <a:r>
              <a:rPr lang="uk-UA" altLang="en-US" dirty="0" smtClean="0"/>
              <a:t>, правовому регулюванню земельної та аграрної реформ в цих країнах. </a:t>
            </a:r>
          </a:p>
        </p:txBody>
      </p:sp>
    </p:spTree>
    <p:extLst>
      <p:ext uri="{BB962C8B-B14F-4D97-AF65-F5344CB8AC3E}">
        <p14:creationId xmlns:p14="http://schemas.microsoft.com/office/powerpoint/2010/main" val="28229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Співвідношення аграрного права із суміжними галузями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z="3200" b="1" dirty="0"/>
              <a:t>Цивільне право</a:t>
            </a:r>
          </a:p>
          <a:p>
            <a:r>
              <a:rPr lang="uk-UA" sz="3200" b="1" dirty="0" smtClean="0"/>
              <a:t>Господарське право</a:t>
            </a:r>
          </a:p>
          <a:p>
            <a:r>
              <a:rPr lang="uk-UA" sz="3200" b="1" dirty="0" smtClean="0"/>
              <a:t>Фінансове право</a:t>
            </a:r>
          </a:p>
          <a:p>
            <a:r>
              <a:rPr lang="uk-UA" sz="3200" b="1" dirty="0" smtClean="0"/>
              <a:t>Трудове право</a:t>
            </a:r>
          </a:p>
          <a:p>
            <a:r>
              <a:rPr lang="uk-UA" sz="3200" b="1" dirty="0" smtClean="0"/>
              <a:t>Право соціального захисту</a:t>
            </a:r>
          </a:p>
          <a:p>
            <a:r>
              <a:rPr lang="uk-UA" sz="3200" b="1" dirty="0" smtClean="0"/>
              <a:t>Кримінальне право</a:t>
            </a:r>
          </a:p>
          <a:p>
            <a:r>
              <a:rPr lang="uk-UA" sz="3200" b="1" dirty="0" smtClean="0"/>
              <a:t>Процесуальні галузі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259632" y="1524000"/>
            <a:ext cx="3888432" cy="4663440"/>
          </a:xfrm>
        </p:spPr>
        <p:txBody>
          <a:bodyPr>
            <a:normAutofit fontScale="85000" lnSpcReduction="10000"/>
          </a:bodyPr>
          <a:lstStyle/>
          <a:p>
            <a:r>
              <a:rPr lang="uk-UA" sz="3200" b="1" dirty="0" smtClean="0"/>
              <a:t>Конституційне право</a:t>
            </a:r>
          </a:p>
          <a:p>
            <a:r>
              <a:rPr lang="uk-UA" sz="3200" b="1" dirty="0"/>
              <a:t>Адміністративне право</a:t>
            </a:r>
          </a:p>
          <a:p>
            <a:r>
              <a:rPr lang="uk-UA" sz="3200" b="1" dirty="0" smtClean="0"/>
              <a:t>Екологічне право</a:t>
            </a:r>
          </a:p>
          <a:p>
            <a:r>
              <a:rPr lang="uk-UA" sz="3200" b="1" dirty="0" smtClean="0"/>
              <a:t>Природоресурсне право</a:t>
            </a:r>
          </a:p>
          <a:p>
            <a:r>
              <a:rPr lang="uk-UA" sz="3200" b="1" dirty="0" smtClean="0"/>
              <a:t>Земельне право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Аграрне право як галузь науки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800" b="1" dirty="0"/>
              <a:t>це </a:t>
            </a:r>
            <a:r>
              <a:rPr lang="uk-UA" sz="2800" b="1" dirty="0">
                <a:solidFill>
                  <a:srgbClr val="C00000"/>
                </a:solidFill>
              </a:rPr>
              <a:t>система знань, теорій</a:t>
            </a:r>
            <a:r>
              <a:rPr lang="uk-UA" sz="2800" b="1" dirty="0" smtClean="0">
                <a:solidFill>
                  <a:srgbClr val="C00000"/>
                </a:solidFill>
              </a:rPr>
              <a:t>, концепцій</a:t>
            </a:r>
            <a:r>
              <a:rPr lang="uk-UA" sz="2800" b="1" dirty="0" smtClean="0"/>
              <a:t>, поглядів тощо стосовно  закономірностей функціонування та розвитку </a:t>
            </a:r>
            <a:r>
              <a:rPr lang="uk-UA" sz="2800" b="1" dirty="0"/>
              <a:t>правового регулювання </a:t>
            </a:r>
            <a:r>
              <a:rPr lang="uk-UA" sz="2800" b="1" dirty="0" smtClean="0"/>
              <a:t>аграрних відносин, аграрного права як галузі права та аграрного законодавства, тлумачення аграрно-правових </a:t>
            </a:r>
            <a:r>
              <a:rPr lang="uk-UA" sz="2800" b="1" dirty="0"/>
              <a:t>норм, результатів аналізу й узагальнення практики їх </a:t>
            </a:r>
            <a:r>
              <a:rPr lang="uk-UA" sz="2800" b="1" dirty="0" smtClean="0"/>
              <a:t>застосування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71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Предмет науки аграрного права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62500" lnSpcReduction="20000"/>
          </a:bodyPr>
          <a:lstStyle/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історія виникнення, становлення та розвитку правового регулювання </a:t>
            </a:r>
            <a:r>
              <a:rPr lang="uk-UA" b="1" dirty="0" smtClean="0"/>
              <a:t>аграрних </a:t>
            </a:r>
            <a:r>
              <a:rPr lang="uk-UA" b="1" dirty="0"/>
              <a:t>відносин як в Україні, так і за кордоном;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аграрна, земельна, екологічна політика Української держави як ідейна і організаційна основа розвитку </a:t>
            </a:r>
            <a:r>
              <a:rPr lang="uk-UA" b="1" dirty="0" smtClean="0"/>
              <a:t>аграрного </a:t>
            </a:r>
            <a:r>
              <a:rPr lang="uk-UA" b="1" dirty="0"/>
              <a:t>права;  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норми сучасного </a:t>
            </a:r>
            <a:r>
              <a:rPr lang="uk-UA" b="1" dirty="0" smtClean="0"/>
              <a:t>аграрного </a:t>
            </a:r>
            <a:r>
              <a:rPr lang="uk-UA" b="1" dirty="0"/>
              <a:t>права;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 smtClean="0"/>
              <a:t>аграрні </a:t>
            </a:r>
            <a:r>
              <a:rPr lang="uk-UA" b="1" dirty="0"/>
              <a:t>відносини як предмет </a:t>
            </a:r>
            <a:r>
              <a:rPr lang="uk-UA" b="1" dirty="0" smtClean="0"/>
              <a:t>аграрно-правового </a:t>
            </a:r>
            <a:r>
              <a:rPr lang="uk-UA" b="1" dirty="0"/>
              <a:t>регулювання;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судова, адміністративна практика застосування </a:t>
            </a:r>
            <a:r>
              <a:rPr lang="uk-UA" b="1" dirty="0" smtClean="0"/>
              <a:t>аграрно-правових </a:t>
            </a:r>
            <a:r>
              <a:rPr lang="uk-UA" b="1" dirty="0"/>
              <a:t>норм;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взаємодія норм </a:t>
            </a:r>
            <a:r>
              <a:rPr lang="uk-UA" b="1" dirty="0" smtClean="0"/>
              <a:t>аграрного </a:t>
            </a:r>
            <a:r>
              <a:rPr lang="uk-UA" b="1" dirty="0"/>
              <a:t>права </a:t>
            </a:r>
            <a:r>
              <a:rPr lang="uk-UA" b="1" dirty="0" smtClean="0"/>
              <a:t>із </a:t>
            </a:r>
            <a:r>
              <a:rPr lang="uk-UA" b="1" dirty="0"/>
              <a:t>нормами суміжних галузей права;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сучасний стан правового регулювання </a:t>
            </a:r>
            <a:r>
              <a:rPr lang="uk-UA" b="1" dirty="0" smtClean="0"/>
              <a:t>аграрних відносин </a:t>
            </a:r>
            <a:r>
              <a:rPr lang="uk-UA" b="1" dirty="0"/>
              <a:t>у зарубіжних країнах;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тенденції розвитку </a:t>
            </a:r>
            <a:r>
              <a:rPr lang="uk-UA" b="1" dirty="0" smtClean="0"/>
              <a:t>аграрно-правового </a:t>
            </a:r>
            <a:r>
              <a:rPr lang="uk-UA" b="1" dirty="0"/>
              <a:t>регулювання в Україні зокрема та </a:t>
            </a:r>
            <a:r>
              <a:rPr lang="uk-UA" b="1" dirty="0" smtClean="0"/>
              <a:t>у </a:t>
            </a:r>
            <a:r>
              <a:rPr lang="uk-UA" b="1" dirty="0"/>
              <a:t>світі </a:t>
            </a:r>
            <a:r>
              <a:rPr lang="uk-UA" b="1" dirty="0" smtClean="0"/>
              <a:t>загалом.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44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Аграрне право як </a:t>
            </a:r>
            <a:br>
              <a:rPr lang="uk-UA" b="1" dirty="0" smtClean="0"/>
            </a:br>
            <a:r>
              <a:rPr lang="uk-UA" b="1" dirty="0" smtClean="0"/>
              <a:t>навчальна дисципліна 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35608" y="1940768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це викладена в певній системі та послідовності на базі поєднання теорії і практики правового регулювання інформація про основні положення науки </a:t>
            </a:r>
            <a:r>
              <a:rPr lang="uk-UA" b="1" dirty="0" smtClean="0"/>
              <a:t>аграрного права </a:t>
            </a:r>
            <a:r>
              <a:rPr lang="uk-UA" b="1" dirty="0"/>
              <a:t>з метою їх успішного засвоєння студентами.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29743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75656" y="188640"/>
            <a:ext cx="734481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Однією з </a:t>
            </a:r>
            <a:r>
              <a:rPr lang="uk-UA" sz="2000" dirty="0" smtClean="0"/>
              <a:t>найбільш перспективних </a:t>
            </a:r>
            <a:r>
              <a:rPr lang="uk-UA" sz="2000" dirty="0"/>
              <a:t>альтернатив одержання енергії в Україні є </a:t>
            </a:r>
            <a:r>
              <a:rPr lang="uk-UA" sz="2000" b="1" dirty="0"/>
              <a:t>енергія біомаси</a:t>
            </a:r>
            <a:r>
              <a:rPr lang="uk-UA" sz="2000" dirty="0"/>
              <a:t>. Біомаса дозволяє отримати відновлювальну форму енергії завдяки спалюванню органічних матеріалів (рослин), які можна ефективно використовувати в якості альтернативного джерела опалення. </a:t>
            </a:r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/>
              <a:t>Частка </a:t>
            </a:r>
            <a:r>
              <a:rPr lang="uk-UA" sz="2000" dirty="0"/>
              <a:t>біомаси в загальному постачанні первинної енергії в Україні становить лише 1,6 %, тоді як має потенціал до забезпечення близько 7-9% енергетичних потреб країни</a:t>
            </a:r>
            <a:r>
              <a:rPr lang="uk-UA" sz="20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200" dirty="0" smtClean="0">
                <a:solidFill>
                  <a:srgbClr val="0070C0"/>
                </a:solidFill>
              </a:rPr>
              <a:t>ЗАКОН </a:t>
            </a:r>
            <a:r>
              <a:rPr lang="ru-RU" sz="2200" dirty="0">
                <a:solidFill>
                  <a:srgbClr val="0070C0"/>
                </a:solidFill>
              </a:rPr>
              <a:t>УКРАЇНИ</a:t>
            </a:r>
          </a:p>
          <a:p>
            <a:pPr algn="just"/>
            <a:r>
              <a:rPr lang="ru-RU" sz="2200" dirty="0" smtClean="0">
                <a:solidFill>
                  <a:srgbClr val="C00000"/>
                </a:solidFill>
              </a:rPr>
              <a:t>«Про </a:t>
            </a:r>
            <a:r>
              <a:rPr lang="ru-RU" sz="2200" dirty="0" err="1">
                <a:solidFill>
                  <a:srgbClr val="C00000"/>
                </a:solidFill>
              </a:rPr>
              <a:t>альтернативні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 err="1">
                <a:solidFill>
                  <a:srgbClr val="C00000"/>
                </a:solidFill>
              </a:rPr>
              <a:t>джерела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енергії</a:t>
            </a:r>
            <a:r>
              <a:rPr lang="ru-RU" sz="2200" dirty="0" smtClean="0">
                <a:solidFill>
                  <a:srgbClr val="C00000"/>
                </a:solidFill>
              </a:rPr>
              <a:t>»</a:t>
            </a:r>
          </a:p>
          <a:p>
            <a:pPr algn="just"/>
            <a:r>
              <a:rPr lang="uk-UA" sz="2200" dirty="0" smtClean="0">
                <a:solidFill>
                  <a:srgbClr val="0070C0"/>
                </a:solidFill>
              </a:rPr>
              <a:t>від 20 лютого 2003 р.</a:t>
            </a:r>
            <a:r>
              <a:rPr lang="uk-UA" sz="2200" dirty="0" smtClean="0">
                <a:solidFill>
                  <a:srgbClr val="00B0F0"/>
                </a:solidFill>
              </a:rPr>
              <a:t> </a:t>
            </a:r>
            <a:endParaRPr lang="uk-UA" sz="2200" dirty="0">
              <a:solidFill>
                <a:srgbClr val="0070C0"/>
              </a:solidFill>
            </a:endParaRPr>
          </a:p>
          <a:p>
            <a:pPr algn="just"/>
            <a:endParaRPr lang="uk-UA" sz="2400" dirty="0" smtClean="0"/>
          </a:p>
          <a:p>
            <a:pPr algn="just"/>
            <a:r>
              <a:rPr lang="ru-RU" sz="2200" dirty="0">
                <a:solidFill>
                  <a:srgbClr val="0070C0"/>
                </a:solidFill>
              </a:rPr>
              <a:t>ЗАКОН УКРАЇНИ</a:t>
            </a:r>
          </a:p>
          <a:p>
            <a:pPr algn="just"/>
            <a:r>
              <a:rPr lang="uk-UA" sz="2200" dirty="0" smtClean="0">
                <a:solidFill>
                  <a:srgbClr val="C00000"/>
                </a:solidFill>
              </a:rPr>
              <a:t>«Про внесення змін до деяких законів України щодо удосконалення умов підтримки виробництва електричної енергії з альтернативних джерел енергії»</a:t>
            </a:r>
          </a:p>
          <a:p>
            <a:pPr algn="just"/>
            <a:r>
              <a:rPr lang="uk-UA" sz="2200" dirty="0" smtClean="0">
                <a:solidFill>
                  <a:srgbClr val="0070C0"/>
                </a:solidFill>
              </a:rPr>
              <a:t>від 21 липня 2020 </a:t>
            </a:r>
            <a:r>
              <a:rPr lang="uk-UA" sz="2200" dirty="0">
                <a:solidFill>
                  <a:srgbClr val="0070C0"/>
                </a:solidFill>
              </a:rPr>
              <a:t>р.</a:t>
            </a:r>
            <a:r>
              <a:rPr lang="uk-UA" sz="2200" dirty="0">
                <a:solidFill>
                  <a:srgbClr val="00B0F0"/>
                </a:solidFill>
              </a:rPr>
              <a:t> </a:t>
            </a:r>
            <a:endParaRPr lang="uk-UA" sz="2200" dirty="0">
              <a:solidFill>
                <a:srgbClr val="0070C0"/>
              </a:solidFill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90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/>
          <p:nvPr/>
        </p:nvSpPr>
        <p:spPr>
          <a:xfrm>
            <a:off x="1115616" y="5016658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/>
              <a:t>Офіційний </a:t>
            </a:r>
            <a:r>
              <a:rPr lang="uk-UA" sz="2600" b="1" dirty="0" err="1" smtClean="0"/>
              <a:t>вебсайт</a:t>
            </a:r>
            <a:r>
              <a:rPr lang="uk-UA" sz="2600" b="1" dirty="0" smtClean="0"/>
              <a:t> Міністерства аграрної політики та продовольства України </a:t>
            </a:r>
          </a:p>
          <a:p>
            <a:r>
              <a:rPr lang="en-US" sz="2600" dirty="0">
                <a:solidFill>
                  <a:srgbClr val="C00000"/>
                </a:solidFill>
              </a:rPr>
              <a:t>https://minagro.gov.ua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34" y="135366"/>
            <a:ext cx="7955383" cy="49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200" b="1" dirty="0" smtClean="0"/>
              <a:t>Офіційний сайт Державної служби України з питань геодезії, картографії та кадастру</a:t>
            </a:r>
            <a:endParaRPr lang="ru-RU" sz="2200" b="1" dirty="0"/>
          </a:p>
        </p:txBody>
      </p:sp>
      <p:pic>
        <p:nvPicPr>
          <p:cNvPr id="3074" name="Picture 2" descr="D:\Викладання\Лекц\Сайт Держгеокадастру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608" y="1717253"/>
            <a:ext cx="3547729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83337" y="1524000"/>
            <a:ext cx="3950351" cy="4663440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82296" indent="0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http</a:t>
            </a:r>
            <a:r>
              <a:rPr lang="en-US" sz="3600" dirty="0">
                <a:solidFill>
                  <a:srgbClr val="C00000"/>
                </a:solidFill>
              </a:rPr>
              <a:t>://land.gov.ua/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/>
          <p:nvPr/>
        </p:nvSpPr>
        <p:spPr>
          <a:xfrm>
            <a:off x="1043608" y="5807005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/>
              <a:t>Інформаційно-аналітичне агентство «АПК-</a:t>
            </a:r>
            <a:r>
              <a:rPr lang="uk-UA" sz="2600" b="1" dirty="0" err="1" smtClean="0"/>
              <a:t>Інформ</a:t>
            </a:r>
            <a:r>
              <a:rPr lang="uk-UA" sz="2600" b="1" dirty="0" smtClean="0"/>
              <a:t>»</a:t>
            </a:r>
          </a:p>
          <a:p>
            <a:r>
              <a:rPr lang="en-US" sz="2600" dirty="0">
                <a:solidFill>
                  <a:srgbClr val="C00000"/>
                </a:solidFill>
              </a:rPr>
              <a:t>https://www.apk-inform.com/uk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68719"/>
            <a:ext cx="8064896" cy="486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Передумови формування аграрного права</a:t>
            </a:r>
            <a:r>
              <a:rPr lang="en-US" sz="2400" b="1" dirty="0" smtClean="0"/>
              <a:t> </a:t>
            </a:r>
            <a:r>
              <a:rPr lang="uk-UA" sz="2400" b="1" dirty="0" smtClean="0"/>
              <a:t>як галузі права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7746064" cy="5400600"/>
          </a:xfrm>
        </p:spPr>
        <p:txBody>
          <a:bodyPr>
            <a:noAutofit/>
          </a:bodyPr>
          <a:lstStyle/>
          <a:p>
            <a:pPr marL="596646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 smtClean="0">
                <a:solidFill>
                  <a:srgbClr val="FF0000"/>
                </a:solidFill>
              </a:rPr>
              <a:t>специфіка виробничої діяльності в сільському господарстві</a:t>
            </a:r>
            <a:r>
              <a:rPr lang="uk-UA" sz="2000" b="1" dirty="0" smtClean="0"/>
              <a:t>, яка визначається як соціально-економічними, так і природно-кліматичними умовами, і полягає в наступному:</a:t>
            </a:r>
          </a:p>
          <a:p>
            <a:pPr marL="987425" indent="-180975">
              <a:spcBef>
                <a:spcPts val="0"/>
              </a:spcBef>
              <a:tabLst>
                <a:tab pos="1439863" algn="l"/>
              </a:tabLst>
            </a:pPr>
            <a:r>
              <a:rPr lang="uk-UA" sz="1800" b="1" dirty="0" smtClean="0">
                <a:solidFill>
                  <a:srgbClr val="002060"/>
                </a:solidFill>
              </a:rPr>
              <a:t>сільське господарство безпосередньо пов’язане з використанням землі як специфічного засобу виробництва;</a:t>
            </a:r>
          </a:p>
          <a:p>
            <a:pPr marL="987425" indent="-180975">
              <a:spcBef>
                <a:spcPts val="0"/>
              </a:spcBef>
              <a:tabLst>
                <a:tab pos="1439863" algn="l"/>
              </a:tabLst>
            </a:pPr>
            <a:r>
              <a:rPr lang="uk-UA" sz="1800" b="1" dirty="0" smtClean="0">
                <a:solidFill>
                  <a:srgbClr val="002060"/>
                </a:solidFill>
              </a:rPr>
              <a:t>в аграрному секторі процес виробництва пов’язаний з використанням біологічних факторів;</a:t>
            </a:r>
          </a:p>
          <a:p>
            <a:pPr marL="987425" indent="-180975">
              <a:spcBef>
                <a:spcPts val="0"/>
              </a:spcBef>
              <a:tabLst>
                <a:tab pos="1439863" algn="l"/>
              </a:tabLst>
            </a:pPr>
            <a:r>
              <a:rPr lang="uk-UA" sz="1800" b="1" dirty="0" smtClean="0">
                <a:solidFill>
                  <a:srgbClr val="002060"/>
                </a:solidFill>
              </a:rPr>
              <a:t>ритм сільськогосподарського виробництва регулюється природно-біологічними факторами, в зв’язку з чим величезне значення має фактор часу;</a:t>
            </a:r>
          </a:p>
          <a:p>
            <a:pPr marL="987425" indent="-180975">
              <a:spcBef>
                <a:spcPts val="0"/>
              </a:spcBef>
              <a:tabLst>
                <a:tab pos="1439863" algn="l"/>
              </a:tabLst>
            </a:pPr>
            <a:r>
              <a:rPr lang="uk-UA" sz="1800" b="1" dirty="0" smtClean="0">
                <a:solidFill>
                  <a:srgbClr val="002060"/>
                </a:solidFill>
              </a:rPr>
              <a:t>нерегулярний вихід продукції через сезонний характер виробництва;</a:t>
            </a:r>
          </a:p>
          <a:p>
            <a:pPr marL="987425" indent="-180975">
              <a:spcBef>
                <a:spcPts val="0"/>
              </a:spcBef>
              <a:tabLst>
                <a:tab pos="1439863" algn="l"/>
              </a:tabLst>
            </a:pPr>
            <a:r>
              <a:rPr lang="uk-UA" sz="1800" b="1" dirty="0" smtClean="0">
                <a:solidFill>
                  <a:srgbClr val="002060"/>
                </a:solidFill>
              </a:rPr>
              <a:t>підвищений нормальний виробничий ризик.</a:t>
            </a:r>
          </a:p>
          <a:p>
            <a:pPr marL="596646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uk-UA" sz="2000" b="1" dirty="0" smtClean="0">
                <a:solidFill>
                  <a:srgbClr val="FF0000"/>
                </a:solidFill>
              </a:rPr>
              <a:t>багатоманітність та рівноправність форм власності </a:t>
            </a:r>
            <a:r>
              <a:rPr lang="uk-UA" sz="2000" b="1" dirty="0" smtClean="0"/>
              <a:t>на землю та інші засоби виробництва в сільському господарстві;</a:t>
            </a:r>
          </a:p>
          <a:p>
            <a:pPr marL="596646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uk-UA" sz="2000" b="1" dirty="0" smtClean="0">
                <a:solidFill>
                  <a:srgbClr val="FF0000"/>
                </a:solidFill>
              </a:rPr>
              <a:t>багатоманітність та рівноправність організаційно-правових форм господарювання </a:t>
            </a:r>
            <a:r>
              <a:rPr lang="uk-UA" sz="2000" b="1" dirty="0" smtClean="0"/>
              <a:t>в аграрному секторі;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1765</TotalTime>
  <Words>3100</Words>
  <Application>Microsoft Office PowerPoint</Application>
  <PresentationFormat>Екран (4:3)</PresentationFormat>
  <Paragraphs>325</Paragraphs>
  <Slides>55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55</vt:i4>
      </vt:variant>
    </vt:vector>
  </HeadingPairs>
  <TitlesOfParts>
    <vt:vector size="64" baseType="lpstr">
      <vt:lpstr>Arial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1_Солнцестояние</vt:lpstr>
      <vt:lpstr>Поняття,  предмет  та система  АГРАРНОГО права  України</vt:lpstr>
      <vt:lpstr>Основні питання теми</vt:lpstr>
      <vt:lpstr>Основна навчальна література</vt:lpstr>
      <vt:lpstr>Рекомендований підручник</vt:lpstr>
      <vt:lpstr>Рекомендований посібник</vt:lpstr>
      <vt:lpstr>Презентація PowerPoint</vt:lpstr>
      <vt:lpstr>Офіційний сайт Державної служби України з питань геодезії, картографії та кадастру</vt:lpstr>
      <vt:lpstr>Презентація PowerPoint</vt:lpstr>
      <vt:lpstr>Передумови формування аграрного права як галузі права </vt:lpstr>
      <vt:lpstr>Передумови формування аграрного права як галузі права </vt:lpstr>
      <vt:lpstr>Розвиток аграрного права нерозривно пов’язаний з аграрною політикою держави. </vt:lpstr>
      <vt:lpstr>Аграрне право – нормативна платформа реалізації аграрної реформи у державі</vt:lpstr>
      <vt:lpstr>Завдання аграрного права на сучасному етапі аграрної реформи (слайд_1)</vt:lpstr>
      <vt:lpstr>Завдання аграрного права на сучасному етапі аграрної реформи (слайд_2)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Генеза Спільної аграрної політики ЄС</vt:lpstr>
      <vt:lpstr>Етапи формування та розвитку САП ЄС</vt:lpstr>
      <vt:lpstr>Етапи формування та розвитку САП ЄС</vt:lpstr>
      <vt:lpstr>Aims of the Common agricultural policy </vt:lpstr>
      <vt:lpstr>Ґрунтова стратегія ЄС до 2030 року, ухвалена Європейською Комісією 17 листопада 2021 р.  </vt:lpstr>
      <vt:lpstr>Ґрунтова Стратегія ЄС  має на меті забезпечити до 2050 року:</vt:lpstr>
      <vt:lpstr>Ключові завдання Ґрунтової Стратегії ЄС</vt:lpstr>
      <vt:lpstr>Ключові завдання Ґрунтової Стратегії ЄС</vt:lpstr>
      <vt:lpstr>Презентація PowerPoint</vt:lpstr>
      <vt:lpstr>Презентація PowerPoint</vt:lpstr>
      <vt:lpstr>Презентація PowerPoint</vt:lpstr>
      <vt:lpstr>Презентація PowerPoint</vt:lpstr>
      <vt:lpstr>Аграрне право України становить систему, що може розглядатись  у чотирьох аспектах:</vt:lpstr>
      <vt:lpstr>Поняття аграрного права як галузі права</vt:lpstr>
      <vt:lpstr>Поняття аграрного права як галузі права</vt:lpstr>
      <vt:lpstr>Підходи до розуміння сутності аграрного права у вітчизняній правовій науці</vt:lpstr>
      <vt:lpstr>Предмет правового регулювання аграрного права</vt:lpstr>
      <vt:lpstr>Предмет аграрного права становлять відносини внутрішні (внутрішньогосподарські) та  зовнішні (зовнішньогосподарські).</vt:lpstr>
      <vt:lpstr>Методи правового регулювання  в аграрному праві </vt:lpstr>
      <vt:lpstr>Принципи аграрного права</vt:lpstr>
      <vt:lpstr>Принципи аграрного права</vt:lpstr>
      <vt:lpstr> Основні галузеві принципи аграрного права </vt:lpstr>
      <vt:lpstr>Функції аграрного права</vt:lpstr>
      <vt:lpstr>Система аграрного права</vt:lpstr>
      <vt:lpstr>Презентація PowerPoint</vt:lpstr>
      <vt:lpstr>Загальна частина аграрного права: </vt:lpstr>
      <vt:lpstr>Особлива частина аграрного права: </vt:lpstr>
      <vt:lpstr>Презентація PowerPoint</vt:lpstr>
      <vt:lpstr>Співвідношення аграрного права із суміжними галузями</vt:lpstr>
      <vt:lpstr>Аграрне право як галузь науки</vt:lpstr>
      <vt:lpstr>Предмет науки аграрного права</vt:lpstr>
      <vt:lpstr>Аграрне право як  навчальна дисципліна </vt:lpstr>
      <vt:lpstr>Презентація PowerPoint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Поняття, предмет та система земельного права України</dc:title>
  <dc:creator>Customer</dc:creator>
  <cp:lastModifiedBy>vice-rector</cp:lastModifiedBy>
  <cp:revision>190</cp:revision>
  <dcterms:created xsi:type="dcterms:W3CDTF">2010-09-03T10:03:27Z</dcterms:created>
  <dcterms:modified xsi:type="dcterms:W3CDTF">2024-02-14T10:41:49Z</dcterms:modified>
</cp:coreProperties>
</file>