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 плану фінансової санації підприємства.</a:t>
            </a:r>
            <a:br>
              <a:rPr lang="uk-UA" sz="3200" dirty="0" smtClean="0"/>
            </a:br>
            <a:r>
              <a:rPr lang="uk-UA" sz="3200" dirty="0" smtClean="0"/>
              <a:t>2. Структура плану санації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3</a:t>
            </a:r>
            <a:r>
              <a:rPr lang="uk-UA" b="1" dirty="0"/>
              <a:t>. Складання та узгодження плану фінансової санації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dirty="0" smtClean="0"/>
          </a:p>
          <a:p>
            <a:pPr algn="ctr"/>
            <a:r>
              <a:rPr lang="uk-UA" b="1" dirty="0"/>
              <a:t>План фінансового оздоровлення розробляють, як правило, фінансові та </a:t>
            </a:r>
            <a:r>
              <a:rPr lang="uk-UA" b="1" dirty="0" err="1"/>
              <a:t>контролінгові</a:t>
            </a:r>
            <a:r>
              <a:rPr lang="uk-UA" b="1" dirty="0"/>
              <a:t> служби підприємства, яке перебуває у фінансовій кризі, представники потенційного </a:t>
            </a:r>
            <a:r>
              <a:rPr lang="uk-UA" b="1" dirty="0" err="1"/>
              <a:t>санатора</a:t>
            </a:r>
            <a:r>
              <a:rPr lang="uk-UA" b="1" dirty="0"/>
              <a:t>, представники кредиторів, незалежні аудиторські та консалтингові фірми</a:t>
            </a:r>
            <a:r>
              <a:rPr lang="uk-UA" b="1" dirty="0" smtClean="0"/>
              <a:t>.</a:t>
            </a:r>
          </a:p>
          <a:p>
            <a:pPr algn="ctr"/>
            <a:endParaRPr lang="uk-UA" b="1" dirty="0"/>
          </a:p>
          <a:p>
            <a:pPr algn="ctr"/>
            <a:r>
              <a:rPr lang="uk-UA" b="1" dirty="0" smtClean="0"/>
              <a:t>Необхідність </a:t>
            </a:r>
            <a:r>
              <a:rPr lang="uk-UA" b="1" dirty="0"/>
              <a:t>залучення зовнішніх консультантів під час розробки плану зумовлена трьома основними чинниками:</a:t>
            </a:r>
          </a:p>
          <a:p>
            <a:pPr algn="just"/>
            <a:r>
              <a:rPr lang="uk-UA" dirty="0"/>
              <a:t>- затратами робочого часу, необхідного для розробки плану;</a:t>
            </a:r>
          </a:p>
          <a:p>
            <a:pPr algn="just"/>
            <a:r>
              <a:rPr lang="uk-UA" dirty="0"/>
              <a:t>- потребою в належних знаннях та досвіді;</a:t>
            </a:r>
          </a:p>
          <a:p>
            <a:pPr algn="just"/>
            <a:r>
              <a:rPr lang="uk-UA" dirty="0"/>
              <a:t>- потребою в об'єктивності.</a:t>
            </a:r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При </a:t>
            </a:r>
            <a:r>
              <a:rPr lang="uk-UA" b="1" dirty="0"/>
              <a:t>розробці плану санації керуються такими принципами:</a:t>
            </a:r>
          </a:p>
          <a:p>
            <a:pPr algn="just"/>
            <a:r>
              <a:rPr lang="uk-UA" dirty="0"/>
              <a:t>- завершеність (врахування всіх найважливіших обставин справи (усі позиції плану мають базуватися на цілком перевірених даних);</a:t>
            </a:r>
          </a:p>
          <a:p>
            <a:pPr algn="just"/>
            <a:r>
              <a:rPr lang="uk-UA" dirty="0"/>
              <a:t>- змістовність (розгляд лише тих обставин, які стосуються процесу санації);</a:t>
            </a:r>
          </a:p>
          <a:p>
            <a:pPr algn="just"/>
            <a:r>
              <a:rPr lang="uk-UA" dirty="0"/>
              <a:t>- правильність (правдиве висвітлення проблематики кризи з відображенням усіх передумов та безпосереднього, логічного ланцюга аргументів);</a:t>
            </a:r>
          </a:p>
          <a:p>
            <a:pPr algn="just"/>
            <a:r>
              <a:rPr lang="uk-UA" dirty="0"/>
              <a:t>- ясність (правдиве та однозначне висвітлення й відтворення інформації);</a:t>
            </a:r>
          </a:p>
          <a:p>
            <a:pPr algn="just"/>
            <a:r>
              <a:rPr lang="uk-UA" dirty="0"/>
              <a:t>- об'єктивність (чітке розмежування між фактичними даними, власним поглядом контролера та висновками).</a:t>
            </a: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Таблиця 1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Структурно – логічна схема плану санації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1268759"/>
            <a:ext cx="6069013" cy="4709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400" b="1" dirty="0"/>
              <a:t>Вступ </a:t>
            </a:r>
            <a:r>
              <a:rPr lang="uk-UA" sz="2400" dirty="0"/>
              <a:t>повинен містити загальну характеристику об'єкта планування. Тут мають бути відомості про правову форму організації бізнесу, форму власності, організаційну структуру, сфери діяльності, а також коротка історична довідка про розвиток підприємства. Окрім цього визначаються мета складання плану, його замовник та методи розробки.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r>
              <a:rPr lang="uk-UA" sz="2400" b="1" dirty="0" smtClean="0"/>
              <a:t>Розділ </a:t>
            </a:r>
            <a:r>
              <a:rPr lang="uk-UA" sz="2400" b="1" dirty="0"/>
              <a:t>1. Відображає вихідну ситуацію на підприємстві і включає в себе:</a:t>
            </a:r>
          </a:p>
          <a:p>
            <a:pPr marL="0" indent="0" algn="just">
              <a:buNone/>
            </a:pPr>
            <a:r>
              <a:rPr lang="uk-UA" sz="2400" dirty="0"/>
              <a:t>- вивчення загальної політико-економічної ситуації, де враховуються розвиток економіки в цілому, демографічна ситуація, технологічні новації, зміна політичного середовища. Відповідна оцінка дає змогу з'ясувати можливості адаптувати стратегію розвитку підприємства до змін у суспільно-політичному житті країни.</a:t>
            </a:r>
          </a:p>
          <a:p>
            <a:pPr marL="0" indent="0" algn="just">
              <a:buNone/>
            </a:pPr>
            <a:r>
              <a:rPr lang="uk-UA" sz="2400" dirty="0"/>
              <a:t>- аналіз фінансово-господарського стану, де наводяться дані про фактичний фінансовий та майновий стан підприємства: фактичний обсяг реалізації, величина прибутків (збитків), рівень заборгованості, коефіцієнти платоспроможності, ліквідності, фінансового </a:t>
            </a:r>
            <a:r>
              <a:rPr lang="uk-UA" sz="2400" dirty="0" err="1"/>
              <a:t>лівереджу</a:t>
            </a:r>
            <a:r>
              <a:rPr lang="uk-UA" sz="2400" dirty="0"/>
              <a:t> тощо.</a:t>
            </a:r>
          </a:p>
          <a:p>
            <a:pPr marL="0" indent="0" algn="just">
              <a:buNone/>
            </a:pPr>
            <a:r>
              <a:rPr lang="uk-UA" sz="2400" dirty="0"/>
              <a:t>- аналіз причин фінансової кризи та слабких місць, який полягає в систематизації та оцінюванні відповідних чинників і їх впливу на фінансово-господарську діяльність підприємства. Такий аналіз має на меті локалізувати та усунути зазначені чинники.</a:t>
            </a:r>
          </a:p>
          <a:p>
            <a:pPr marL="0" indent="0" algn="just">
              <a:buNone/>
            </a:pPr>
            <a:r>
              <a:rPr lang="uk-UA" sz="2400" dirty="0" smtClean="0"/>
              <a:t>- </a:t>
            </a:r>
            <a:r>
              <a:rPr lang="uk-UA" sz="2400" dirty="0"/>
              <a:t>вивчення наявного потенціалу. Тут характеризують сильні сторони підприємства, його можливі шанси та існуючий потенціал у кадровій, виробничій, технологічній, маркетинговій та інших сферах (на базі </a:t>
            </a:r>
            <a:r>
              <a:rPr lang="en-US" sz="2400" dirty="0"/>
              <a:t>SWOT - </a:t>
            </a:r>
            <a:r>
              <a:rPr lang="uk-UA" sz="2400" dirty="0"/>
              <a:t>аналізу).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Розділ 2 </a:t>
            </a:r>
            <a:r>
              <a:rPr lang="uk-UA" sz="2100" dirty="0"/>
              <a:t>має характеризувати стратегічні цілі підприємства, цільові орієнтири та розробку стратегії. Тут подається також оперативна програма, що відбиває заходи, спрямовані на покриття поточних збитків, відновлення платоспроможності та ліквідності підприємства. 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До </a:t>
            </a:r>
            <a:r>
              <a:rPr lang="uk-UA" sz="2100" b="1" dirty="0"/>
              <a:t>каталогу санаційних заходів згідно програми можуть входити:</a:t>
            </a:r>
          </a:p>
          <a:p>
            <a:pPr marL="0" indent="0" algn="just">
              <a:buNone/>
            </a:pPr>
            <a:r>
              <a:rPr lang="uk-UA" sz="2100" dirty="0"/>
              <a:t>- рефінансування дебіторської заборгованості (</a:t>
            </a:r>
            <a:r>
              <a:rPr lang="uk-UA" sz="2100" dirty="0" err="1"/>
              <a:t>форфейтинг</a:t>
            </a:r>
            <a:r>
              <a:rPr lang="uk-UA" sz="2100" dirty="0"/>
              <a:t>, факторинг, звернення до господарського суду);</a:t>
            </a:r>
          </a:p>
          <a:p>
            <a:pPr marL="0" indent="0" algn="just">
              <a:buNone/>
            </a:pPr>
            <a:r>
              <a:rPr lang="uk-UA" sz="2100" dirty="0"/>
              <a:t>- мобілізація прихованих резервів завдяки продажу окремих позицій активів;</a:t>
            </a:r>
          </a:p>
          <a:p>
            <a:pPr marL="0" indent="0" algn="just">
              <a:buNone/>
            </a:pPr>
            <a:r>
              <a:rPr lang="uk-UA" sz="2100" dirty="0"/>
              <a:t>- зменшення та збільшення статутного капіталу;</a:t>
            </a:r>
          </a:p>
          <a:p>
            <a:pPr marL="0" indent="0" algn="just">
              <a:buNone/>
            </a:pPr>
            <a:r>
              <a:rPr lang="uk-UA" sz="2100" dirty="0"/>
              <a:t>- реструктуризація кредиторської заборгованості;</a:t>
            </a:r>
          </a:p>
          <a:p>
            <a:pPr marL="0" indent="0" algn="just">
              <a:buNone/>
            </a:pPr>
            <a:r>
              <a:rPr lang="uk-UA" sz="2100" dirty="0"/>
              <a:t>- заморожування інвестиційних вкладень;</a:t>
            </a:r>
          </a:p>
          <a:p>
            <a:pPr marL="0" indent="0" algn="just">
              <a:buNone/>
            </a:pPr>
            <a:r>
              <a:rPr lang="uk-UA" sz="2100" dirty="0"/>
              <a:t>- зворотний лізинг;</a:t>
            </a:r>
          </a:p>
          <a:p>
            <a:pPr marL="0" indent="0" algn="just">
              <a:buNone/>
            </a:pPr>
            <a:r>
              <a:rPr lang="uk-UA" sz="2100" dirty="0"/>
              <a:t>- розпродаж за зниженими цінами товарів, попит на які низький.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Розділ 3 включає, в себе конкретний план заходів щодо відновлення прибутковості та конкурентоспроможності підприємства на довгостроковий період (див. тему 1).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Розділ </a:t>
            </a:r>
            <a:r>
              <a:rPr lang="uk-UA" sz="2100" b="1" dirty="0"/>
              <a:t>4 містить розрахунок ефективності санації, а також перелік заходів щодо організації реалізації плану та контролю за її перебігом.</a:t>
            </a:r>
          </a:p>
          <a:p>
            <a:pPr marL="0" indent="0" algn="ctr">
              <a:buNone/>
            </a:pPr>
            <a:r>
              <a:rPr lang="uk-UA" sz="2100" b="1" dirty="0"/>
              <a:t>Основні критерії оцінювання ефективності санації такі:</a:t>
            </a:r>
          </a:p>
          <a:p>
            <a:pPr marL="0" indent="0" algn="just">
              <a:buNone/>
            </a:pPr>
            <a:r>
              <a:rPr lang="uk-UA" sz="2100" dirty="0"/>
              <a:t>- ліквідність та платоспроможність;</a:t>
            </a:r>
          </a:p>
          <a:p>
            <a:pPr marL="0" indent="0" algn="just">
              <a:buNone/>
            </a:pPr>
            <a:r>
              <a:rPr lang="uk-UA" sz="2100" dirty="0"/>
              <a:t>- прибутковість;</a:t>
            </a:r>
          </a:p>
          <a:p>
            <a:pPr marL="0" indent="0" algn="just">
              <a:buNone/>
            </a:pPr>
            <a:r>
              <a:rPr lang="uk-UA" sz="2100" dirty="0"/>
              <a:t>- додаткова вартість, створена в результаті санації;</a:t>
            </a:r>
          </a:p>
          <a:p>
            <a:pPr marL="0" indent="0" algn="just">
              <a:buNone/>
            </a:pPr>
            <a:r>
              <a:rPr lang="uk-UA" sz="2100" dirty="0"/>
              <a:t>- конкурентні переваги.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Якщо </a:t>
            </a:r>
            <a:r>
              <a:rPr lang="uk-UA" sz="2100" b="1" dirty="0"/>
              <a:t>за основу брати критерій прибутковості, то ефективність санації:</a:t>
            </a:r>
          </a:p>
          <a:p>
            <a:pPr marL="0" indent="0" algn="ctr">
              <a:buNone/>
            </a:pPr>
            <a:r>
              <a:rPr lang="uk-UA" sz="2100" b="1" dirty="0"/>
              <a:t>Е = прогнозований обсяг додаткового прибутку / розмір вкладень на проведення санації.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dirty="0"/>
              <a:t>Додаткова вартість, створена в результаті санації, є абсолютним приростом вартості активів підприємства, який очікується в результаті реалізації плану санації. Вона обчислюється як різниця між потенційною вартістю підприємства (після проведення санації) та його вартістю до санації.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630</Words>
  <Application>Microsoft Office PowerPoint</Application>
  <PresentationFormat>Экран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1. Сутність плану фінансової санації підприємства. 2. Структура плану санації.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24</cp:revision>
  <dcterms:created xsi:type="dcterms:W3CDTF">2020-08-26T06:53:27Z</dcterms:created>
  <dcterms:modified xsi:type="dcterms:W3CDTF">2022-09-14T14:06:36Z</dcterms:modified>
</cp:coreProperties>
</file>