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726AB-C142-4B17-9FAE-8B1263DE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BCB453-5567-47B3-8D50-279CB9E38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D6DF36-D0E8-4CD8-BDB3-961B7DAB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23A010-9D42-4314-881D-D2531EF67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F2247-015A-4D1A-8E09-F0E24728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9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C053E-0113-4DC9-822F-7DA10BBB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4C84A3-AB52-478F-BF0F-05D5437966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6A9098-2B33-41EF-AA2D-DCBAEE1A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3ED76-739D-47F8-87AC-FEE39128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DBCB6-AD82-44C5-8230-FC49C305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4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BE6DCC-8FF9-4974-8C73-315946CD7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133593-5A8B-4698-8B90-E2E1228B5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C42929-6B0C-4EB5-8B43-764DEEAE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3DCCF4-A1A9-44CB-97BF-87627330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F82C4E-82D2-400C-9BDC-A474ACE8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32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D2BC1-FF41-4F4E-AF18-C757D922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CA5F72-D3F5-4933-9B63-288B78749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2B8B4-1603-4619-8129-8E5D5D43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B9AF1-F0B6-4B10-AC9A-2A535F0F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AB8D2A-8589-4328-BEF1-989F0F6A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5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E3EE2-0194-461C-B2EC-80797A4B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8383B5-D61D-416A-A1D8-DA3FA669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0A29C-FFF2-4324-959E-3EF7FDF8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7CB73-D658-4ACA-A83B-0A54C6F8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B3B61-9BF4-4C5B-9175-4F157A57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62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7C1AF-C1B9-43F2-94F4-67675A97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6D87A-8F94-46BD-86B2-41D4C8D81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BC40E3-68B0-4124-BC87-5994D6E26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01EF9C-8F8E-499A-87F9-47FDE8ED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E61CE5-CC90-4E61-8126-AEC00142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6C594-FE0C-4621-9B72-5351D1A4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0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9F067-B69D-4C95-9027-13BED8F7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90E2C0-1619-412C-8074-6151637E0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B03B7A-3066-4157-9099-46839E0F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44323C-0B6C-4379-A7AF-52E669BB9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66E721-E8D2-4FE2-A595-2076F2D3C1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7C58A7-7FAB-4157-BC11-83009C57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0CF1EA-5A40-49C8-804F-BF7722AD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9A5341-5A3A-470F-BA37-E631BEBB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95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EA258-7F4C-4D8E-9450-835641B8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861E23-B118-4716-A069-C8994840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526B85-6212-4792-BDE6-27701B58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F90CDE-8C2F-4E29-97A4-1E276378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76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B085C-3E21-489B-A4D9-F8A8A14E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ACE9CA-A162-4B4C-BE3A-3BB0A1C9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E5CB77-96CC-49F6-A057-9E11C87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3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22480-3B77-4C59-B70A-5ECE0BAC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9DD329-BFC3-4E73-AFF2-409D5FDA8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29CFB6-60E3-4AA9-9D92-594165570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32216-E5B9-42D4-A279-096F62DC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915D53-136E-4EB7-8111-DEDE491D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003152-23DF-4E03-8A2F-1194FCCD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9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33388-28F1-4356-ABC1-394D5FF5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16D5D9-8E5E-4CAD-83DD-6A0FFEE34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EF7EF-F5D7-480B-AB93-6FC8F670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ABC97-723B-4624-9BF0-9A52D687F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0EDA0F-B9DC-4887-B7E6-5571AABE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48F803-7AEA-4049-B4A3-B2C77EA00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24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EE84E-4AF4-446D-8AD3-E4D779B94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A6CD46-8056-4175-8668-95536368C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D6519-686F-46CB-B632-1A79A8310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BB05-D5C4-456D-820B-CF740A14E2D7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951CBB-5952-48D3-B76D-510B7D50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B631AD-2D32-412C-9541-CB0D35F0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7BF03-F726-4C0B-93C3-A210C8798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7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4EC03B-8B7B-4951-ADE3-00F41A40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6" y="225083"/>
            <a:ext cx="4903712" cy="1832317"/>
          </a:xfrm>
        </p:spPr>
        <p:txBody>
          <a:bodyPr>
            <a:normAutofit fontScale="90000"/>
          </a:bodyPr>
          <a:lstStyle/>
          <a:p>
            <a:pPr algn="ctr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№7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літератури Давнього Риму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здание, стена, внутрен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5DBD24C-8894-45C4-8629-82E5DBF467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r="7467"/>
          <a:stretch>
            <a:fillRect/>
          </a:stretch>
        </p:blipFill>
        <p:spPr>
          <a:xfrm>
            <a:off x="5777948" y="431660"/>
            <a:ext cx="5963886" cy="5836618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A19C3CEB-963A-4C03-8D9E-6505667C6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10" y="2077482"/>
            <a:ext cx="4784034" cy="3811588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раннього римського еллінізму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Комедія і лірика раннього римського еллінізму.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 доби Августа. Вергілій. Горацій. Овідій.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09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FB76C-A7C4-4B63-8F80-20D977A8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238539"/>
            <a:ext cx="6586491" cy="18765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 ДОБИ АВГУСТА</a:t>
            </a:r>
            <a:br>
              <a:rPr lang="en-US" sz="4100" dirty="0"/>
            </a:br>
            <a:endParaRPr lang="en-US" sz="4100" dirty="0"/>
          </a:p>
        </p:txBody>
      </p:sp>
      <p:pic>
        <p:nvPicPr>
          <p:cNvPr id="6" name="Рисунок 5" descr="Изображение выглядит как человек, здание, стена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53A946FA-FF0F-4714-91EA-95F07D12ED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2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E914F7DC-05A0-4F34-9B5F-7BCBCB2E7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правління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Октавіана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р.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е. — 19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р. н. е.) - «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354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06C28-5AC0-430F-BFDE-4CD44C37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 err="1"/>
              <a:t>Авторитет</a:t>
            </a:r>
            <a:r>
              <a:rPr lang="en-US" sz="4400" b="1" dirty="0"/>
              <a:t> </a:t>
            </a:r>
            <a:r>
              <a:rPr lang="en-US" sz="4400" b="1" dirty="0" err="1"/>
              <a:t>Августа</a:t>
            </a:r>
            <a:endParaRPr lang="en-US" sz="4400" b="1" dirty="0"/>
          </a:p>
        </p:txBody>
      </p:sp>
      <p:pic>
        <p:nvPicPr>
          <p:cNvPr id="6" name="Рисунок 5" descr="Изображение выглядит как здание, скульптура, сте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3D5A35E-88DA-476B-9181-6EBEFC2EAE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r="377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EA6C61E8-7E7C-46F0-B26A-87F773321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Чималі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пра­вителя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благоустрій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плебсу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роздавав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зерно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влаштовував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цирках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амфітеатрах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відродити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римські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релігійність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сувору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звичаїв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сім’ї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640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F15AA-808A-4DCE-AF12-FD40A28E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1"/>
            <a:ext cx="6274590" cy="268621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dirty="0" err="1"/>
              <a:t>Міф</a:t>
            </a:r>
            <a:r>
              <a:rPr lang="en-US" sz="4800" b="1" i="1" dirty="0"/>
              <a:t> </a:t>
            </a:r>
            <a:r>
              <a:rPr lang="en-US" sz="4800" b="1" i="1" dirty="0" err="1"/>
              <a:t>про</a:t>
            </a:r>
            <a:r>
              <a:rPr lang="en-US" sz="4800" b="1" i="1" dirty="0"/>
              <a:t> </a:t>
            </a:r>
            <a:r>
              <a:rPr lang="en-US" sz="4800" b="1" i="1" dirty="0" err="1"/>
              <a:t>богообраність</a:t>
            </a:r>
            <a:r>
              <a:rPr lang="en-US" sz="4800" b="1" i="1" dirty="0"/>
              <a:t> </a:t>
            </a:r>
            <a:r>
              <a:rPr lang="en-US" sz="4800" b="1" i="1" dirty="0" err="1"/>
              <a:t>римлян</a:t>
            </a:r>
            <a:endParaRPr lang="en-US" sz="4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200F4B-7042-41C6-917C-DD852BB7B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7329" y="3803374"/>
            <a:ext cx="6274590" cy="241454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dirty="0" err="1"/>
              <a:t>Культ</a:t>
            </a:r>
            <a:r>
              <a:rPr lang="en-US" sz="4400" dirty="0"/>
              <a:t> </a:t>
            </a:r>
            <a:r>
              <a:rPr lang="en-US" sz="4400" dirty="0" err="1"/>
              <a:t>імператора</a:t>
            </a:r>
            <a:endParaRPr lang="en-US" sz="4400" dirty="0"/>
          </a:p>
        </p:txBody>
      </p:sp>
      <p:pic>
        <p:nvPicPr>
          <p:cNvPr id="6" name="Объект 5" descr="Изображение выглядит как текст, книга,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0F0B582-38D7-439C-B275-8384CC9C32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3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4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D409C01-D543-4246-A88D-C0BD0DDB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01357" cy="64008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uk-UA" dirty="0"/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Мецената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9" name="Объект 8" descr="Изображение выглядит как зда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963BACA-4D84-4284-AD2C-6420C9786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57" y="240909"/>
            <a:ext cx="5543843" cy="6376182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46BC8A91-1D44-48ED-A844-F1B02621F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1514"/>
            <a:ext cx="5153049" cy="4307474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Гай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Цильній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Меценат (70 р. до н.е. – 8 р. до н.е.)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До гуртка Мецената входили: поети Вергілій, Горацій,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драматурги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Меліс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Фунданій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внешний, дерево, земля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0097CF0-AE91-4D7D-B84C-8E8A18266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73" y="3782451"/>
            <a:ext cx="2560319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2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568D6-2CA4-4537-BEBD-90B2C472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8" y="225084"/>
            <a:ext cx="5772442" cy="717451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Римський класицизм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стена, человек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A7889F7-F7AD-419E-81BD-5450F2C6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23" y="323559"/>
            <a:ext cx="4380095" cy="613351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51B7F56-4832-4014-A190-17641A9A3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58" y="1336431"/>
            <a:ext cx="7295165" cy="5296485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Приклад грецької поезії допомагав римським поетам виявля­ти власну громадянську позицію. Так сформувався новий стиль —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римський класицизм.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У ньому виявилася така харак­терна риса римської культури, як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раціоналізм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Якщо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ідеалом свого життя вважали закони вічного, пластичного і досконалого Космосу, то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римляни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найвище ставили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установлення.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Якщо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наслідували як безкінечний взірець природу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римляни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наслідували як готові зразки грецьке мистецтво.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4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9E9AD-CCBB-4B71-AD19-D7FF1D71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6316387" cy="738554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Риси римського класицизму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стена, внутренний, сидит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FB2FBC6D-77CB-4540-80FE-EA95C47E9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70" y="457199"/>
            <a:ext cx="3932236" cy="497292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26FDCFE-5687-4051-B926-DE1363C50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06769"/>
            <a:ext cx="6798969" cy="5451231"/>
          </a:xfrm>
        </p:spPr>
        <p:txBody>
          <a:bodyPr>
            <a:norm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 інтерес до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індивідуального,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особистого, неповторного. Греків більше цікавило загальне і типове, а римляни створили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життєподібний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скульптурний портрет.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Зацікавленість особистими, індивідуальними відчуттями виявляється в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ліризмі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 класицизму, в її тонкій музичності, що пом'якшує суворість форми.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Надали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особистим почуттям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любові, дружби, вірності — такого значення, якого до них вони не мали в римській поезії.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85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BEDB0-795B-4717-9C95-950CE118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9489"/>
            <a:ext cx="5828298" cy="120982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Публій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Вергілій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Марон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(70 - 19 рр. до н. е.)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83A428-3CB9-41CD-9866-1B62923B1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490" y="1266092"/>
            <a:ext cx="5786510" cy="4602896"/>
          </a:xfrm>
        </p:spPr>
        <p:txBody>
          <a:bodyPr>
            <a:normAutofit/>
          </a:bodyPr>
          <a:lstStyle/>
          <a:p>
            <a:r>
              <a:rPr lang="uk-UA" sz="2400" dirty="0"/>
              <a:t>   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поетичний твір – «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Буколіки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Збірка складається з десяти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еклог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(невеликі закінчені мініатюри).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Від них веде початок європейський жанр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пасторалі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ліриці, романі, опері, балеті і образотворчому мистецтві.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Поєднує реалії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сицілійської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природи  з грецькими і італійськими. У еклогах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пейзаж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це своєрідний «герой», учасник дії, творець різноманітних поетичних настроїв, вперше з такою глибиною показаних в римській поезії.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 descr="Изображение выглядит как картина, текст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AB1C511-1696-3843-723F-14C40E10F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99" y="309489"/>
            <a:ext cx="4824802" cy="6293220"/>
          </a:xfrm>
        </p:spPr>
      </p:pic>
    </p:spTree>
    <p:extLst>
      <p:ext uri="{BB962C8B-B14F-4D97-AF65-F5344CB8AC3E}">
        <p14:creationId xmlns:p14="http://schemas.microsoft.com/office/powerpoint/2010/main" val="91949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6E2AC600-11D2-4490-A2B8-F0C2E72D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Поема Вергілія </a:t>
            </a:r>
            <a:r>
              <a:rPr lang="en-US" sz="4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Георгіки</a:t>
            </a: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5" name="Объект 4" descr="Изображение выглядит как рисунок, картин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13E6B19-2E7D-5799-1C78-312769BBB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r="364" b="1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текст, Шрифт, книг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D5F6A55-1901-38BB-BACE-FEBC6810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" r="-4" b="29489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1959E91D-2302-4FC2-BAF4-25814BCC8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84542" y="1946684"/>
            <a:ext cx="736399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повчальний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епос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книгах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грунтів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щеплення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дресирування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ними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бджоли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гасло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перемагає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3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5859C-656C-430D-ACE1-8DEEF57A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76" y="457200"/>
            <a:ext cx="6310808" cy="84151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над «Енеїдою»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E897-DD6E-4D4B-8626-40D42E737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98713"/>
            <a:ext cx="6310808" cy="5102087"/>
          </a:xfrm>
        </p:spPr>
        <p:txBody>
          <a:bodyPr/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Поема створена на замовлення імператора Августа як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епос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Вергілій працював останні 10 років свого життя, проте так і не вважав її закінченою.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Спочатку написав весь твір прозою, а потім «перекладав» в гекзаметри в довільному порядку. Готові уривки надсилав Меценату і самому Августу. Перед смертю заповів спалити «Енеїду».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Изображение выглядит как текст, плакат, книг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AA4109-ED7E-81EE-25FE-809080005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12" y="275403"/>
            <a:ext cx="4082912" cy="6112145"/>
          </a:xfrm>
        </p:spPr>
      </p:pic>
    </p:spTree>
    <p:extLst>
      <p:ext uri="{BB962C8B-B14F-4D97-AF65-F5344CB8AC3E}">
        <p14:creationId xmlns:p14="http://schemas.microsoft.com/office/powerpoint/2010/main" val="127905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79750-68F6-4144-8597-60842058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306600" cy="696351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Вергілій читає «Енеїду»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9CE570-1FBD-4919-9305-BAC1EE4CE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77" y="457200"/>
            <a:ext cx="3086100" cy="47529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4D1CC0D-B179-4893-A1D6-B80AA4AFD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человек, люди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E6636D1-4455-431A-AB59-06C3594A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3" y="1153550"/>
            <a:ext cx="7840625" cy="51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3D77D-1432-41F7-9EFD-DDF125F5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i="1" dirty="0" err="1"/>
              <a:t>Культурно-історичні</a:t>
            </a:r>
            <a:r>
              <a:rPr lang="en-US" sz="3700" b="1" i="1" dirty="0"/>
              <a:t> </a:t>
            </a:r>
            <a:r>
              <a:rPr lang="en-US" sz="3700" b="1" i="1" dirty="0" err="1"/>
              <a:t>передумови</a:t>
            </a:r>
            <a:endParaRPr lang="en-US" sz="37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56336D-6080-415D-B737-A0864E1F4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5205170" cy="4337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писемні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III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е.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розширює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завоювань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Підкорює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терито­рію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Середземномор'я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Карфаген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Гре­цію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Єгипет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Юлії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Цезарі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республікан­ського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устрою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імперією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текст, карта, атлас&#10;&#10;Автоматически созданное описание">
            <a:extLst>
              <a:ext uri="{FF2B5EF4-FFF2-40B4-BE49-F238E27FC236}">
                <a16:creationId xmlns:a16="http://schemas.microsoft.com/office/drawing/2014/main" id="{FB99B857-9AD5-05AF-9A1A-DAAA359697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13120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7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00651-A819-438A-A534-51403BC5E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75" y="457201"/>
            <a:ext cx="4606412" cy="531812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 «Енеїди»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здание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938E5CB-57CF-4C35-B1F7-59EF37F23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1" y="1149473"/>
            <a:ext cx="6552316" cy="492777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F7B8D3B-9F93-4707-984D-242EFC443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Изображение выглядит как человек, группа, люди, танцор&#10;&#10;Автоматически созданное описание">
            <a:extLst>
              <a:ext uri="{FF2B5EF4-FFF2-40B4-BE49-F238E27FC236}">
                <a16:creationId xmlns:a16="http://schemas.microsoft.com/office/drawing/2014/main" id="{D98EF343-DCB5-4EA0-8B5A-7C4AB0A28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5" y="242006"/>
            <a:ext cx="5065639" cy="52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76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F89A7-7722-4B78-B89F-53975242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10846" cy="69635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  зміст «Енеїди»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текст, книга, фотография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9F68918-1A78-4593-8A3A-A305DC628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75" y="457200"/>
            <a:ext cx="4920638" cy="582754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10BF815-9191-42A7-AD73-85065E87F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575582"/>
            <a:ext cx="5687621" cy="4726744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Поема політично тенденційна. Вергілій оспівував далекого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Августа. Оскільки, за міфом, матір'ю Енея була богиня Венера (Афродіта), то поема мала підкреслити божественне походження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принцепса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Боги від початку скеровували історію Риму. Своїм твором Вергілій мав зміцнити впевненість громадян у тому, що Рим завжди процвітатиме, бо ним опікуються самі боги.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Рим — це вічне місто, а римляни —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богообраний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369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AE541-A7AD-4806-991A-7F83E64A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00539"/>
          </a:xfrm>
        </p:spPr>
        <p:txBody>
          <a:bodyPr/>
          <a:lstStyle/>
          <a:p>
            <a:r>
              <a:rPr lang="uk-UA" b="1" i="1" dirty="0"/>
              <a:t>Формування класицизму</a:t>
            </a:r>
            <a:endParaRPr lang="ru-RU" dirty="0"/>
          </a:p>
        </p:txBody>
      </p:sp>
      <p:pic>
        <p:nvPicPr>
          <p:cNvPr id="81" name="Объект 80" descr="Изображение выглядит как текст, книг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C2AD817-D940-47DD-9D1D-4B1365BE4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19" y="457200"/>
            <a:ext cx="5971010" cy="550627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35CACFA-EDCB-4821-9BEC-09EACC5C4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" y="1762539"/>
            <a:ext cx="5342215" cy="4770783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Класицизм заявляє про себе у виборі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високоідейної теми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громадянській і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політичній спрямованості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твору.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Узаконює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колізію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пристрастями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надособистісного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Така настанова відповідала ідеологічній атмосфері Августових часів.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1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77E73-40D1-48E7-A63D-9AF0751B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052"/>
            <a:ext cx="5257799" cy="15248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Квінт</a:t>
            </a:r>
            <a:r>
              <a:rPr lang="en-US" sz="3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Горацій</a:t>
            </a:r>
            <a:r>
              <a:rPr lang="en-US" sz="3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Флакк</a:t>
            </a:r>
            <a:r>
              <a:rPr lang="en-US" sz="3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(65 - 8 </a:t>
            </a:r>
            <a:r>
              <a:rPr lang="en-US" sz="3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en-US" sz="3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3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е.)</a:t>
            </a:r>
            <a:b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E11DB1-E6EE-40F9-BBCA-7DFC1425E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1842869"/>
            <a:ext cx="5391016" cy="433409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поетичних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Пісень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грецьким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Бесід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сатирами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Послань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і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Еподів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Объект 5" descr="Изображение выглядит как мужчи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3FEAFB5-CB11-4836-A1A2-16118C76B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r="-2" b="6828"/>
          <a:stretch/>
        </p:blipFill>
        <p:spPr>
          <a:xfrm>
            <a:off x="6800986" y="958644"/>
            <a:ext cx="4747547" cy="49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35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AF9E5-745B-4628-AF54-96EF0906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2" y="457200"/>
            <a:ext cx="4400964" cy="1119809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Поетичний стиль од Горація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939957-AF23-4F6B-B311-202CA83AE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62" y="2057399"/>
            <a:ext cx="4400964" cy="4118113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Кожна ода Горація звернута до певної особи — до друга, богині, струмка тощо і поєднує інтонації дружньої розмови з високим патетичним стилем.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Це стиль «високого спілкування», або «освіченого дозвілля».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C1A65EF-EDD7-4A2A-9211-09062665C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51791"/>
            <a:ext cx="7048913" cy="6334539"/>
          </a:xfrm>
        </p:spPr>
      </p:pic>
    </p:spTree>
    <p:extLst>
      <p:ext uri="{BB962C8B-B14F-4D97-AF65-F5344CB8AC3E}">
        <p14:creationId xmlns:p14="http://schemas.microsoft.com/office/powerpoint/2010/main" val="2947406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DDB1A-185B-4973-BA3E-696DE6BC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9" y="344557"/>
            <a:ext cx="4769355" cy="1166191"/>
          </a:xfrm>
        </p:spPr>
        <p:txBody>
          <a:bodyPr/>
          <a:lstStyle/>
          <a:p>
            <a:pPr algn="ctr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Ідейно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-поетичний зміст од Горація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человек, стена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1C1487FC-BA26-4964-82C2-D5E4AEEDC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11" y="523461"/>
            <a:ext cx="5078437" cy="609834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4374109-BDA5-496C-A5DE-419C08D2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052" y="2057399"/>
            <a:ext cx="5777948" cy="4456043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Через вірші реалізується одна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про серйозність і достоїнство приватного життя.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Епікурейці вчили, що розумна людина має уникати громадської кар'єри. Кожна людина мусить виробити персонально для себе «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 жити».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Горація воно полягає у поміркованості, у вмінні стримувати надмірні бажання, у принципі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«золотої середини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93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BC0A3-593B-42BB-A222-7F07E0B8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012372" cy="1132449"/>
          </a:xfrm>
        </p:spPr>
        <p:txBody>
          <a:bodyPr/>
          <a:lstStyle/>
          <a:p>
            <a:pPr algn="ctr"/>
            <a:r>
              <a:rPr lang="uk-UA" b="1" i="1" dirty="0"/>
              <a:t>Поетика «Послань» і «Сатир»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CE1B08-ED25-42AE-A942-CA28D274F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61" y="1762539"/>
            <a:ext cx="6029739" cy="4837043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Обидва цикли написані в жанрі філософської бесіди — </a:t>
            </a:r>
            <a:r>
              <a:rPr lang="uk-UA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діатри­би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Діатриба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жанр мандрівних філософів.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Головна особли­вість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діатриб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настанова на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суперечку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очікування заперечення, незгоди з боку слухача і бажання заздалегідь дати відповідь, перехопити у противника аргумент. Звідси пристрасний, яскраво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полемічний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діатриби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70465FAA-62D7-4676-95C9-989C06930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6" y="457200"/>
            <a:ext cx="4799475" cy="5943599"/>
          </a:xfrm>
        </p:spPr>
      </p:pic>
    </p:spTree>
    <p:extLst>
      <p:ext uri="{BB962C8B-B14F-4D97-AF65-F5344CB8AC3E}">
        <p14:creationId xmlns:p14="http://schemas.microsoft.com/office/powerpoint/2010/main" val="294924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5AB3B-2CEF-4B4B-8C72-64A815F1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64664" cy="1600200"/>
          </a:xfrm>
        </p:spPr>
        <p:txBody>
          <a:bodyPr>
            <a:noAutofit/>
          </a:bodyPr>
          <a:lstStyle/>
          <a:p>
            <a:pPr algn="ctr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Публій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Овідій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Назон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(43 р. до н. е. - 18 р. н. е.)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9B3194-9DA2-4C5D-9834-08CEDE3DE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53" y="576775"/>
            <a:ext cx="4964663" cy="591679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6D071E1-AA59-48BC-AFA4-06E8A759B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583" y="1789043"/>
            <a:ext cx="5883967" cy="4704522"/>
          </a:xfrm>
        </p:spPr>
        <p:txBody>
          <a:bodyPr/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Ранні твори Овідія дозволяють зробити висновок, що кохання в римському суспільстві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мало високої суспільної цінності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сприй­малося лише як вид витонченого «освіченого дозвілля».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Психоло­гічний досвід любовного спілкування людина черпала не у власній душі, а в готових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літературних зразках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Жінку оспівували як елемент особливої естетичної насолоди, суть якої полягала не у душевній, а, насамперед, в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еротичній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близькості.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428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18C9F-217A-4E25-AA2E-11EBE970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4977916" cy="94753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Метаморфози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Изображение выглядит как текст, книг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A097080-64EC-40AC-B812-073525A17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25" y="457200"/>
            <a:ext cx="5180552" cy="600986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1C79D6C-B021-4CBB-B6E6-D3AB0E556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2296"/>
            <a:ext cx="5256212" cy="4066692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Назва означає «перетворення». Твір включає понад 200 міфологічних історій, викладених гекзаметром і розбитих на 15 книг.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Овідій веде читача від подолання світового хаосу та утворення Всесвіту через низку багатьох перетворень (богів та людей на рослини, каміння, сузір'я та інші явища і предмети) до сучасної йому римської історії.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2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текст, кни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B17D13E-C25B-5D15-8171-FA6D3758BA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48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C0852-2CE7-4CE7-AEC3-70958D9B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Періодизація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Давнього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Риму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09E4A5-477D-4816-9177-7BDD05C34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республіканських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завоювання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Греції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варваризації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завоювання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Греції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146 р.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правління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занепаду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античність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769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5DBAA-6E42-4933-8DB5-03D5D3AC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Рання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римська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міфологія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DAC3E5-2DD7-4472-8E64-DC1601B49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988" y="1988041"/>
            <a:ext cx="5837750" cy="36563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en-US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релігійність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пошана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предків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слухняність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згуртованість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витривалість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розглядалося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зрада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каралася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надавалося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оповідям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переказам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діяння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предків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текст, Человеческое лицо, облако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FDD6045B-34F3-F6B1-4793-85481DC8DB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r="11062" b="-3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8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F0161-0C64-457C-A86A-2FF80D1D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211016"/>
            <a:ext cx="5127031" cy="11142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Варваризація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римської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72505A-4DEC-4FD1-AF85-1A68B424E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288" y="1497496"/>
            <a:ext cx="5550672" cy="472632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Занепад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римських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завоювання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Греції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дату­ється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Коринфу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140 р.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е.).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Фактори, що призвели до занепаду традиційних римських чеснот: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проникнення рабів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інфраструктуру римського суспільства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грецької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B2B9C-48BB-4F14-A871-6C6970DD3E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610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8768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392E2-B996-46D3-A16A-FADD883D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Ототожнення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богів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грецькими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47527F-5F41-48CB-8F58-E97CF1AEA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270" y="2522949"/>
            <a:ext cx="6244957" cy="43350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Юпітер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Зевс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Юнона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Мінерва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Афіна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Афродіта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Артеміда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Церера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Деметра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Гефест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Нептун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Посейдон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Гермес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Діоніс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Бахус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Вакх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Еос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Аврора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Ерот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Амур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Купідон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одержали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римські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Улісс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Одіссей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Геркулес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Геракл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8" name="Рисунок 7" descr="Изображение выглядит как текст, Человеческое лицо, Книжная облож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E395C8A-C7CB-AB1D-B73C-17CAA2030E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99" b="3"/>
          <a:stretch/>
        </p:blipFill>
        <p:spPr>
          <a:xfrm>
            <a:off x="7222435" y="603503"/>
            <a:ext cx="4512364" cy="621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2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4DEAE-FB7E-4323-8A11-41D1CE472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29"/>
            <a:ext cx="5302338" cy="18995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Комедія</a:t>
            </a: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римського</a:t>
            </a: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еллінізму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E90FDE-5A29-4E85-A222-82AE056F5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58" y="2203079"/>
            <a:ext cx="5023970" cy="41133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Тіт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Макцій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Плавт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(III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е.)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Комедії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Скарб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Хвалькуватий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воїн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Раб-брехун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Амфітріон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Віслюки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Скарбниця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Менехми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8" name="Рисунок 7" descr="Изображение выглядит как текст, Предмет коллекционирования, Почтовая марк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F219B323-EC39-7E83-0962-0600AA2F97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"/>
          <a:stretch/>
        </p:blipFill>
        <p:spPr>
          <a:xfrm>
            <a:off x="8363880" y="2232903"/>
            <a:ext cx="3170382" cy="4208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DE27B3-94B6-483D-8740-CDE6A12D1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1" b="1"/>
          <a:stretch/>
        </p:blipFill>
        <p:spPr>
          <a:xfrm>
            <a:off x="5347528" y="2458052"/>
            <a:ext cx="2865452" cy="38010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4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F425D-6DE5-4B43-B815-E375E7E9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902" y="629266"/>
            <a:ext cx="468454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Теренцій</a:t>
            </a:r>
            <a:b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Афр</a:t>
            </a:r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195 - 159 до н. е.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38C595-FD25-40A6-9C19-6087AAC7C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53949" y="2438400"/>
            <a:ext cx="7297972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Андроса» («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Andria»),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«Свекруха» («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Hecyra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Караючий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 себе» («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Heautontimorumenos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Євнух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Eunuchus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Phormio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Adelphae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3" name="Рисунок 12" descr="Изображение выглядит как зарисовка, Человеческое лицо,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5A92822-D9C6-BC6D-5518-076E43568C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9" b="10809"/>
          <a:stretch>
            <a:fillRect/>
          </a:stretch>
        </p:blipFill>
        <p:spPr>
          <a:xfrm>
            <a:off x="8672487" y="0"/>
            <a:ext cx="3328193" cy="2627971"/>
          </a:xfrm>
        </p:spPr>
      </p:pic>
      <p:pic>
        <p:nvPicPr>
          <p:cNvPr id="15" name="Рисунок 14" descr="Изображение выглядит как текст, плакат, челове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47D9061-6765-C8AB-1C24-7B4C1895C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9" y="267559"/>
            <a:ext cx="3820833" cy="60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EC2B4-0868-4D41-A2AD-88082BE31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278296"/>
            <a:ext cx="6109252" cy="1020417"/>
          </a:xfrm>
        </p:spPr>
        <p:txBody>
          <a:bodyPr>
            <a:normAutofit/>
          </a:bodyPr>
          <a:lstStyle/>
          <a:p>
            <a:pPr algn="ctr"/>
            <a:r>
              <a:rPr 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Лірика раннього римського еллінізму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9657CF-AE0C-4B46-8D04-59504CD6A8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11838" r="10063" b="12940"/>
          <a:stretch/>
        </p:blipFill>
        <p:spPr>
          <a:xfrm>
            <a:off x="6785113" y="457200"/>
            <a:ext cx="4956313" cy="612250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049A70D-8411-4B1C-B9B6-2095A460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74" y="1669774"/>
            <a:ext cx="6122504" cy="4909930"/>
          </a:xfrm>
        </p:spPr>
        <p:txBody>
          <a:bodyPr>
            <a:normAutofit lnSpcReduction="10000"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Гай Валерій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Катулл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(87 - 54 рр. до н. е.)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Вірші до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Лесбії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Перша любовна автобіографія. 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особливості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невеликий обсяг вірша,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камерна,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інтимно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сихологічна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тематика,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увага до незначних пред­метів,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щирість поетичного тону,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-психологічна відкритість,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розмовні інтонації, брутальні вирази, подекуди різкий гумор.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946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1560</Words>
  <Application>Microsoft Office PowerPoint</Application>
  <PresentationFormat>Широкоэкранный</PresentationFormat>
  <Paragraphs>113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Лекція №7 Розвиток літератури Давнього Риму </vt:lpstr>
      <vt:lpstr>Культурно-історичні передумови</vt:lpstr>
      <vt:lpstr>Періодизація культури Давнього Риму</vt:lpstr>
      <vt:lpstr>Рання римська міфологія</vt:lpstr>
      <vt:lpstr>Варваризація римської культури</vt:lpstr>
      <vt:lpstr>Ототожнення своїх богів з грецькими</vt:lpstr>
      <vt:lpstr>Комедія раннього римського еллінізму </vt:lpstr>
      <vt:lpstr>Публій Теренцій Афр 195 - 159 до н. е.</vt:lpstr>
      <vt:lpstr>Лірика раннього римського еллінізму</vt:lpstr>
      <vt:lpstr>ЛІТЕРАТУРА ДОБИ АВГУСТА </vt:lpstr>
      <vt:lpstr>Авторитет Августа</vt:lpstr>
      <vt:lpstr>Міф про богообраність римлян</vt:lpstr>
      <vt:lpstr>Гурток Мецената </vt:lpstr>
      <vt:lpstr>Римський класицизм</vt:lpstr>
      <vt:lpstr>Риси римського класицизму</vt:lpstr>
      <vt:lpstr>      Публій Вергілій Марон           (70 - 19 рр. до н. е.) </vt:lpstr>
      <vt:lpstr>Поема Вергілія «Георгіки» </vt:lpstr>
      <vt:lpstr>Робота над «Енеїдою»</vt:lpstr>
      <vt:lpstr>Вергілій читає «Енеїду»</vt:lpstr>
      <vt:lpstr>Сюжет «Енеїди»</vt:lpstr>
      <vt:lpstr>Політичний  зміст «Енеїди»</vt:lpstr>
      <vt:lpstr>Формування класицизму</vt:lpstr>
      <vt:lpstr>Квінт Горацій Флакк  (65 - 8 рр. до н. е.) </vt:lpstr>
      <vt:lpstr>Поетичний стиль од Горація</vt:lpstr>
      <vt:lpstr>Ідейно-поетичний зміст од Горація</vt:lpstr>
      <vt:lpstr>Поетика «Послань» і «Сатир»</vt:lpstr>
      <vt:lpstr>Публій Овідій Назон (43 р. до н. е. - 18 р. н. е.) </vt:lpstr>
      <vt:lpstr>«Метаморфози» Овідія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літератури Давнього Риму</dc:title>
  <dc:creator>Яна Кравченко</dc:creator>
  <cp:lastModifiedBy>Яна Кравченко</cp:lastModifiedBy>
  <cp:revision>14</cp:revision>
  <dcterms:created xsi:type="dcterms:W3CDTF">2019-05-12T19:56:08Z</dcterms:created>
  <dcterms:modified xsi:type="dcterms:W3CDTF">2023-05-09T12:28:38Z</dcterms:modified>
</cp:coreProperties>
</file>