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75" r:id="rId3"/>
    <p:sldId id="258" r:id="rId4"/>
    <p:sldId id="277" r:id="rId5"/>
    <p:sldId id="285" r:id="rId6"/>
    <p:sldId id="278" r:id="rId7"/>
    <p:sldId id="271" r:id="rId8"/>
    <p:sldId id="256" r:id="rId9"/>
    <p:sldId id="289" r:id="rId10"/>
    <p:sldId id="288" r:id="rId11"/>
    <p:sldId id="290" r:id="rId12"/>
    <p:sldId id="283" r:id="rId13"/>
    <p:sldId id="284" r:id="rId14"/>
    <p:sldId id="286" r:id="rId15"/>
    <p:sldId id="287" r:id="rId16"/>
    <p:sldId id="282" r:id="rId17"/>
    <p:sldId id="260" r:id="rId18"/>
    <p:sldId id="279" r:id="rId19"/>
    <p:sldId id="280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7124-B950-4AE3-9DA4-8DAE3E8C3EAE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64808-FE46-4CEB-A915-BCD30FD72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104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64808-FE46-4CEB-A915-BCD30FD727C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72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30A8A-8099-45B6-B889-77B3F920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7E57F-895C-4613-99B3-985EC4A66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75DE1F-8EF1-4E51-A859-62643B128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9A17C-ED34-4053-8EFB-D3B49F31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C7601F-2713-4D0D-AE38-8E5D2C4D7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D05F51-92C2-45CB-839A-A34DC4B2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9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58001-A32F-4133-8F35-56A40C6E2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5D8535-B565-40B8-8D13-5531741E9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8786B8-5C69-4919-95AE-376D4A85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684FC3-1A14-4F4C-8077-D7FD9B55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43926B-256F-48A5-81F4-72240DF1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CEEF3A-452E-416E-BEB3-8BC4C86DA6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731227-5864-4B27-86B3-A2C2F99F9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FA6E4-5594-4B12-89A5-0B496F000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EBB280-1483-4B7D-B86D-693661BD4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A5CFB-7942-4D53-BFFC-B20989DBA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25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99220-B32B-45C6-AC4C-1DAE0625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6C3DD9-9EF9-4115-8C28-E4F205DBC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84793-018A-43EF-956B-3B473C7B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629B1-7885-4E92-BABA-C3A9AAAF5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04C9A-A324-49ED-BDB6-8A403C76C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9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A31AA-3E21-4347-B185-14CE690AA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D1DE0-61D0-4258-BA93-A8B219EB3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A8F87B-F44D-4854-B0B1-AD158F07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D66403-3649-41E5-B3DF-632FC20B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EE294-08E0-49EE-A514-A606D204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37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A3C3D-7AB3-4032-8C0A-8E05E094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BD0688-32D0-44E8-A9F5-9E264BA399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4C007D-8009-49AC-AD8D-49FF9AC7B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5F909A-BC39-4D8C-A6AF-75E9E61D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24178-881A-4186-8E63-FE1E6835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F503CA-6CFD-44A7-8209-9E214781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3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6D563-1E81-454C-9C73-1835A9927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0156F8-2B1D-45CB-A822-816861DA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FD4F5-716C-4A5E-A0AD-2254C7133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EAB9CB-57A3-482B-880B-31EDC007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8488AD-038A-4AE0-9C41-25BD57356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22E478-6A30-4660-BAAB-359084FB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63422A-A0C8-40FB-9DBA-3F7B6E9E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0F11FF-F64B-426B-8448-DA13DDDB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8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6CB29-7650-4D7C-8CAA-757D054B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316AA1-9D47-4E4F-B605-52BAD1A39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E37EB7-F11B-401E-BBAF-065363ACF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E8EFCE-D575-4CB5-8EAE-C033FFBF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30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AE663-D51D-4C73-AAC1-562F1024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70A64D-AB47-41D2-8352-FFD3E755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747AD0-36FA-4C62-AE7F-DA6DD226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969F5-FDC0-4DEA-94E8-513B918F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A33DD-4824-4EC5-BBA8-3004DCC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610739-DB24-4367-860F-EDEF74B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2F6E3-30F2-48C8-BCD4-CB0156160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BBA14-0D6C-4C9A-A106-8F7D9822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174CD8-903E-42C5-B5B3-28CB5DDC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987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F66FB-BB66-42C6-86E0-E95D0B90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24C60E-3C40-447E-BFD3-063AFA735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5082AB-85B3-41A2-9D93-A3D87D04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4584D1-0EC7-4151-9FB9-E1AC16B5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08A5E2-CCE3-4F64-BCAB-521F0EB12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D0AEB-8081-4AD6-94F7-5D810060F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4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CF7A50-17B8-428B-9FA8-1EDF283BB7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DFAAA-71E2-4B52-A408-D913973B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9D5AC4-9E1B-465E-BD8C-318AF03FD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759BD-4E94-4FD3-B3D0-9F8C2ED98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F4680-EEC3-419B-B23F-DE4F5BA6104D}" type="datetimeFigureOut">
              <a:rPr lang="uk-UA" smtClean="0"/>
              <a:t>17.12.2021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CB9DE-64BA-4E9E-B4AA-AC010C131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503E53-250D-4B69-AF52-54023AC3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5DE44-FAEE-4C67-AE8B-CBC18ADF49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08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392" y="318949"/>
            <a:ext cx="7600900" cy="3998075"/>
          </a:xfrm>
        </p:spPr>
        <p:txBody>
          <a:bodyPr>
            <a:noAutofit/>
          </a:bodyPr>
          <a:lstStyle/>
          <a:p>
            <a:r>
              <a:rPr lang="uk-UA" sz="7200" b="1" i="1" dirty="0">
                <a:latin typeface="Segoe Script" panose="020B0504020000000003" pitchFamily="34" charset="0"/>
              </a:rPr>
              <a:t>І</a:t>
            </a:r>
            <a:r>
              <a:rPr lang="uk-UA" sz="7200" b="1" i="1" dirty="0" smtClean="0">
                <a:latin typeface="Segoe Script" panose="020B0504020000000003" pitchFamily="34" charset="0"/>
              </a:rPr>
              <a:t>нклюзивне виховання </a:t>
            </a:r>
            <a:r>
              <a:rPr lang="uk-UA" sz="7200" b="1" i="1" dirty="0">
                <a:latin typeface="Segoe Script" panose="020B0504020000000003" pitchFamily="34" charset="0"/>
              </a:rPr>
              <a:t>засобами  </a:t>
            </a:r>
            <a:r>
              <a:rPr lang="uk-UA" sz="7200" b="1" i="1" dirty="0" smtClean="0">
                <a:latin typeface="Segoe Script" panose="020B0504020000000003" pitchFamily="34" charset="0"/>
              </a:rPr>
              <a:t>літератури </a:t>
            </a:r>
            <a:endParaRPr lang="uk-UA" sz="7200" b="1" i="1" dirty="0">
              <a:latin typeface="Segoe Script" panose="020B0504020000000003" pitchFamily="34" charset="0"/>
            </a:endParaRPr>
          </a:p>
        </p:txBody>
      </p:sp>
      <p:pic>
        <p:nvPicPr>
          <p:cNvPr id="9" name="Picture 2" descr="Інклюзивна освіта: Що це та чому не варто її боятись – Змістовн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8" b="14551"/>
          <a:stretch/>
        </p:blipFill>
        <p:spPr bwMode="auto">
          <a:xfrm>
            <a:off x="1522084" y="4193931"/>
            <a:ext cx="9582599" cy="238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5454" y="53258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242424"/>
                </a:solidFill>
                <a:latin typeface="Georgia" panose="02040502050405020303" pitchFamily="18" charset="0"/>
              </a:rPr>
              <a:t> В. </a:t>
            </a:r>
            <a:r>
              <a:rPr lang="ru-RU" dirty="0" err="1" smtClean="0">
                <a:solidFill>
                  <a:srgbClr val="242424"/>
                </a:solidFill>
                <a:latin typeface="Georgia" panose="02040502050405020303" pitchFamily="18" charset="0"/>
              </a:rPr>
              <a:t>Сухомлинського</a:t>
            </a:r>
            <a:r>
              <a:rPr lang="ru-RU" dirty="0" smtClean="0">
                <a:solidFill>
                  <a:srgbClr val="242424"/>
                </a:solidFill>
                <a:latin typeface="Georgia" panose="02040502050405020303" pitchFamily="18" charset="0"/>
              </a:rPr>
              <a:t> "</a:t>
            </a:r>
            <a:r>
              <a:rPr lang="ru-RU" dirty="0" err="1" smtClean="0">
                <a:solidFill>
                  <a:srgbClr val="242424"/>
                </a:solidFill>
                <a:latin typeface="Georgia" panose="02040502050405020303" pitchFamily="18" charset="0"/>
              </a:rPr>
              <a:t>Ґавеня</a:t>
            </a:r>
            <a:r>
              <a:rPr lang="ru-RU" dirty="0" smtClean="0">
                <a:solidFill>
                  <a:srgbClr val="242424"/>
                </a:solidFill>
                <a:latin typeface="Georgia" panose="02040502050405020303" pitchFamily="18" charset="0"/>
              </a:rPr>
              <a:t> і соловей", </a:t>
            </a:r>
            <a:endParaRPr lang="ru-RU" dirty="0"/>
          </a:p>
        </p:txBody>
      </p:sp>
      <p:pic>
        <p:nvPicPr>
          <p:cNvPr id="11266" name="Picture 2" descr="https://pegas.ua/image/cache/catalog/8myr-detstva/seraya-sheyka/ua-1156x6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0" t="-3976" r="29751" b="3976"/>
          <a:stretch/>
        </p:blipFill>
        <p:spPr bwMode="auto">
          <a:xfrm>
            <a:off x="711558" y="282176"/>
            <a:ext cx="4156449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74676" y="146586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/>
              <a:t>Маленька</a:t>
            </a:r>
            <a:r>
              <a:rPr lang="ru-RU" sz="2000" dirty="0"/>
              <a:t> </a:t>
            </a:r>
            <a:r>
              <a:rPr lang="ru-RU" sz="2000" dirty="0" err="1"/>
              <a:t>качечка</a:t>
            </a:r>
            <a:r>
              <a:rPr lang="ru-RU" sz="2000" dirty="0"/>
              <a:t> по </a:t>
            </a:r>
            <a:r>
              <a:rPr lang="ru-RU" sz="2000" dirty="0" err="1"/>
              <a:t>імені</a:t>
            </a:r>
            <a:r>
              <a:rPr lang="ru-RU" sz="2000" dirty="0"/>
              <a:t> </a:t>
            </a:r>
            <a:r>
              <a:rPr lang="ru-RU" sz="2000" dirty="0" err="1"/>
              <a:t>Сіра</a:t>
            </a:r>
            <a:r>
              <a:rPr lang="ru-RU" sz="2000" dirty="0"/>
              <a:t> </a:t>
            </a:r>
            <a:r>
              <a:rPr lang="ru-RU" sz="2000" dirty="0" err="1"/>
              <a:t>Шийка</a:t>
            </a:r>
            <a:r>
              <a:rPr lang="ru-RU" sz="2000" dirty="0"/>
              <a:t> не могла </a:t>
            </a:r>
            <a:r>
              <a:rPr lang="ru-RU" sz="2000" dirty="0" err="1"/>
              <a:t>відлетіти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сім’єю</a:t>
            </a:r>
            <a:r>
              <a:rPr lang="ru-RU" sz="2000" dirty="0"/>
              <a:t> в </a:t>
            </a:r>
            <a:r>
              <a:rPr lang="ru-RU" sz="2000" dirty="0" err="1"/>
              <a:t>теплі</a:t>
            </a:r>
            <a:r>
              <a:rPr lang="ru-RU" sz="2000" dirty="0"/>
              <a:t> </a:t>
            </a:r>
            <a:r>
              <a:rPr lang="ru-RU" sz="2000" dirty="0" err="1"/>
              <a:t>краї</a:t>
            </a:r>
            <a:r>
              <a:rPr lang="ru-RU" sz="2000" dirty="0"/>
              <a:t>, тому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Лисиця</a:t>
            </a:r>
            <a:r>
              <a:rPr lang="ru-RU" sz="2000" dirty="0"/>
              <a:t> поранила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крило</a:t>
            </a:r>
            <a:r>
              <a:rPr lang="ru-RU" sz="2000" dirty="0"/>
              <a:t>. Коли </a:t>
            </a:r>
            <a:r>
              <a:rPr lang="ru-RU" sz="2000" dirty="0" err="1"/>
              <a:t>качечка</a:t>
            </a:r>
            <a:r>
              <a:rPr lang="ru-RU" sz="2000" dirty="0"/>
              <a:t> </a:t>
            </a:r>
            <a:r>
              <a:rPr lang="ru-RU" sz="2000" dirty="0" err="1"/>
              <a:t>залишилася</a:t>
            </a:r>
            <a:r>
              <a:rPr lang="ru-RU" sz="2000" dirty="0"/>
              <a:t> одна, то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нудьги</a:t>
            </a:r>
            <a:r>
              <a:rPr lang="ru-RU" sz="2000" dirty="0"/>
              <a:t> </a:t>
            </a:r>
            <a:r>
              <a:rPr lang="ru-RU" sz="2000" dirty="0" err="1"/>
              <a:t>вирішила</a:t>
            </a:r>
            <a:r>
              <a:rPr lang="ru-RU" sz="2000" dirty="0"/>
              <a:t> </a:t>
            </a:r>
            <a:r>
              <a:rPr lang="ru-RU" sz="2000" dirty="0" err="1"/>
              <a:t>піти</a:t>
            </a:r>
            <a:r>
              <a:rPr lang="ru-RU" sz="2000" dirty="0"/>
              <a:t> в </a:t>
            </a:r>
            <a:r>
              <a:rPr lang="ru-RU" sz="2000" dirty="0" err="1"/>
              <a:t>ліс</a:t>
            </a:r>
            <a:r>
              <a:rPr lang="ru-RU" sz="2000" dirty="0"/>
              <a:t>. Там </a:t>
            </a:r>
            <a:r>
              <a:rPr lang="ru-RU" sz="2000" dirty="0" err="1"/>
              <a:t>Сіра</a:t>
            </a:r>
            <a:r>
              <a:rPr lang="ru-RU" sz="2000" dirty="0"/>
              <a:t> </a:t>
            </a:r>
            <a:r>
              <a:rPr lang="ru-RU" sz="2000" dirty="0" err="1"/>
              <a:t>шийка</a:t>
            </a:r>
            <a:r>
              <a:rPr lang="ru-RU" sz="2000" dirty="0"/>
              <a:t> </a:t>
            </a:r>
            <a:r>
              <a:rPr lang="ru-RU" sz="2000" dirty="0" err="1"/>
              <a:t>познайомилася</a:t>
            </a:r>
            <a:r>
              <a:rPr lang="ru-RU" sz="2000" dirty="0"/>
              <a:t> з Зайцем,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попередив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побоюватися</a:t>
            </a:r>
            <a:r>
              <a:rPr lang="ru-RU" sz="2000" dirty="0"/>
              <a:t> </a:t>
            </a:r>
            <a:r>
              <a:rPr lang="ru-RU" sz="2000" dirty="0" err="1"/>
              <a:t>Лисицю</a:t>
            </a:r>
            <a:r>
              <a:rPr lang="ru-RU" sz="2000" dirty="0"/>
              <a:t>. </a:t>
            </a:r>
            <a:r>
              <a:rPr lang="ru-RU" sz="2000" dirty="0" err="1"/>
              <a:t>Лисиця</a:t>
            </a:r>
            <a:r>
              <a:rPr lang="ru-RU" sz="2000" dirty="0"/>
              <a:t> приходила </a:t>
            </a:r>
            <a:r>
              <a:rPr lang="ru-RU" sz="2000" dirty="0" err="1"/>
              <a:t>щодня</a:t>
            </a:r>
            <a:r>
              <a:rPr lang="ru-RU" sz="2000" dirty="0"/>
              <a:t> до </a:t>
            </a:r>
            <a:r>
              <a:rPr lang="ru-RU" sz="2000" dirty="0" err="1"/>
              <a:t>качечка</a:t>
            </a:r>
            <a:r>
              <a:rPr lang="ru-RU" sz="2000" dirty="0"/>
              <a:t> і </a:t>
            </a:r>
            <a:r>
              <a:rPr lang="ru-RU" sz="2000" dirty="0" err="1"/>
              <a:t>чекала</a:t>
            </a:r>
            <a:r>
              <a:rPr lang="ru-RU" sz="2000" dirty="0"/>
              <a:t> </a:t>
            </a:r>
            <a:r>
              <a:rPr lang="ru-RU" sz="2000" dirty="0" err="1"/>
              <a:t>поки</a:t>
            </a:r>
            <a:r>
              <a:rPr lang="ru-RU" sz="2000" dirty="0"/>
              <a:t> вся </a:t>
            </a:r>
            <a:r>
              <a:rPr lang="ru-RU" sz="2000" dirty="0" err="1"/>
              <a:t>ополонка</a:t>
            </a:r>
            <a:r>
              <a:rPr lang="ru-RU" sz="2000" dirty="0"/>
              <a:t> </a:t>
            </a:r>
            <a:r>
              <a:rPr lang="ru-RU" sz="2000" dirty="0" err="1"/>
              <a:t>замерзне</a:t>
            </a:r>
            <a:r>
              <a:rPr lang="ru-RU" sz="2000" dirty="0"/>
              <a:t>. </a:t>
            </a:r>
            <a:r>
              <a:rPr lang="uk-UA" sz="2000" dirty="0" smtClean="0"/>
              <a:t> </a:t>
            </a:r>
          </a:p>
          <a:p>
            <a:endParaRPr lang="uk-UA" sz="2000" dirty="0"/>
          </a:p>
          <a:p>
            <a:r>
              <a:rPr lang="ru-RU" sz="2000" dirty="0"/>
              <a:t>Казка </a:t>
            </a:r>
            <a:r>
              <a:rPr lang="ru-RU" sz="2000" dirty="0" err="1"/>
              <a:t>оповідає</a:t>
            </a:r>
            <a:r>
              <a:rPr lang="ru-RU" sz="2000" dirty="0"/>
              <a:t> про те,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здавати</a:t>
            </a:r>
            <a:r>
              <a:rPr lang="ru-RU" sz="2000" dirty="0"/>
              <a:t> і треба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йти</a:t>
            </a:r>
            <a:r>
              <a:rPr lang="ru-RU" sz="2000" dirty="0"/>
              <a:t> до </a:t>
            </a:r>
            <a:r>
              <a:rPr lang="ru-RU" sz="2000" dirty="0" err="1"/>
              <a:t>кінця</a:t>
            </a:r>
            <a:r>
              <a:rPr lang="ru-RU" sz="2000" dirty="0"/>
              <a:t>,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життєві</a:t>
            </a:r>
            <a:r>
              <a:rPr lang="ru-RU" sz="2000" dirty="0"/>
              <a:t> </a:t>
            </a:r>
            <a:r>
              <a:rPr lang="ru-RU" sz="2000" dirty="0" err="1" smtClean="0"/>
              <a:t>перешкоди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80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30416" y="21710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Roboto"/>
              </a:rPr>
              <a:t> </a:t>
            </a:r>
            <a:endParaRPr lang="ru-RU" b="0" i="0" dirty="0">
              <a:solidFill>
                <a:srgbClr val="333333"/>
              </a:solidFill>
              <a:effectLst/>
              <a:latin typeface="Roboto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13" y="949933"/>
            <a:ext cx="8576574" cy="56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0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book-ye.com.ua/upload/resize_cache/iblock/d7d/520_860_1/8ffd3b2d_0209_11ea_8123_000c29ae1566_cb230144_a1a2_11ea_8136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21" y="541337"/>
            <a:ext cx="49530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62700" y="894362"/>
            <a:ext cx="53926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К</a:t>
            </a:r>
            <a:r>
              <a:rPr lang="ru-RU" sz="2000" dirty="0" smtClean="0">
                <a:solidFill>
                  <a:srgbClr val="252424"/>
                </a:solidFill>
                <a:latin typeface="Lucida Sans Unicode" panose="020B0602030504020204" pitchFamily="34" charset="0"/>
              </a:rPr>
              <a:t>нижка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Оксани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Драчковської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-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автобіографічна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історія-казка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для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діток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про себе та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свого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синочка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Назарка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який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на жаль,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із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самого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народження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є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дитиною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інвалідністю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може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ходити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Мама Оксана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щодня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веде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боротьбу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краще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майбутнє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для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всіх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особливих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людей, для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Назарка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Казка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розповідає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діткам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всі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люди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однакові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як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варто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здаватися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коли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важко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як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триматися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коли сил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залишається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як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жити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в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цьому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світі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який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  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здебільшого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призначений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для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звичайних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людей. </a:t>
            </a:r>
            <a:r>
              <a:rPr lang="ru-RU" sz="2000" dirty="0" smtClean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622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нига «Terra інклюзія 2018», автора Олена Осмоловская, Ганна Коназюк, Ольга Гой, Маряна Лелик, Оксана Драчковська – фот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7" y="960437"/>
            <a:ext cx="3790950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g.yakaboo.ua/media/catalog/product/cache/1/image/546x/c239772940bfb0468bd568cd18249fe5/i/m/img_85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96" y="70339"/>
            <a:ext cx="3413187" cy="53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нига «Terra інклюзія 2019» – фото №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95" y="1999485"/>
            <a:ext cx="3414743" cy="465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80146" y="301564"/>
            <a:ext cx="43814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404040"/>
                </a:solidFill>
                <a:latin typeface="system-ui"/>
              </a:rPr>
              <a:t>Збірка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«</a:t>
            </a:r>
            <a:r>
              <a:rPr lang="en-US" dirty="0">
                <a:solidFill>
                  <a:srgbClr val="404040"/>
                </a:solidFill>
                <a:latin typeface="system-ui"/>
              </a:rPr>
              <a:t>Terra </a:t>
            </a:r>
            <a:r>
              <a:rPr lang="ru-RU" dirty="0" err="1" smtClean="0">
                <a:solidFill>
                  <a:srgbClr val="404040"/>
                </a:solidFill>
                <a:latin typeface="system-ui"/>
              </a:rPr>
              <a:t>інклюзія</a:t>
            </a:r>
            <a:r>
              <a:rPr lang="ru-RU" dirty="0" smtClean="0">
                <a:solidFill>
                  <a:srgbClr val="404040"/>
                </a:solidFill>
                <a:latin typeface="system-ui"/>
              </a:rPr>
              <a:t>» 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– </a:t>
            </a:r>
            <a:r>
              <a:rPr lang="ru-RU" dirty="0" err="1" smtClean="0">
                <a:solidFill>
                  <a:srgbClr val="404040"/>
                </a:solidFill>
                <a:latin typeface="system-ui"/>
              </a:rPr>
              <a:t>інклюзивна</a:t>
            </a:r>
            <a:r>
              <a:rPr lang="ru-RU" dirty="0" smtClean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книжка, яка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формує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позитивне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сприйняття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людей з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інвалідністю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.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Оповідання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цієї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збірки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– абсолютно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різні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за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літературним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відтворенням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, але вони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об’єднані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любов’ю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,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спрагою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до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життя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, силою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людського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характеру та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волі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.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Життєві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обставини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у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всіх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літературних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героїв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різні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, але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всі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вони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прагнуть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жити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гідним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повноцінним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життям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. Сила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людини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попри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обставини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та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можливості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,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незалежно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від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віку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та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статі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. </a:t>
            </a:r>
            <a:endParaRPr lang="ru-RU" dirty="0" smtClean="0">
              <a:solidFill>
                <a:srgbClr val="404040"/>
              </a:solidFill>
              <a:latin typeface="system-ui"/>
            </a:endParaRPr>
          </a:p>
          <a:p>
            <a:endParaRPr lang="ru-RU" dirty="0">
              <a:solidFill>
                <a:srgbClr val="404040"/>
              </a:solidFill>
              <a:latin typeface="system-ui"/>
            </a:endParaRPr>
          </a:p>
          <a:p>
            <a:r>
              <a:rPr lang="ru-RU" dirty="0" smtClean="0">
                <a:solidFill>
                  <a:srgbClr val="404040"/>
                </a:solidFill>
                <a:latin typeface="system-ui"/>
              </a:rPr>
              <a:t>До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збірки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увійшли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smtClean="0">
                <a:solidFill>
                  <a:srgbClr val="404040"/>
                </a:solidFill>
                <a:latin typeface="system-ui"/>
              </a:rPr>
              <a:t>твори </a:t>
            </a:r>
            <a:r>
              <a:rPr lang="ru-RU" dirty="0" err="1" smtClean="0">
                <a:solidFill>
                  <a:srgbClr val="404040"/>
                </a:solidFill>
                <a:latin typeface="system-ui"/>
              </a:rPr>
              <a:t>переможців</a:t>
            </a:r>
            <a:r>
              <a:rPr lang="ru-RU" dirty="0" smtClean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та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фіналістів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Міжнародного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літературного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конкурсу «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Коронація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слова» у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категорії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спецвідзнаки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«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Інклюзивні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оповідання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 «</a:t>
            </a:r>
            <a:r>
              <a:rPr lang="en-US" dirty="0">
                <a:solidFill>
                  <a:srgbClr val="404040"/>
                </a:solidFill>
                <a:latin typeface="system-ui"/>
              </a:rPr>
              <a:t>Terra </a:t>
            </a:r>
            <a:r>
              <a:rPr lang="ru-RU" dirty="0" err="1">
                <a:solidFill>
                  <a:srgbClr val="404040"/>
                </a:solidFill>
                <a:latin typeface="system-ui"/>
              </a:rPr>
              <a:t>інклюзія</a:t>
            </a:r>
            <a:r>
              <a:rPr lang="ru-RU" dirty="0">
                <a:solidFill>
                  <a:srgbClr val="404040"/>
                </a:solidFill>
                <a:latin typeface="system-ui"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404040"/>
              </a:solidFill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60403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нига «Пригоди Даші й Тіні», автора Вікторія Надикто – фото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3" y="317285"/>
            <a:ext cx="4398840" cy="624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49107" y="1164748"/>
            <a:ext cx="488852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Дівчинка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Даша, яка у реальному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житті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змушена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щодня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приймати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ліки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проходити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специфічні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процедури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стає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головною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героїнею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вигаданих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історій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. У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казці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дівчинка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перетворюється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на фею,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знайомиться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з доброю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відьмою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втратила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дар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творити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дива, і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повертає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чари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казкової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країни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перемагаючи</a:t>
            </a:r>
            <a:r>
              <a:rPr lang="ru-RU" sz="2000" dirty="0">
                <a:solidFill>
                  <a:srgbClr val="333333"/>
                </a:solidFill>
                <a:latin typeface="Verdana" panose="020B0604030504040204" pitchFamily="34" charset="0"/>
              </a:rPr>
              <a:t> страшного </a:t>
            </a:r>
            <a:r>
              <a:rPr lang="ru-RU" sz="2000" dirty="0" err="1">
                <a:solidFill>
                  <a:srgbClr val="333333"/>
                </a:solidFill>
                <a:latin typeface="Verdana" panose="020B0604030504040204" pitchFamily="34" charset="0"/>
              </a:rPr>
              <a:t>Павука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uk-UA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нига «Тридцять перший меридіан», автора Євгенія Пірог – фото №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3" y="142752"/>
            <a:ext cx="4342179" cy="616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2677" y="69624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Інклюзивна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книжка, яка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розкриває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дивовижний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світ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пригод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формує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позитивне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сприйняття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людей з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інвалідністю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Карколомні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пригоди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юного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почитайка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Петрика з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маленької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української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Семенівки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залюбленого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життя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попри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важку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фізичну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ваду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та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прагматичної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київської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старшокласниці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Олі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впритул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занурять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обох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глибин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артефактів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Трипілля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піднесуть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до апогею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піраміди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Сонця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закинуть у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взаємодію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кумедним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науковим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дослідником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Гербарієм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французькою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професоркою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з Мексики. </a:t>
            </a:r>
            <a:endParaRPr lang="ru-RU" dirty="0" smtClean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r>
              <a:rPr lang="ru-RU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Пригодницька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історія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у </a:t>
            </a:r>
            <a:r>
              <a:rPr lang="ru-RU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якій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ті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хто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ще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бояться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зробити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перший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крок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назустріч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мрії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побачать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навіть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інвалідний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візок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не є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перешкодою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для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мандрівок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неймовірних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Verdana" panose="020B0604030504040204" pitchFamily="34" charset="0"/>
              </a:rPr>
              <a:t>звершень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2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35162" y="1555964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Аманда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нетерпляче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чекає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нового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навчального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року.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Може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тепер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нарешті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вдасться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розлюбити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Адама,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який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здається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зовсім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звертає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неї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уваги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цього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року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її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клас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опікуватися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першокласниками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Та Аманда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знає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її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підопічним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натомість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стане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новий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однокласник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Ларс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із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синдромом Дауна. Перед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дівчиною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непросте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завдання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: вона не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тільки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має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знайти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спільну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мову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 Ларсом,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який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може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стати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їй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веселим та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вірним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другом, а й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захистити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його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від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можливих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0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цькувань</a:t>
            </a:r>
            <a:r>
              <a:rPr lang="ru-RU" sz="20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...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Ларс. L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28" y="905608"/>
            <a:ext cx="3238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102" y="861646"/>
            <a:ext cx="814551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Історії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про 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людей 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із</a:t>
            </a:r>
            <a:r>
              <a:rPr lang="ru-RU" sz="3600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дислексією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» </a:t>
            </a:r>
            <a:r>
              <a:rPr lang="ru-RU" sz="3600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- 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збірка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оповідей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про людей,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які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досягли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значних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навіть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успіхів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у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своєму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житті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. І все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це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зважаючи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на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дислексію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(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писемного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мовлення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читання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).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Історії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Карла Великого, Леонардо да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Вінчі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Агати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Крісті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, Тома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Круза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Джона Леннона дозволять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подолати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будь-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який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страх перед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дислексією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зневіру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 у </a:t>
            </a:r>
            <a:r>
              <a:rPr lang="ru-RU" sz="36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собі</a:t>
            </a:r>
            <a:r>
              <a:rPr lang="ru-RU" sz="3600" dirty="0">
                <a:solidFill>
                  <a:srgbClr val="000000"/>
                </a:solidFill>
                <a:latin typeface="Monotype Corsiva" panose="03010101010201010101" pitchFamily="66" charset="0"/>
              </a:rPr>
              <a:t>. 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 descr="Історії про видатних людей із дислексією – ціна, купити в Україні –  Книгарня &amp;quot;Є&amp;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614" y="356323"/>
            <a:ext cx="3499945" cy="539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0" y="544766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Еллі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Нікерсон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—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особлива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дівчинка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Найкраще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в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класі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малює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кмітлива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щира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неабияка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фантазерка, але… У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дислексія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вона не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може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читати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й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писати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і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впливає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на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її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самооцінку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стосунки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з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однокласниками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навчання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життя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Жахливо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коли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не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хочеш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нікого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смішити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а з тебе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сміються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Коли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найбільше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прагнеш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почуватися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такою, як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усі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Коли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виконання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домашнього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завдання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перетворюється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на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випробування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Потрібна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неабияка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сміливість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щоб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кожного дня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приходити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до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школи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Еллі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разом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із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новим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учителем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кидає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виклик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— і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врешті-решт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розуміє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: слова не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стають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істиною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лише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тому,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що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хтось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їх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вимовив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уголос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 І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мислити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не так, як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усі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, —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дуже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круто.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Такі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люди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запалюють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світ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s://book-ye.com.ua/upload/iblock/a22/adbf10fd_1d81_11e9_8112_000c29ae1566_035dbd81_1d82_11e9_8112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9" y="75613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ook-ye.com.ua/upload/resize_cache/iblock/554/520_860_1/0a3e3dd4_8a11_11e6_80c0_000c29ae1566_759b7574_84be_11e7_80cf_000c29ae1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06" y="479792"/>
            <a:ext cx="4086032" cy="59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5962" y="1134016"/>
            <a:ext cx="6043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Повість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Дзвінки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Матіяш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"Марта з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вулиці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Святого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Миколая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" адресована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підліткам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історія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дорослішання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дівчинки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яка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мріє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стати художницею,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становлення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як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особистості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Це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оповідь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про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життя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її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рідних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друзів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про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творчість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натхнення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живопис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музику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,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любов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і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втрату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. І про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народження</a:t>
            </a:r>
            <a:r>
              <a:rPr lang="ru-RU" sz="2400" dirty="0">
                <a:solidFill>
                  <a:srgbClr val="252424"/>
                </a:solidFill>
                <a:latin typeface="Lucida Sans Unicode" panose="020B0602030504020204" pitchFamily="34" charset="0"/>
              </a:rPr>
              <a:t> нового </a:t>
            </a:r>
            <a:r>
              <a:rPr lang="ru-RU" sz="2400" dirty="0" err="1">
                <a:solidFill>
                  <a:srgbClr val="252424"/>
                </a:solidFill>
                <a:latin typeface="Lucida Sans Unicode" panose="020B0602030504020204" pitchFamily="34" charset="0"/>
              </a:rPr>
              <a:t>життя</a:t>
            </a:r>
            <a:r>
              <a:rPr lang="ru-RU" dirty="0">
                <a:solidFill>
                  <a:srgbClr val="252424"/>
                </a:solidFill>
                <a:latin typeface="Lucida Sans Unicode" panose="020B0602030504020204" pitchFamily="34" charset="0"/>
              </a:rPr>
              <a:t>…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7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2914539" y="2433043"/>
            <a:ext cx="5962650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8638" y="521676"/>
            <a:ext cx="9873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1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3066939" y="2585443"/>
            <a:ext cx="5962650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3066939" y="2569779"/>
            <a:ext cx="5962650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2683008" y="904633"/>
            <a:ext cx="5962650" cy="4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 Тернополі затверджено Стратегію розвитку інклюзивного середовища |  Національна Асамблея людей з інвалідністю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59" l="625" r="98854">
                        <a14:foregroundMark x1="16667" y1="51923" x2="25313" y2="65865"/>
                        <a14:foregroundMark x1="25729" y1="50000" x2="32708" y2="85417"/>
                        <a14:foregroundMark x1="10833" y1="76603" x2="48333" y2="96795"/>
                        <a14:foregroundMark x1="13750" y1="41667" x2="90313" y2="96154"/>
                        <a14:foregroundMark x1="72188" y1="29647" x2="65625" y2="46795"/>
                        <a14:foregroundMark x1="72604" y1="60096" x2="72604" y2="74038"/>
                        <a14:foregroundMark x1="78438" y1="24679" x2="62813" y2="32212"/>
                        <a14:foregroundMark x1="69792" y1="21474" x2="82917" y2="23397"/>
                        <a14:foregroundMark x1="68125" y1="19551" x2="61563" y2="27724"/>
                        <a14:foregroundMark x1="74271" y1="50641" x2="85417" y2="88622"/>
                        <a14:foregroundMark x1="10833" y1="36699" x2="19167" y2="58173"/>
                        <a14:foregroundMark x1="4688" y1="84135" x2="4271" y2="95513"/>
                        <a14:foregroundMark x1="19896" y1="94872" x2="56563" y2="91827"/>
                        <a14:foregroundMark x1="44271" y1="78526" x2="68125" y2="99359"/>
                        <a14:foregroundMark x1="46667" y1="77885" x2="42604" y2="86058"/>
                        <a14:foregroundMark x1="46250" y1="77244" x2="38438" y2="80929"/>
                        <a14:foregroundMark x1="80833" y1="68269" x2="85833" y2="84776"/>
                        <a14:foregroundMark x1="87917" y1="85417" x2="87917" y2="85417"/>
                        <a14:foregroundMark x1="12500" y1="72756" x2="12500" y2="72756"/>
                        <a14:foregroundMark x1="82500" y1="68269" x2="82500" y2="68269"/>
                        <a14:foregroundMark x1="85833" y1="76603" x2="86667" y2="79167"/>
                        <a14:foregroundMark x1="78438" y1="84135" x2="78438" y2="84135"/>
                        <a14:foregroundMark x1="39688" y1="83494" x2="39688" y2="83494"/>
                        <a14:foregroundMark x1="15000" y1="94872" x2="15000" y2="94872"/>
                        <a14:foregroundMark x1="10833" y1="96154" x2="29792" y2="9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221" y="3101462"/>
            <a:ext cx="5509008" cy="37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64823" y="50758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Роман  «</a:t>
            </a:r>
            <a:r>
              <a:rPr lang="ru-RU" sz="2000" dirty="0" err="1" smtClean="0">
                <a:solidFill>
                  <a:srgbClr val="000000"/>
                </a:solidFill>
                <a:latin typeface="Merriweather"/>
              </a:rPr>
              <a:t>Майже</a:t>
            </a:r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erriweather"/>
              </a:rPr>
              <a:t>вільна</a:t>
            </a:r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» </a:t>
            </a:r>
            <a:r>
              <a:rPr lang="ru-RU" sz="2000" dirty="0" err="1" smtClean="0">
                <a:solidFill>
                  <a:srgbClr val="000000"/>
                </a:solidFill>
                <a:latin typeface="Merriweather"/>
              </a:rPr>
              <a:t>Дідьє</a:t>
            </a:r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ван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Merriweather"/>
              </a:rPr>
              <a:t>Ковелара</a:t>
            </a:r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 – </a:t>
            </a:r>
            <a:r>
              <a:rPr lang="ru-RU" sz="2000" dirty="0" err="1" smtClean="0">
                <a:solidFill>
                  <a:srgbClr val="000000"/>
                </a:solidFill>
                <a:latin typeface="Merriweather"/>
              </a:rPr>
              <a:t>твір</a:t>
            </a:r>
            <a:r>
              <a:rPr lang="ru-RU" sz="2000" dirty="0" smtClean="0">
                <a:solidFill>
                  <a:srgbClr val="000000"/>
                </a:solidFill>
                <a:latin typeface="Merriweather"/>
              </a:rPr>
              <a:t>  про 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силу духу,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внутрішню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стійкість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пошук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себе.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Світ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головної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героїні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аварії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кардинально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змінюється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. Але попри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всі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випробування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труднощі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вона не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втрачає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свій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внутрішній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оптимізм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позитивне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бачення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світу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. Роман,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долає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будь-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стереотипи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про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сміливість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Merriweather"/>
              </a:rPr>
              <a:t>щастя</a:t>
            </a:r>
            <a:r>
              <a:rPr lang="ru-RU" sz="2000" dirty="0">
                <a:solidFill>
                  <a:srgbClr val="000000"/>
                </a:solidFill>
                <a:latin typeface="Merriweather"/>
              </a:rPr>
              <a:t> та свободу.  </a:t>
            </a:r>
            <a:r>
              <a:rPr lang="ru-RU" dirty="0">
                <a:solidFill>
                  <a:srgbClr val="000000"/>
                </a:solidFill>
                <a:latin typeface="Merriweather"/>
              </a:rPr>
              <a:t>    </a:t>
            </a:r>
            <a:endParaRPr lang="ru-RU" dirty="0"/>
          </a:p>
        </p:txBody>
      </p:sp>
      <p:pic>
        <p:nvPicPr>
          <p:cNvPr id="1026" name="Picture 2" descr="https://book-ye.com.ua/upload/iblock/c44/27666330_a52f_11e8_8104_000c29ae1566_8ccfa6fd_a52f_11e8_8104_000c29ae15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029" y="1094326"/>
            <a:ext cx="3554778" cy="515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4" y="532665"/>
            <a:ext cx="65017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       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Інклюзивна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освіта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 та </a:t>
            </a:r>
            <a:r>
              <a:rPr lang="ru-RU" sz="3200" i="1" dirty="0" err="1" smtClean="0">
                <a:solidFill>
                  <a:srgbClr val="010101"/>
                </a:solidFill>
                <a:latin typeface="Monotype Corsiva" panose="03010101010201010101" pitchFamily="66" charset="0"/>
              </a:rPr>
              <a:t>виховання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 – </a:t>
            </a:r>
            <a:r>
              <a:rPr lang="ru-RU" sz="3200" i="1" dirty="0" err="1">
                <a:solidFill>
                  <a:srgbClr val="010101"/>
                </a:solidFill>
                <a:latin typeface="Monotype Corsiva" panose="03010101010201010101" pitchFamily="66" charset="0"/>
              </a:rPr>
              <a:t>вже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 не новинка для </a:t>
            </a:r>
            <a:r>
              <a:rPr lang="ru-RU" sz="3200" i="1" dirty="0" err="1">
                <a:solidFill>
                  <a:srgbClr val="010101"/>
                </a:solidFill>
                <a:latin typeface="Monotype Corsiva" panose="03010101010201010101" pitchFamily="66" charset="0"/>
              </a:rPr>
              <a:t>України</a:t>
            </a:r>
            <a:r>
              <a:rPr lang="ru-RU" sz="3200" i="1" dirty="0">
                <a:solidFill>
                  <a:srgbClr val="010101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i="1" dirty="0" smtClean="0">
                <a:solidFill>
                  <a:srgbClr val="010101"/>
                </a:solidFill>
                <a:latin typeface="Monotype Corsiva" panose="03010101010201010101" pitchFamily="66" charset="0"/>
              </a:rPr>
              <a:t>але </a:t>
            </a:r>
            <a:r>
              <a:rPr lang="ru-RU" sz="3200" dirty="0" err="1">
                <a:latin typeface="Monotype Corsiva" panose="03010101010201010101" pitchFamily="66" charset="0"/>
              </a:rPr>
              <a:t>ще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досі</a:t>
            </a:r>
            <a:r>
              <a:rPr lang="ru-RU" sz="3200" dirty="0">
                <a:latin typeface="Monotype Corsiva" panose="03010101010201010101" pitchFamily="66" charset="0"/>
              </a:rPr>
              <a:t> для </a:t>
            </a:r>
            <a:r>
              <a:rPr lang="ru-RU" sz="3200" dirty="0" err="1">
                <a:latin typeface="Monotype Corsiva" panose="03010101010201010101" pitchFamily="66" charset="0"/>
              </a:rPr>
              <a:t>багатьох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здається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чимось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невідомим</a:t>
            </a:r>
            <a:r>
              <a:rPr lang="ru-RU" sz="3200" dirty="0">
                <a:latin typeface="Monotype Corsiva" panose="03010101010201010101" pitchFamily="66" charset="0"/>
              </a:rPr>
              <a:t> та часто </a:t>
            </a:r>
            <a:r>
              <a:rPr lang="ru-RU" sz="3200" dirty="0" err="1">
                <a:latin typeface="Monotype Corsiva" panose="03010101010201010101" pitchFamily="66" charset="0"/>
              </a:rPr>
              <a:t>незрозумілим</a:t>
            </a:r>
            <a:r>
              <a:rPr lang="ru-RU" sz="3200" dirty="0" smtClean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Просвітницькі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програми</a:t>
            </a:r>
            <a:r>
              <a:rPr lang="ru-RU" sz="3200" dirty="0">
                <a:latin typeface="Monotype Corsiva" panose="03010101010201010101" pitchFamily="66" charset="0"/>
              </a:rPr>
              <a:t> й </a:t>
            </a:r>
            <a:r>
              <a:rPr lang="ru-RU" sz="3200" dirty="0" err="1">
                <a:latin typeface="Monotype Corsiva" panose="03010101010201010101" pitchFamily="66" charset="0"/>
              </a:rPr>
              <a:t>освітні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проєкти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доступності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успішно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намагаються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таку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ситуацію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подолати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Література</a:t>
            </a:r>
            <a:r>
              <a:rPr lang="ru-RU" sz="3200" dirty="0">
                <a:latin typeface="Monotype Corsiva" panose="03010101010201010101" pitchFamily="66" charset="0"/>
              </a:rPr>
              <a:t> ж привносить у </a:t>
            </a:r>
            <a:r>
              <a:rPr lang="ru-RU" sz="3200" dirty="0" err="1">
                <a:latin typeface="Monotype Corsiva" panose="03010101010201010101" pitchFamily="66" charset="0"/>
              </a:rPr>
              <a:t>цей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процес</a:t>
            </a:r>
            <a:r>
              <a:rPr lang="ru-RU" sz="3200" dirty="0">
                <a:latin typeface="Monotype Corsiva" panose="03010101010201010101" pitchFamily="66" charset="0"/>
              </a:rPr>
              <a:t> свою, </a:t>
            </a:r>
            <a:r>
              <a:rPr lang="ru-RU" sz="3200" dirty="0" err="1">
                <a:latin typeface="Monotype Corsiva" panose="03010101010201010101" pitchFamily="66" charset="0"/>
              </a:rPr>
              <a:t>досить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вагому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 smtClean="0">
                <a:latin typeface="Monotype Corsiva" panose="03010101010201010101" pitchFamily="66" charset="0"/>
              </a:rPr>
              <a:t>частку</a:t>
            </a:r>
            <a:r>
              <a:rPr lang="ru-RU" sz="3200" dirty="0">
                <a:latin typeface="Monotype Corsiva" panose="03010101010201010101" pitchFamily="66" charset="0"/>
              </a:rPr>
              <a:t>. </a:t>
            </a:r>
            <a:r>
              <a:rPr lang="ru-RU" sz="3200" dirty="0" err="1">
                <a:latin typeface="Monotype Corsiva" panose="03010101010201010101" pitchFamily="66" charset="0"/>
              </a:rPr>
              <a:t>Бо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що</a:t>
            </a:r>
            <a:r>
              <a:rPr lang="ru-RU" sz="3200" dirty="0">
                <a:latin typeface="Monotype Corsiva" panose="03010101010201010101" pitchFamily="66" charset="0"/>
              </a:rPr>
              <a:t>, як не </a:t>
            </a:r>
            <a:r>
              <a:rPr lang="ru-RU" sz="3200" dirty="0" err="1">
                <a:latin typeface="Monotype Corsiva" panose="03010101010201010101" pitchFamily="66" charset="0"/>
              </a:rPr>
              <a:t>художнє</a:t>
            </a:r>
            <a:r>
              <a:rPr lang="ru-RU" sz="3200" dirty="0">
                <a:latin typeface="Monotype Corsiva" panose="03010101010201010101" pitchFamily="66" charset="0"/>
              </a:rPr>
              <a:t> слово </a:t>
            </a:r>
            <a:r>
              <a:rPr lang="ru-RU" sz="3200" dirty="0" err="1">
                <a:latin typeface="Monotype Corsiva" panose="03010101010201010101" pitchFamily="66" charset="0"/>
              </a:rPr>
              <a:t>найкраще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донесе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повідомлення</a:t>
            </a:r>
            <a:r>
              <a:rPr lang="ru-RU" sz="3200" dirty="0">
                <a:latin typeface="Monotype Corsiva" panose="03010101010201010101" pitchFamily="66" charset="0"/>
              </a:rPr>
              <a:t>, </a:t>
            </a:r>
            <a:r>
              <a:rPr lang="ru-RU" sz="3200" dirty="0" err="1">
                <a:latin typeface="Monotype Corsiva" panose="03010101010201010101" pitchFamily="66" charset="0"/>
              </a:rPr>
              <a:t>націлене</a:t>
            </a:r>
            <a:r>
              <a:rPr lang="ru-RU" sz="3200" dirty="0">
                <a:latin typeface="Monotype Corsiva" panose="03010101010201010101" pitchFamily="66" charset="0"/>
              </a:rPr>
              <a:t> на </a:t>
            </a:r>
            <a:r>
              <a:rPr lang="ru-RU" sz="3200" dirty="0" err="1">
                <a:latin typeface="Monotype Corsiva" panose="03010101010201010101" pitchFamily="66" charset="0"/>
              </a:rPr>
              <a:t>позитивне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розуміння</a:t>
            </a:r>
            <a:r>
              <a:rPr lang="ru-RU" sz="3200" dirty="0">
                <a:latin typeface="Monotype Corsiva" panose="03010101010201010101" pitchFamily="66" charset="0"/>
              </a:rPr>
              <a:t> </a:t>
            </a:r>
            <a:r>
              <a:rPr lang="ru-RU" sz="3200" dirty="0" err="1">
                <a:latin typeface="Monotype Corsiva" panose="03010101010201010101" pitchFamily="66" charset="0"/>
              </a:rPr>
              <a:t>потрібної</a:t>
            </a:r>
            <a:r>
              <a:rPr lang="ru-RU" sz="3200" dirty="0">
                <a:latin typeface="Monotype Corsiva" panose="03010101010201010101" pitchFamily="66" charset="0"/>
              </a:rPr>
              <a:t> теми</a:t>
            </a:r>
            <a:r>
              <a:rPr lang="ru-RU" sz="3200" dirty="0" smtClean="0">
                <a:latin typeface="Monotype Corsiva" panose="03010101010201010101" pitchFamily="66" charset="0"/>
              </a:rPr>
              <a:t>?  </a:t>
            </a:r>
          </a:p>
        </p:txBody>
      </p:sp>
      <p:pic>
        <p:nvPicPr>
          <p:cNvPr id="6" name="Picture 2" descr="Блог методиста Ярмолицької Світлани Олегівни: Діти з ООП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3" b="18508"/>
          <a:stretch/>
        </p:blipFill>
        <p:spPr bwMode="auto">
          <a:xfrm>
            <a:off x="6993903" y="1274885"/>
            <a:ext cx="5198097" cy="373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5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584" y="392707"/>
            <a:ext cx="106504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231F20"/>
                </a:solidFill>
                <a:latin typeface="roboto"/>
              </a:rPr>
              <a:t>Інклюзивна література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–  це література, орієнтована на реалізацію дотримання прав осіб з інвалідністю та формування позитивного сприйняття інвалідності та особистої різноманітності.</a:t>
            </a:r>
          </a:p>
          <a:p>
            <a:r>
              <a:rPr lang="uk-UA" sz="2400" dirty="0">
                <a:solidFill>
                  <a:srgbClr val="231F20"/>
                </a:solidFill>
                <a:latin typeface="roboto"/>
              </a:rPr>
              <a:t>Інклюзивна література об’єднує такі напрямки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:</a:t>
            </a:r>
          </a:p>
          <a:p>
            <a:endParaRPr lang="uk-UA" sz="2400" dirty="0">
              <a:solidFill>
                <a:srgbClr val="231F20"/>
              </a:solidFill>
              <a:latin typeface="roboto"/>
            </a:endParaRPr>
          </a:p>
          <a:p>
            <a:pPr indent="-228600"/>
            <a:r>
              <a:rPr lang="uk-UA" sz="2400" dirty="0">
                <a:solidFill>
                  <a:srgbClr val="231F20"/>
                </a:solidFill>
                <a:latin typeface="Symbol" panose="05050102010706020507" pitchFamily="18" charset="2"/>
              </a:rPr>
              <a:t>·</a:t>
            </a:r>
            <a:r>
              <a:rPr lang="uk-UA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       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 література, яка розповідає про осіб з інвалідністю, формуючи у читачів позитивне сприйняття стану таких людей (книжки, які фокусують інтерес читача на загальнолюдських якостях та можливостях  літературних героїв з 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інвалідністю, 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які покликані зробити спілкування з такими людьми обопільно цікавим та комфортним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);</a:t>
            </a:r>
          </a:p>
          <a:p>
            <a:pPr indent="-228600"/>
            <a:endParaRPr lang="uk-UA" sz="2400" dirty="0">
              <a:solidFill>
                <a:srgbClr val="231F20"/>
              </a:solidFill>
              <a:latin typeface="roboto"/>
            </a:endParaRPr>
          </a:p>
          <a:p>
            <a:pPr indent="-228600"/>
            <a:r>
              <a:rPr lang="uk-UA" sz="2400" dirty="0">
                <a:solidFill>
                  <a:srgbClr val="231F20"/>
                </a:solidFill>
                <a:latin typeface="Symbol" panose="05050102010706020507" pitchFamily="18" charset="2"/>
              </a:rPr>
              <a:t>·</a:t>
            </a:r>
            <a:r>
              <a:rPr lang="uk-UA" sz="2400" dirty="0">
                <a:solidFill>
                  <a:srgbClr val="231F20"/>
                </a:solidFill>
                <a:latin typeface="Times New Roman" panose="02020603050405020304" pitchFamily="18" charset="0"/>
              </a:rPr>
              <a:t>         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література, яка спрямована на сприйняття особистої різноманітності;</a:t>
            </a:r>
          </a:p>
          <a:p>
            <a:pPr algn="just"/>
            <a:r>
              <a:rPr lang="uk-UA" sz="2400" dirty="0">
                <a:solidFill>
                  <a:srgbClr val="231F20"/>
                </a:solidFill>
                <a:latin typeface="roboto"/>
              </a:rPr>
              <a:t>література для дітей з особливими освітніми потребами ( книжки шрифтом </a:t>
            </a:r>
            <a:r>
              <a:rPr lang="uk-UA" sz="2400" dirty="0" err="1">
                <a:solidFill>
                  <a:srgbClr val="231F20"/>
                </a:solidFill>
                <a:latin typeface="roboto"/>
              </a:rPr>
              <a:t>Брайля</a:t>
            </a:r>
            <a:r>
              <a:rPr lang="uk-UA" sz="2400" dirty="0">
                <a:solidFill>
                  <a:srgbClr val="231F20"/>
                </a:solidFill>
                <a:latin typeface="roboto"/>
              </a:rPr>
              <a:t>, з використанням піктограм, тактильні, книжки-картинки та ін</a:t>
            </a:r>
            <a:r>
              <a:rPr lang="uk-UA" sz="2400" dirty="0" smtClean="0">
                <a:solidFill>
                  <a:srgbClr val="231F20"/>
                </a:solidFill>
                <a:latin typeface="roboto"/>
              </a:rPr>
              <a:t>.).</a:t>
            </a:r>
            <a:endParaRPr lang="uk-UA" sz="2400" dirty="0">
              <a:solidFill>
                <a:srgbClr val="231F20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746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4730" y="1659459"/>
            <a:ext cx="4627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mo"/>
              </a:rPr>
              <a:t>Сам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термін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«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інклюзивна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література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»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нещодавно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ввела в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Україні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письменниця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доцентка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кафедри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видавничої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справи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Київського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університету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імені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Бориса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Грінченка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Олена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mo"/>
              </a:rPr>
              <a:t>Осмоловська</a:t>
            </a:r>
            <a:r>
              <a:rPr lang="ru-RU" sz="2400" dirty="0">
                <a:solidFill>
                  <a:srgbClr val="000000"/>
                </a:solidFill>
                <a:latin typeface="Arimo"/>
              </a:rPr>
              <a:t>.</a:t>
            </a:r>
            <a:endParaRPr lang="ru-RU" sz="2400" dirty="0"/>
          </a:p>
        </p:txBody>
      </p:sp>
      <p:pic>
        <p:nvPicPr>
          <p:cNvPr id="7170" name="Picture 2" descr="https://ij.kubg.edu.ua/images/sobipro/entries/462/DSC06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434058"/>
            <a:ext cx="3894992" cy="58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25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399" y="513952"/>
            <a:ext cx="101726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231F20"/>
                </a:solidFill>
                <a:latin typeface="roboto"/>
              </a:rPr>
              <a:t>Твори, героями </a:t>
            </a:r>
            <a:r>
              <a:rPr lang="uk-UA" sz="2000" dirty="0">
                <a:solidFill>
                  <a:srgbClr val="231F20"/>
                </a:solidFill>
                <a:latin typeface="roboto"/>
              </a:rPr>
              <a:t>яких є люди з особливими потребами, доволі складно сприймаються широкими верствами читачів саме через те, що така література підсвідомо асоціюється у людей з бажанням пожаліти, пережити разом трагедію головних героїв – тобто з сумом та стражданням. Це особливо спостерігається у дитячій літературі. Батьки намагаються відсторонити своїх дітей від зайвих страждань та переживань. З цієї ситуації є доволі простий вихід –</a:t>
            </a:r>
            <a:r>
              <a:rPr lang="uk-UA" sz="2000" dirty="0" smtClean="0">
                <a:solidFill>
                  <a:srgbClr val="231F20"/>
                </a:solidFill>
                <a:latin typeface="roboto"/>
              </a:rPr>
              <a:t> </a:t>
            </a:r>
            <a:r>
              <a:rPr lang="uk-UA" sz="2000" dirty="0">
                <a:solidFill>
                  <a:srgbClr val="231F20"/>
                </a:solidFill>
                <a:latin typeface="roboto"/>
              </a:rPr>
              <a:t>зміщення акцентів від трагедії до цікавої історії. Усі люблять цікаві історії, а діти – особливо. І саме через цікаву історію набагато простіше донести розуміння того, що усі люди різні. А люди, які мають певні особливості розвитку потребують, перш за все, сприйняття та розуміння, а потім, звісно, адекватної допомоги.</a:t>
            </a:r>
            <a:endParaRPr lang="uk-UA" sz="2000" dirty="0">
              <a:solidFill>
                <a:srgbClr val="231F20"/>
              </a:solidFill>
              <a:latin typeface="roboto"/>
            </a:endParaRPr>
          </a:p>
        </p:txBody>
      </p:sp>
      <p:pic>
        <p:nvPicPr>
          <p:cNvPr id="3" name="Picture 2" descr="Діти з особливими освітніми потребами в умовах інклюзії - Photos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/>
          <a:stretch/>
        </p:blipFill>
        <p:spPr bwMode="auto">
          <a:xfrm>
            <a:off x="721890" y="4141177"/>
            <a:ext cx="10557716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2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931" y="362771"/>
            <a:ext cx="11177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b="1" dirty="0">
                <a:latin typeface="Monotype Corsiva" panose="03010101010201010101" pitchFamily="66" charset="0"/>
              </a:rPr>
              <a:t>Художня інклюзивна література</a:t>
            </a:r>
            <a:r>
              <a:rPr lang="uk-UA" sz="3200" dirty="0">
                <a:latin typeface="Monotype Corsiva" panose="03010101010201010101" pitchFamily="66" charset="0"/>
              </a:rPr>
              <a:t> - </a:t>
            </a:r>
            <a:r>
              <a:rPr lang="uk-UA" sz="3200" dirty="0" smtClean="0">
                <a:latin typeface="Monotype Corsiva" panose="03010101010201010101" pitchFamily="66" charset="0"/>
              </a:rPr>
              <a:t> це художні  твори про дітей </a:t>
            </a:r>
            <a:r>
              <a:rPr lang="uk-UA" sz="3200" dirty="0">
                <a:latin typeface="Monotype Corsiva" panose="03010101010201010101" pitchFamily="66" charset="0"/>
              </a:rPr>
              <a:t>з особливими </a:t>
            </a:r>
            <a:r>
              <a:rPr lang="uk-UA" sz="3200" dirty="0" smtClean="0">
                <a:latin typeface="Monotype Corsiva" panose="03010101010201010101" pitchFamily="66" charset="0"/>
              </a:rPr>
              <a:t>потребами.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Monotype Corsiva" panose="03010101010201010101" pitchFamily="66" charset="0"/>
              </a:rPr>
              <a:t>Темою таких творів є </a:t>
            </a:r>
            <a:r>
              <a:rPr lang="uk-UA" sz="3200" dirty="0" smtClean="0">
                <a:latin typeface="Monotype Corsiva" panose="03010101010201010101" pitchFamily="66" charset="0"/>
              </a:rPr>
              <a:t>проблеми </a:t>
            </a:r>
            <a:r>
              <a:rPr lang="uk-UA" sz="3200" dirty="0" smtClean="0">
                <a:latin typeface="Monotype Corsiva" panose="03010101010201010101" pitchFamily="66" charset="0"/>
              </a:rPr>
              <a:t>адаптації в суспільстві дітей, які некомфортно </a:t>
            </a:r>
            <a:r>
              <a:rPr lang="uk-UA" sz="3200" dirty="0">
                <a:latin typeface="Monotype Corsiva" panose="03010101010201010101" pitchFamily="66" charset="0"/>
              </a:rPr>
              <a:t>почувалися у цьому світі, не приймали себе через особливості розвитку або обмежені фізичні можливості. </a:t>
            </a:r>
            <a:endParaRPr lang="uk-UA" sz="3200" dirty="0" smtClean="0">
              <a:latin typeface="Monotype Corsiva" panose="03010101010201010101" pitchFamily="66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3200" dirty="0" smtClean="0">
                <a:latin typeface="Monotype Corsiva" panose="03010101010201010101" pitchFamily="66" charset="0"/>
              </a:rPr>
              <a:t>Завдяки </a:t>
            </a:r>
            <a:r>
              <a:rPr lang="uk-UA" sz="3200" dirty="0">
                <a:latin typeface="Monotype Corsiva" panose="03010101010201010101" pitchFamily="66" charset="0"/>
              </a:rPr>
              <a:t>героям цих книжок дитина навчиться приймати себе, відчує смак до життя, набуде впевненості в собі.</a:t>
            </a:r>
          </a:p>
        </p:txBody>
      </p:sp>
      <p:pic>
        <p:nvPicPr>
          <p:cNvPr id="6146" name="Picture 2" descr="Діти з особливими освітніми потребами в умовах інклюзії - Photos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71"/>
          <a:stretch/>
        </p:blipFill>
        <p:spPr bwMode="auto">
          <a:xfrm>
            <a:off x="610045" y="4466492"/>
            <a:ext cx="10557716" cy="210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2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аказ №242 про відповідального за організацію інклюзивного навчання у  2019-2020 навчальному році - ЗОШ №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418" b="94177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14" b="5932"/>
          <a:stretch/>
        </p:blipFill>
        <p:spPr bwMode="auto">
          <a:xfrm>
            <a:off x="5910553" y="909301"/>
            <a:ext cx="6342993" cy="50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1323" y="72747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Книги про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особливих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дітей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,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видатних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дітей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дорослих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з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певними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порушеннями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допомагають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краще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зрозуміти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саму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чи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порушення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. А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ще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такі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книжки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можуть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стати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неймовірним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джерелом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0000"/>
                </a:solidFill>
                <a:latin typeface="Monotype Corsiva" panose="03010101010201010101" pitchFamily="66" charset="0"/>
              </a:rPr>
              <a:t>натхнення</a:t>
            </a:r>
            <a:r>
              <a:rPr lang="ru-RU" sz="4000" dirty="0">
                <a:solidFill>
                  <a:srgbClr val="000000"/>
                </a:solidFill>
                <a:latin typeface="Monotype Corsiva" panose="03010101010201010101" pitchFamily="66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587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Книжковий блог Ксенії Близнець - &amp;quot;Кривенька качечка. Українська народна  казка&amp;quot; з неймовірно гарними ілюстраціями. Художниця 🖌 - Валентина  Мельниченко. | Facebook"/>
          <p:cNvSpPr>
            <a:spLocks noChangeAspect="1" noChangeArrowheads="1"/>
          </p:cNvSpPr>
          <p:nvPr/>
        </p:nvSpPr>
        <p:spPr bwMode="auto">
          <a:xfrm>
            <a:off x="1465628" y="2370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Книжковий блог Ксенії Близнець - &amp;quot;Кривенька качечка. Українська народна  казка&amp;quot; з неймовірно гарними ілюстраціями. Художниця 🖌 - Валентина  Мельниченко.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Немає опису світли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591" y="423496"/>
            <a:ext cx="4429125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0262" y="936066"/>
            <a:ext cx="55420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Бездітні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баба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йдуть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ліс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гриби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де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знаходять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качечку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зламаною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ногою. Вони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забирають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додому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самі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знову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йдуть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лісу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Повернувшись,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бабою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виявляють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хаті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прибрано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зготовано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їсти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бабою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вирішують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підглянути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хто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допомагає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бачать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качечка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перетворюється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дівчину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Вони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кидають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гніздо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піч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щоб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дівчина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назавжди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лишилася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картає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бабою за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їхній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вчинок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йде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дому. </a:t>
            </a:r>
            <a:endParaRPr lang="ru-RU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Наостанок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дівчина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просить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зробити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їй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веретено та прялку.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Над двором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тричі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пролітає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зграя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качок,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скидаючи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дівчині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пір'їні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закликаючи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полетіти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ними.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Двічі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вона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відмовляє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а на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третій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раз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вбирається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пір'я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перетворюється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на качку й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відлітає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uk-UA" b="0" i="0" dirty="0" smtClean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Казка вчить сприймати кожного таким, яким він є.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owerpointbase.com-w93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powerpointbase.com-w934</Template>
  <TotalTime>423</TotalTime>
  <Words>1167</Words>
  <Application>Microsoft Office PowerPoint</Application>
  <PresentationFormat>Широкоэкранный</PresentationFormat>
  <Paragraphs>42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7" baseType="lpstr">
      <vt:lpstr>Arial</vt:lpstr>
      <vt:lpstr>Arimo</vt:lpstr>
      <vt:lpstr>Calibri</vt:lpstr>
      <vt:lpstr>Calibri Light</vt:lpstr>
      <vt:lpstr>Georgia</vt:lpstr>
      <vt:lpstr>Lucida Sans Unicode</vt:lpstr>
      <vt:lpstr>Merriweather</vt:lpstr>
      <vt:lpstr>Monotype Corsiva</vt:lpstr>
      <vt:lpstr>roboto</vt:lpstr>
      <vt:lpstr>roboto</vt:lpstr>
      <vt:lpstr>Segoe Script</vt:lpstr>
      <vt:lpstr>Symbol</vt:lpstr>
      <vt:lpstr>system-ui</vt:lpstr>
      <vt:lpstr>Times New Roman</vt:lpstr>
      <vt:lpstr>Verdana</vt:lpstr>
      <vt:lpstr>Wingdings</vt:lpstr>
      <vt:lpstr>powerpointbase.com-w934</vt:lpstr>
      <vt:lpstr>Інклюзивне виховання засобами  літератури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Анжела</dc:creator>
  <cp:lastModifiedBy>user</cp:lastModifiedBy>
  <cp:revision>114</cp:revision>
  <dcterms:created xsi:type="dcterms:W3CDTF">2021-06-04T12:46:01Z</dcterms:created>
  <dcterms:modified xsi:type="dcterms:W3CDTF">2021-12-17T23:27:33Z</dcterms:modified>
</cp:coreProperties>
</file>