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8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3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8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8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2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9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4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0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9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CB8C0-05A3-499D-8A25-5B2858C39587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256F-B6A2-4325-9700-7A1D4134D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7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3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ДОБАВОЧНЫЕ И ВСПОМОГАТЕЛЬНЫЕ МАТЕРИАЛЫ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28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163"/>
          </a:xfrm>
        </p:spPr>
        <p:txBody>
          <a:bodyPr/>
          <a:lstStyle/>
          <a:p>
            <a:r>
              <a:rPr lang="ru-RU" b="1" dirty="0"/>
              <a:t>4. ТОПЛИВО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1288"/>
            <a:ext cx="10719816" cy="50156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Сталеплавильное производство явля­ется одним из значительных потреби­телей топливно-энергетических ре­сурсов. Удельный расход условного топлива на выплавку 1 т стали в сред­нем составляет -80 кг, причем посте­пенно снижается по мере уменьшения доли мартеновского способа произ­водства и увеличения доли конвертер­ного передела. Около 2/3 общего ба­ланса топливных ресурсов приходится на долю природного газа, около 30 % — на долю топочного мазута. Большую часть топлива потребляют мартеновские печи (-135 кг условного топлива на 1 т стали); топливо расхо­дуется также на обжиг извести и др.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 ОГНЕУПОРНЫЕ МАТЕРИАЛЫ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24" y="1075816"/>
            <a:ext cx="11186160" cy="57181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Огнеупорные материалы, используе­мые в сталеплавильном производстве, должны обладать высокой огнеупор­ностью, термостойкостью, устойчи­востью против воздействия шлака и плавильной пыли, высокой механи­ческой прочностью при высоких тем­пературах и т. п. Обычно огнеупорные материалы или изделия из них (кир­пичи, блоки и т. п.) классифицируют по ряду признаков.</a:t>
            </a:r>
          </a:p>
          <a:p>
            <a:pPr marL="0" indent="0" algn="just">
              <a:buNone/>
            </a:pPr>
            <a:r>
              <a:rPr lang="ru-RU" b="1" dirty="0"/>
              <a:t>Огнеупорность. </a:t>
            </a:r>
            <a:r>
              <a:rPr lang="ru-RU" dirty="0"/>
              <a:t>Этот показа­тель определяют стандартным методом: образец (обычно в виде усеченной трех­гранной пирамидки) помещают в печь. По мере нагрева образец постепенно начинает деформироваться (без нагруз­ки, под действием собственной тяжес­ти) и при определенной температуре (названа температурой огнеупорности) склоненная вершина образца касается основания печи. В зависимости от тем­пературы огнеупорности изделия назы­вают </a:t>
            </a:r>
            <a:r>
              <a:rPr lang="ru-RU" i="1" dirty="0"/>
              <a:t>огнеупорными </a:t>
            </a:r>
            <a:r>
              <a:rPr lang="ru-RU" dirty="0"/>
              <a:t>(1580-1770 °С), </a:t>
            </a:r>
            <a:r>
              <a:rPr lang="ru-RU" i="1" dirty="0"/>
              <a:t>вы­сокоогнеупорными </a:t>
            </a:r>
            <a:r>
              <a:rPr lang="ru-RU" dirty="0"/>
              <a:t>(1770-2000 °С), </a:t>
            </a:r>
            <a:r>
              <a:rPr lang="ru-RU" i="1" dirty="0"/>
              <a:t>выс­шей огнеупорности </a:t>
            </a:r>
            <a:r>
              <a:rPr lang="ru-RU" dirty="0"/>
              <a:t>(&gt;2000 °С</a:t>
            </a:r>
            <a:r>
              <a:rPr lang="ru-RU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1249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336" y="454025"/>
            <a:ext cx="10515600" cy="56095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Характеристика прочности огнеупорных материалов</a:t>
            </a: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995907"/>
              </p:ext>
            </p:extLst>
          </p:nvPr>
        </p:nvGraphicFramePr>
        <p:xfrm>
          <a:off x="621792" y="1188718"/>
          <a:ext cx="10927079" cy="5285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6403">
                  <a:extLst>
                    <a:ext uri="{9D8B030D-6E8A-4147-A177-3AD203B41FA5}">
                      <a16:colId xmlns:a16="http://schemas.microsoft.com/office/drawing/2014/main" val="3270321712"/>
                    </a:ext>
                  </a:extLst>
                </a:gridCol>
                <a:gridCol w="2400134">
                  <a:extLst>
                    <a:ext uri="{9D8B030D-6E8A-4147-A177-3AD203B41FA5}">
                      <a16:colId xmlns:a16="http://schemas.microsoft.com/office/drawing/2014/main" val="2157021934"/>
                    </a:ext>
                  </a:extLst>
                </a:gridCol>
                <a:gridCol w="2357484">
                  <a:extLst>
                    <a:ext uri="{9D8B030D-6E8A-4147-A177-3AD203B41FA5}">
                      <a16:colId xmlns:a16="http://schemas.microsoft.com/office/drawing/2014/main" val="3503580216"/>
                    </a:ext>
                  </a:extLst>
                </a:gridCol>
                <a:gridCol w="2103058">
                  <a:extLst>
                    <a:ext uri="{9D8B030D-6E8A-4147-A177-3AD203B41FA5}">
                      <a16:colId xmlns:a16="http://schemas.microsoft.com/office/drawing/2014/main" val="3391608347"/>
                    </a:ext>
                  </a:extLst>
                </a:gridCol>
              </a:tblGrid>
              <a:tr h="1436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Материал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а</a:t>
                      </a:r>
                      <a:r>
                        <a:rPr lang="ru-RU" sz="2800" baseline="-25000" dirty="0" err="1">
                          <a:effectLst/>
                        </a:rPr>
                        <a:t>сж</a:t>
                      </a:r>
                      <a:r>
                        <a:rPr lang="ru-RU" sz="2800" dirty="0">
                          <a:effectLst/>
                        </a:rPr>
                        <a:t>, кН/</a:t>
                      </a:r>
                      <a:r>
                        <a:rPr lang="ru-RU" sz="2800" dirty="0" err="1">
                          <a:effectLst/>
                        </a:rPr>
                        <a:t>см</a:t>
                      </a:r>
                      <a:r>
                        <a:rPr lang="ru-RU" sz="2800" baseline="30000" dirty="0" err="1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r>
                        <a:rPr lang="ru-RU" sz="2800" baseline="-25000">
                          <a:effectLst/>
                        </a:rPr>
                        <a:t>нд</a:t>
                      </a:r>
                      <a:r>
                        <a:rPr lang="ru-RU" sz="2800">
                          <a:effectLst/>
                        </a:rPr>
                        <a:t> (при 20 Н/см</a:t>
                      </a:r>
                      <a:r>
                        <a:rPr lang="ru-RU" sz="2800" baseline="30000">
                          <a:effectLst/>
                        </a:rPr>
                        <a:t>2</a:t>
                      </a:r>
                      <a:r>
                        <a:rPr lang="ru-RU" sz="2800">
                          <a:effectLst/>
                        </a:rPr>
                        <a:t>), "С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r>
                        <a:rPr lang="ru-RU" sz="2800" baseline="-25000">
                          <a:effectLst/>
                        </a:rPr>
                        <a:t>огн</a:t>
                      </a:r>
                      <a:r>
                        <a:rPr lang="ru-RU" sz="2800">
                          <a:effectLst/>
                        </a:rPr>
                        <a:t> </a:t>
                      </a:r>
                      <a:r>
                        <a:rPr lang="ru-RU" sz="2800" baseline="30000">
                          <a:effectLst/>
                        </a:rPr>
                        <a:t>о</a:t>
                      </a:r>
                      <a:r>
                        <a:rPr lang="ru-RU" sz="2800">
                          <a:effectLst/>
                        </a:rPr>
                        <a:t>С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273268470"/>
                  </a:ext>
                </a:extLst>
              </a:tr>
              <a:tr h="735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Шамот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0,98-6,88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1350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1730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998819991"/>
                  </a:ext>
                </a:extLst>
              </a:tr>
              <a:tr h="798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Динас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2,45-2,94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1630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1730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3043129499"/>
                  </a:ext>
                </a:extLst>
              </a:tr>
              <a:tr h="718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Магнезит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2,94-4,90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1500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2331004545"/>
                  </a:ext>
                </a:extLst>
              </a:tr>
              <a:tr h="831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Хромомагнезит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2-5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1500-1630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815695558"/>
                  </a:ext>
                </a:extLst>
              </a:tr>
              <a:tr h="765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Периклазошпинелидный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4-8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&gt;1550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2729918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43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744" y="280288"/>
            <a:ext cx="11067288" cy="64496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большое внимание уделяют такому показателю, как </a:t>
            </a:r>
            <a:r>
              <a:rPr lang="ru-RU" i="1" dirty="0"/>
              <a:t>термостойкость, </a:t>
            </a:r>
            <a:r>
              <a:rPr lang="ru-RU" dirty="0"/>
              <a:t>т. е. способность материала выдерживать без разруше­ния резкие колебания температуры. При испытании на термостойкость образец нагревают до 850 °С и охлаж­дают в воде, затем опять нагревают и охлаждают и т. д. Показатель термо­стойкости выражается числом водных теплосмен и колеблется в очень широ­ких пределах (например, термостой­кость обычного магнезита всего 1—3, </a:t>
            </a:r>
            <a:r>
              <a:rPr lang="ru-RU" dirty="0" err="1"/>
              <a:t>магнезитохромита</a:t>
            </a:r>
            <a:r>
              <a:rPr lang="ru-RU" dirty="0"/>
              <a:t> — до 40, а высоко-глиноземистых огнеупоров — более 150 теплосмен).</a:t>
            </a:r>
          </a:p>
          <a:p>
            <a:pPr marL="0" indent="0">
              <a:buNone/>
            </a:pPr>
            <a:r>
              <a:rPr lang="ru-RU" b="1" dirty="0"/>
              <a:t>Химико-минералогический со­став</a:t>
            </a:r>
            <a:r>
              <a:rPr lang="ru-RU" dirty="0"/>
              <a:t>. В качестве исходного сырья для изготовления огнеупоров обычно ис­пользуют огнеупорные глины, каоли­ны, магнезит, доломит, кварцит и др. Предварительно подготовленное сы­рье обжигают (кроме кварцитов), из­мельчают, добавляют связующий ком­понент, формуют и обжигают при 1300—1750 ºС, а иногда и при более высокой температуре.</a:t>
            </a:r>
          </a:p>
          <a:p>
            <a:pPr marL="0" indent="0">
              <a:buNone/>
            </a:pPr>
            <a:r>
              <a:rPr lang="ru-RU" dirty="0"/>
              <a:t>В зависимости от технологии про­изводства различают огнеупоры обжи­говые, </a:t>
            </a:r>
            <a:r>
              <a:rPr lang="ru-RU" dirty="0" err="1"/>
              <a:t>безобжиговые</a:t>
            </a:r>
            <a:r>
              <a:rPr lang="ru-RU" dirty="0"/>
              <a:t>, плавленые, спе­каемые.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88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92" y="271144"/>
            <a:ext cx="11122152" cy="62210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Расход огнеупоров. </a:t>
            </a:r>
            <a:r>
              <a:rPr lang="ru-RU" dirty="0"/>
              <a:t>При вып­лавке и разливке стали требуются ог­ромные количества огнеупорных ма­териалов. Общий расход огнеупоров в мировом сталеплавильном производ­стве составляет ~20 млн. т в год. От стойкости огнеупорных материалов зависит не только их расход, но и про­изводительность сталеплавильных аг­регатов (частота </a:t>
            </a:r>
            <a:r>
              <a:rPr lang="ru-RU" dirty="0" smtClean="0"/>
              <a:t>ремонтов</a:t>
            </a:r>
            <a:r>
              <a:rPr lang="ru-RU" dirty="0"/>
              <a:t>, их трудо­емкость), а также качество металла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Снижения расхода огнеупорных ма­териалов добиваются следующими способами: 1) повышением качества огнеупорных материалов; 2) тщатель­ным хранением отходов огнеупоров, образующихся при периодических ре­монтах и вторичном их использовании; 3) организацией процесса плавки с уче­том условий эксплуатации огнеупорных материалов; 4) полной или частич­ной заменой огнеупорной футеровки деталями с искусственным (например, водяным) охлаждением</a:t>
            </a:r>
            <a:r>
              <a:rPr lang="ru-RU" dirty="0" smtClean="0"/>
              <a:t>;</a:t>
            </a:r>
            <a:r>
              <a:rPr lang="ru-RU" dirty="0"/>
              <a:t> 5) периоди­ческим торкретированием рабочей по­верхности </a:t>
            </a:r>
            <a:r>
              <a:rPr lang="ru-RU" dirty="0" smtClean="0"/>
              <a:t>огнеупоров; 6</a:t>
            </a:r>
            <a:r>
              <a:rPr lang="ru-RU" dirty="0"/>
              <a:t>) по­средством нанесения на футеровку оп­ределенного количества высокооснов­ного жидкого шлака (так называемый «раздув или разбрызгивание шлака</a:t>
            </a:r>
            <a:r>
              <a:rPr lang="ru-RU" dirty="0" smtClean="0"/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67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ФЛЮСЫ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128"/>
            <a:ext cx="10930128" cy="55504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Известняк, </a:t>
            </a:r>
            <a:r>
              <a:rPr lang="ru-RU" dirty="0"/>
              <a:t>основная состав­ляющая которого </a:t>
            </a:r>
            <a:r>
              <a:rPr lang="ru-RU" dirty="0" err="1"/>
              <a:t>СаСО</a:t>
            </a:r>
            <a:r>
              <a:rPr lang="ru-RU" baseline="-25000" dirty="0" err="1"/>
              <a:t>3</a:t>
            </a:r>
            <a:r>
              <a:rPr lang="ru-RU" dirty="0"/>
              <a:t> при нагрева­нии разлагается: </a:t>
            </a:r>
            <a:r>
              <a:rPr lang="ru-RU" dirty="0" err="1"/>
              <a:t>СаСО</a:t>
            </a:r>
            <a:r>
              <a:rPr lang="ru-RU" baseline="-25000" dirty="0" err="1"/>
              <a:t>3</a:t>
            </a:r>
            <a:r>
              <a:rPr lang="ru-RU" dirty="0"/>
              <a:t> → </a:t>
            </a:r>
            <a:r>
              <a:rPr lang="ru-RU" dirty="0" err="1"/>
              <a:t>СаО</a:t>
            </a:r>
            <a:r>
              <a:rPr lang="ru-RU" dirty="0"/>
              <a:t>+ +</a:t>
            </a:r>
            <a:r>
              <a:rPr lang="ru-RU" dirty="0" err="1"/>
              <a:t>С0</a:t>
            </a:r>
            <a:r>
              <a:rPr lang="ru-RU" baseline="-25000" dirty="0" err="1"/>
              <a:t>2</a:t>
            </a:r>
            <a:r>
              <a:rPr lang="ru-RU" dirty="0"/>
              <a:t> - 178,02 кДж. Эта эндотермичес­кая реакция начинает протекать ин­тенсивно при температуре -1000 ºС. Если образующийся при разложении известняка диоксид углерода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 кон­тактирует с углеродсодержащим рас­плавом, то протекает также эндотерми­ческая реакция окисления углерода:</a:t>
            </a:r>
          </a:p>
          <a:p>
            <a:pPr algn="just"/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baseline="-25000" dirty="0"/>
              <a:t>(Г)</a:t>
            </a:r>
            <a:r>
              <a:rPr lang="ru-RU" dirty="0"/>
              <a:t> + С = </a:t>
            </a:r>
            <a:r>
              <a:rPr lang="ru-RU" dirty="0" err="1"/>
              <a:t>2СО</a:t>
            </a:r>
            <a:r>
              <a:rPr lang="ru-RU" baseline="-25000" dirty="0" err="1"/>
              <a:t>Г</a:t>
            </a:r>
            <a:r>
              <a:rPr lang="ru-RU" dirty="0"/>
              <a:t>. В этом случае изве­стняк является не только </a:t>
            </a:r>
            <a:r>
              <a:rPr lang="ru-RU" dirty="0" err="1"/>
              <a:t>шлакообра-зующей</a:t>
            </a:r>
            <a:r>
              <a:rPr lang="ru-RU" dirty="0"/>
              <a:t> добавкой, но и окислителем. Обычно используют известняки, со­держащие &gt;95 % </a:t>
            </a:r>
            <a:r>
              <a:rPr lang="ru-RU" dirty="0" err="1"/>
              <a:t>СаСО</a:t>
            </a:r>
            <a:r>
              <a:rPr lang="ru-RU" baseline="-25000" dirty="0" err="1"/>
              <a:t>3</a:t>
            </a:r>
            <a:r>
              <a:rPr lang="ru-RU" dirty="0"/>
              <a:t> (в чистом </a:t>
            </a:r>
            <a:r>
              <a:rPr lang="ru-RU" dirty="0" err="1"/>
              <a:t>СаС0</a:t>
            </a:r>
            <a:r>
              <a:rPr lang="ru-RU" baseline="-25000" dirty="0" err="1"/>
              <a:t>3</a:t>
            </a:r>
            <a:r>
              <a:rPr lang="ru-RU" dirty="0"/>
              <a:t> - 56 % </a:t>
            </a:r>
            <a:r>
              <a:rPr lang="ru-RU" dirty="0" err="1"/>
              <a:t>СаО</a:t>
            </a:r>
            <a:r>
              <a:rPr lang="ru-RU" dirty="0"/>
              <a:t> и 44 % </a:t>
            </a:r>
            <a:r>
              <a:rPr lang="ru-RU" dirty="0" err="1"/>
              <a:t>СО</a:t>
            </a:r>
            <a:r>
              <a:rPr lang="ru-RU" baseline="-25000" dirty="0" err="1"/>
              <a:t>2</a:t>
            </a:r>
            <a:r>
              <a:rPr lang="ru-RU" dirty="0"/>
              <a:t>); огра­ничивается содержание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(&lt;2,5 %), а также серы и фосфора. Используется и </a:t>
            </a:r>
            <a:r>
              <a:rPr lang="ru-RU" dirty="0" err="1"/>
              <a:t>доломитизированный</a:t>
            </a:r>
            <a:r>
              <a:rPr lang="ru-RU" dirty="0"/>
              <a:t> известняк (кото­рый кроме </a:t>
            </a:r>
            <a:r>
              <a:rPr lang="ru-RU" dirty="0" err="1"/>
              <a:t>СаСО</a:t>
            </a:r>
            <a:r>
              <a:rPr lang="ru-RU" baseline="-25000" dirty="0" err="1"/>
              <a:t>3</a:t>
            </a:r>
            <a:r>
              <a:rPr lang="ru-RU" dirty="0"/>
              <a:t> содержит </a:t>
            </a:r>
            <a:r>
              <a:rPr lang="en-US" dirty="0" err="1"/>
              <a:t>MgCO</a:t>
            </a:r>
            <a:r>
              <a:rPr lang="ru-RU" baseline="-25000" dirty="0"/>
              <a:t>3</a:t>
            </a:r>
            <a:r>
              <a:rPr lang="ru-RU" dirty="0"/>
              <a:t>). Если в обычном известняке содержит­ся 0,5—3,0 % </a:t>
            </a:r>
            <a:r>
              <a:rPr lang="en-US" dirty="0" err="1"/>
              <a:t>MgO</a:t>
            </a:r>
            <a:r>
              <a:rPr lang="ru-RU" dirty="0"/>
              <a:t>, то в </a:t>
            </a:r>
            <a:r>
              <a:rPr lang="ru-RU" dirty="0" err="1"/>
              <a:t>доломитизиро</a:t>
            </a:r>
            <a:r>
              <a:rPr lang="ru-RU" dirty="0"/>
              <a:t>-ванном — 5-10 % и более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80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880" y="298576"/>
            <a:ext cx="10966704" cy="62028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Известь </a:t>
            </a:r>
            <a:r>
              <a:rPr lang="ru-RU" dirty="0"/>
              <a:t>получают в специаль­ных </a:t>
            </a:r>
            <a:r>
              <a:rPr lang="ru-RU" dirty="0" err="1"/>
              <a:t>известковообжигательных</a:t>
            </a:r>
            <a:r>
              <a:rPr lang="ru-RU" dirty="0"/>
              <a:t> агрега­тах путем обжига известняка. </a:t>
            </a:r>
            <a:r>
              <a:rPr lang="ru-RU" dirty="0" err="1"/>
              <a:t>Свеже­обожженная</a:t>
            </a:r>
            <a:r>
              <a:rPr lang="ru-RU" dirty="0"/>
              <a:t> известь должна содержать &gt;90 % </a:t>
            </a:r>
            <a:r>
              <a:rPr lang="ru-RU" dirty="0" err="1"/>
              <a:t>СаО</a:t>
            </a:r>
            <a:r>
              <a:rPr lang="ru-RU" dirty="0"/>
              <a:t> (лучшие сорта — до 96 % </a:t>
            </a:r>
            <a:r>
              <a:rPr lang="ru-RU" dirty="0" err="1"/>
              <a:t>СаО</a:t>
            </a:r>
            <a:r>
              <a:rPr lang="ru-RU" dirty="0"/>
              <a:t>), &lt;3 %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 возможно меньшее количество серы. Сера может перехо­дить в известь из топлива при обжиге известняка, поэтому наиболее чистая по содержанию серы известь получает­ся при использовании чистого по со­держанию серы топлива. При содержа­нии в извести &gt;0,1 % </a:t>
            </a:r>
            <a:r>
              <a:rPr lang="en-US" dirty="0"/>
              <a:t>S</a:t>
            </a:r>
            <a:r>
              <a:rPr lang="ru-RU" dirty="0"/>
              <a:t> трудно получить сталь с низким содержанием серы (при использовании в качестве топлива сер­нистого кокса содержание серы в изве­сти может достигать 0,2—0,3 %).</a:t>
            </a:r>
          </a:p>
          <a:p>
            <a:pPr algn="just"/>
            <a:r>
              <a:rPr lang="ru-RU" dirty="0"/>
              <a:t>Одно из основных требований к извести — минимальное количество влаги. </a:t>
            </a:r>
            <a:r>
              <a:rPr lang="ru-RU" dirty="0" err="1"/>
              <a:t>Свежеобожженная</a:t>
            </a:r>
            <a:r>
              <a:rPr lang="ru-RU" dirty="0"/>
              <a:t> известь вза­имодействует с влагой, содержащейся в атмосфере: </a:t>
            </a:r>
            <a:r>
              <a:rPr lang="ru-RU" dirty="0" err="1"/>
              <a:t>СаО</a:t>
            </a:r>
            <a:r>
              <a:rPr lang="ru-RU" dirty="0"/>
              <a:t> + 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dirty="0"/>
              <a:t> = </a:t>
            </a:r>
            <a:r>
              <a:rPr lang="ru-RU" dirty="0" err="1"/>
              <a:t>Са</a:t>
            </a:r>
            <a:r>
              <a:rPr lang="ru-RU" dirty="0"/>
              <a:t>(ОН)</a:t>
            </a:r>
            <a:r>
              <a:rPr lang="ru-RU" baseline="-25000" dirty="0"/>
              <a:t>2</a:t>
            </a:r>
            <a:r>
              <a:rPr lang="ru-RU" dirty="0"/>
              <a:t>. Содержание влаги в извести начинает заметно возрастать уже через несколь­ко часов хранения на воздухе. Через сутки хранения обожженную известь нежелательно использовать при вы­плавке высококачественной стали, так как можно внести в ванну значитель­ное количество водорода. Кроме того, при взаимодействии с влагой (при «га­шении») известь превращается в рых­лый легкий порошок, который уно­сится отходящими газами и не попада­ет в ванну.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2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64" y="380872"/>
            <a:ext cx="11167872" cy="61753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Боксит </a:t>
            </a:r>
            <a:r>
              <a:rPr lang="ru-RU" dirty="0"/>
              <a:t>используют в стале­плавильном производстве в качестве флюса, снижающего температуру плавления основного шлака, повыша­ющего его жидкоподвижность и </a:t>
            </a:r>
            <a:r>
              <a:rPr lang="ru-RU" dirty="0" smtClean="0"/>
              <a:t>ускоряющего </a:t>
            </a:r>
            <a:r>
              <a:rPr lang="ru-RU" dirty="0"/>
              <a:t>тем самым процесс шлако­образования. В бокситах разных мес­торождений содержится, %: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0</a:t>
            </a:r>
            <a:r>
              <a:rPr lang="ru-RU" baseline="-25000" dirty="0" err="1"/>
              <a:t>3</a:t>
            </a:r>
            <a:r>
              <a:rPr lang="ru-RU" baseline="-25000" dirty="0"/>
              <a:t> </a:t>
            </a:r>
            <a:r>
              <a:rPr lang="ru-RU" dirty="0"/>
              <a:t>20-60;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3-20; </a:t>
            </a:r>
            <a:r>
              <a:rPr lang="en-US" dirty="0" err="1"/>
              <a:t>FeO</a:t>
            </a:r>
            <a:r>
              <a:rPr lang="ru-RU" baseline="-25000" dirty="0"/>
              <a:t>3</a:t>
            </a:r>
            <a:r>
              <a:rPr lang="ru-RU" dirty="0"/>
              <a:t> 15-45 и неко­торое количество влаги. В тех случаях, когда боксит содержит очень малое количество кремнезема, добавка бок­сита в качестве флюса практически не снижает </a:t>
            </a:r>
            <a:r>
              <a:rPr lang="ru-RU" dirty="0" err="1"/>
              <a:t>основности</a:t>
            </a:r>
            <a:r>
              <a:rPr lang="ru-RU" dirty="0"/>
              <a:t> шлака, но замет­но понижает температуру его </a:t>
            </a:r>
            <a:r>
              <a:rPr lang="ru-RU" dirty="0" smtClean="0"/>
              <a:t>плавле­ния. </a:t>
            </a:r>
            <a:r>
              <a:rPr lang="ru-RU" dirty="0"/>
              <a:t>Если в цех поступает боксит с высоким содержанием крем­незема, то необходимо учитывать снижение </a:t>
            </a:r>
            <a:r>
              <a:rPr lang="ru-RU" dirty="0" err="1"/>
              <a:t>основности</a:t>
            </a:r>
            <a:r>
              <a:rPr lang="ru-RU" dirty="0"/>
              <a:t> шлака при его введении в ванну. Использование боксита, содержащего &gt;10 %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не­желательно. В боксите всегда содер­жатся оксиды железа, а некоторые сорта боксита по количеству содержа­щихся в них оксидов железа сравнимы с бедными железными рудами, поэто­му необходимо учитывать, что при введении боксита помимо ускорения процесса шлакообразования, как пра­вило, повышается активность оксидов железа в шлаке.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3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16" y="289432"/>
            <a:ext cx="11067288" cy="6312535"/>
          </a:xfrm>
        </p:spPr>
        <p:txBody>
          <a:bodyPr/>
          <a:lstStyle/>
          <a:p>
            <a:pPr algn="just"/>
            <a:r>
              <a:rPr lang="ru-RU" b="1" dirty="0"/>
              <a:t>Плавиковый шпат </a:t>
            </a:r>
            <a:r>
              <a:rPr lang="ru-RU" dirty="0"/>
              <a:t>используют в сталеплавильном производстве для ускорения процесса растворения изве­сти в основном шлаке и повышения жидкоподвижности шлака. Основная составляющая     плавикового     шпата (75—95 %) — флюорит </a:t>
            </a:r>
            <a:r>
              <a:rPr lang="en-US" dirty="0" err="1"/>
              <a:t>CaF</a:t>
            </a:r>
            <a:r>
              <a:rPr lang="ru-RU" baseline="-25000" dirty="0"/>
              <a:t>2</a:t>
            </a:r>
            <a:r>
              <a:rPr lang="ru-RU" dirty="0"/>
              <a:t>, остальное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 другие примеси. Плавиковый шпат обычно содержит &lt;5 %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по­этому его введение в шлак не сопро­вождается заметным снижением </a:t>
            </a:r>
            <a:r>
              <a:rPr lang="ru-RU" dirty="0" err="1"/>
              <a:t>ос­новности</a:t>
            </a:r>
            <a:r>
              <a:rPr lang="ru-RU" dirty="0"/>
              <a:t> шлака.   Плавиковый  шпат дороже боксита, однако его примене­ние оправданно в том случае, если требуется быстро и при помощи ма­лых добавок добиться заметного улуч­шения шлакообразования.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3528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296" y="371728"/>
            <a:ext cx="11359896" cy="61662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Смеси и брикеты. </a:t>
            </a:r>
            <a:r>
              <a:rPr lang="ru-RU" dirty="0"/>
              <a:t>Для ускоре­ния процесса шлакообразования в не­которых случаях заранее приготавли­вают   шлакообразующие   смеси   (на­пример, смесь извести с плавиковым шпатом, бокситом и т. п.); использу­ют офлюсованные агломераты с высо­кой </a:t>
            </a:r>
            <a:r>
              <a:rPr lang="ru-RU" dirty="0" err="1"/>
              <a:t>основностью</a:t>
            </a:r>
            <a:r>
              <a:rPr lang="ru-RU" dirty="0"/>
              <a:t>; обжиг известняка ведут, загружая в </a:t>
            </a:r>
            <a:r>
              <a:rPr lang="ru-RU" dirty="0" smtClean="0"/>
              <a:t>известково-обжиговые </a:t>
            </a:r>
            <a:r>
              <a:rPr lang="ru-RU" dirty="0"/>
              <a:t>печи вместе с известью боксит, марганцевую руду и др. и получая та­ким  образом легкоплавкий  продукт совместного обжига; брикетируют по­рошки в пыль и т. п. Так, например, для последующего использования в конвертерной плавке в шихту печей для обжига известняка вводят железо­рудные материалы или шламы от пы­леулавливающих установок (состоят в основном из оксидов железа). Получа­ют продукт, содержащий 80-95 % </a:t>
            </a:r>
            <a:r>
              <a:rPr lang="ru-RU" dirty="0" err="1"/>
              <a:t>СаО</a:t>
            </a:r>
            <a:r>
              <a:rPr lang="ru-RU" dirty="0"/>
              <a:t> и до 10 % оксидов железа. Использо­вание таких материалов (офлюсован­ной или «</a:t>
            </a:r>
            <a:r>
              <a:rPr lang="ru-RU" dirty="0" err="1"/>
              <a:t>ожелезненной</a:t>
            </a:r>
            <a:r>
              <a:rPr lang="ru-RU" dirty="0"/>
              <a:t>» извести) об­легчает протекание </a:t>
            </a:r>
            <a:r>
              <a:rPr lang="ru-RU" dirty="0" smtClean="0"/>
              <a:t>процесса </a:t>
            </a:r>
            <a:r>
              <a:rPr lang="ru-RU" dirty="0"/>
              <a:t>шлако­образования.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Получаемые по таким (или подоб­ным) технологиям материалы имену­ются по-разному: офлюсованная из­весть, </a:t>
            </a:r>
            <a:r>
              <a:rPr lang="ru-RU" dirty="0" err="1"/>
              <a:t>железофлюс</a:t>
            </a:r>
            <a:r>
              <a:rPr lang="ru-RU" dirty="0"/>
              <a:t>, </a:t>
            </a:r>
            <a:r>
              <a:rPr lang="ru-RU" dirty="0" err="1"/>
              <a:t>ФКФ</a:t>
            </a:r>
            <a:r>
              <a:rPr lang="ru-RU" dirty="0"/>
              <a:t> (ферритно-кальциевый комплексный флюс) 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68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ОКИСЛИТЕЛИ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93520"/>
            <a:ext cx="11314176" cy="58644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Для ускорения процессов окисления углерода и других примесей в ванну вводят окислители в твердом (желез­ная руда, агломерат, железорудные окатыши, прокатная окалина) или газообразном (сжатый воздух, кисло­род, смеси разного состава, включаю­щие кислород, водяной пар, углекис­лый газ и т. п.) состоянии. Твердые окислители должны иметь высокое содержание оксидов железа и мини­мальное содержание кремнезема, так как увеличение содержания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в руде вызывает снижение </a:t>
            </a:r>
            <a:r>
              <a:rPr lang="ru-RU" dirty="0" err="1"/>
              <a:t>основности</a:t>
            </a:r>
            <a:r>
              <a:rPr lang="ru-RU" dirty="0"/>
              <a:t> шлака и требует увеличения расхода извести, при этом возрастает также общая масса шлака. Кроме того, куски твердых окислителей должны иметь возможно большую плотность. </a:t>
            </a:r>
            <a:r>
              <a:rPr lang="ru-RU" dirty="0" smtClean="0"/>
              <a:t>Пылеватые </a:t>
            </a:r>
            <a:r>
              <a:rPr lang="ru-RU" dirty="0"/>
              <a:t>руды, легковесная окалина и подобные материалы частично уно­сятся отходящими газами, частично задерживаются в шлаке, поэтому эф­фективность их использования неве­лика.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736" y="271144"/>
            <a:ext cx="11259312" cy="64039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качестве твердых окислителей используют также комбинированные материалы в виде офлюсованного аг­ломерата, брикетов из рудной мелочи и т. п. Основное требование, предъяв­ляемое к газообразным окислите­лям, — их чистота. Кислород должен содержать минимальное количество азота. При содержании в кислороде &lt;0,5 % 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 (чистота &gt;99,5 %) обеспечи­ваются необходимые предпосылки для получения чистой по содержанию азо­та стали. Присутствие нескольких процентов азота в кислороде не влияет на тепловой баланс процесса, однако стоимость кислорода, менее чистого по содержанию примесей, значитель­но ниже. Определению оптимальной чистоты кислорода предшествует ис­следовательская работа. Иногда при­знают рациональным начальную часть плавки проводить с использованием более дешевого, но менее чистого кис­лорода, а заключительную — с исполь­зованием кислорода, содержащего ми­нимальное количество азота. Кисло­род высокой чистоты (99,5 %) назы­вают </a:t>
            </a:r>
            <a:r>
              <a:rPr lang="ru-RU" i="1" dirty="0"/>
              <a:t>техническим, </a:t>
            </a:r>
            <a:r>
              <a:rPr lang="ru-RU" dirty="0"/>
              <a:t>а менее чистый (но более дешевый) </a:t>
            </a:r>
            <a:r>
              <a:rPr lang="ru-RU" i="1" dirty="0"/>
              <a:t>технологическим.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8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08" y="136525"/>
            <a:ext cx="10515600" cy="1143635"/>
          </a:xfrm>
        </p:spPr>
        <p:txBody>
          <a:bodyPr/>
          <a:lstStyle/>
          <a:p>
            <a:r>
              <a:rPr lang="ru-RU" b="1" dirty="0"/>
              <a:t>3. </a:t>
            </a:r>
            <a:r>
              <a:rPr lang="ru-RU" b="1" dirty="0" smtClean="0"/>
              <a:t>КАРБЮРИЗАТОРЫ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9576"/>
            <a:ext cx="10994136" cy="54955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В практике сталеплавильного произ­водства </a:t>
            </a:r>
            <a:r>
              <a:rPr lang="ru-RU" i="1" dirty="0"/>
              <a:t>карбюризаторы, </a:t>
            </a:r>
            <a:r>
              <a:rPr lang="ru-RU" dirty="0"/>
              <a:t>или </a:t>
            </a:r>
            <a:r>
              <a:rPr lang="ru-RU" i="1" dirty="0" err="1"/>
              <a:t>карбони</a:t>
            </a:r>
            <a:r>
              <a:rPr lang="ru-RU" i="1" dirty="0"/>
              <a:t>-заторы, </a:t>
            </a:r>
            <a:r>
              <a:rPr lang="ru-RU" dirty="0"/>
              <a:t>называемые также </a:t>
            </a:r>
            <a:r>
              <a:rPr lang="ru-RU" i="1" dirty="0" err="1" smtClean="0"/>
              <a:t>науглероживателями</a:t>
            </a:r>
            <a:r>
              <a:rPr lang="ru-RU" i="1" dirty="0"/>
              <a:t>, </a:t>
            </a:r>
            <a:r>
              <a:rPr lang="ru-RU" dirty="0"/>
              <a:t>используют для коррек­тировки содержания углерода в металле по ходу плавки или при ее вы­пуске. Кроме того, их применяют для снижения расхода чугуна (при его де­фиците или дороговизне). Карбюриза­торы вводят (вдувают) преимуще­ственно в порошкообразном виде, но иногда в виде кусков или блоков.</a:t>
            </a:r>
          </a:p>
          <a:p>
            <a:pPr marL="0" indent="0" algn="just">
              <a:buNone/>
            </a:pPr>
            <a:r>
              <a:rPr lang="ru-RU" dirty="0"/>
              <a:t>В качестве карбюризаторов исполь­зуют графит, антрацит, угольную пыль, пылевидные отходы установок сухого тушения кокса и другие </a:t>
            </a:r>
            <a:r>
              <a:rPr lang="ru-RU" dirty="0" smtClean="0"/>
              <a:t>углеродсодержащие </a:t>
            </a:r>
            <a:r>
              <a:rPr lang="ru-RU" dirty="0"/>
              <a:t>материалы. Блоки обычно вы­полняют из графита. Из перечислен­ных материалов наиболее удобен для использования графит, но это наибо­лее дорогостоящий материал.</a:t>
            </a:r>
          </a:p>
          <a:p>
            <a:pPr marL="0" indent="0" algn="just">
              <a:buNone/>
            </a:pPr>
            <a:r>
              <a:rPr lang="ru-RU" dirty="0"/>
              <a:t>Основным недостатком многих углеродсодержащих добавок является нестандартность показателей эффек­тивности использования (различие показателей угара и усвоения), что связано с колебаниями содержаний летучих составляющих, пористости, гранулометрического состава и других характеристик углеродсодержащего материала разных партий.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77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1732</Words>
  <Application>Microsoft Office PowerPoint</Application>
  <PresentationFormat>Широкоэкранный</PresentationFormat>
  <Paragraphs>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Лекция 3</vt:lpstr>
      <vt:lpstr>1. ФЛЮСЫ</vt:lpstr>
      <vt:lpstr>Презентация PowerPoint</vt:lpstr>
      <vt:lpstr>Презентация PowerPoint</vt:lpstr>
      <vt:lpstr>Презентация PowerPoint</vt:lpstr>
      <vt:lpstr>Презентация PowerPoint</vt:lpstr>
      <vt:lpstr>2. ОКИСЛИТЕЛИ</vt:lpstr>
      <vt:lpstr>Презентация PowerPoint</vt:lpstr>
      <vt:lpstr>3. КАРБЮРИЗАТОРЫ</vt:lpstr>
      <vt:lpstr>4. ТОПЛИВО</vt:lpstr>
      <vt:lpstr>5. ОГНЕУПОРНЫЕ МАТЕРИАЛЫ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nazarkirichenko08@gmail.com</dc:creator>
  <cp:lastModifiedBy>nazarkirichenko08@gmail.com</cp:lastModifiedBy>
  <cp:revision>2</cp:revision>
  <dcterms:created xsi:type="dcterms:W3CDTF">2020-10-22T14:28:55Z</dcterms:created>
  <dcterms:modified xsi:type="dcterms:W3CDTF">2020-10-22T14:35:01Z</dcterms:modified>
</cp:coreProperties>
</file>