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Фінансова криза на підприємстві: економічний зміст та фактори, що її зумовлюють.</a:t>
            </a:r>
            <a:br>
              <a:rPr lang="uk-UA" sz="3200" dirty="0" smtClean="0"/>
            </a:br>
            <a:r>
              <a:rPr lang="uk-UA" sz="3200" dirty="0" smtClean="0"/>
              <a:t>2. Сутність санації підприємства.</a:t>
            </a:r>
            <a:br>
              <a:rPr lang="uk-UA" sz="3200" dirty="0" smtClean="0"/>
            </a:br>
            <a:r>
              <a:rPr lang="uk-UA" sz="3200" dirty="0" smtClean="0"/>
              <a:t>3. Модель фінансової санації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1. </a:t>
            </a:r>
            <a:r>
              <a:rPr lang="uk-UA" b="1" dirty="0"/>
              <a:t>Основи фінансової санації підприємств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332656"/>
            <a:ext cx="763284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/>
              <a:t>Під фінансовою кризою </a:t>
            </a:r>
            <a:r>
              <a:rPr lang="uk-UA" dirty="0" smtClean="0"/>
              <a:t>розуміють фазу розбалансованої діяльності підприємства та обмежених можливостей впливу його керівництва на фінансові відносини, що виникають на цьому підприємстві. </a:t>
            </a:r>
          </a:p>
          <a:p>
            <a:endParaRPr lang="uk-UA" b="1" dirty="0" smtClean="0"/>
          </a:p>
          <a:p>
            <a:r>
              <a:rPr lang="uk-UA" b="1" dirty="0" smtClean="0"/>
              <a:t>Етапи розвитку кризи:</a:t>
            </a:r>
          </a:p>
          <a:p>
            <a:endParaRPr lang="uk-UA" dirty="0" smtClean="0"/>
          </a:p>
          <a:p>
            <a:pPr algn="just"/>
            <a:r>
              <a:rPr lang="uk-UA" dirty="0" smtClean="0"/>
              <a:t>1. Кризове явище - це перехід від стабільності до погіршення будь-якого з параметрів, що характеризують стан підприємства як системи.</a:t>
            </a:r>
          </a:p>
          <a:p>
            <a:endParaRPr lang="uk-UA" dirty="0" smtClean="0"/>
          </a:p>
          <a:p>
            <a:pPr algn="just"/>
            <a:r>
              <a:rPr lang="uk-UA" b="1" dirty="0" smtClean="0"/>
              <a:t>2. Кризова ситуація </a:t>
            </a:r>
            <a:r>
              <a:rPr lang="uk-UA" dirty="0" smtClean="0"/>
              <a:t>- це зростання кількості взаємопов'язаних кризових явищ, яке призводить до незначного погіршення окремих показників діяльності підприємства, але не спричиняє руйнації системи самозбереження.</a:t>
            </a:r>
          </a:p>
          <a:p>
            <a:endParaRPr lang="uk-UA" dirty="0" smtClean="0"/>
          </a:p>
          <a:p>
            <a:pPr algn="just"/>
            <a:r>
              <a:rPr lang="uk-UA" b="1" dirty="0" smtClean="0"/>
              <a:t>3. Кризовий стан </a:t>
            </a:r>
            <a:r>
              <a:rPr lang="uk-UA" dirty="0" smtClean="0"/>
              <a:t>- накопичення розбіжності між структурою, обсягами діяльності, процесами підприємства та ринковою ситуацією, що призводить до подальшого нарощування кількості кризових явищ і погіршення фінансового стану.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719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1100" b="1" dirty="0">
                <a:latin typeface="Times New Roman" pitchFamily="18" charset="0"/>
                <a:cs typeface="Times New Roman" pitchFamily="18" charset="0"/>
              </a:rPr>
              <a:t>Фінансову кризу на підприємстві характеризують двома параметрами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джерелами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(факторами) 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виникнення;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стадією розвитку 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 кризи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uk-UA" sz="1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, що можуть привести до фінансової кризи на підприємстві, поділяють на </a:t>
            </a:r>
            <a:r>
              <a:rPr lang="uk-UA" sz="1100" b="1" dirty="0">
                <a:latin typeface="Times New Roman" pitchFamily="18" charset="0"/>
                <a:cs typeface="Times New Roman" pitchFamily="18" charset="0"/>
              </a:rPr>
              <a:t>зовнішні, або екзогенні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(які не залежать від діяльності підприємства), та </a:t>
            </a:r>
            <a:r>
              <a:rPr lang="uk-UA" sz="1100" b="1" dirty="0">
                <a:latin typeface="Times New Roman" pitchFamily="18" charset="0"/>
                <a:cs typeface="Times New Roman" pitchFamily="18" charset="0"/>
              </a:rPr>
              <a:t>внутрішні, або ендогенні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(що залежать від підприємства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1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1100" b="1" dirty="0">
                <a:latin typeface="Times New Roman" pitchFamily="18" charset="0"/>
                <a:cs typeface="Times New Roman" pitchFamily="18" charset="0"/>
              </a:rPr>
              <a:t>Головними зовнішніми факторами фінансової кризи на підприємстві можуть бути</a:t>
            </a:r>
            <a:r>
              <a:rPr lang="uk-UA" sz="1100" b="1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нестабільність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законодавчої бази та податкової системи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значний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рівень інфляції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зростання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безробіття та зниження рівня реальних доходів населення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 нестабільність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валютного ринку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 політична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нестабільність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міжнародна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конкуренція та ін.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sz="1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1100" b="1" dirty="0" smtClean="0">
                <a:latin typeface="Times New Roman" pitchFamily="18" charset="0"/>
                <a:cs typeface="Times New Roman" pitchFamily="18" charset="0"/>
              </a:rPr>
              <a:t>Внутрішні </a:t>
            </a:r>
            <a:r>
              <a:rPr lang="uk-UA" sz="1100" b="1" dirty="0">
                <a:latin typeface="Times New Roman" pitchFamily="18" charset="0"/>
                <a:cs typeface="Times New Roman" pitchFamily="18" charset="0"/>
              </a:rPr>
              <a:t>фактори, що впливають на кризовий фінансовий розвиток підприємства</a:t>
            </a:r>
            <a:r>
              <a:rPr lang="uk-UA" sz="11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низький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рівень управління підприємством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 неефективний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маркетинг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 недостатньо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диференційований асортимент продукції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 надмірна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частка позичкового капіталу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ріст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дебіторської заборгованості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 перевищення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допустимих рівнів фінансових ризиків та ін.</a:t>
            </a:r>
          </a:p>
          <a:p>
            <a:pPr marL="0" indent="0" algn="ctr">
              <a:spcBef>
                <a:spcPts val="0"/>
              </a:spcBef>
              <a:buNone/>
            </a:pPr>
            <a:endParaRPr lang="uk-UA" sz="11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1100" b="1" dirty="0" smtClean="0">
                <a:latin typeface="Times New Roman" pitchFamily="18" charset="0"/>
                <a:cs typeface="Times New Roman" pitchFamily="18" charset="0"/>
              </a:rPr>
              <a:t>Доцільно </a:t>
            </a:r>
            <a:r>
              <a:rPr lang="uk-UA" sz="1100" b="1" dirty="0">
                <a:latin typeface="Times New Roman" pitchFamily="18" charset="0"/>
                <a:cs typeface="Times New Roman" pitchFamily="18" charset="0"/>
              </a:rPr>
              <a:t>виділити такі фази кризи: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100" b="1" dirty="0">
                <a:latin typeface="Times New Roman" pitchFamily="18" charset="0"/>
                <a:cs typeface="Times New Roman" pitchFamily="18" charset="0"/>
              </a:rPr>
              <a:t>Перша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— зниження обсягів виробництва і прибутку, погіршення фінансового стану підприємства.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100" b="1" dirty="0">
                <a:latin typeface="Times New Roman" pitchFamily="18" charset="0"/>
                <a:cs typeface="Times New Roman" pitchFamily="18" charset="0"/>
              </a:rPr>
              <a:t>Друга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— збитковість виробництва, зростання кредиторської і дебіторської заборгованості, значне погіршення фінансового стану.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100" b="1" dirty="0">
                <a:latin typeface="Times New Roman" pitchFamily="18" charset="0"/>
                <a:cs typeface="Times New Roman" pitchFamily="18" charset="0"/>
              </a:rPr>
              <a:t>Третя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— неспроможність. Підприємство має недостатньо коштів для виконання зобов'язань перед кредиторами, фінансування радикальних заходів для зміни становища, існує реальна загроза зупинки виробництва і банкрутства.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100" b="1" dirty="0">
                <a:latin typeface="Times New Roman" pitchFamily="18" charset="0"/>
                <a:cs typeface="Times New Roman" pitchFamily="18" charset="0"/>
              </a:rPr>
              <a:t>Ознаки першої фази </a:t>
            </a:r>
            <a:r>
              <a:rPr lang="uk-UA" sz="1100" b="1" dirty="0" smtClean="0">
                <a:latin typeface="Times New Roman" pitchFamily="18" charset="0"/>
                <a:cs typeface="Times New Roman" pitchFamily="18" charset="0"/>
              </a:rPr>
              <a:t>кризи: 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скорочення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обсягів реалізації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зниження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доходів (прибутку) від основної діяльності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радикальні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зміни в структурі управління підприємством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різка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зміна асортименту продукції та системи розповсюдження продукції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існування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понадлімітних залишків матеріалів і сировини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необґрунтована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заміна постачальників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затримування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звітності і зниження її якості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вимушені </a:t>
            </a:r>
            <a:r>
              <a:rPr lang="uk-UA" sz="1100" dirty="0" err="1">
                <a:latin typeface="Times New Roman" pitchFamily="18" charset="0"/>
                <a:cs typeface="Times New Roman" pitchFamily="18" charset="0"/>
              </a:rPr>
              <a:t>простоювання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, неритмічна робота та ін.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100" b="1" dirty="0" smtClean="0">
                <a:latin typeface="Times New Roman" pitchFamily="18" charset="0"/>
                <a:cs typeface="Times New Roman" pitchFamily="18" charset="0"/>
              </a:rPr>
              <a:t>Ознаки </a:t>
            </a:r>
            <a:r>
              <a:rPr lang="uk-UA" sz="1100" b="1" dirty="0">
                <a:latin typeface="Times New Roman" pitchFamily="18" charset="0"/>
                <a:cs typeface="Times New Roman" pitchFamily="18" charset="0"/>
              </a:rPr>
              <a:t>другої фази кризи</a:t>
            </a:r>
            <a:r>
              <a:rPr lang="uk-UA" sz="11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зростання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дебіторської і кредиторської заборгованості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неефективна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цінова стратегія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конфлікти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у вищій ланці керівництва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звільнення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за власним бажанням досвідчених працівників апарату управління та висококваліфікованих робітників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порушення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термінів виплати заробітної плати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зростання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кількості кадрів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погіршення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соціально-психологічного клімату в трудовому колективі та ін.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100" b="1" dirty="0" smtClean="0">
                <a:latin typeface="Times New Roman" pitchFamily="18" charset="0"/>
                <a:cs typeface="Times New Roman" pitchFamily="18" charset="0"/>
              </a:rPr>
              <a:t>Ознаки</a:t>
            </a:r>
            <a:r>
              <a:rPr lang="uk-UA" sz="1100" b="1" dirty="0">
                <a:latin typeface="Times New Roman" pitchFamily="18" charset="0"/>
                <a:cs typeface="Times New Roman" pitchFamily="18" charset="0"/>
              </a:rPr>
              <a:t>, що виникають у третій фазі </a:t>
            </a:r>
            <a:r>
              <a:rPr lang="uk-UA" sz="1100" b="1" dirty="0" smtClean="0">
                <a:latin typeface="Times New Roman" pitchFamily="18" charset="0"/>
                <a:cs typeface="Times New Roman" pitchFamily="18" charset="0"/>
              </a:rPr>
              <a:t>кризи: 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збільшення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до небезпечних меж частки залученого капіталу в загальній його сумі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порушення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балансу дебіторської і кредиторської заборгованості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хронічний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спад обсягів виробництва або призупинення діяльності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 нагромадження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на складі готової продукції, яка не реалізується тривалий період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зростання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низька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заробітна плата працівників та відсутність позитивної динаміки на протягом тривалого періоду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тривалі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вимушені </a:t>
            </a:r>
            <a:r>
              <a:rPr lang="uk-UA" sz="1100" dirty="0" err="1">
                <a:latin typeface="Times New Roman" pitchFamily="18" charset="0"/>
                <a:cs typeface="Times New Roman" pitchFamily="18" charset="0"/>
              </a:rPr>
              <a:t>простоювання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, скорочення робочих днів (тижнів), відпустки за ініціативою адміністрації підприємства</a:t>
            </a:r>
            <a:r>
              <a:rPr lang="uk-UA" sz="1100" dirty="0" smtClean="0">
                <a:latin typeface="Times New Roman" pitchFamily="18" charset="0"/>
                <a:cs typeface="Times New Roman" pitchFamily="18" charset="0"/>
              </a:rPr>
              <a:t>; масове </a:t>
            </a:r>
            <a:r>
              <a:rPr lang="uk-UA" sz="1100" dirty="0">
                <a:latin typeface="Times New Roman" pitchFamily="18" charset="0"/>
                <a:cs typeface="Times New Roman" pitchFamily="18" charset="0"/>
              </a:rPr>
              <a:t>звільнення робітників та ін.</a:t>
            </a:r>
          </a:p>
        </p:txBody>
      </p:sp>
    </p:spTree>
    <p:extLst>
      <p:ext uri="{BB962C8B-B14F-4D97-AF65-F5344CB8AC3E}">
        <p14:creationId xmlns:p14="http://schemas.microsoft.com/office/powerpoint/2010/main" val="3474680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sz="2400" b="1" dirty="0" smtClean="0"/>
              <a:t>Санація — </a:t>
            </a:r>
            <a:r>
              <a:rPr lang="uk-UA" sz="2400" dirty="0" smtClean="0"/>
              <a:t>це система фінансово-економічних, виробничо-технічних, організаційно-правових та соціальних заходів, спрямованих на досягнення чи відновлення платоспроможності, ліквідності, прибутковості і конкурентоспроможності підприємства-боржника в довгостроковому періоді. </a:t>
            </a:r>
          </a:p>
          <a:p>
            <a:pPr marL="0" indent="0" algn="ctr">
              <a:buNone/>
            </a:pPr>
            <a:endParaRPr lang="uk-UA" sz="2400" b="1" dirty="0" smtClean="0"/>
          </a:p>
          <a:p>
            <a:pPr marL="0" indent="0" algn="ctr">
              <a:buNone/>
            </a:pPr>
            <a:r>
              <a:rPr lang="uk-UA" sz="2400" b="1" dirty="0" smtClean="0"/>
              <a:t>Цілі санації:</a:t>
            </a:r>
          </a:p>
          <a:p>
            <a:pPr marL="0" indent="0" algn="just">
              <a:buNone/>
            </a:pPr>
            <a:r>
              <a:rPr lang="uk-UA" sz="2400" dirty="0" smtClean="0"/>
              <a:t>поліпшення структури капіталу;</a:t>
            </a:r>
          </a:p>
          <a:p>
            <a:pPr marL="0" indent="0" algn="just">
              <a:buNone/>
            </a:pPr>
            <a:r>
              <a:rPr lang="uk-UA" sz="2400" dirty="0" smtClean="0"/>
              <a:t>конкурентоспроможність;</a:t>
            </a:r>
          </a:p>
          <a:p>
            <a:pPr marL="0" indent="0" algn="just">
              <a:buNone/>
            </a:pPr>
            <a:r>
              <a:rPr lang="uk-UA" sz="2400" dirty="0" smtClean="0"/>
              <a:t>платоспроможність;</a:t>
            </a:r>
          </a:p>
          <a:p>
            <a:pPr marL="0" indent="0" algn="just">
              <a:buNone/>
            </a:pPr>
            <a:r>
              <a:rPr lang="uk-UA" sz="2400" dirty="0" smtClean="0"/>
              <a:t>відновлення, досягнення прибутковості;</a:t>
            </a:r>
          </a:p>
          <a:p>
            <a:pPr marL="0" indent="0" algn="just">
              <a:buNone/>
            </a:pPr>
            <a:r>
              <a:rPr lang="uk-UA" sz="2400" dirty="0" smtClean="0"/>
              <a:t>відновлення, збереження ліквідності;</a:t>
            </a:r>
          </a:p>
          <a:p>
            <a:pPr marL="0" indent="0" algn="just">
              <a:buNone/>
            </a:pPr>
            <a:r>
              <a:rPr lang="uk-UA" sz="2400" dirty="0" smtClean="0"/>
              <a:t>покриття поточних збитків;</a:t>
            </a:r>
          </a:p>
          <a:p>
            <a:pPr marL="0" indent="0" algn="just">
              <a:buNone/>
            </a:pPr>
            <a:r>
              <a:rPr lang="uk-UA" sz="2400" dirty="0" smtClean="0"/>
              <a:t>скорочення заборгованості;</a:t>
            </a:r>
          </a:p>
          <a:p>
            <a:pPr marL="0" indent="0" algn="just">
              <a:buNone/>
            </a:pPr>
            <a:r>
              <a:rPr lang="uk-UA" sz="2400" dirty="0" smtClean="0"/>
              <a:t>формування фінансових ресурсів.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2100" b="1" dirty="0" smtClean="0"/>
              <a:t>Розрізняють такі типи санаційних заходів: соціальні, організаційно-правові, виробничо-технічні, фінансово-економічні.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Особливе місце в процесі санації займають заходи фінансово-економічного характеру, </a:t>
            </a:r>
            <a:r>
              <a:rPr lang="uk-UA" sz="2100" dirty="0" smtClean="0"/>
              <a:t>які відображають фінансові відносини, що виникають в процесі мобілізації й використання внутрішніх та зовнішній фінансових джерел оздоровлення підприємства.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Санаційні заходи організаційно-правового характеру </a:t>
            </a:r>
            <a:r>
              <a:rPr lang="uk-UA" sz="2100" dirty="0" smtClean="0"/>
              <a:t>спрямовані на вдосконалення організаційної структури підприємства, підвищення якості менеджменту, звільнення підприємства від непродуктивних виробничих структур, поліпшення виробничих стосунків між членами трудового колективу тощо. </a:t>
            </a:r>
          </a:p>
          <a:p>
            <a:pPr marL="0" indent="0" algn="ctr">
              <a:buNone/>
            </a:pPr>
            <a:r>
              <a:rPr lang="uk-UA" sz="2100" dirty="0" smtClean="0"/>
              <a:t>У цьому контексті розрізняють два види санації:</a:t>
            </a:r>
          </a:p>
          <a:p>
            <a:pPr marL="0" indent="0" algn="just">
              <a:buNone/>
            </a:pPr>
            <a:r>
              <a:rPr lang="uk-UA" sz="2100" dirty="0" smtClean="0"/>
              <a:t>санація зі збереження існуючого юридичного статусу підприємства-боржника.</a:t>
            </a:r>
          </a:p>
          <a:p>
            <a:pPr marL="0" indent="0" algn="just">
              <a:buNone/>
            </a:pPr>
            <a:r>
              <a:rPr lang="uk-UA" sz="2100" dirty="0" smtClean="0"/>
              <a:t>санація зі зміною організаційно-правової форми та юридичного статусу </a:t>
            </a:r>
            <a:r>
              <a:rPr lang="uk-UA" sz="2100" dirty="0" err="1" smtClean="0"/>
              <a:t>санованого</a:t>
            </a:r>
            <a:r>
              <a:rPr lang="uk-UA" sz="2100" dirty="0" smtClean="0"/>
              <a:t> підприємства (реорганізація).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Виробничо-технічні санаційні заходи </a:t>
            </a:r>
            <a:r>
              <a:rPr lang="uk-UA" sz="2100" dirty="0" smtClean="0"/>
              <a:t>пов'язані насамперед з модернізацією та оновленням виробничих фондів, зі зменшенням простоїв та підвищенням ритмічності виробництва, поліпшення якості продукції та зниженням її собівартості, вдосконаленням асортименту продукції, що випускається, пошуком та мобілізацією санаційних резервів у сфері виробництва.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dirty="0" smtClean="0"/>
              <a:t>Оскільки санація підприємства пов'язана, як правило, зі скороченням зайвого персоналу, велике значення мають </a:t>
            </a:r>
            <a:r>
              <a:rPr lang="uk-UA" sz="2100" b="1" dirty="0" smtClean="0"/>
              <a:t>санаційні заходи соціального характеру. </a:t>
            </a:r>
            <a:r>
              <a:rPr lang="uk-UA" sz="2100" dirty="0" smtClean="0"/>
              <a:t>Слід вести помірковану політику звільнення у взаємозв'язку із реалізацією соціального плану проекту санації. Тут можуть бути передбачені так і заходи, як створення та фінансування системи перепідготовки кадрів, пошук і пропозиція альтернативних робочих місць, додаткові виплати з безробіття, надання звільнених працівникам позик тощо.</a:t>
            </a:r>
          </a:p>
          <a:p>
            <a:pPr marL="0" indent="0" algn="just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938" y="357188"/>
            <a:ext cx="6840537" cy="614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 smtClean="0"/>
              <a:t>Складові проекту </a:t>
            </a:r>
            <a:r>
              <a:rPr lang="uk-UA" sz="2100" b="1" dirty="0"/>
              <a:t>фінансового </a:t>
            </a:r>
            <a:r>
              <a:rPr lang="uk-UA" sz="2100" b="1" dirty="0" smtClean="0"/>
              <a:t>оздоровлення:</a:t>
            </a: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План </a:t>
            </a:r>
            <a:r>
              <a:rPr lang="uk-UA" sz="2100" b="1" dirty="0"/>
              <a:t>маркетингу і оцінка ринків збуту продукції. 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План </a:t>
            </a:r>
            <a:r>
              <a:rPr lang="uk-UA" sz="2100" b="1" dirty="0"/>
              <a:t>виробництва і капіталовкладень. </a:t>
            </a: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Організаційний </a:t>
            </a:r>
            <a:r>
              <a:rPr lang="uk-UA" sz="2100" b="1" dirty="0"/>
              <a:t>план. </a:t>
            </a: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Фінансовий </a:t>
            </a:r>
            <a:r>
              <a:rPr lang="uk-UA" sz="2100" b="1" dirty="0"/>
              <a:t>план. </a:t>
            </a: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8295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Трудові ресурси чи персонал підприємства – </a:t>
            </a:r>
            <a:r>
              <a:rPr lang="uk-UA" sz="2100" dirty="0"/>
              <a:t>це сукупність фізичних осіб, які знаходяться з підприємством як з юридичною особою у відносинах, регульованих </a:t>
            </a:r>
            <a:r>
              <a:rPr lang="uk-UA" sz="2100" dirty="0" err="1"/>
              <a:t>КЗпП</a:t>
            </a:r>
            <a:r>
              <a:rPr lang="uk-UA" sz="2100" dirty="0"/>
              <a:t> України й іншими правовими актами про трудову діяльність і наймання.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Трудові </a:t>
            </a:r>
            <a:r>
              <a:rPr lang="uk-UA" sz="2100" b="1" dirty="0"/>
              <a:t>ресурси чи персонал підприємства утворюють трудовий колектив працівників з визначеною структурою відповідно до структури виробництва, форми власності й організаційного устрою конкретного підприємства.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Витрати </a:t>
            </a:r>
            <a:r>
              <a:rPr lang="uk-UA" sz="2100" b="1" dirty="0"/>
              <a:t>на персонал, які включають витрати на оплату і праці, житло, соціальний захист працівників, професійне навчання, культурно-побутове обслуговування і податки, пов'язані з використанням робочої сили, займають друге місце в структурі витрат підприємства після матеріальних витрат виробничого підприємства.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Персонал </a:t>
            </a:r>
            <a:r>
              <a:rPr lang="uk-UA" sz="2100" b="1" dirty="0"/>
              <a:t>підприємства має визначені кількісні, якісні і структурні характеристики.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Кількісна </a:t>
            </a:r>
            <a:r>
              <a:rPr lang="uk-UA" sz="2100" b="1" dirty="0"/>
              <a:t>характеристика персоналу підприємства в першу чергу вимірюється такими показниками, як облікова, явочна і </a:t>
            </a:r>
            <a:r>
              <a:rPr lang="uk-UA" sz="2100" b="1" dirty="0" err="1"/>
              <a:t>середньосписочна</a:t>
            </a:r>
            <a:r>
              <a:rPr lang="uk-UA" sz="2100" b="1" dirty="0"/>
              <a:t> чисельність працівників.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Якісна </a:t>
            </a:r>
            <a:r>
              <a:rPr lang="uk-UA" sz="2100" b="1" dirty="0"/>
              <a:t>характеристика персоналу підприємства визначається ступенем професійної і кваліфікаційної придатності її працівників для досягнення поставлених цілей.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Структурна </a:t>
            </a:r>
            <a:r>
              <a:rPr lang="uk-UA" sz="2100" b="1" dirty="0"/>
              <a:t>характеристика персоналу підприємства визначається складом і кількісним співвідношенням окремих категорій і груп працівників. Тут можна виділити: основні, допоміжні, підсобні й обслуговуючі працівники; робітники та службовці; керівники, фахівці і службовці; постійні, тимчасові і сезонні тощо.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7253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2100" b="1" dirty="0"/>
              <a:t>Нематеріальні активи – </a:t>
            </a:r>
            <a:r>
              <a:rPr lang="uk-UA" sz="2100" dirty="0"/>
              <a:t>частина майна підприємства, яка характеризує об'єкти інтелектуальної власності й інші аналогічні права, що належать підприємству</a:t>
            </a:r>
            <a:r>
              <a:rPr lang="uk-UA" sz="2100" dirty="0" smtClean="0"/>
              <a:t>.</a:t>
            </a:r>
          </a:p>
          <a:p>
            <a:pPr marL="0" indent="0" algn="ctr">
              <a:buNone/>
            </a:pPr>
            <a:endParaRPr lang="uk-UA" sz="2100" dirty="0"/>
          </a:p>
          <a:p>
            <a:pPr marL="0" indent="0" algn="ctr">
              <a:buNone/>
            </a:pPr>
            <a:r>
              <a:rPr lang="uk-UA" sz="2100" b="1" dirty="0" smtClean="0"/>
              <a:t>До нематеріальних активів </a:t>
            </a:r>
            <a:r>
              <a:rPr lang="uk-UA" sz="2100" b="1" dirty="0"/>
              <a:t>належать </a:t>
            </a:r>
            <a:r>
              <a:rPr lang="uk-UA" sz="2100" b="1" dirty="0" smtClean="0"/>
              <a:t>: </a:t>
            </a:r>
            <a:r>
              <a:rPr lang="uk-UA" sz="2100" dirty="0" smtClean="0"/>
              <a:t>патенти</a:t>
            </a:r>
            <a:r>
              <a:rPr lang="uk-UA" sz="2100" dirty="0"/>
              <a:t>, комп'ютерні програми, різні ліцензії, сертифікати на право здійснення діяльності чи користування яким-небудь майном, винаходи, ноу-хау, права власності на землю тощо.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Інформаційні </a:t>
            </a:r>
            <a:r>
              <a:rPr lang="uk-UA" sz="2100" b="1" dirty="0"/>
              <a:t>ресурси – </a:t>
            </a:r>
            <a:r>
              <a:rPr lang="uk-UA" sz="2100" dirty="0"/>
              <a:t>сукупність внутрішньої і зовнішньої інформації, яка необхідна керівництву підприємства, а також усім його службам і підрозділам для досягнення поставленої мети й очікуваних результатів.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Внутрішня </a:t>
            </a:r>
            <a:r>
              <a:rPr lang="uk-UA" sz="2100" b="1" dirty="0"/>
              <a:t>інформація формується в процесі здійснення господарської діяльності. Вона поділяється на: оперативну інформацію, облікову і планову. Основними джерелами внутрішньої інформації є дані управлінського і фінансового обліку підприємства, а також матеріали оперативного диспетчерського обліку</a:t>
            </a:r>
            <a:r>
              <a:rPr lang="uk-UA" sz="2100" b="1" dirty="0" smtClean="0"/>
              <a:t>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r>
              <a:rPr lang="uk-UA" sz="2100" b="1" dirty="0"/>
              <a:t>Зовнішня інформація надходить на підприємство з різних джерел, у т.ч. із законодавчих актів, постанов і рішень державних та місцевих органів влади, судових та інших органів правової системи, даних статистичних органів, газет, журналів, матеріалів науково-дослідних установ, вищих навчальних закладів та ін.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7506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1207</Words>
  <Application>Microsoft Office PowerPoint</Application>
  <PresentationFormat>Экран (4:3)</PresentationFormat>
  <Paragraphs>103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1. Фінансова криза на підприємстві: економічний зміст та фактори, що її зумовлюють. 2. Сутність санації підприємства. 3. Модель фінансової санації.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19</cp:revision>
  <dcterms:created xsi:type="dcterms:W3CDTF">2020-08-26T06:53:27Z</dcterms:created>
  <dcterms:modified xsi:type="dcterms:W3CDTF">2022-09-06T07:51:58Z</dcterms:modified>
</cp:coreProperties>
</file>